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ink/ink1.xml" ContentType="application/inkml+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ink/ink2.xml" ContentType="application/inkml+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ink/ink3.xml" ContentType="application/inkml+xml"/>
  <Override PartName="/ppt/ink/ink4.xml" ContentType="application/inkml+xml"/>
  <Override PartName="/ppt/notesSlides/notesSlide24.xml" ContentType="application/vnd.openxmlformats-officedocument.presentationml.notesSlide+xml"/>
  <Override PartName="/ppt/ink/ink5.xml" ContentType="application/inkml+xml"/>
  <Override PartName="/ppt/notesSlides/notesSlide25.xml" ContentType="application/vnd.openxmlformats-officedocument.presentationml.notesSlide+xml"/>
  <Override PartName="/ppt/ink/ink6.xml" ContentType="application/inkml+xml"/>
  <Override PartName="/ppt/notesSlides/notesSlide26.xml" ContentType="application/vnd.openxmlformats-officedocument.presentationml.notesSlide+xml"/>
  <Override PartName="/ppt/ink/ink7.xml" ContentType="application/inkml+xml"/>
  <Override PartName="/ppt/notesSlides/notesSlide27.xml" ContentType="application/vnd.openxmlformats-officedocument.presentationml.notesSlide+xml"/>
  <Override PartName="/ppt/ink/ink8.xml" ContentType="application/inkml+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54"/>
  </p:notesMasterIdLst>
  <p:handoutMasterIdLst>
    <p:handoutMasterId r:id="rId55"/>
  </p:handoutMasterIdLst>
  <p:sldIdLst>
    <p:sldId id="291" r:id="rId2"/>
    <p:sldId id="353" r:id="rId3"/>
    <p:sldId id="342" r:id="rId4"/>
    <p:sldId id="343" r:id="rId5"/>
    <p:sldId id="320" r:id="rId6"/>
    <p:sldId id="344" r:id="rId7"/>
    <p:sldId id="345" r:id="rId8"/>
    <p:sldId id="346" r:id="rId9"/>
    <p:sldId id="347" r:id="rId10"/>
    <p:sldId id="296" r:id="rId11"/>
    <p:sldId id="348" r:id="rId12"/>
    <p:sldId id="310" r:id="rId13"/>
    <p:sldId id="354" r:id="rId14"/>
    <p:sldId id="349" r:id="rId15"/>
    <p:sldId id="350" r:id="rId16"/>
    <p:sldId id="351" r:id="rId17"/>
    <p:sldId id="352" r:id="rId18"/>
    <p:sldId id="299" r:id="rId19"/>
    <p:sldId id="300" r:id="rId20"/>
    <p:sldId id="301" r:id="rId21"/>
    <p:sldId id="302" r:id="rId22"/>
    <p:sldId id="303" r:id="rId23"/>
    <p:sldId id="304" r:id="rId24"/>
    <p:sldId id="305" r:id="rId25"/>
    <p:sldId id="306" r:id="rId26"/>
    <p:sldId id="307" r:id="rId27"/>
    <p:sldId id="308" r:id="rId28"/>
    <p:sldId id="309" r:id="rId29"/>
    <p:sldId id="311" r:id="rId30"/>
    <p:sldId id="312" r:id="rId31"/>
    <p:sldId id="313" r:id="rId32"/>
    <p:sldId id="314" r:id="rId33"/>
    <p:sldId id="315" r:id="rId34"/>
    <p:sldId id="316" r:id="rId35"/>
    <p:sldId id="317" r:id="rId36"/>
    <p:sldId id="318" r:id="rId37"/>
    <p:sldId id="319" r:id="rId38"/>
    <p:sldId id="321" r:id="rId39"/>
    <p:sldId id="322" r:id="rId40"/>
    <p:sldId id="324" r:id="rId41"/>
    <p:sldId id="325" r:id="rId42"/>
    <p:sldId id="323" r:id="rId43"/>
    <p:sldId id="326" r:id="rId44"/>
    <p:sldId id="327" r:id="rId45"/>
    <p:sldId id="328" r:id="rId46"/>
    <p:sldId id="329" r:id="rId47"/>
    <p:sldId id="330" r:id="rId48"/>
    <p:sldId id="331" r:id="rId49"/>
    <p:sldId id="332" r:id="rId50"/>
    <p:sldId id="333" r:id="rId51"/>
    <p:sldId id="334" r:id="rId52"/>
    <p:sldId id="335" r:id="rId53"/>
  </p:sldIdLst>
  <p:sldSz cx="12192000" cy="6858000"/>
  <p:notesSz cx="6667500" cy="8686800"/>
  <p:defaultTextStyle>
    <a:defPPr>
      <a:defRPr lang="en-US"/>
    </a:defPPr>
    <a:lvl1pPr algn="l" rtl="0" eaLnBrk="0" fontAlgn="base" hangingPunct="0">
      <a:lnSpc>
        <a:spcPct val="65000"/>
      </a:lnSpc>
      <a:spcBef>
        <a:spcPct val="50000"/>
      </a:spcBef>
      <a:spcAft>
        <a:spcPct val="0"/>
      </a:spcAft>
      <a:defRPr b="1" kern="1200">
        <a:solidFill>
          <a:schemeClr val="tx1"/>
        </a:solidFill>
        <a:latin typeface="Helvetica" pitchFamily="34" charset="0"/>
        <a:ea typeface="+mn-ea"/>
        <a:cs typeface="+mn-cs"/>
      </a:defRPr>
    </a:lvl1pPr>
    <a:lvl2pPr marL="457200" algn="l" rtl="0" eaLnBrk="0" fontAlgn="base" hangingPunct="0">
      <a:lnSpc>
        <a:spcPct val="65000"/>
      </a:lnSpc>
      <a:spcBef>
        <a:spcPct val="50000"/>
      </a:spcBef>
      <a:spcAft>
        <a:spcPct val="0"/>
      </a:spcAft>
      <a:defRPr b="1" kern="1200">
        <a:solidFill>
          <a:schemeClr val="tx1"/>
        </a:solidFill>
        <a:latin typeface="Helvetica" pitchFamily="34" charset="0"/>
        <a:ea typeface="+mn-ea"/>
        <a:cs typeface="+mn-cs"/>
      </a:defRPr>
    </a:lvl2pPr>
    <a:lvl3pPr marL="914400" algn="l" rtl="0" eaLnBrk="0" fontAlgn="base" hangingPunct="0">
      <a:lnSpc>
        <a:spcPct val="65000"/>
      </a:lnSpc>
      <a:spcBef>
        <a:spcPct val="50000"/>
      </a:spcBef>
      <a:spcAft>
        <a:spcPct val="0"/>
      </a:spcAft>
      <a:defRPr b="1" kern="1200">
        <a:solidFill>
          <a:schemeClr val="tx1"/>
        </a:solidFill>
        <a:latin typeface="Helvetica" pitchFamily="34" charset="0"/>
        <a:ea typeface="+mn-ea"/>
        <a:cs typeface="+mn-cs"/>
      </a:defRPr>
    </a:lvl3pPr>
    <a:lvl4pPr marL="1371600" algn="l" rtl="0" eaLnBrk="0" fontAlgn="base" hangingPunct="0">
      <a:lnSpc>
        <a:spcPct val="65000"/>
      </a:lnSpc>
      <a:spcBef>
        <a:spcPct val="50000"/>
      </a:spcBef>
      <a:spcAft>
        <a:spcPct val="0"/>
      </a:spcAft>
      <a:defRPr b="1" kern="1200">
        <a:solidFill>
          <a:schemeClr val="tx1"/>
        </a:solidFill>
        <a:latin typeface="Helvetica" pitchFamily="34" charset="0"/>
        <a:ea typeface="+mn-ea"/>
        <a:cs typeface="+mn-cs"/>
      </a:defRPr>
    </a:lvl4pPr>
    <a:lvl5pPr marL="1828800" algn="l" rtl="0" eaLnBrk="0" fontAlgn="base" hangingPunct="0">
      <a:lnSpc>
        <a:spcPct val="65000"/>
      </a:lnSpc>
      <a:spcBef>
        <a:spcPct val="50000"/>
      </a:spcBef>
      <a:spcAft>
        <a:spcPct val="0"/>
      </a:spcAft>
      <a:defRPr b="1" kern="1200">
        <a:solidFill>
          <a:schemeClr val="tx1"/>
        </a:solidFill>
        <a:latin typeface="Helvetica" pitchFamily="34" charset="0"/>
        <a:ea typeface="+mn-ea"/>
        <a:cs typeface="+mn-cs"/>
      </a:defRPr>
    </a:lvl5pPr>
    <a:lvl6pPr marL="2286000" algn="l" defTabSz="914400" rtl="0" eaLnBrk="1" latinLnBrk="0" hangingPunct="1">
      <a:defRPr b="1" kern="1200">
        <a:solidFill>
          <a:schemeClr val="tx1"/>
        </a:solidFill>
        <a:latin typeface="Helvetica" pitchFamily="34" charset="0"/>
        <a:ea typeface="+mn-ea"/>
        <a:cs typeface="+mn-cs"/>
      </a:defRPr>
    </a:lvl6pPr>
    <a:lvl7pPr marL="2743200" algn="l" defTabSz="914400" rtl="0" eaLnBrk="1" latinLnBrk="0" hangingPunct="1">
      <a:defRPr b="1" kern="1200">
        <a:solidFill>
          <a:schemeClr val="tx1"/>
        </a:solidFill>
        <a:latin typeface="Helvetica" pitchFamily="34" charset="0"/>
        <a:ea typeface="+mn-ea"/>
        <a:cs typeface="+mn-cs"/>
      </a:defRPr>
    </a:lvl7pPr>
    <a:lvl8pPr marL="3200400" algn="l" defTabSz="914400" rtl="0" eaLnBrk="1" latinLnBrk="0" hangingPunct="1">
      <a:defRPr b="1" kern="1200">
        <a:solidFill>
          <a:schemeClr val="tx1"/>
        </a:solidFill>
        <a:latin typeface="Helvetica" pitchFamily="34" charset="0"/>
        <a:ea typeface="+mn-ea"/>
        <a:cs typeface="+mn-cs"/>
      </a:defRPr>
    </a:lvl8pPr>
    <a:lvl9pPr marL="3657600" algn="l" defTabSz="914400" rtl="0" eaLnBrk="1" latinLnBrk="0" hangingPunct="1">
      <a:defRPr b="1" kern="1200">
        <a:solidFill>
          <a:schemeClr val="tx1"/>
        </a:solidFill>
        <a:latin typeface="Helvetica" pitchFamily="34" charset="0"/>
        <a:ea typeface="+mn-ea"/>
        <a:cs typeface="+mn-cs"/>
      </a:defRPr>
    </a:lvl9pPr>
  </p:defaultTextStyle>
  <p:extLst>
    <p:ext uri="{EFAFB233-063F-42B5-8137-9DF3F51BA10A}">
      <p15:sldGuideLst xmlns:p15="http://schemas.microsoft.com/office/powerpoint/2012/main">
        <p15:guide id="1" orient="horz" pos="1113" userDrawn="1">
          <p15:clr>
            <a:srgbClr val="A4A3A4"/>
          </p15:clr>
        </p15:guide>
        <p15:guide id="2" pos="63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33FF"/>
    <a:srgbClr val="DEDFF5"/>
    <a:srgbClr val="33CCFF"/>
    <a:srgbClr val="000000"/>
    <a:srgbClr val="00FF00"/>
    <a:srgbClr val="FF0000"/>
    <a:srgbClr val="66CCFF"/>
    <a:srgbClr val="FF66CC"/>
    <a:srgbClr val="DDDDDD"/>
    <a:srgbClr val="0000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6" d="100"/>
          <a:sy n="66" d="100"/>
        </p:scale>
        <p:origin x="576" y="84"/>
      </p:cViewPr>
      <p:guideLst>
        <p:guide orient="horz" pos="1113"/>
        <p:guide pos="63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116"/>
    </p:cViewPr>
  </p:sorterViewPr>
  <p:notesViewPr>
    <p:cSldViewPr snapToGrid="0" snapToObjects="1">
      <p:cViewPr varScale="1">
        <p:scale>
          <a:sx n="56" d="100"/>
          <a:sy n="56" d="100"/>
        </p:scale>
        <p:origin x="2550"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2" Type="http://schemas.openxmlformats.org/officeDocument/2006/relationships/oleObject" Target="Macintosh%20HD:Users:droh:Google%20Drive:ics3:mountains:corei7mountain4x4.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45"/>
      <c:rAngAx val="0"/>
    </c:view3D>
    <c:floor>
      <c:thickness val="0"/>
      <c:spPr>
        <a:solidFill>
          <a:schemeClr val="bg1">
            <a:lumMod val="85000"/>
          </a:schemeClr>
        </a:solidFill>
      </c:spPr>
    </c:floor>
    <c:sideWall>
      <c:thickness val="0"/>
    </c:sideWall>
    <c:backWall>
      <c:thickness val="0"/>
    </c:backWall>
    <c:plotArea>
      <c:layout>
        <c:manualLayout>
          <c:layoutTarget val="inner"/>
          <c:xMode val="edge"/>
          <c:yMode val="edge"/>
          <c:x val="0.128498920968212"/>
          <c:y val="2.8386075383512899E-2"/>
          <c:w val="0.69976389617964396"/>
          <c:h val="0.921287118521949"/>
        </c:manualLayout>
      </c:layout>
      <c:surface3DChart>
        <c:wireframe val="0"/>
        <c:ser>
          <c:idx val="0"/>
          <c:order val="0"/>
          <c:tx>
            <c:strRef>
              <c:f>data!$A$2</c:f>
              <c:strCache>
                <c:ptCount val="1"/>
                <c:pt idx="0">
                  <c:v>128m</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data!$B$2:$M$2</c:f>
              <c:numCache>
                <c:formatCode>General</c:formatCode>
                <c:ptCount val="12"/>
                <c:pt idx="0">
                  <c:v>8350</c:v>
                </c:pt>
                <c:pt idx="1">
                  <c:v>4750</c:v>
                </c:pt>
                <c:pt idx="2">
                  <c:v>3096</c:v>
                </c:pt>
                <c:pt idx="3">
                  <c:v>2286</c:v>
                </c:pt>
                <c:pt idx="4">
                  <c:v>1817</c:v>
                </c:pt>
                <c:pt idx="5">
                  <c:v>1512</c:v>
                </c:pt>
                <c:pt idx="6">
                  <c:v>1293</c:v>
                </c:pt>
                <c:pt idx="7">
                  <c:v>1131</c:v>
                </c:pt>
                <c:pt idx="8">
                  <c:v>1055</c:v>
                </c:pt>
                <c:pt idx="9">
                  <c:v>995</c:v>
                </c:pt>
                <c:pt idx="10">
                  <c:v>945</c:v>
                </c:pt>
                <c:pt idx="11">
                  <c:v>900</c:v>
                </c:pt>
              </c:numCache>
            </c:numRef>
          </c:val>
          <c:extLst>
            <c:ext xmlns:c16="http://schemas.microsoft.com/office/drawing/2014/chart" uri="{C3380CC4-5D6E-409C-BE32-E72D297353CC}">
              <c16:uniqueId val="{00000000-25B4-4269-9214-6A01091A92E7}"/>
            </c:ext>
          </c:extLst>
        </c:ser>
        <c:ser>
          <c:idx val="1"/>
          <c:order val="1"/>
          <c:tx>
            <c:strRef>
              <c:f>data!$A$3</c:f>
              <c:strCache>
                <c:ptCount val="1"/>
                <c:pt idx="0">
                  <c:v>64m</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data!$B$3:$M$3</c:f>
              <c:numCache>
                <c:formatCode>General</c:formatCode>
                <c:ptCount val="12"/>
                <c:pt idx="0">
                  <c:v>8352</c:v>
                </c:pt>
                <c:pt idx="1">
                  <c:v>4750</c:v>
                </c:pt>
                <c:pt idx="2">
                  <c:v>3092</c:v>
                </c:pt>
                <c:pt idx="3">
                  <c:v>2287</c:v>
                </c:pt>
                <c:pt idx="4">
                  <c:v>1816</c:v>
                </c:pt>
                <c:pt idx="5">
                  <c:v>1510</c:v>
                </c:pt>
                <c:pt idx="6">
                  <c:v>1291</c:v>
                </c:pt>
                <c:pt idx="7">
                  <c:v>1129</c:v>
                </c:pt>
                <c:pt idx="8">
                  <c:v>1051</c:v>
                </c:pt>
                <c:pt idx="9">
                  <c:v>989</c:v>
                </c:pt>
                <c:pt idx="10">
                  <c:v>938</c:v>
                </c:pt>
                <c:pt idx="11">
                  <c:v>894</c:v>
                </c:pt>
              </c:numCache>
            </c:numRef>
          </c:val>
          <c:extLst>
            <c:ext xmlns:c16="http://schemas.microsoft.com/office/drawing/2014/chart" uri="{C3380CC4-5D6E-409C-BE32-E72D297353CC}">
              <c16:uniqueId val="{00000001-25B4-4269-9214-6A01091A92E7}"/>
            </c:ext>
          </c:extLst>
        </c:ser>
        <c:ser>
          <c:idx val="2"/>
          <c:order val="2"/>
          <c:tx>
            <c:strRef>
              <c:f>data!$A$4</c:f>
              <c:strCache>
                <c:ptCount val="1"/>
                <c:pt idx="0">
                  <c:v>32m</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data!$B$4:$M$4</c:f>
              <c:numCache>
                <c:formatCode>General</c:formatCode>
                <c:ptCount val="12"/>
                <c:pt idx="0">
                  <c:v>8406</c:v>
                </c:pt>
                <c:pt idx="1">
                  <c:v>4787</c:v>
                </c:pt>
                <c:pt idx="2">
                  <c:v>3098</c:v>
                </c:pt>
                <c:pt idx="3">
                  <c:v>2289</c:v>
                </c:pt>
                <c:pt idx="4">
                  <c:v>1823</c:v>
                </c:pt>
                <c:pt idx="5">
                  <c:v>1512</c:v>
                </c:pt>
                <c:pt idx="6">
                  <c:v>1295</c:v>
                </c:pt>
                <c:pt idx="7">
                  <c:v>1133</c:v>
                </c:pt>
                <c:pt idx="8">
                  <c:v>1052</c:v>
                </c:pt>
                <c:pt idx="9">
                  <c:v>989</c:v>
                </c:pt>
                <c:pt idx="10">
                  <c:v>938</c:v>
                </c:pt>
                <c:pt idx="11">
                  <c:v>892</c:v>
                </c:pt>
              </c:numCache>
            </c:numRef>
          </c:val>
          <c:extLst>
            <c:ext xmlns:c16="http://schemas.microsoft.com/office/drawing/2014/chart" uri="{C3380CC4-5D6E-409C-BE32-E72D297353CC}">
              <c16:uniqueId val="{00000002-25B4-4269-9214-6A01091A92E7}"/>
            </c:ext>
          </c:extLst>
        </c:ser>
        <c:ser>
          <c:idx val="3"/>
          <c:order val="3"/>
          <c:tx>
            <c:strRef>
              <c:f>data!$A$5</c:f>
              <c:strCache>
                <c:ptCount val="1"/>
                <c:pt idx="0">
                  <c:v>16m</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data!$B$5:$M$5</c:f>
              <c:numCache>
                <c:formatCode>General</c:formatCode>
                <c:ptCount val="12"/>
                <c:pt idx="0">
                  <c:v>8556</c:v>
                </c:pt>
                <c:pt idx="1">
                  <c:v>4990</c:v>
                </c:pt>
                <c:pt idx="2">
                  <c:v>3204</c:v>
                </c:pt>
                <c:pt idx="3">
                  <c:v>2376</c:v>
                </c:pt>
                <c:pt idx="4">
                  <c:v>1891</c:v>
                </c:pt>
                <c:pt idx="5">
                  <c:v>1579</c:v>
                </c:pt>
                <c:pt idx="6">
                  <c:v>1356</c:v>
                </c:pt>
                <c:pt idx="7">
                  <c:v>1198</c:v>
                </c:pt>
                <c:pt idx="8">
                  <c:v>1127</c:v>
                </c:pt>
                <c:pt idx="9">
                  <c:v>1070</c:v>
                </c:pt>
                <c:pt idx="10">
                  <c:v>1028</c:v>
                </c:pt>
                <c:pt idx="11">
                  <c:v>994</c:v>
                </c:pt>
              </c:numCache>
            </c:numRef>
          </c:val>
          <c:extLst>
            <c:ext xmlns:c16="http://schemas.microsoft.com/office/drawing/2014/chart" uri="{C3380CC4-5D6E-409C-BE32-E72D297353CC}">
              <c16:uniqueId val="{00000003-25B4-4269-9214-6A01091A92E7}"/>
            </c:ext>
          </c:extLst>
        </c:ser>
        <c:ser>
          <c:idx val="4"/>
          <c:order val="4"/>
          <c:tx>
            <c:strRef>
              <c:f>data!$A$6</c:f>
              <c:strCache>
                <c:ptCount val="1"/>
                <c:pt idx="0">
                  <c:v>8m</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data!$B$6:$M$6</c:f>
              <c:numCache>
                <c:formatCode>General</c:formatCode>
                <c:ptCount val="12"/>
                <c:pt idx="0">
                  <c:v>8998</c:v>
                </c:pt>
                <c:pt idx="1">
                  <c:v>5447</c:v>
                </c:pt>
                <c:pt idx="2">
                  <c:v>3570</c:v>
                </c:pt>
                <c:pt idx="3">
                  <c:v>2643</c:v>
                </c:pt>
                <c:pt idx="4">
                  <c:v>2104</c:v>
                </c:pt>
                <c:pt idx="5">
                  <c:v>1743</c:v>
                </c:pt>
                <c:pt idx="6">
                  <c:v>1477</c:v>
                </c:pt>
                <c:pt idx="7">
                  <c:v>1300</c:v>
                </c:pt>
                <c:pt idx="8">
                  <c:v>1217</c:v>
                </c:pt>
                <c:pt idx="9">
                  <c:v>1158</c:v>
                </c:pt>
                <c:pt idx="10">
                  <c:v>1128</c:v>
                </c:pt>
                <c:pt idx="11">
                  <c:v>1096</c:v>
                </c:pt>
              </c:numCache>
            </c:numRef>
          </c:val>
          <c:extLst>
            <c:ext xmlns:c16="http://schemas.microsoft.com/office/drawing/2014/chart" uri="{C3380CC4-5D6E-409C-BE32-E72D297353CC}">
              <c16:uniqueId val="{00000004-25B4-4269-9214-6A01091A92E7}"/>
            </c:ext>
          </c:extLst>
        </c:ser>
        <c:ser>
          <c:idx val="5"/>
          <c:order val="5"/>
          <c:tx>
            <c:strRef>
              <c:f>data!$A$7</c:f>
              <c:strCache>
                <c:ptCount val="1"/>
                <c:pt idx="0">
                  <c:v>4m</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data!$B$7:$M$7</c:f>
              <c:numCache>
                <c:formatCode>General</c:formatCode>
                <c:ptCount val="12"/>
                <c:pt idx="0">
                  <c:v>11494</c:v>
                </c:pt>
                <c:pt idx="1">
                  <c:v>7921</c:v>
                </c:pt>
                <c:pt idx="2">
                  <c:v>5664</c:v>
                </c:pt>
                <c:pt idx="3">
                  <c:v>4319</c:v>
                </c:pt>
                <c:pt idx="4">
                  <c:v>3524</c:v>
                </c:pt>
                <c:pt idx="5">
                  <c:v>2991</c:v>
                </c:pt>
                <c:pt idx="6">
                  <c:v>2592</c:v>
                </c:pt>
                <c:pt idx="7">
                  <c:v>2298</c:v>
                </c:pt>
                <c:pt idx="8">
                  <c:v>2208</c:v>
                </c:pt>
                <c:pt idx="9">
                  <c:v>2148</c:v>
                </c:pt>
                <c:pt idx="10">
                  <c:v>2117</c:v>
                </c:pt>
                <c:pt idx="11">
                  <c:v>2077</c:v>
                </c:pt>
              </c:numCache>
            </c:numRef>
          </c:val>
          <c:extLst>
            <c:ext xmlns:c16="http://schemas.microsoft.com/office/drawing/2014/chart" uri="{C3380CC4-5D6E-409C-BE32-E72D297353CC}">
              <c16:uniqueId val="{00000005-25B4-4269-9214-6A01091A92E7}"/>
            </c:ext>
          </c:extLst>
        </c:ser>
        <c:ser>
          <c:idx val="6"/>
          <c:order val="6"/>
          <c:tx>
            <c:strRef>
              <c:f>data!$A$8</c:f>
              <c:strCache>
                <c:ptCount val="1"/>
                <c:pt idx="0">
                  <c:v>2m</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data!$B$8:$M$8</c:f>
              <c:numCache>
                <c:formatCode>General</c:formatCode>
                <c:ptCount val="12"/>
                <c:pt idx="0">
                  <c:v>12297</c:v>
                </c:pt>
                <c:pt idx="1">
                  <c:v>8417</c:v>
                </c:pt>
                <c:pt idx="2">
                  <c:v>5940</c:v>
                </c:pt>
                <c:pt idx="3">
                  <c:v>4573</c:v>
                </c:pt>
                <c:pt idx="4">
                  <c:v>3734</c:v>
                </c:pt>
                <c:pt idx="5">
                  <c:v>3174</c:v>
                </c:pt>
                <c:pt idx="6">
                  <c:v>2763</c:v>
                </c:pt>
                <c:pt idx="7">
                  <c:v>2446</c:v>
                </c:pt>
                <c:pt idx="8">
                  <c:v>2349</c:v>
                </c:pt>
                <c:pt idx="9">
                  <c:v>2272</c:v>
                </c:pt>
                <c:pt idx="10">
                  <c:v>2213</c:v>
                </c:pt>
                <c:pt idx="11">
                  <c:v>2160</c:v>
                </c:pt>
              </c:numCache>
            </c:numRef>
          </c:val>
          <c:extLst>
            <c:ext xmlns:c16="http://schemas.microsoft.com/office/drawing/2014/chart" uri="{C3380CC4-5D6E-409C-BE32-E72D297353CC}">
              <c16:uniqueId val="{00000006-25B4-4269-9214-6A01091A92E7}"/>
            </c:ext>
          </c:extLst>
        </c:ser>
        <c:ser>
          <c:idx val="7"/>
          <c:order val="7"/>
          <c:tx>
            <c:strRef>
              <c:f>data!$A$9</c:f>
              <c:strCache>
                <c:ptCount val="1"/>
                <c:pt idx="0">
                  <c:v>1024k</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data!$B$9:$M$9</c:f>
              <c:numCache>
                <c:formatCode>General</c:formatCode>
                <c:ptCount val="12"/>
                <c:pt idx="0">
                  <c:v>12422</c:v>
                </c:pt>
                <c:pt idx="1">
                  <c:v>8398</c:v>
                </c:pt>
                <c:pt idx="2">
                  <c:v>5971</c:v>
                </c:pt>
                <c:pt idx="3">
                  <c:v>4569</c:v>
                </c:pt>
                <c:pt idx="4">
                  <c:v>3740</c:v>
                </c:pt>
                <c:pt idx="5">
                  <c:v>3172</c:v>
                </c:pt>
                <c:pt idx="6">
                  <c:v>2756</c:v>
                </c:pt>
                <c:pt idx="7">
                  <c:v>2446</c:v>
                </c:pt>
                <c:pt idx="8">
                  <c:v>2351</c:v>
                </c:pt>
                <c:pt idx="9">
                  <c:v>2271</c:v>
                </c:pt>
                <c:pt idx="10">
                  <c:v>2209</c:v>
                </c:pt>
                <c:pt idx="11">
                  <c:v>2162</c:v>
                </c:pt>
              </c:numCache>
            </c:numRef>
          </c:val>
          <c:extLst>
            <c:ext xmlns:c16="http://schemas.microsoft.com/office/drawing/2014/chart" uri="{C3380CC4-5D6E-409C-BE32-E72D297353CC}">
              <c16:uniqueId val="{00000007-25B4-4269-9214-6A01091A92E7}"/>
            </c:ext>
          </c:extLst>
        </c:ser>
        <c:ser>
          <c:idx val="8"/>
          <c:order val="8"/>
          <c:tx>
            <c:strRef>
              <c:f>data!$A$10</c:f>
              <c:strCache>
                <c:ptCount val="1"/>
                <c:pt idx="0">
                  <c:v>512k</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data!$B$10:$M$10</c:f>
              <c:numCache>
                <c:formatCode>General</c:formatCode>
                <c:ptCount val="12"/>
                <c:pt idx="0">
                  <c:v>12432</c:v>
                </c:pt>
                <c:pt idx="1">
                  <c:v>8472</c:v>
                </c:pt>
                <c:pt idx="2">
                  <c:v>5950</c:v>
                </c:pt>
                <c:pt idx="3">
                  <c:v>4573</c:v>
                </c:pt>
                <c:pt idx="4">
                  <c:v>3726</c:v>
                </c:pt>
                <c:pt idx="5">
                  <c:v>3165</c:v>
                </c:pt>
                <c:pt idx="6">
                  <c:v>2758</c:v>
                </c:pt>
                <c:pt idx="7">
                  <c:v>2447</c:v>
                </c:pt>
                <c:pt idx="8">
                  <c:v>2341</c:v>
                </c:pt>
                <c:pt idx="9">
                  <c:v>2267</c:v>
                </c:pt>
                <c:pt idx="10">
                  <c:v>2210</c:v>
                </c:pt>
                <c:pt idx="11">
                  <c:v>2162</c:v>
                </c:pt>
              </c:numCache>
            </c:numRef>
          </c:val>
          <c:extLst>
            <c:ext xmlns:c16="http://schemas.microsoft.com/office/drawing/2014/chart" uri="{C3380CC4-5D6E-409C-BE32-E72D297353CC}">
              <c16:uniqueId val="{00000008-25B4-4269-9214-6A01091A92E7}"/>
            </c:ext>
          </c:extLst>
        </c:ser>
        <c:ser>
          <c:idx val="9"/>
          <c:order val="9"/>
          <c:tx>
            <c:strRef>
              <c:f>data!$A$11</c:f>
              <c:strCache>
                <c:ptCount val="1"/>
                <c:pt idx="0">
                  <c:v>256k</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data!$B$11:$M$11</c:f>
              <c:numCache>
                <c:formatCode>General</c:formatCode>
                <c:ptCount val="12"/>
                <c:pt idx="0">
                  <c:v>12564</c:v>
                </c:pt>
                <c:pt idx="1">
                  <c:v>10037</c:v>
                </c:pt>
                <c:pt idx="2">
                  <c:v>8679</c:v>
                </c:pt>
                <c:pt idx="3">
                  <c:v>7175</c:v>
                </c:pt>
                <c:pt idx="4">
                  <c:v>5915</c:v>
                </c:pt>
                <c:pt idx="5">
                  <c:v>5022</c:v>
                </c:pt>
                <c:pt idx="6">
                  <c:v>4345</c:v>
                </c:pt>
                <c:pt idx="7">
                  <c:v>3856</c:v>
                </c:pt>
                <c:pt idx="8">
                  <c:v>3895</c:v>
                </c:pt>
                <c:pt idx="9">
                  <c:v>3981</c:v>
                </c:pt>
                <c:pt idx="10">
                  <c:v>4001</c:v>
                </c:pt>
                <c:pt idx="11">
                  <c:v>4404</c:v>
                </c:pt>
              </c:numCache>
            </c:numRef>
          </c:val>
          <c:extLst>
            <c:ext xmlns:c16="http://schemas.microsoft.com/office/drawing/2014/chart" uri="{C3380CC4-5D6E-409C-BE32-E72D297353CC}">
              <c16:uniqueId val="{00000009-25B4-4269-9214-6A01091A92E7}"/>
            </c:ext>
          </c:extLst>
        </c:ser>
        <c:ser>
          <c:idx val="10"/>
          <c:order val="10"/>
          <c:tx>
            <c:strRef>
              <c:f>data!$A$12</c:f>
              <c:strCache>
                <c:ptCount val="1"/>
                <c:pt idx="0">
                  <c:v>128k</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data!$B$12:$M$12</c:f>
              <c:numCache>
                <c:formatCode>General</c:formatCode>
                <c:ptCount val="12"/>
                <c:pt idx="0">
                  <c:v>12711</c:v>
                </c:pt>
                <c:pt idx="1">
                  <c:v>10750</c:v>
                </c:pt>
                <c:pt idx="2">
                  <c:v>10271</c:v>
                </c:pt>
                <c:pt idx="3">
                  <c:v>8649</c:v>
                </c:pt>
                <c:pt idx="4">
                  <c:v>7525</c:v>
                </c:pt>
                <c:pt idx="5">
                  <c:v>6374</c:v>
                </c:pt>
                <c:pt idx="6">
                  <c:v>5482</c:v>
                </c:pt>
                <c:pt idx="7">
                  <c:v>4854</c:v>
                </c:pt>
                <c:pt idx="8">
                  <c:v>4901</c:v>
                </c:pt>
                <c:pt idx="9">
                  <c:v>4933</c:v>
                </c:pt>
                <c:pt idx="10">
                  <c:v>4917</c:v>
                </c:pt>
                <c:pt idx="11">
                  <c:v>4924</c:v>
                </c:pt>
              </c:numCache>
            </c:numRef>
          </c:val>
          <c:extLst>
            <c:ext xmlns:c16="http://schemas.microsoft.com/office/drawing/2014/chart" uri="{C3380CC4-5D6E-409C-BE32-E72D297353CC}">
              <c16:uniqueId val="{0000000A-25B4-4269-9214-6A01091A92E7}"/>
            </c:ext>
          </c:extLst>
        </c:ser>
        <c:ser>
          <c:idx val="11"/>
          <c:order val="11"/>
          <c:tx>
            <c:strRef>
              <c:f>data!$A$13</c:f>
              <c:strCache>
                <c:ptCount val="1"/>
                <c:pt idx="0">
                  <c:v>64k</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data!$B$13:$M$13</c:f>
              <c:numCache>
                <c:formatCode>General</c:formatCode>
                <c:ptCount val="12"/>
                <c:pt idx="0">
                  <c:v>12687</c:v>
                </c:pt>
                <c:pt idx="1">
                  <c:v>10689</c:v>
                </c:pt>
                <c:pt idx="2">
                  <c:v>10208</c:v>
                </c:pt>
                <c:pt idx="3">
                  <c:v>8768</c:v>
                </c:pt>
                <c:pt idx="4">
                  <c:v>7570</c:v>
                </c:pt>
                <c:pt idx="5">
                  <c:v>6352</c:v>
                </c:pt>
                <c:pt idx="6">
                  <c:v>5460</c:v>
                </c:pt>
                <c:pt idx="7">
                  <c:v>4830</c:v>
                </c:pt>
                <c:pt idx="8">
                  <c:v>4885</c:v>
                </c:pt>
                <c:pt idx="9">
                  <c:v>4885</c:v>
                </c:pt>
                <c:pt idx="10">
                  <c:v>4823</c:v>
                </c:pt>
                <c:pt idx="11">
                  <c:v>4868</c:v>
                </c:pt>
              </c:numCache>
            </c:numRef>
          </c:val>
          <c:extLst>
            <c:ext xmlns:c16="http://schemas.microsoft.com/office/drawing/2014/chart" uri="{C3380CC4-5D6E-409C-BE32-E72D297353CC}">
              <c16:uniqueId val="{0000000B-25B4-4269-9214-6A01091A92E7}"/>
            </c:ext>
          </c:extLst>
        </c:ser>
        <c:ser>
          <c:idx val="12"/>
          <c:order val="12"/>
          <c:tx>
            <c:strRef>
              <c:f>data!$A$14</c:f>
              <c:strCache>
                <c:ptCount val="1"/>
                <c:pt idx="0">
                  <c:v>32k</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data!$B$14:$M$14</c:f>
              <c:numCache>
                <c:formatCode>General</c:formatCode>
                <c:ptCount val="12"/>
                <c:pt idx="0">
                  <c:v>14101</c:v>
                </c:pt>
                <c:pt idx="1">
                  <c:v>13686</c:v>
                </c:pt>
                <c:pt idx="2">
                  <c:v>13524</c:v>
                </c:pt>
                <c:pt idx="3">
                  <c:v>13092</c:v>
                </c:pt>
                <c:pt idx="4">
                  <c:v>13144</c:v>
                </c:pt>
                <c:pt idx="5">
                  <c:v>12771</c:v>
                </c:pt>
                <c:pt idx="6">
                  <c:v>12783</c:v>
                </c:pt>
                <c:pt idx="7">
                  <c:v>12466</c:v>
                </c:pt>
                <c:pt idx="8">
                  <c:v>12230</c:v>
                </c:pt>
                <c:pt idx="9">
                  <c:v>12716</c:v>
                </c:pt>
                <c:pt idx="10">
                  <c:v>12238</c:v>
                </c:pt>
                <c:pt idx="11">
                  <c:v>12409</c:v>
                </c:pt>
              </c:numCache>
            </c:numRef>
          </c:val>
          <c:extLst>
            <c:ext xmlns:c16="http://schemas.microsoft.com/office/drawing/2014/chart" uri="{C3380CC4-5D6E-409C-BE32-E72D297353CC}">
              <c16:uniqueId val="{0000000C-25B4-4269-9214-6A01091A92E7}"/>
            </c:ext>
          </c:extLst>
        </c:ser>
        <c:ser>
          <c:idx val="13"/>
          <c:order val="13"/>
          <c:tx>
            <c:strRef>
              <c:f>data!$A$15</c:f>
              <c:strCache>
                <c:ptCount val="1"/>
                <c:pt idx="0">
                  <c:v>16k</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data!$B$15:$M$15</c:f>
              <c:numCache>
                <c:formatCode>General</c:formatCode>
                <c:ptCount val="12"/>
                <c:pt idx="0">
                  <c:v>13958</c:v>
                </c:pt>
                <c:pt idx="1">
                  <c:v>13986</c:v>
                </c:pt>
                <c:pt idx="2">
                  <c:v>13366</c:v>
                </c:pt>
                <c:pt idx="3">
                  <c:v>13033</c:v>
                </c:pt>
                <c:pt idx="4">
                  <c:v>12835</c:v>
                </c:pt>
                <c:pt idx="5">
                  <c:v>12409</c:v>
                </c:pt>
                <c:pt idx="6">
                  <c:v>11784</c:v>
                </c:pt>
                <c:pt idx="7">
                  <c:v>10833</c:v>
                </c:pt>
                <c:pt idx="8">
                  <c:v>10414</c:v>
                </c:pt>
                <c:pt idx="9">
                  <c:v>11543</c:v>
                </c:pt>
                <c:pt idx="10">
                  <c:v>10857</c:v>
                </c:pt>
                <c:pt idx="11">
                  <c:v>10129</c:v>
                </c:pt>
              </c:numCache>
            </c:numRef>
          </c:val>
          <c:extLst>
            <c:ext xmlns:c16="http://schemas.microsoft.com/office/drawing/2014/chart" uri="{C3380CC4-5D6E-409C-BE32-E72D297353CC}">
              <c16:uniqueId val="{0000000D-25B4-4269-9214-6A01091A92E7}"/>
            </c:ext>
          </c:extLst>
        </c:ser>
        <c:bandFmts/>
        <c:axId val="140963840"/>
        <c:axId val="140965760"/>
        <c:axId val="88843136"/>
      </c:surface3DChart>
      <c:catAx>
        <c:axId val="140963840"/>
        <c:scaling>
          <c:orientation val="minMax"/>
        </c:scaling>
        <c:delete val="0"/>
        <c:axPos val="b"/>
        <c:title>
          <c:tx>
            <c:rich>
              <a:bodyPr/>
              <a:lstStyle/>
              <a:p>
                <a:pPr>
                  <a:defRPr sz="1200">
                    <a:latin typeface="Arial"/>
                  </a:defRPr>
                </a:pPr>
                <a:r>
                  <a:rPr lang="en-US" sz="1200">
                    <a:latin typeface="Arial"/>
                  </a:rPr>
                  <a:t>Stride (x8 bytes)</a:t>
                </a:r>
              </a:p>
            </c:rich>
          </c:tx>
          <c:layout>
            <c:manualLayout>
              <c:xMode val="edge"/>
              <c:yMode val="edge"/>
              <c:x val="0.13657770709015099"/>
              <c:y val="0.84909405264439197"/>
            </c:manualLayout>
          </c:layout>
          <c:overlay val="0"/>
        </c:title>
        <c:numFmt formatCode="General" sourceLinked="0"/>
        <c:majorTickMark val="out"/>
        <c:minorTickMark val="none"/>
        <c:tickLblPos val="nextTo"/>
        <c:txPr>
          <a:bodyPr rot="0" vert="horz" anchor="b" anchorCtr="1"/>
          <a:lstStyle/>
          <a:p>
            <a:pPr>
              <a:defRPr sz="1200">
                <a:latin typeface="Arial"/>
              </a:defRPr>
            </a:pPr>
            <a:endParaRPr lang="en-US"/>
          </a:p>
        </c:txPr>
        <c:crossAx val="140965760"/>
        <c:crosses val="autoZero"/>
        <c:auto val="1"/>
        <c:lblAlgn val="ctr"/>
        <c:lblOffset val="100"/>
        <c:noMultiLvlLbl val="0"/>
      </c:catAx>
      <c:valAx>
        <c:axId val="140965760"/>
        <c:scaling>
          <c:orientation val="minMax"/>
          <c:max val="17000"/>
          <c:min val="0"/>
        </c:scaling>
        <c:delete val="0"/>
        <c:axPos val="l"/>
        <c:majorGridlines/>
        <c:title>
          <c:tx>
            <c:rich>
              <a:bodyPr rot="-5400000" vert="horz"/>
              <a:lstStyle/>
              <a:p>
                <a:pPr>
                  <a:defRPr sz="1200">
                    <a:latin typeface="Arial"/>
                  </a:defRPr>
                </a:pPr>
                <a:r>
                  <a:rPr lang="en-US" sz="1200">
                    <a:latin typeface="Arial"/>
                  </a:rPr>
                  <a:t>Read throughput (MB/s)</a:t>
                </a:r>
              </a:p>
              <a:p>
                <a:pPr>
                  <a:defRPr sz="1200">
                    <a:latin typeface="Arial"/>
                  </a:defRPr>
                </a:pPr>
                <a:endParaRPr lang="en-US" sz="1200">
                  <a:latin typeface="Arial"/>
                </a:endParaRPr>
              </a:p>
            </c:rich>
          </c:tx>
          <c:layout>
            <c:manualLayout>
              <c:xMode val="edge"/>
              <c:yMode val="edge"/>
              <c:x val="2.9427050902444098E-2"/>
              <c:y val="0.26170156211100198"/>
            </c:manualLayout>
          </c:layout>
          <c:overlay val="0"/>
        </c:title>
        <c:numFmt formatCode="General" sourceLinked="1"/>
        <c:majorTickMark val="out"/>
        <c:minorTickMark val="none"/>
        <c:tickLblPos val="nextTo"/>
        <c:txPr>
          <a:bodyPr/>
          <a:lstStyle/>
          <a:p>
            <a:pPr>
              <a:defRPr sz="1200">
                <a:latin typeface="Arial"/>
              </a:defRPr>
            </a:pPr>
            <a:endParaRPr lang="en-US"/>
          </a:p>
        </c:txPr>
        <c:crossAx val="140963840"/>
        <c:crosses val="autoZero"/>
        <c:crossBetween val="midCat"/>
        <c:majorUnit val="2000"/>
        <c:minorUnit val="500"/>
      </c:valAx>
      <c:serAx>
        <c:axId val="88843136"/>
        <c:scaling>
          <c:orientation val="minMax"/>
        </c:scaling>
        <c:delete val="0"/>
        <c:axPos val="b"/>
        <c:title>
          <c:tx>
            <c:rich>
              <a:bodyPr rot="0" vert="horz"/>
              <a:lstStyle/>
              <a:p>
                <a:pPr>
                  <a:defRPr sz="1200">
                    <a:latin typeface="Arial"/>
                  </a:defRPr>
                </a:pPr>
                <a:r>
                  <a:rPr lang="en-US" sz="1200">
                    <a:latin typeface="Arial"/>
                  </a:rPr>
                  <a:t>Size (bytes)</a:t>
                </a:r>
              </a:p>
            </c:rich>
          </c:tx>
          <c:layout>
            <c:manualLayout>
              <c:xMode val="edge"/>
              <c:yMode val="edge"/>
              <c:x val="0.64497276173811602"/>
              <c:y val="0.855644760091263"/>
            </c:manualLayout>
          </c:layout>
          <c:overlay val="0"/>
        </c:title>
        <c:majorTickMark val="out"/>
        <c:minorTickMark val="none"/>
        <c:tickLblPos val="nextTo"/>
        <c:txPr>
          <a:bodyPr rot="0" vert="horz" lIns="2">
            <a:spAutoFit/>
          </a:bodyPr>
          <a:lstStyle/>
          <a:p>
            <a:pPr>
              <a:defRPr sz="1200">
                <a:latin typeface="Arial"/>
              </a:defRPr>
            </a:pPr>
            <a:endParaRPr lang="en-US"/>
          </a:p>
        </c:txPr>
        <c:crossAx val="140965760"/>
        <c:crosses val="autoZero"/>
        <c:tickLblSkip val="2"/>
        <c:tickMarkSkip val="1"/>
      </c:serAx>
    </c:plotArea>
    <c:plotVisOnly val="1"/>
    <c:dispBlanksAs val="zero"/>
    <c:showDLblsOverMax val="0"/>
  </c:chart>
  <c:spPr>
    <a:ln w="9525">
      <a:noFill/>
    </a:ln>
  </c:sp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2969463" y="8274179"/>
            <a:ext cx="729716" cy="23975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388" tIns="41943" rIns="82388" bIns="41943">
            <a:spAutoFit/>
          </a:bodyPr>
          <a:lstStyle>
            <a:lvl1pPr defTabSz="862013">
              <a:spcBef>
                <a:spcPct val="0"/>
              </a:spcBef>
              <a:defRPr sz="2400">
                <a:solidFill>
                  <a:schemeClr val="tx1"/>
                </a:solidFill>
                <a:latin typeface="Times" pitchFamily="-65" charset="0"/>
              </a:defRPr>
            </a:lvl1pPr>
            <a:lvl2pPr marL="431800" defTabSz="862013">
              <a:spcBef>
                <a:spcPct val="0"/>
              </a:spcBef>
              <a:defRPr sz="2400">
                <a:solidFill>
                  <a:schemeClr val="tx1"/>
                </a:solidFill>
                <a:latin typeface="Times" pitchFamily="-65" charset="0"/>
              </a:defRPr>
            </a:lvl2pPr>
            <a:lvl3pPr marL="862013" defTabSz="862013">
              <a:spcBef>
                <a:spcPct val="0"/>
              </a:spcBef>
              <a:defRPr sz="2400">
                <a:solidFill>
                  <a:schemeClr val="tx1"/>
                </a:solidFill>
                <a:latin typeface="Times" pitchFamily="-65" charset="0"/>
              </a:defRPr>
            </a:lvl3pPr>
            <a:lvl4pPr marL="1293813" defTabSz="862013">
              <a:spcBef>
                <a:spcPct val="0"/>
              </a:spcBef>
              <a:defRPr sz="2400">
                <a:solidFill>
                  <a:schemeClr val="tx1"/>
                </a:solidFill>
                <a:latin typeface="Times" pitchFamily="-65" charset="0"/>
              </a:defRPr>
            </a:lvl4pPr>
            <a:lvl5pPr marL="1724025" defTabSz="862013">
              <a:spcBef>
                <a:spcPct val="0"/>
              </a:spcBef>
              <a:defRPr sz="2400">
                <a:solidFill>
                  <a:schemeClr val="tx1"/>
                </a:solidFill>
                <a:latin typeface="Times" pitchFamily="-65" charset="0"/>
              </a:defRPr>
            </a:lvl5pPr>
            <a:lvl6pPr marL="2181225" defTabSz="862013" eaLnBrk="0" fontAlgn="base" hangingPunct="0">
              <a:spcBef>
                <a:spcPct val="0"/>
              </a:spcBef>
              <a:spcAft>
                <a:spcPct val="0"/>
              </a:spcAft>
              <a:defRPr sz="2400">
                <a:solidFill>
                  <a:schemeClr val="tx1"/>
                </a:solidFill>
                <a:latin typeface="Times" pitchFamily="-65" charset="0"/>
              </a:defRPr>
            </a:lvl6pPr>
            <a:lvl7pPr marL="2638425" defTabSz="862013" eaLnBrk="0" fontAlgn="base" hangingPunct="0">
              <a:spcBef>
                <a:spcPct val="0"/>
              </a:spcBef>
              <a:spcAft>
                <a:spcPct val="0"/>
              </a:spcAft>
              <a:defRPr sz="2400">
                <a:solidFill>
                  <a:schemeClr val="tx1"/>
                </a:solidFill>
                <a:latin typeface="Times" pitchFamily="-65" charset="0"/>
              </a:defRPr>
            </a:lvl7pPr>
            <a:lvl8pPr marL="3095625" defTabSz="862013" eaLnBrk="0" fontAlgn="base" hangingPunct="0">
              <a:spcBef>
                <a:spcPct val="0"/>
              </a:spcBef>
              <a:spcAft>
                <a:spcPct val="0"/>
              </a:spcAft>
              <a:defRPr sz="2400">
                <a:solidFill>
                  <a:schemeClr val="tx1"/>
                </a:solidFill>
                <a:latin typeface="Times" pitchFamily="-65" charset="0"/>
              </a:defRPr>
            </a:lvl8pPr>
            <a:lvl9pPr marL="3552825" defTabSz="862013" eaLnBrk="0" fontAlgn="base" hangingPunct="0">
              <a:spcBef>
                <a:spcPct val="0"/>
              </a:spcBef>
              <a:spcAft>
                <a:spcPct val="0"/>
              </a:spcAft>
              <a:defRPr sz="2400">
                <a:solidFill>
                  <a:schemeClr val="tx1"/>
                </a:solidFill>
                <a:latin typeface="Times" pitchFamily="-65" charset="0"/>
              </a:defRPr>
            </a:lvl9pPr>
          </a:lstStyle>
          <a:p>
            <a:pPr algn="ctr">
              <a:lnSpc>
                <a:spcPct val="90000"/>
              </a:lnSpc>
              <a:defRPr/>
            </a:pPr>
            <a:r>
              <a:rPr lang="en-US" altLang="en-US" sz="1100" b="0">
                <a:latin typeface="Helvetica" pitchFamily="34" charset="0"/>
              </a:rPr>
              <a:t>Page </a:t>
            </a:r>
            <a:fld id="{B19AFE8C-E295-44F3-A8E4-6E9F6CC2B97C}" type="slidenum">
              <a:rPr lang="en-US" altLang="en-US" sz="1100" b="0">
                <a:latin typeface="Helvetica" pitchFamily="34" charset="0"/>
              </a:rPr>
              <a:pPr algn="ctr">
                <a:lnSpc>
                  <a:spcPct val="90000"/>
                </a:lnSpc>
                <a:defRPr/>
              </a:pPr>
              <a:t>‹#›</a:t>
            </a:fld>
            <a:endParaRPr lang="en-US" altLang="en-US" sz="1100" b="0">
              <a:latin typeface="Helvetica" pitchFamily="34" charset="0"/>
            </a:endParaRPr>
          </a:p>
        </p:txBody>
      </p:sp>
    </p:spTree>
    <p:extLst>
      <p:ext uri="{BB962C8B-B14F-4D97-AF65-F5344CB8AC3E}">
        <p14:creationId xmlns:p14="http://schemas.microsoft.com/office/powerpoint/2010/main" val="502255043"/>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3-03-28T22:28:11.275"/>
    </inkml:context>
    <inkml:brush xml:id="br0">
      <inkml:brushProperty name="width" value="0.05292" units="cm"/>
      <inkml:brushProperty name="height" value="0.05292" units="cm"/>
      <inkml:brushProperty name="color" value="#FF0000"/>
    </inkml:brush>
  </inkml:definitions>
  <inkml:trace contextRef="#ctx0" brushRef="#br0">29263 12594 0,'0'0'0,"-18"0"78,1 0-62,-1 0-16,0 0 31,-17-17-31,17-19 16,1 1-16,-18-18 15,17 35-15,-17-17 16,-1 18-16,-17-1 16,1-17-16,16 17 15,-52-35 1,17 18-16,-17-36 16,0 1-16,0 17 15,0 0-15,0 0 16,17 18-1,0-1-15,18 19 16,-17-1-16,-1 18 16,1-18-16,-36 18 15,18 18-15,-18 17 16,0 1-16,0 17 16,18-18-1,-18 0-15,18-17 16,0-1-16,0 36 15,17 0-15,-17 35 16,17-17-16,1-18 16,35-18-16,-1 0 15,19 1 1,-36 52-16,35 18 16,-17-36-16,35-17 15,0 0-15,0 18 16,35 52-16,-17-17 15,17-35 1,0-1-16,1-35 16,34 18-16,1 18 15,34-18-15,37 17 16,-1-17-16,0-17 16,0-1-1,35-18-15,1-17 16,17 0-16,-53-17 15,0 17-15,-35-18 16,0 1-16,-18-1 16,0-53-16,-35 1 15,0 17 1,-36 35-16,19-35 16,-36-53-16,0 1 15,-36 34-15,19-52 16,-18-54-16,17 71 15,0-88-15,-17 18 16,-18-459 0</inkml:trace>
</inkml:ink>
</file>

<file path=ppt/ink/ink2.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3-03-28T22:56:08.915"/>
    </inkml:context>
    <inkml:brush xml:id="br0">
      <inkml:brushProperty name="width" value="0.05292" units="cm"/>
      <inkml:brushProperty name="height" value="0.05292" units="cm"/>
      <inkml:brushProperty name="color" value="#FF0000"/>
    </inkml:brush>
  </inkml:definitions>
  <inkml:trace contextRef="#ctx0" brushRef="#br0">19897 8273 0,'0'0'0,"-18"0"94,0 0-63,1 0 16,-1 0-31,0 0-1,-17 0 1,18 0 0,-1 0-16,0 0 15,-17 0-15,0 0 16,-1 0-16,-16 0 16,-1 0-1,0 0-15,17 0 16,-16 0-16,-1 0 15,17 0-15,1 0 16,-18 0-16,35 0 16,-17 0-1,0 0-15,-18 0 16,0-18-16,18 18 16,-36 0-16,18 0 15,-17 0-15,-1 0 16,1 0-16,-19-18 15,19 18 1,-1 0-16,1 0 16,-1 0-16,18-17 15,-17-1-15,17 18 16,-18-18-16,18 18 16,-17 0-16,-1 0 15,18 0 1,-17 0-16,17 0 15,-18 0-15,1 0 16,17 0-16,0 0 16,0 18-1,0-18-15,18 0 16,-18 0-16,0 0 16,0 0-16,-17 0 15,17 0-15,17 18 16,-17-1-16,18-17 15,-18 18-15,18-18 16,0 0 0,-18 0-16,17 0 15,1 0-15,-18 0 16,36 0-16,-54 0 16,1 0-16,17 0 15,17 0 1,1 18-16,-18-1 15,0 19-15,0 16 16,18 1-16,-18-17 16,18-1-16,0 0 15,-1 1 1,1-19-16,0 1 16,-18 35-16,18 17 15,-1 18-15,1-35 16,17 0-1,1 0-15,-1-35 16,18 17-16,-18-17 16,1-1-16,17 1 15,-18 17-15,18 18 16,-17 18 0,-19-1-16,19-17 15,-1-17-15,0-1 16,18-18-16,0 36 15,0 0-15,18 0 16,0 0 0,17 18-16,0-1 15,18-17-15,0 0 16,-18 0-16,53-18 16,-17 1-16,-36-19 15,18 1-15,0 17 16,0-17-1,-18-1-15,18 19 16,0-1-16,0 0 16,-18 18-16,1-18 15,-1 1 1,18 17-16,0-18 16,17 0-16,-17 0 15,18 1-15,17-19 16,18 1-16,-18-18 15,18 0-15,0 0 16,-18-18-16,18-17 16,0 0-1,-18-18-15,0 35 16,18-35-16,17 36 16,-35-19-16,18 19 15,-18-1 1,18 18-16,-18-18 15,1 1-15,-1 17 16,-18-18-16,1 1 16,0-19-16,-1 1 15,36-53-15,-36 35 16,19 0 0,-1 18-16,-18-1 15,19 1-15,-19 0 16,18-36-16,-17 1 15,-1 17-15,-34 0 16,-1 18 0,-17-1-16,-1 19 15,1-36-15,0-53 16,-18 18-16,0 17 16,-18-70-16,18-18 15,0 54-15,0-125 16,-35 71-1,17 54-15</inkml:trace>
</inkml:ink>
</file>

<file path=ppt/ink/ink3.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3-03-28T22:59:23.184"/>
    </inkml:context>
    <inkml:brush xml:id="br0">
      <inkml:brushProperty name="width" value="0.05292" units="cm"/>
      <inkml:brushProperty name="height" value="0.05292" units="cm"/>
      <inkml:brushProperty name="color" value="#FF0000"/>
    </inkml:brush>
  </inkml:definitions>
  <inkml:trace contextRef="#ctx0" brushRef="#br0">25647 8290 0,'0'0'0,"-18"0"110,1 0-95,-1 0 1,0 0 0,1 0-16,-1 0 15,0 0-15,-17 0 16,-18 36 0,-17 34-16,-18 1 0,-1-18 15,1 0 1,35-18-16,0 0 15,18 0 1,0-17-16,17 0 0,0 17 16,18-17-1,0 17-15,18 0 16,-18-17-16,35 17 16,-17 0-16,0-17 15,17 0-15,0-18 16,1-18-16,16 0 15,19 1-15,0-1 16</inkml:trace>
  <inkml:trace contextRef="#ctx0" brushRef="#br0" timeOffset="781.27">26494 8290 0,'0'0'16,"-18"0"15,0 0-31,1 0 16,-1 0-1,-17 0-15,0 0 16,-1 0-16,-34 0 15,17 0-15,17 18 16,-16 0-16,-1 34 16,17 1-1,1-17-15,17-1 16,1-17-16,17-1 16,0 1-16,0 0 15,17-18-15,1 17 16,0 1-1,35-1 1,-36 1-16,19-18 16,-1 18-16,0-36 15,18-17-15,-18 0 16,1-1-16,-19 19 16,1-1-1,0 18-15,-18-18 16,17 1-16,1-1 15,-18 0 1,17-17-16,1 0 16,-18 0-16</inkml:trace>
  <inkml:trace contextRef="#ctx0" brushRef="#br0" timeOffset="1187.55">26988 7673 0,'0'0'0,"-18"18"31,18 17-16,-35 53 1,17-17-16,-17 17 0,-18 88 16,17-52-16,1-54 15,18 36 1,-19 0-16,19-18 16,-1-53-16</inkml:trace>
  <inkml:trace contextRef="#ctx0" brushRef="#br0" timeOffset="1984.54">27481 8361 0,'0'0'0,"-17"0"109,-1 0-93,0-18-16,-17 18 15,0 0-15,0 0 16,-18 35-16,-18 18 15,18 0-15,18-17 16,0 34 0,-18 18-16,35 1 15,18-19-15,0-35 16,0 1-16,18-1 16,17-17-1,0-18-15,18-18 16,0 0-16,0 1 15,18-1-15,-1-70 16,1 0-16,-1 17 16,19-70-16,-19-18 15,-17 53-15,18-70 16,-19 17 0,-16 53-16,-19 36 15,1 17-15,0 35 16,-18-17-1,0 17-15,0 1 16,-18-1-16,0 36 16,1-1-1,-19 19 1,19 34-16,-18 36 16,17-35-16,-17 158 15,17-106-15,18 160 16,35-125-1</inkml:trace>
  <inkml:trace contextRef="#ctx0" brushRef="#br0" timeOffset="56922.79">25047 10001 0,'0'0'0,"-17"-17"47,-1-1-31,0 0-1,1 1 1,-1 17 0,0 0-1,-17 0-15,0 17 0,0 1 16,17 0-16,0-1 16,1 19-1,17-19-15,-18 1 0,18 52 16,0 19-16,18-19 15,-18-17 1,17-18-16,1 1 16,0-1-16,-1-17 15,18-1-15</inkml:trace>
  <inkml:trace contextRef="#ctx0" brushRef="#br0" timeOffset="57516.71">25418 10231 0,'0'0'0,"0"-53"62,0 0-46,0 17-1,0 1-15,0 18 16,-18-19-16,18 19 16,-18-1-16,1 18 15,-1 18 16,18-1-15,-18 19-16,18-19 16,0 36-16,0 18 15,0 17-15,0-35 16,18 0-16,-18-36 16,18 19-16,-1-36 31,1 0-31,-18-18 15,18 0 1,17 1-16,-17-36 16,-1 0-16,18-18 15,-17 1-15,-18 34 16,0 1 0,-18 53 15,-17-18-31,18 17 15,17 1 1,-18-18-16</inkml:trace>
  <inkml:trace contextRef="#ctx0" brushRef="#br0" timeOffset="57954.08">26035 9260 0,'0'0'0,"0"18"31,0 17-31,0 18 16,0-17-16,0-1 15,-18 71-15,1 35 16,-1-53 0,0 18-16,-17 70 15,18-52-15,-19-36 16,36-35-16,-17 0 16,17-36-16</inkml:trace>
  <inkml:trace contextRef="#ctx0" brushRef="#br0" timeOffset="58610.34">26617 10019 0,'0'0'0,"-35"18"47,0-1-32,-1 1-15,-17-1 16,0 1-16,-17 35 16,-1 18-16,18-1 15,18 1-15,17-36 16,1 0 0,17-17-16,17 0 15,1-36 1,17 0-1,1 1-15,17-36 16,35-53-16,-35 18 16,0-1-16,17-34 15,-17-18-15,-18 53 16,1 17 0,-19 36-16,1-18 15,0 35-15,-18-17 0,0 17 31,0 36-15,0 0 0,0 70-1,17 18 1,-17 88-16,0 0 16,-17 35-16,-1-17 15,0-106-15,1-18 16,17-35-16</inkml:trace>
  <inkml:trace contextRef="#ctx0" brushRef="#br0" timeOffset="147408.72">25471 11201 0,'0'0'0,"-18"-18"78,0 0-62,1-17 0,17 0-16,-18 0 15,-17 17-15,17 0 16,0 1-16,1-1 16,-1 0-16,1 1 15,-1 17-15,-17-18 16,17 0-1,0 18-15,1 0 16,-1 0-16,-17 18 16,0 17-16,-1-17 15,1 17-15,0-17 16,17 0 0,0-1-16,1 1 15,-1 17-15,0 18 16,18-18-16,0 1 15,0 17 1,18-18-16,0 0 0,-1 0 16,19 1-1,-1-19-15</inkml:trace>
  <inkml:trace contextRef="#ctx0" brushRef="#br0" timeOffset="148065.19">25894 11254 0,'0'0'16,"-18"0"93,1 0-93,-1 0-1,-17 0 1,-18 0-16,35 0 0,-17 17 16,0 1-16,17 0 15,-17-1-15,35 18 16,-18-17 0,18 0-16,0 17 15,0-17 1,18-36-1,17-17 1,-17 17 0,-1 0-16,19-17 15,-1-35-15,35-19 16,-34 19-16,-1 17 16,-17 18-1,-1-1-15,1 19 16,-36 34-1,18 1 1,-17 0-16,17-1 16,-18-17-1,0 18-15,18 0 16</inkml:trace>
  <inkml:trace contextRef="#ctx0" brushRef="#br0" timeOffset="148580.72">26353 11201 0,'0'0'0,"-18"0"78,0 0-62,-17 35-1,0 18 1,-1 0-16,19-18 16,-1 0-16,0-17 15,18 0-15,-17-1 16,17 1-16,0 0 15,17-18 17,1-18-17,-18 0-15,18 18 16,-1 0 0,1 0-16,0 0 31,-1 0-16,-17 18-15,36 0 16,-19-1-16,1 1 16,0 17-16,17 36 15,-18-1-15,1 1 16,-18-36 0,18 0-16,-18 1 15,17-19-15</inkml:trace>
  <inkml:trace contextRef="#ctx0" brushRef="#br0" timeOffset="149252.63">27129 11201 0,'0'0'0,"17"0"63,1-18-48,17-52-15,-17 17 16,17 17-16,-17-17 16,35-52-16,-18-1 15,0 18 1,-17 17-16,-18 36 15,17-1-15,-17 19 16,0-1-16,0 1 16,-17-1-16,17 0 15,-18 1-15,1-1 16,-1 0 0,0 18-16,1 36 15,-19-19-15,19 19 16,-1-1-16,-17 88 15,17-17-15,-35 88 16,36-35 0,-1 17-16,0 54 15,18-89-15,0-53 16,0 18-16,0-18 16,0-18-1,18-17-15,-18-35 0</inkml:trace>
  <inkml:trace contextRef="#ctx0" brushRef="#br0" timeOffset="149549.47">26652 11201 0,'0'0'0,"18"0"63,0 35-48,17 0-15,0 18 16,18 0-16,0-18 0,0 1 16,0-19-16,0 19 15,0-19 1,17 1-16</inkml:trace>
  <inkml:trace contextRef="#ctx0" brushRef="#br0" timeOffset="149971.45">28134 10231 0,'0'0'0,"-18"17"47,1 36-47,-1-18 16,-17 18-16,17 0 15,-35 18-15,0 70 16,18-53-16,0 0 15,-18 53 1,0-17-16,35-18 16,1-36-16,-1-17 15,0-18-15,18 1 16,0-19-16,0 1 16,0 0-1,18-1-15,0 1 16,-18 0-16</inkml:trace>
  <inkml:trace contextRef="#ctx0" brushRef="#br0" timeOffset="150158.76">28293 11307 0,'0'0'0,"0"17"47,0 1-31,0 17-16,-18-17 15,1-1-15,17 1 16,0 0-16,0-1 16,17 1-1,1 0-15</inkml:trace>
  <inkml:trace contextRef="#ctx0" brushRef="#br0" timeOffset="150377.68">28575 10724 0,'0'0'0,"-18"36"47,1 17-32,-1 0-15,0-18 16,18-18-16,-17 19 15,17-19-15,-18 1 16</inkml:trace>
  <inkml:trace contextRef="#ctx0" brushRef="#br0" timeOffset="150815.09">29104 11412 0,'0'0'0,"0"-17"78,0-1-62,0 0 0,-17 18-1,17-17-15,-18-1 16,0 18-16,1-17 16,-1 17-1,-35 35-15,35 0 16,1-17-16,-18 17 15,35-17-15,0-1 16,0 1 15,17 0-31,1-18 16,-1 17-16,19-17 16,-1 18-16</inkml:trace>
  <inkml:trace contextRef="#ctx0" brushRef="#br0" timeOffset="151252.64">30180 10724 0,'0'0'0,"-35"18"78,0 35-62,-18 0-16,17 0 15,1 0-15,0 17 16,0 36-16,17-35 16,18 17-16,0-18 15,18 19-15,34 52 16,1-35 0,0-18-16,18-35 15,-36 0-15,18-18 16,18 0-16,-18 0 15,-18-35-15</inkml:trace>
  <inkml:trace contextRef="#ctx0" brushRef="#br0" timeOffset="151658.97">29580 10777 0,'0'0'0,"0"18"31,18 17-31,35 1 16,18 16-16,17 1 15,18 0-15,17-35 16,1 17-16,-1-17 16,-17 0-1</inkml:trace>
  <inkml:trace contextRef="#ctx0" brushRef="#br0" timeOffset="181268.87">25471 12153 0,'0'0'0,"0"-35"94,-18 0-94,18-1 15,0 1-15,0 0 16,0 17-16,-18 1 15,1-1-15,17 0 16,-18 1-16,0-19 16,1 36-1,-19-17-15,1-1 16,18 18-16,-36-18 16,35 1-16,-17 17 15,17 0-15,0 0 16,1 0-1,-1 35-15,18-17 16,-17 17-16,17-17 16,0 17-16,0 35 15,17 36-15,-17-18 16,35-17-16,-17-18 16,0-18-1,17 1-15,0-1 16,18-18-16,18-34 15,-1-18-15,1-1 16,-1 1-16,1 17 16</inkml:trace>
  <inkml:trace contextRef="#ctx0" brushRef="#br0" timeOffset="181862.64">26300 12118 0,'0'0'0,"-18"0"31,0 0-15,1 0 0,-1 0-16,0 0 15,-17 0-15,17 0 16,-17 0-16,0 18 15,0-18-15,17 0 16,-17 0-16,-1 35 16,1 35-1,18-17-15,17-17 16,-18-1-16,18-17 16,0-1-16,18 1 15,-1-53 1,1 17-16,17 0 15,0 1 1,18-54 0,0-17-16,0 17 0,-35 1 15,17 34-15,-35 1 16,0 18-16,0 34 31,-35 1-31,17-1 16,18 1-1</inkml:trace>
  <inkml:trace contextRef="#ctx0" brushRef="#br0" timeOffset="182534.41">26635 11977 0,'0'0'0,"0"17"62,0 1-31,0 0-31,-18-1 16,18 19 0,-18-19-16,36-17 62,0 0-46,-1 0-1,1 0 1,0 0-16,-1 18 0,1 35 16,0 17-1,-1-17-15,-17-17 16,18 17-16,-18-18 15,17 18-15,1-18 16,-18 18-16,18-18 16,-1 0-1</inkml:trace>
  <inkml:trace contextRef="#ctx0" brushRef="#br0" timeOffset="183206.29">27711 12171 0,'0'0'0,"0"-18"79,0-52-79,0 34 15,0-17 1,0 36-16,-18-18 15,0-1-15,18 19 16,-17-1-16,17 0 16,-18 18-16,18-17 15,-17 17 1,-1-18-16,0 0 16,18 36-1,-35 17-15,17 1 16,1-1-16,-19 35 15,19 54 1,-1-36-16,0-35 16,1 18-16,17 34 15,0 1-15,0-18 16,0-17-16,0-36 16,0-17-1</inkml:trace>
  <inkml:trace contextRef="#ctx0" brushRef="#br0" timeOffset="183518.89">27252 12171 0,'0'0'0,"18"0"47,-1 0-32,19 0 1,-19 0-16,36 17 16,0 54-16,-18-18 15,1 0-15,-1-18 16,18 0-16,-18 18 15,0-35-15,18 0 16,-35-1-16</inkml:trace>
  <inkml:trace contextRef="#ctx0" brushRef="#br0" timeOffset="183815.66">28293 11695 0,'0'0'0,"-18"0"78,-17 53-78,17 17 15,-17-35-15,0 18 16,-18 106-16,0-53 16,35-36-16,-17 1 15,0 0 1,17 34-16,0-34 16,1-18-16</inkml:trace>
  <inkml:trace contextRef="#ctx0" brushRef="#br0" timeOffset="184253.29">28610 12541 0,'0'0'0,"0"18"47,0 0-32,18-36 32,0-17-31,-1-1-1,1 1-15,-1 17 16,19-17-16,-19 0 16,1 0-16,-18 17 15,0 0 1</inkml:trace>
  <inkml:trace contextRef="#ctx0" brushRef="#br0" timeOffset="184675.16">29316 12629 0,'0'0'16,"0"-17"15,-18-1-31,1 1 16,-1-1-16,0 0 15,1 18-15,-19 18 16,1-18-16,17 18 16,1-18-1,-1 0 1,36 0 15,-1 17-15,1-17-16,35 18 15,-18-1-15,-17-17 16</inkml:trace>
  <inkml:trace contextRef="#ctx0" brushRef="#br0" timeOffset="185065.66">30339 11977 0,'0'0'0,"-18"17"16,1-17-1,17 18-15,-18 0 16,-17-1-16,-18 36 16,0 18-16,18-1 15,-18 1 1,35-36-16,0 1 15,-17 34-15,17 54 16,18-19-16,18-34 16,0-36-1,17 18-15,36 0 0,-1 0 16,-17-35-16,18-1 16</inkml:trace>
  <inkml:trace contextRef="#ctx0" brushRef="#br0" timeOffset="185487.82">29774 12171 0,'0'0'0,"18"17"47,35 1-31,18 17-16,123 36 16,-89-53-1,-16-18-15,34-18 16,-17 0-16,-53 18 15</inkml:trace>
  <inkml:trace contextRef="#ctx0" brushRef="#br0" timeOffset="186112.74">29404 12171 0,'0'0'0,"0"17"62,-18 19-46,-17-1 0,17 18-16,1 0 15,-18-35-15,35 17 16,-18-18-16,18 1 16,18 17-1,-1 18-15,1 53 16,-1-35-1,1-18-15</inkml:trace>
</inkml:ink>
</file>

<file path=ppt/ink/ink4.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3-03-30T21:49:03.570"/>
    </inkml:context>
    <inkml:brush xml:id="br0">
      <inkml:brushProperty name="width" value="0.05292" units="cm"/>
      <inkml:brushProperty name="height" value="0.05292" units="cm"/>
      <inkml:brushProperty name="color" value="#FF0000"/>
    </inkml:brush>
  </inkml:definitions>
  <inkml:trace contextRef="#ctx0" brushRef="#br0">31133 10707 0,'0'0'0,"-18"17"125,0 19-125,1-1 15,-1 18-15,0 0 16,-105 247 0,70-142-1,-70 160 1,70-230-1,35-35-15,-17-18 16,-1 1-16,19-1 16,-1-17-16</inkml:trace>
  <inkml:trace contextRef="#ctx0" brushRef="#br0" timeOffset="750">31468 11307 0,'0'0'0,"-18"0"79,1 0-64,-19-18 1,1 18-1,17 0-15,-17 0 16,0 0 0,-1 35-16,1 18 15,-35 18 1,52-54-16,18 1 16,-18 0-16,1-1 15,17 1-15,0-1 16,17 1-1,1-18 1,0 18-16,17-18 16,0 17-16,-17 1 15</inkml:trace>
  <inkml:trace contextRef="#ctx0" brushRef="#br0" timeOffset="1640.82">31803 11518 0,'0'0'0,"-18"-17"63,1-1-47,17 0-1,-18 18-15,18-17 16,-18 17-16,1 0 15,-1 0 1,-17 0-16,17 17 0,1 19 16,-19-19-1,19-17-15,17 18 16,-18-1-16,18 1 16,18 0 30,-1-1-30,19 1-16,-1-18 16,106-35-1,-88 17 1,0-17 0,-18 0-16,-17 17 15,-1 0-15,-17 1 16,0-1-1,-17 0 1,17 1 0,-18-1-16,0 18 15,1-18-15</inkml:trace>
  <inkml:trace contextRef="#ctx0" brushRef="#br0" timeOffset="2172.06">32614 10425 0,'0'0'0,"0"17"16,-17 1 0,17 17-16,-18 0 15,-17 71-15,17-18 16,-17-17-16,-18 70 15,0 0 1,18-35-16,-1-35 16,1 52-16,-18 53 15,36-70-15,17-35 16,-18-18-16,18 0 16,0-36-16,18 19 15</inkml:trace>
  <inkml:trace contextRef="#ctx0" brushRef="#br0" timeOffset="2921.96">32967 11359 0,'0'0'15,"-18"-17"32,18-1-31,-17 18-16,-1 0 15,1 0-15,-19 18 16,1-1-16,-18 19 16,0 17-1,0-36-15,18 19 16,0 52-16,-18 18 16,35-36-16,0-17 15,18-18-15,0 1 16,0-19-16,18 1 15,-18 0 1,18-1-16,-1 1 16,19-18-16,-19 0 15,19-53-15,-1 35 16,18-35-16,17-35 16,1-18-16,-18 36 15,17-124 1,1 53-16,17 0 15,0-89-15,36-34 16,-54 158-16,-17 35 16,0-35-1,-35 36-15,-1 52 16,-17 1-16,-17 17 31,-1 0-15,1 17-16,-72 71 0,19 18 15,17-53 1,0 18-16,0 158 16,18-123-16,35 0 15,-18 17-15,18 36 16,0 70 0,18-105-16,-18 17 15,70 441-15</inkml:trace>
</inkml:ink>
</file>

<file path=ppt/ink/ink5.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3-03-30T21:50:47.308"/>
    </inkml:context>
    <inkml:brush xml:id="br0">
      <inkml:brushProperty name="width" value="0.05292" units="cm"/>
      <inkml:brushProperty name="height" value="0.05292" units="cm"/>
      <inkml:brushProperty name="color" value="#FF0000"/>
    </inkml:brush>
  </inkml:definitions>
  <inkml:trace contextRef="#ctx0" brushRef="#br0">28857 5433 0,'0'0'0,"0"-18"265,0 1-265,-17-1 16,-1-17-1,0-18-15,1 17 16,-1 1-16,0 0 0,1 0 16,-19 17-1,1 0-15,0-17 16,-18 0 0,18 17-1,-1 18-15,19-18 16,-18 18-16,-1-17 0,1 17 15,17-18 1,-35 1 0,1-1-16,16 0 0,-17 1 15,18-1-15,0 18 16,-18-18-16,35 18 16,-17 0-1,17 0-15,1 0 16,-19 0-16,19 0 15,-1 0-15,0 0 16,1 0 0,-54 0-1,36 0-15,-18 18 16,18 17 0,0 18-1,-1 0-15,1-18 0,17 1 16,18-1-16,-17-17 15,17-1 1,-36 1 0,1 88-16,-18-18 15,18-18-15,17-34 16,1 17-16,-19-18 16,19 88-1,17-34 1,17-1-16,-17-18 15,18-17-15,0 0 16,-1-35 0,19 35-16,-1 17 0,18 1 15,0-1 1,-18-17-16,18-17 16,17-1-16,1-18 15,17 1-15,0-36 16,142-17-1,-124 18 1,17-1-16,-17-53 16,17-17-16,-35 0 15,-17 53-15,0-53 16,-18-18-16,-18 17 16,-35-34-1,-35 0 1,-1-1-1,-17 1-15,-35 52 0,0 0 16,0 19-16,-18 16 16</inkml:trace>
</inkml:ink>
</file>

<file path=ppt/ink/ink6.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3-03-30T21:52:45.623"/>
    </inkml:context>
    <inkml:brush xml:id="br0">
      <inkml:brushProperty name="width" value="0.05292" units="cm"/>
      <inkml:brushProperty name="height" value="0.05292" units="cm"/>
      <inkml:brushProperty name="color" value="#FF0000"/>
    </inkml:brush>
  </inkml:definitions>
  <inkml:trace contextRef="#ctx0" brushRef="#br0">13264 9278 0,'0'0'0,"-17"0"110,-1 0-79,1 0-31,-1 0 16,0 0-16,-35 0 15,0 0-15,-17 0 16,-1 0-16,1-18 16,-1 18-16,1 0 15,-1 0 1,-17 0-16,17 0 15,1 0-15,17 0 16,-18 0-16,36 18 16,0 0-16,-18 17 15,35 0 1,-17 1-16,17-1 16,1 35-16,17 71 15,0-35-15,0-35 16,0-18-16,35 17 15,0 36 1,18 0-16,0-18 16,0-17-16,-18-18 15,1 0-15,-1-18 16,18-17-16,-18-1 16,18-52-1,35 0-15,0-1 16,0 1-16,1-36 15,17-34 1,-36 34-16,-17 18 16,-18 0-16,-17 36 0,-18-19 15,18-17 1,-36-52-16,0 34 16,-35-70-16,0-53 15,-141-406-15</inkml:trace>
</inkml:ink>
</file>

<file path=ppt/ink/ink7.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3-03-30T21:54:04.936"/>
    </inkml:context>
    <inkml:brush xml:id="br0">
      <inkml:brushProperty name="width" value="0.05292" units="cm"/>
      <inkml:brushProperty name="height" value="0.05292" units="cm"/>
      <inkml:brushProperty name="color" value="#FF0000"/>
    </inkml:brush>
  </inkml:definitions>
  <inkml:trace contextRef="#ctx0" brushRef="#br0">27305 5874 0,'0'0'0,"0"-18"281,18 18-281,-18-35 16,35-36-1,0 54 1,-17-19-16,17 1 16,0 17-16,1 1 15,-19-18-15,36 17 16,-17 0-16,16 1 15,1-1 1,18-17-16,-18 17 16,35-35-16,0 18 15,0-18 1,-17 0-16,0 0 0,-19 0 16,1 18-16,0 0 15,-17 17 1,16 0-16,1-17 15,18 35-15,-18-18 16,17 18-16,1-17 16</inkml:trace>
  <inkml:trace contextRef="#ctx0" brushRef="#br0" timeOffset="1359.36">29351 5380 0,'0'0'0,"-18"18"140,18 34-140,-17-16 16,17-1 0,0 0-16,0-17 15,0 0-15,0-1 16,0 18-16,0-17 15</inkml:trace>
  <inkml:trace contextRef="#ctx0" brushRef="#br0" timeOffset="2015.73">29845 5380 0,'0'0'0,"0"18"63,0 34-48,-18-16 1,-17 17-16,17-18 15,1 35-15,-18-34 16,35-1-16,0-17 16,0-1-1</inkml:trace>
  <inkml:trace contextRef="#ctx0" brushRef="#br0" timeOffset="2578.5">30215 5062 0,'0'0'0,"0"18"16,0 17 0,0-17-16,0 35 15,-35 53 1,18 0-16,-1-36 16,0-17-16,1-18 15,17 1-15,0-19 16</inkml:trace>
  <inkml:trace contextRef="#ctx0" brushRef="#br0" timeOffset="13140.81">15222 8872 0,'0'0'0,"-17"0"62,-1 0-31,0 0-15,-17 0 0,18 18-16,-1 0 15,0-1-15,1 1 16,-19 0-1,1 17-15,17 0 16,-34-17-16,16-1 16,1 19-16,-18-19 15,18 1-15,17-18 16,-17 18 0,0-1-16,17-17 15,-35 18-15,18-18 16,-1 18-16,-16-1 15,-1 18-15,-18 1 16,18-1-16,18 18 16,-18 0-1,18-36-15,17 19 16,0-19-16,1 36 16,-1 18-16,0 35 15,18-36 1,0-17-16,0-18 15,0 1-15,0 34 16,18 1-16,-18 17 16,35 0-16,-17-35 15,0 0-15,17-18 16,-17 18 0,-1-35-16,19 17 15,-1-17-15,18 17 16,35 0-1,0-17-15,18-18 0,0 0 16,0-35 0,-36-18-16,1 18 15,-18-1-15,0 19 16,-18-19-16,18-52 16,-18-18-1,-17 36-15,-18-36 16,17-53-16,-34 71 15,-1 17-15,-17-52 16,-1-1-16,-34 1 16,-1 35-16,1 17 15</inkml:trace>
  <inkml:trace contextRef="#ctx0" brushRef="#br0" timeOffset="130627.36">21343 16051 0,'0'0'0,"-18"0"32,1 0-17,-36 0 1,18 0-16,-18 0 16,0 0-16,-18-17 15,18-1-15,-35-17 16,-18-36-16,18 18 15,-18 0 1,-17 1-16,-1 16 16,18 1-16,-17 0 15,-18-1-15,-18-34 16,18-18-16,-18 17 16,18 1-1,-18 34-15,-17-17 16,-18 36-16,0-19 15,0 1-15,0-18 16,-18 0-16,-17-17 16,35-1-1,0 1-15,-18 17 16,36 0-16,-1 35 16,-52 1-16,-18-19 15,36 36-15,-1-17 16,-17 17-1,-1-18-15,-17 18 16,36-18-16,-19-17 16,1 0-16,0 0 15,-1-1-15,1 19 16,-18-19-16,0 19 16,18-1-1,0 0-15,-1 18 16,-17-17-16,0 17 15,36 0-15,-19 0 16,1 17 0,0-17-16,35 18 15,-18-18-15,-17 18 16,0 17-16,17-17 16,18-1-16,-18 19 15,18-19-15,-18 1 16,18 17-1,18-35-15,-18 18 16,-18-18 0,18 0-16,0 0 0,18 0 15,0 0-15,-1 0 16,1 0 0,-1 0-16,19 0 15,-1 0-15,-18 0 16,19 0-16,-1 35 15,-17-17-15,17 52 16,18 1-16,-18-1 16,18-17-1,0-17-15,0-1 16,-18 35-16,35 19 16,1-1-16,17-18 15,0-17 1,18 53-16,-35 18 15,34-36-15,19 0 16,-1-18-16,-17 72 16,18-19-16,17-52 15,-18 34 1,18 72-16,0-71 16,36-18-16,-1-18 15,-17 19-15,17 16 16,18-16-16,0-19 15,0 1 1,0-36-16,18 18 16,-1-35-16,1 17 15,17 18-15,36 17 16,-1 36-16,1-18 16,-1-17-1,1-18-15,0 0 16,17 0-16,35-18 15,1 0-15,17-17 16,-18-1-16,18 19 16,1-19-16,16-17 15,36 18 1,-17 0-16,17-18 16,-36 0-16,36 17 15,1-17-15,16 18 16,-17-18-16,18 18 15,0-36-15,52 18 16,-52-18 0,-1 18-16,36 0 15,0 0-15,18 0 16,-36 0-16,18-17 16,35 17-16,-17 0 15,-18 0 1,18 0-16,-19 0 15,-16 0-15,17 0 16,17 0-16,1 0 16,-36 0-1,0 0-15,36 0 16,-18 0-16,0 0 16,-18 0-16,36 0 15,-18 17-15,-18 19 16,18-1-1,53 18-15,-71-18 16,1 18-16,16 0 16,-16 0-16,34-18 15,-52 0-15,141 1 16,-53-19 0,-71 1-16,18-18 0,-18 18 15,1-18 1,-54 0-16,36 0 15,-1 17 1,19 36-16,-36-18 0,-18 1 16,36-19-16,35 19 15,-36-19 1,-34 19-16,-1-19 16,18-17-16,53 0 15,-53 0-15,-35-35 16,17 0-1,18-18-15,-17 17 16,-1 1-16,0 17 16,-35 18-16,1-17 15,16-1 1,-17 18-16,18-17 16,-18-19-16,-17-17 15,-18 0-15,-53 18 16,-1 0-16,1 0 15,0-1-15,-17 1 16,-1 17 0,18 1-16,-36 17 15,19-35-15,-19-1 16,19-17-16,-1-17 16,-18 17-16,-17 0 15,0 35-15,0-17 16,-17 0-1,-1-1-15,-17-34 16,0-18-16,-18 0 16,-18-1-16,1 36 15,-54-88-15,1-17 16,-18 52-16,-18-53 16,-18-35-1,19 70-15,-72-70 16,19 18-16,17 35 15,-53-71-15,-18 18 16,18 53-16,-388-212 16</inkml:trace>
</inkml:ink>
</file>

<file path=ppt/ink/ink8.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3-03-30T21:58:53.285"/>
    </inkml:context>
    <inkml:brush xml:id="br0">
      <inkml:brushProperty name="width" value="0.05292" units="cm"/>
      <inkml:brushProperty name="height" value="0.05292" units="cm"/>
      <inkml:brushProperty name="color" value="#FF0000"/>
    </inkml:brush>
  </inkml:definitions>
  <inkml:trace contextRef="#ctx0" brushRef="#br0">9260 4410 0,'0'0'0,"-17"0"93,-1 0-93,1 0 32,-19 0-32,19 0 15,-1 0-15,-17 0 16,-1-18-16,1 18 16,-18-18-16,18 1 15,0-1-15,-18 1 16,17-1-1,-16-17-15,-1 17 16,0-17-16,0-1 16,18 19-16,-18-1 15,17 18-15,1 0 16,0 0 0,-1 18-16,1 17 15,0-17-15,17 17 16,-17-17-16,0 52 15,-1 18-15,19-35 16,-18 18 0,17 35-16,-17 52 15,17-52-15,-17 71 16,17-19-16,0-52 16,1 0-16,17 53 15,0-18 1,0-35-16,0-36 15,0-17-15,17-17 16,1-1-16,0-18 16,17 19-16,-17-19 15,17 1-15,18 17 16,-18-17 0,18-18-16,0-18 15,17-35 1,1 0-16,17 18 15,36-106-15,-18 35 16,-18 18-16,18-106 16,-36 71-16,-17 34 15,0 1-15,-35-71 16,-1 36-16,-17 52 16,0 1-16,-17-36 15,-19-18 1,-17 1-16,0 35 15</inkml:trace>
  <inkml:trace contextRef="#ctx0" brushRef="#br0" timeOffset="5468.97">7691 4251 0,'0'0'0,"-18"0"63,0 0-63,-17-18 15,0 1 1,-53 17-16,17-18 16,-17 18-16,17-18 15,-17 18-15,0 0 16,17 0-16,-17 0 16,0 0-1,0 18-15,0-18 16,-18 18-16,0-18 15,0 0-15,0 35 16,18-17-16,0-1 16,0 1-1,-1 0-15,1-1 16,-18-17-16,36 35 16,-36 18-16,18 0 15,17 18-15,18-18 16,0-18-16,18 0 15,0-17 1,17 17-16,-17 18 16,0 53-16,35-35 15,0-19-15,0 1 16,17 0-16,36 35 16,0 18-1,18-17-15,-1-19 16,1 1-16,-1-1 15,36 18-15,35 18 16,0 18-16,-17-36 16,-1-18-1,1-17-15,17-17 16,-18-19-16,-17 1 16,18-53-16,-18-18 15,-18 0-15,0 18 16,-18-1-1,19-70-15,-19 18 16,-34 35-16,-1-35 16,-18-53-16,-17 35 15,-17 18 1,-18-18-16,-36-88 0,18 88 16,0-88-1,18 18-15,-71-442 16</inkml:trace>
  <inkml:trace contextRef="#ctx0" brushRef="#br0" timeOffset="44375.77">26106 8449 0,'0'0'0,"0"18"47</inkml:trace>
  <inkml:trace contextRef="#ctx0" brushRef="#br0" timeOffset="44594.6">25841 8590 0,'0'0'0,"0"-17"32,0-1-17</inkml:trace>
  <inkml:trace contextRef="#ctx0" brushRef="#br0" timeOffset="45313.32">26035 8767 0,'0'0'0,"0"-18"94,-18 0-79,1 1-15,-1-36 16,18 0 0,-18 35-16,1 1 0,17-19 15,0 19 1,0-1-16,0 0 15,0 1-15,-18 17 16,18-18-16,-17 18 16,-1-18-1,0 18-15,1-17 16,-1-1-16,-17 18 16,17 0-16,-17 0 15,17 35-15,-35-17 16,18 35-1,0-35-15,-1 17 0,1-17 16,17-1 0,1 36-16,-1-18 15,1 36-15,-1-18 16,18-18-16,0 0 16,18-17-1,-18 0-15,17-18 16,18-18-16,18 0 15,18 18-15,0-17 16,-1 17-16,1-18 16,-1 18-16,1-18 15,-1 18-15</inkml:trace>
  <inkml:trace contextRef="#ctx0" brushRef="#br0" timeOffset="46016.7">26670 8784 0,'0'0'0,"-18"0"63,1 0-32,-1 0-31,0 0 16,1 0-16,-18 0 15,-1 0-15,19 0 16,-19 0-16,1 0 15,0 0-15,0 53 16,-1-18 0,1 18-16,17 0 15,1-35 1,17 17-16,0-17 0,0-1 16,17-17-1,-17-17 1,36-1-16,-19 0 15,19 1-15,-1-1 16,-18-17-16,1 17 16,0 1-16,-1-1 15,19 0 1,-36 1-16,17-1 16</inkml:trace>
  <inkml:trace contextRef="#ctx0" brushRef="#br0" timeOffset="46438.35">27146 7796 0,'0'0'0,"0"53"47,0 0-47,-17-17 16,-1 34-16,-17 89 15,-18-53-15,35-18 16,-17 18-16,0 35 15,-1-18 1,36-52-16,-17-1 16,17-34-16,17-1 15,-17 0-15,18-17 16</inkml:trace>
  <inkml:trace contextRef="#ctx0" brushRef="#br0" timeOffset="47157.07">27781 8784 0,'0'0'0,"-17"0"110,-1 0-110,-17 0 15,-1 0-15,-16 0 16,-19 0-16,18 18 16,-18 52-16,1 1 15,17-18 1,18-18-16,17-17 16,18-1-16,0 19 15,0-19 1,18 1-1,17-18 1,0 0-16,18-35 16,18-18-16,-18 17 15,17-34-15,18-71 16,-17 53-16,-18 35 16,0-53-16,0-53 15,0 53-15,-36 18 16,19 35-1,-19-17-15,1 17 16,-1 0-16,-17 18 16,0 17-16,0 0 15,-17 36 17,-1 35-32,-35 17 15,0 89-15,-17 35 16,17 35-16,18-87 15,17-19-15,0 18 16,18-17-16,18-19 16</inkml:trace>
  <inkml:trace contextRef="#ctx0" brushRef="#br0" timeOffset="111751.93">25559 10178 0,'0'0'0,"0"-18"47,0 0-31,0 1-1,0-1 1,0-17-16,0 17 15,0 1-15,0-1 16,-18 0-16,18 1 16,-18 17-1,-17 0-15,18 0 0,-1 0 16,-35 17-16,18 19 16,-1-19-1,-16 1-15,16-1 16,1 1-16,0 0 15,17-18 1,0 17-16,1 1 0,-1 0 16,18-1-1,0 1-15,0 17 16,35 18-16,-17-18 16,17 18-16,1 0 15,17-17-15,-18-19 16,18 1-16</inkml:trace>
  <inkml:trace contextRef="#ctx0" brushRef="#br0" timeOffset="112595.66">26247 10160 0,'0'0'0,"0"-18"16,0 1-1,0-1 1,-18 0 0,18 1-16,-18 17 15,1 0 1,-1 0 0,0 0-16,1 17 15,-1 1-15,1-18 16,-1 18-16,0-18 15,18 17-15,-17 1 16,-1 0 15,18-1-31,0 19 16,0-19 0,18 1-1,-1-1 1,19-17-1,16 18-15,-16-18 16,17 0-16,0-18 16,-18 1-16,0 17 15,0 0-15,-17 0 16,0 0-16,-1 0 16,1 0-1,0 0-15,-36 0 31,0 0-15,1 0 0,-1 0-1,36-35 17,-18-18-17</inkml:trace>
  <inkml:trace contextRef="#ctx0" brushRef="#br0" timeOffset="113252.06">27093 9737 0,'0'0'16,"-17"0"46,-1 0-46,0 0-1,1 0 1,17 17-16,-18 1 16,-17 53-16,0-19 15,17-16-15,-17 34 16,-1 89-16,19-71 16,-1-17-16,18-36 15,0 0-15,0 18 16,0-35-1</inkml:trace>
  <inkml:trace contextRef="#ctx0" brushRef="#br0" timeOffset="114267.53">27746 10231 0,'0'0'0,"-18"-18"93,18 0-77,-17 18-16,17-17 16,-36 17-16,19 0 15,-1 0 1,-17 0-16,0 0 15,-1 0-15,19 0 16,-1 17-16,-17 19 16,17 34-16,-17-17 15,35-18 1,0 1-16,0-19 16,0 1-16,0 0 15,17-1-15,1-17 16,0-35-16,-1 17 15,36 1-15,-17-19 16,34-17 0,1-35-16,-1 0 15,1 0-15,-18 35 16,0-53-16,0 18 16,-18 0-1,0 17-15,-17 36 16,-1 0-16,-17-1 15,0 19-15,0-1 16,0 0-16,0 36 16,-17-18-1,17 18 1,-36 17-16,19 35 16,-18 36-16,17-35 15,0-1-15,1 54 16,-19 17-16,36-53 15,0-17-15</inkml:trace>
  <inkml:trace contextRef="#ctx0" brushRef="#br0" timeOffset="154690.26">25559 11042 0,'0'0'0,"-18"0"63,18 18-63,-18-18 16,1 17-16,-1 1 15,-17-18-15,0 18 16,-18-18-16,17 17 15,-16-17-15,-1 18 16,0-1 0,17-17-16,1 18 15,0 0-15,0 17 16,17-17-16,0-1 16,1 1-1,17 0-15,-18-1 16,18 1-16,0-1 15,18-17-15,-1 18 16,1-18-16,17 0 16,1-18-16,16 18 15,19-17 1,-18-1-16</inkml:trace>
  <inkml:trace contextRef="#ctx0" brushRef="#br0" timeOffset="155362.04">26564 11201 0,'0'0'0,"-17"0"156,-19 0-140,19 0 0,-1 0-16,-17 0 15,-1 0 1,1 0-16,0 0 0,0 0 16,17 0-1,0 0-15,1 0 16,-1 0-1,18 17-15,0 1 16,0 0-16,18-1 16,-18 1-16,17-18 15,19 18 1,-19-18-16,19-18 16,-1 18-16,0-18 15,0 1-15,1 17 16,-19-18-16,1 0 15,0 1 1,-1-19-16,-17 19 16,0-1-16,-17 18 31,-1 0-15,0 0-1</inkml:trace>
  <inkml:trace contextRef="#ctx0" brushRef="#br0" timeOffset="155752.71">27129 10724 0,'0'0'0,"-18"0"62,0 53-46,1 0-16,17-17 15,-18-1-15,18 0 16,-35 18-16,17 18 16,1 17-1,-1-18-15,18-17 16,0-17-16,0 16 15</inkml:trace>
  <inkml:trace contextRef="#ctx0" brushRef="#br0" timeOffset="156643.23">27958 11201 0,'0'0'0,"-18"0"78,0 0-78,1 0 16,-1 0-16,0 0 16,-17 0-16,0 0 15,-18 0-15,18 0 16,-1 0-1,1 35-15,0 18 16,0-18-16,17 0 16,0 1-16,18-19 15,0 1-15,18 0 16,-18-1 0,18 1-16,-1 0 15,19-18-15,-1 17 16,0-34-16,18-36 15,18 35-15,-19-17 16,37-71 0,-19 0-16,1 18 15,-36 35-15,18-18 16,0-34-16,-35 34 16,17 18-16,-18 18 15,1 17-15,-18 1 16,-18 17 31,1 0-32,-1 17 1,1 54 0,-1-1-16,0 1 15,-17 88-15,17-36 16,1 124-16,17-88 15,-18-53 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ChangeArrowheads="1"/>
          </p:cNvSpPr>
          <p:nvPr/>
        </p:nvSpPr>
        <p:spPr bwMode="auto">
          <a:xfrm>
            <a:off x="2948236" y="8274179"/>
            <a:ext cx="771030" cy="23975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388" tIns="41943" rIns="82388" bIns="41943">
            <a:spAutoFit/>
          </a:bodyPr>
          <a:lstStyle>
            <a:lvl1pPr defTabSz="862013">
              <a:spcBef>
                <a:spcPct val="0"/>
              </a:spcBef>
              <a:defRPr sz="2400">
                <a:solidFill>
                  <a:schemeClr val="tx1"/>
                </a:solidFill>
                <a:latin typeface="Times" pitchFamily="-65" charset="0"/>
              </a:defRPr>
            </a:lvl1pPr>
            <a:lvl2pPr marL="431800" defTabSz="862013">
              <a:spcBef>
                <a:spcPct val="0"/>
              </a:spcBef>
              <a:defRPr sz="2400">
                <a:solidFill>
                  <a:schemeClr val="tx1"/>
                </a:solidFill>
                <a:latin typeface="Times" pitchFamily="-65" charset="0"/>
              </a:defRPr>
            </a:lvl2pPr>
            <a:lvl3pPr marL="862013" defTabSz="862013">
              <a:spcBef>
                <a:spcPct val="0"/>
              </a:spcBef>
              <a:defRPr sz="2400">
                <a:solidFill>
                  <a:schemeClr val="tx1"/>
                </a:solidFill>
                <a:latin typeface="Times" pitchFamily="-65" charset="0"/>
              </a:defRPr>
            </a:lvl3pPr>
            <a:lvl4pPr marL="1293813" defTabSz="862013">
              <a:spcBef>
                <a:spcPct val="0"/>
              </a:spcBef>
              <a:defRPr sz="2400">
                <a:solidFill>
                  <a:schemeClr val="tx1"/>
                </a:solidFill>
                <a:latin typeface="Times" pitchFamily="-65" charset="0"/>
              </a:defRPr>
            </a:lvl4pPr>
            <a:lvl5pPr marL="1724025" defTabSz="862013">
              <a:spcBef>
                <a:spcPct val="0"/>
              </a:spcBef>
              <a:defRPr sz="2400">
                <a:solidFill>
                  <a:schemeClr val="tx1"/>
                </a:solidFill>
                <a:latin typeface="Times" pitchFamily="-65" charset="0"/>
              </a:defRPr>
            </a:lvl5pPr>
            <a:lvl6pPr marL="2181225" defTabSz="862013" eaLnBrk="0" fontAlgn="base" hangingPunct="0">
              <a:spcBef>
                <a:spcPct val="0"/>
              </a:spcBef>
              <a:spcAft>
                <a:spcPct val="0"/>
              </a:spcAft>
              <a:defRPr sz="2400">
                <a:solidFill>
                  <a:schemeClr val="tx1"/>
                </a:solidFill>
                <a:latin typeface="Times" pitchFamily="-65" charset="0"/>
              </a:defRPr>
            </a:lvl6pPr>
            <a:lvl7pPr marL="2638425" defTabSz="862013" eaLnBrk="0" fontAlgn="base" hangingPunct="0">
              <a:spcBef>
                <a:spcPct val="0"/>
              </a:spcBef>
              <a:spcAft>
                <a:spcPct val="0"/>
              </a:spcAft>
              <a:defRPr sz="2400">
                <a:solidFill>
                  <a:schemeClr val="tx1"/>
                </a:solidFill>
                <a:latin typeface="Times" pitchFamily="-65" charset="0"/>
              </a:defRPr>
            </a:lvl7pPr>
            <a:lvl8pPr marL="3095625" defTabSz="862013" eaLnBrk="0" fontAlgn="base" hangingPunct="0">
              <a:spcBef>
                <a:spcPct val="0"/>
              </a:spcBef>
              <a:spcAft>
                <a:spcPct val="0"/>
              </a:spcAft>
              <a:defRPr sz="2400">
                <a:solidFill>
                  <a:schemeClr val="tx1"/>
                </a:solidFill>
                <a:latin typeface="Times" pitchFamily="-65" charset="0"/>
              </a:defRPr>
            </a:lvl8pPr>
            <a:lvl9pPr marL="3552825" defTabSz="862013" eaLnBrk="0" fontAlgn="base" hangingPunct="0">
              <a:spcBef>
                <a:spcPct val="0"/>
              </a:spcBef>
              <a:spcAft>
                <a:spcPct val="0"/>
              </a:spcAft>
              <a:defRPr sz="2400">
                <a:solidFill>
                  <a:schemeClr val="tx1"/>
                </a:solidFill>
                <a:latin typeface="Times" pitchFamily="-65" charset="0"/>
              </a:defRPr>
            </a:lvl9pPr>
          </a:lstStyle>
          <a:p>
            <a:pPr algn="ctr">
              <a:lnSpc>
                <a:spcPct val="90000"/>
              </a:lnSpc>
              <a:defRPr/>
            </a:pPr>
            <a:r>
              <a:rPr lang="en-US" altLang="en-US" sz="1100" b="0">
                <a:latin typeface="Century Gothic" pitchFamily="34" charset="0"/>
              </a:rPr>
              <a:t>Page </a:t>
            </a:r>
            <a:fld id="{B91B8097-20A9-4045-8458-2F23CB964B87}" type="slidenum">
              <a:rPr lang="en-US" altLang="en-US" sz="1100" b="0" smtClean="0">
                <a:latin typeface="Century Gothic" pitchFamily="34" charset="0"/>
              </a:rPr>
              <a:pPr algn="ctr">
                <a:lnSpc>
                  <a:spcPct val="90000"/>
                </a:lnSpc>
                <a:defRPr/>
              </a:pPr>
              <a:t>‹#›</a:t>
            </a:fld>
            <a:endParaRPr lang="en-US" altLang="en-US" sz="1100" b="0">
              <a:latin typeface="Century Gothic" pitchFamily="34" charset="0"/>
            </a:endParaRPr>
          </a:p>
        </p:txBody>
      </p:sp>
      <p:sp>
        <p:nvSpPr>
          <p:cNvPr id="2" name="Slide Image Placeholder 1">
            <a:extLst>
              <a:ext uri="{FF2B5EF4-FFF2-40B4-BE49-F238E27FC236}">
                <a16:creationId xmlns:a16="http://schemas.microsoft.com/office/drawing/2014/main" id="{3F742A00-CBC2-47B7-B24A-69D374068B2C}"/>
              </a:ext>
            </a:extLst>
          </p:cNvPr>
          <p:cNvSpPr>
            <a:spLocks noGrp="1" noRot="1" noChangeAspect="1"/>
          </p:cNvSpPr>
          <p:nvPr>
            <p:ph type="sldImg" idx="2"/>
          </p:nvPr>
        </p:nvSpPr>
        <p:spPr>
          <a:xfrm>
            <a:off x="727075" y="1085850"/>
            <a:ext cx="5213350" cy="2932113"/>
          </a:xfrm>
          <a:prstGeom prst="rect">
            <a:avLst/>
          </a:prstGeom>
          <a:noFill/>
          <a:ln w="12700">
            <a:solidFill>
              <a:prstClr val="black"/>
            </a:solidFill>
          </a:ln>
        </p:spPr>
        <p:txBody>
          <a:bodyPr vert="horz" lIns="91440" tIns="45720" rIns="91440" bIns="45720" rtlCol="0" anchor="ctr"/>
          <a:lstStyle/>
          <a:p>
            <a:endParaRPr lang="en-US"/>
          </a:p>
        </p:txBody>
      </p:sp>
      <p:sp>
        <p:nvSpPr>
          <p:cNvPr id="3" name="Notes Placeholder 2">
            <a:extLst>
              <a:ext uri="{FF2B5EF4-FFF2-40B4-BE49-F238E27FC236}">
                <a16:creationId xmlns:a16="http://schemas.microsoft.com/office/drawing/2014/main" id="{0B4C63C9-96A6-436E-8FBC-5E32BC64A607}"/>
              </a:ext>
            </a:extLst>
          </p:cNvPr>
          <p:cNvSpPr>
            <a:spLocks noGrp="1"/>
          </p:cNvSpPr>
          <p:nvPr>
            <p:ph type="body" sz="quarter" idx="3"/>
          </p:nvPr>
        </p:nvSpPr>
        <p:spPr>
          <a:xfrm>
            <a:off x="666750" y="4179888"/>
            <a:ext cx="5334000" cy="342106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52344569"/>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444242E6-DC7F-44A8-87A6-89A2FF359966}"/>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E99D6A63-BF83-4740-B403-14E6B500A57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042014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C2718AA8-14DA-4677-9C23-AC1445FA263A}"/>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36FCF6E9-41A7-4A76-A823-F2F0BECFF48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5175464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1B02CF71-04BB-4122-B1F4-860A2F6E111A}"/>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32EF796E-73D8-4747-A6D3-12293E800394}"/>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911914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5" name="Rectangle 3"/>
          <p:cNvSpPr>
            <a:spLocks noGrp="1" noChangeArrowheads="1"/>
          </p:cNvSpPr>
          <p:nvPr>
            <p:ph type="body" idx="1"/>
          </p:nvPr>
        </p:nvSpPr>
        <p:spPr/>
        <p:txBody>
          <a:bodyPr/>
          <a:lstStyle/>
          <a:p>
            <a:r>
              <a:rPr lang="en-US" dirty="0"/>
              <a:t>Caches take advantage of spatial and temporal locality.</a:t>
            </a:r>
          </a:p>
          <a:p>
            <a:r>
              <a:rPr lang="en-US" dirty="0"/>
              <a:t>Note that modern systems have several “levels” of cache, each larger and slower than the previous one.</a:t>
            </a:r>
          </a:p>
          <a:p>
            <a:endParaRPr lang="en-US" dirty="0"/>
          </a:p>
        </p:txBody>
      </p:sp>
      <p:sp>
        <p:nvSpPr>
          <p:cNvPr id="3" name="Slide Image Placeholder 2">
            <a:extLst>
              <a:ext uri="{FF2B5EF4-FFF2-40B4-BE49-F238E27FC236}">
                <a16:creationId xmlns:a16="http://schemas.microsoft.com/office/drawing/2014/main" id="{EC13DBF2-4064-45FF-9B3D-CB1CB969DB73}"/>
              </a:ext>
            </a:extLst>
          </p:cNvPr>
          <p:cNvSpPr>
            <a:spLocks noGrp="1" noRot="1" noChangeAspect="1"/>
          </p:cNvSpPr>
          <p:nvPr>
            <p:ph type="sldImg"/>
          </p:nvPr>
        </p:nvSpPr>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4469AEBA-2461-4510-AE53-DFDFE9C6FEAE}"/>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B0AE0DD4-D3ED-4B96-888F-B8957CAF6AE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2207089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dirty="0"/>
              <a:t>Animations show the flow of data between memory and cache. </a:t>
            </a:r>
          </a:p>
          <a:p>
            <a:pPr marL="228600" indent="-228600">
              <a:buAutoNum type="arabicPeriod"/>
            </a:pPr>
            <a:r>
              <a:rPr lang="en-US" dirty="0"/>
              <a:t>“Data is copied in block-sized transfer units”.  </a:t>
            </a:r>
          </a:p>
          <a:p>
            <a:pPr marL="228600" indent="-228600">
              <a:buAutoNum type="arabicPeriod"/>
            </a:pPr>
            <a:r>
              <a:rPr lang="en-US" dirty="0"/>
              <a:t>“4” goes up</a:t>
            </a:r>
          </a:p>
          <a:p>
            <a:pPr marL="228600" indent="-228600">
              <a:buAutoNum type="arabicPeriod"/>
            </a:pPr>
            <a:r>
              <a:rPr lang="en-US" dirty="0"/>
              <a:t>“10” goes up</a:t>
            </a:r>
          </a:p>
          <a:p>
            <a:pPr marL="228600" indent="-228600">
              <a:buAutoNum type="arabicPeriod"/>
            </a:pPr>
            <a:endParaRPr lang="en-US" dirty="0"/>
          </a:p>
        </p:txBody>
      </p:sp>
      <p:sp>
        <p:nvSpPr>
          <p:cNvPr id="6" name="Slide Image Placeholder 5">
            <a:extLst>
              <a:ext uri="{FF2B5EF4-FFF2-40B4-BE49-F238E27FC236}">
                <a16:creationId xmlns:a16="http://schemas.microsoft.com/office/drawing/2014/main" id="{6683714D-DCD1-4284-841D-45826C6705F0}"/>
              </a:ext>
            </a:extLst>
          </p:cNvPr>
          <p:cNvSpPr>
            <a:spLocks noGrp="1" noRot="1" noChangeAspect="1"/>
          </p:cNvSpPr>
          <p:nvPr>
            <p:ph type="sldImg"/>
          </p:nvPr>
        </p:nvSpPr>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dirty="0"/>
              <a:t>Two animations show the request and then the hit.</a:t>
            </a:r>
          </a:p>
        </p:txBody>
      </p:sp>
      <p:sp>
        <p:nvSpPr>
          <p:cNvPr id="6" name="Slide Image Placeholder 5">
            <a:extLst>
              <a:ext uri="{FF2B5EF4-FFF2-40B4-BE49-F238E27FC236}">
                <a16:creationId xmlns:a16="http://schemas.microsoft.com/office/drawing/2014/main" id="{5D62E5DB-1DF7-4A23-8B24-4AE6EFF1A195}"/>
              </a:ext>
            </a:extLst>
          </p:cNvPr>
          <p:cNvSpPr>
            <a:spLocks noGrp="1" noRot="1" noChangeAspect="1"/>
          </p:cNvSpPr>
          <p:nvPr>
            <p:ph type="sldImg"/>
          </p:nvPr>
        </p:nvSpPr>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dirty="0"/>
              <a:t>7 animations show miss and pop up placement/replacement policies.</a:t>
            </a:r>
          </a:p>
          <a:p>
            <a:pPr marL="228600" indent="-228600">
              <a:buAutoNum type="arabicPeriod"/>
            </a:pPr>
            <a:r>
              <a:rPr lang="en-US" dirty="0"/>
              <a:t>Request 12</a:t>
            </a:r>
          </a:p>
          <a:p>
            <a:pPr marL="228600" indent="-228600">
              <a:buAutoNum type="arabicPeriod"/>
            </a:pPr>
            <a:r>
              <a:rPr lang="en-US" dirty="0"/>
              <a:t>Block not in cache</a:t>
            </a:r>
          </a:p>
          <a:p>
            <a:pPr marL="228600" indent="-228600">
              <a:buAutoNum type="arabicPeriod"/>
            </a:pPr>
            <a:r>
              <a:rPr lang="en-US" dirty="0"/>
              <a:t>Fetch from memory</a:t>
            </a:r>
          </a:p>
          <a:p>
            <a:pPr marL="228600" indent="-228600">
              <a:buAutoNum type="arabicPeriod"/>
            </a:pPr>
            <a:r>
              <a:rPr lang="en-US" dirty="0"/>
              <a:t>Block 12 is in memory</a:t>
            </a:r>
          </a:p>
          <a:p>
            <a:pPr marL="228600" indent="-228600">
              <a:buAutoNum type="arabicPeriod"/>
            </a:pPr>
            <a:r>
              <a:rPr lang="en-US" dirty="0"/>
              <a:t>Block 12 moved to cache</a:t>
            </a:r>
          </a:p>
          <a:p>
            <a:pPr marL="228600" indent="-228600">
              <a:buAutoNum type="arabicPeriod"/>
            </a:pPr>
            <a:r>
              <a:rPr lang="en-US" dirty="0"/>
              <a:t>Block stored in cache</a:t>
            </a:r>
          </a:p>
          <a:p>
            <a:pPr marL="228600" indent="-228600">
              <a:buAutoNum type="arabicPeriod"/>
            </a:pPr>
            <a:r>
              <a:rPr lang="en-US" dirty="0"/>
              <a:t>Placement policy &amp; replacement policy pop up</a:t>
            </a:r>
          </a:p>
          <a:p>
            <a:pPr marL="0" indent="0">
              <a:buNone/>
            </a:pPr>
            <a:endParaRPr lang="en-US" dirty="0"/>
          </a:p>
        </p:txBody>
      </p:sp>
      <p:sp>
        <p:nvSpPr>
          <p:cNvPr id="6" name="Slide Image Placeholder 5">
            <a:extLst>
              <a:ext uri="{FF2B5EF4-FFF2-40B4-BE49-F238E27FC236}">
                <a16:creationId xmlns:a16="http://schemas.microsoft.com/office/drawing/2014/main" id="{C574020A-7926-4477-A0E9-9E4A7F5080E2}"/>
              </a:ext>
            </a:extLst>
          </p:cNvPr>
          <p:cNvSpPr>
            <a:spLocks noGrp="1" noRot="1" noChangeAspect="1"/>
          </p:cNvSpPr>
          <p:nvPr>
            <p:ph type="sldImg"/>
          </p:nvPr>
        </p:nvSpPr>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02D4CD8-653B-4B6F-83CE-E65CAF4E32C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D85A123-8F6D-4760-A687-E2DB59BF7379}"/>
              </a:ext>
            </a:extLst>
          </p:cNvPr>
          <p:cNvSpPr>
            <a:spLocks noGrp="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dirty="0"/>
              <a:t>Animations bring up E, C, size, valid bit &amp; B, and hash analogy</a:t>
            </a:r>
          </a:p>
        </p:txBody>
      </p:sp>
      <p:sp>
        <p:nvSpPr>
          <p:cNvPr id="6" name="Slide Image Placeholder 5">
            <a:extLst>
              <a:ext uri="{FF2B5EF4-FFF2-40B4-BE49-F238E27FC236}">
                <a16:creationId xmlns:a16="http://schemas.microsoft.com/office/drawing/2014/main" id="{A3A087FD-697F-409B-AFC5-034284F0FB0F}"/>
              </a:ext>
            </a:extLst>
          </p:cNvPr>
          <p:cNvSpPr>
            <a:spLocks noGrp="1" noRot="1" noChangeAspect="1"/>
          </p:cNvSpPr>
          <p:nvPr>
            <p:ph type="sldImg"/>
          </p:nvPr>
        </p:nvSpPr>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dirty="0"/>
              <a:t>3 animations show steps of finding a block</a:t>
            </a:r>
          </a:p>
        </p:txBody>
      </p:sp>
      <p:sp>
        <p:nvSpPr>
          <p:cNvPr id="6" name="Slide Image Placeholder 5">
            <a:extLst>
              <a:ext uri="{FF2B5EF4-FFF2-40B4-BE49-F238E27FC236}">
                <a16:creationId xmlns:a16="http://schemas.microsoft.com/office/drawing/2014/main" id="{C3163B83-93F2-4EC8-BC93-5E1219D54C18}"/>
              </a:ext>
            </a:extLst>
          </p:cNvPr>
          <p:cNvSpPr>
            <a:spLocks noGrp="1" noRot="1" noChangeAspect="1"/>
          </p:cNvSpPr>
          <p:nvPr>
            <p:ph type="sldImg"/>
          </p:nvPr>
        </p:nvSpPr>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4469AEBA-2461-4510-AE53-DFDFE9C6FEAE}"/>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B0AE0DD4-D3ED-4B96-888F-B8957CAF6AEE}"/>
              </a:ext>
            </a:extLst>
          </p:cNvPr>
          <p:cNvSpPr>
            <a:spLocks noGrp="1"/>
          </p:cNvSpPr>
          <p:nvPr>
            <p:ph type="body" idx="1"/>
          </p:nvPr>
        </p:nvSpPr>
        <p:spPr/>
        <p:txBody>
          <a:bodyPr/>
          <a:lstStyle/>
          <a:p>
            <a:r>
              <a:rPr lang="en-US" dirty="0"/>
              <a:t>“Ouch” is animated.</a:t>
            </a:r>
          </a:p>
        </p:txBody>
      </p:sp>
    </p:spTree>
    <p:extLst>
      <p:ext uri="{BB962C8B-B14F-4D97-AF65-F5344CB8AC3E}">
        <p14:creationId xmlns:p14="http://schemas.microsoft.com/office/powerpoint/2010/main" val="22786035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dirty="0"/>
              <a:t>Process of finding set is a popup</a:t>
            </a:r>
          </a:p>
        </p:txBody>
      </p:sp>
      <p:sp>
        <p:nvSpPr>
          <p:cNvPr id="6" name="Slide Image Placeholder 5">
            <a:extLst>
              <a:ext uri="{FF2B5EF4-FFF2-40B4-BE49-F238E27FC236}">
                <a16:creationId xmlns:a16="http://schemas.microsoft.com/office/drawing/2014/main" id="{7BB3DEA3-4A5E-4814-9020-F815F2EEDB64}"/>
              </a:ext>
            </a:extLst>
          </p:cNvPr>
          <p:cNvSpPr>
            <a:spLocks noGrp="1" noRot="1" noChangeAspect="1"/>
          </p:cNvSpPr>
          <p:nvPr>
            <p:ph type="sldImg"/>
          </p:nvPr>
        </p:nvSpPr>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dirty="0"/>
              <a:t>Process of matching tag and evaluating offset are two animations</a:t>
            </a:r>
          </a:p>
        </p:txBody>
      </p:sp>
      <p:sp>
        <p:nvSpPr>
          <p:cNvPr id="6" name="Slide Image Placeholder 5">
            <a:extLst>
              <a:ext uri="{FF2B5EF4-FFF2-40B4-BE49-F238E27FC236}">
                <a16:creationId xmlns:a16="http://schemas.microsoft.com/office/drawing/2014/main" id="{17DC207E-0AB8-4921-BFC2-95060ED88D80}"/>
              </a:ext>
            </a:extLst>
          </p:cNvPr>
          <p:cNvSpPr>
            <a:spLocks noGrp="1" noRot="1" noChangeAspect="1"/>
          </p:cNvSpPr>
          <p:nvPr>
            <p:ph type="sldImg"/>
          </p:nvPr>
        </p:nvSpPr>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dirty="0"/>
              <a:t>Eviction is a popup</a:t>
            </a:r>
          </a:p>
          <a:p>
            <a:r>
              <a:rPr lang="en-US" dirty="0"/>
              <a:t>Emphasize that all activity between cache and memory is on a full-line basis even if only part of a line is needed</a:t>
            </a:r>
          </a:p>
          <a:p>
            <a:endParaRPr lang="en-US" dirty="0"/>
          </a:p>
        </p:txBody>
      </p:sp>
      <p:sp>
        <p:nvSpPr>
          <p:cNvPr id="6" name="Slide Image Placeholder 5">
            <a:extLst>
              <a:ext uri="{FF2B5EF4-FFF2-40B4-BE49-F238E27FC236}">
                <a16:creationId xmlns:a16="http://schemas.microsoft.com/office/drawing/2014/main" id="{E6A383FC-A8C1-43EF-98EC-8CCDC1AAF285}"/>
              </a:ext>
            </a:extLst>
          </p:cNvPr>
          <p:cNvSpPr>
            <a:spLocks noGrp="1" noRot="1" noChangeAspect="1"/>
          </p:cNvSpPr>
          <p:nvPr>
            <p:ph type="sldImg"/>
          </p:nvPr>
        </p:nvSpPr>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1" name="Rectangle 3"/>
          <p:cNvSpPr>
            <a:spLocks noGrp="1" noChangeArrowheads="1"/>
          </p:cNvSpPr>
          <p:nvPr>
            <p:ph type="body" idx="1"/>
          </p:nvPr>
        </p:nvSpPr>
        <p:spPr/>
        <p:txBody>
          <a:bodyPr/>
          <a:lstStyle/>
          <a:p>
            <a:r>
              <a:rPr lang="en-US" dirty="0"/>
              <a:t>Hits and misses are animated (8 total)</a:t>
            </a:r>
          </a:p>
          <a:p>
            <a:endParaRPr lang="en-US" dirty="0"/>
          </a:p>
        </p:txBody>
      </p:sp>
      <p:sp>
        <p:nvSpPr>
          <p:cNvPr id="3" name="Slide Image Placeholder 2">
            <a:extLst>
              <a:ext uri="{FF2B5EF4-FFF2-40B4-BE49-F238E27FC236}">
                <a16:creationId xmlns:a16="http://schemas.microsoft.com/office/drawing/2014/main" id="{578C4580-A7DF-4DE9-A7E6-A9F72677AB36}"/>
              </a:ext>
            </a:extLst>
          </p:cNvPr>
          <p:cNvSpPr>
            <a:spLocks noGrp="1" noRot="1" noChangeAspect="1"/>
          </p:cNvSpPr>
          <p:nvPr>
            <p:ph type="sldImg"/>
          </p:nvPr>
        </p:nvSpPr>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dirty="0"/>
              <a:t>Finding set is animated</a:t>
            </a:r>
          </a:p>
        </p:txBody>
      </p:sp>
      <p:sp>
        <p:nvSpPr>
          <p:cNvPr id="6" name="Slide Image Placeholder 5">
            <a:extLst>
              <a:ext uri="{FF2B5EF4-FFF2-40B4-BE49-F238E27FC236}">
                <a16:creationId xmlns:a16="http://schemas.microsoft.com/office/drawing/2014/main" id="{55D991E1-746C-4F9A-A2AC-C782F1D59B0D}"/>
              </a:ext>
            </a:extLst>
          </p:cNvPr>
          <p:cNvSpPr>
            <a:spLocks noGrp="1" noRot="1" noChangeAspect="1"/>
          </p:cNvSpPr>
          <p:nvPr>
            <p:ph type="sldImg"/>
          </p:nvPr>
        </p:nvSpPr>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dirty="0"/>
              <a:t>Validation and block offset are animated (3 total)</a:t>
            </a:r>
          </a:p>
        </p:txBody>
      </p:sp>
      <p:sp>
        <p:nvSpPr>
          <p:cNvPr id="6" name="Slide Image Placeholder 5">
            <a:extLst>
              <a:ext uri="{FF2B5EF4-FFF2-40B4-BE49-F238E27FC236}">
                <a16:creationId xmlns:a16="http://schemas.microsoft.com/office/drawing/2014/main" id="{95E91C80-0134-4A31-809D-0EDB658CF2BB}"/>
              </a:ext>
            </a:extLst>
          </p:cNvPr>
          <p:cNvSpPr>
            <a:spLocks noGrp="1" noRot="1" noChangeAspect="1"/>
          </p:cNvSpPr>
          <p:nvPr>
            <p:ph type="sldImg"/>
          </p:nvPr>
        </p:nvSpPr>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dirty="0"/>
              <a:t>“No match” is animated</a:t>
            </a:r>
          </a:p>
        </p:txBody>
      </p:sp>
      <p:sp>
        <p:nvSpPr>
          <p:cNvPr id="6" name="Slide Image Placeholder 5">
            <a:extLst>
              <a:ext uri="{FF2B5EF4-FFF2-40B4-BE49-F238E27FC236}">
                <a16:creationId xmlns:a16="http://schemas.microsoft.com/office/drawing/2014/main" id="{99135658-2A7D-421E-9D2D-32E0E62D7E7B}"/>
              </a:ext>
            </a:extLst>
          </p:cNvPr>
          <p:cNvSpPr>
            <a:spLocks noGrp="1" noRot="1" noChangeAspect="1"/>
          </p:cNvSpPr>
          <p:nvPr>
            <p:ph type="sldImg"/>
          </p:nvPr>
        </p:nvSpPr>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Rectangle 3"/>
          <p:cNvSpPr>
            <a:spLocks noGrp="1" noChangeArrowheads="1"/>
          </p:cNvSpPr>
          <p:nvPr>
            <p:ph type="body" idx="1"/>
          </p:nvPr>
        </p:nvSpPr>
        <p:spPr/>
        <p:txBody>
          <a:bodyPr/>
          <a:lstStyle/>
          <a:p>
            <a:r>
              <a:rPr lang="en-US" dirty="0"/>
              <a:t>Animations show hits and misses (8 total)</a:t>
            </a:r>
          </a:p>
        </p:txBody>
      </p:sp>
      <p:sp>
        <p:nvSpPr>
          <p:cNvPr id="3" name="Slide Image Placeholder 2">
            <a:extLst>
              <a:ext uri="{FF2B5EF4-FFF2-40B4-BE49-F238E27FC236}">
                <a16:creationId xmlns:a16="http://schemas.microsoft.com/office/drawing/2014/main" id="{C7CD4E41-846F-44A7-95ED-B4DF644F7CFD}"/>
              </a:ext>
            </a:extLst>
          </p:cNvPr>
          <p:cNvSpPr>
            <a:spLocks noGrp="1" noRot="1" noChangeAspect="1"/>
          </p:cNvSpPr>
          <p:nvPr>
            <p:ph type="sldImg"/>
          </p:nvPr>
        </p:nvSpPr>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5" name="Rectangle 2"/>
          <p:cNvSpPr txBox="1">
            <a:spLocks noGrp="1" noChangeArrowheads="1"/>
          </p:cNvSpPr>
          <p:nvPr>
            <p:ph type="body"/>
          </p:nvPr>
        </p:nvSpPr>
        <p:spPr/>
        <p:txBody>
          <a:bodyPr/>
          <a:lstStyle/>
          <a:p>
            <a:r>
              <a:rPr lang="en-US" dirty="0"/>
              <a:t>3 animations: write hit, write miss, typical</a:t>
            </a:r>
          </a:p>
        </p:txBody>
      </p:sp>
      <p:sp>
        <p:nvSpPr>
          <p:cNvPr id="11" name="Notes Placeholder 10">
            <a:extLst>
              <a:ext uri="{FF2B5EF4-FFF2-40B4-BE49-F238E27FC236}">
                <a16:creationId xmlns:a16="http://schemas.microsoft.com/office/drawing/2014/main" id="{306308DC-B9BA-4612-B9FE-89A97E3D1FBE}"/>
              </a:ext>
            </a:extLst>
          </p:cNvPr>
          <p:cNvSpPr>
            <a:spLocks noGrp="1"/>
          </p:cNvSpPr>
          <p:nvPr>
            <p:ph type="body" idx="1"/>
          </p:nvPr>
        </p:nvSpPr>
        <p:spPr/>
        <p:txBody>
          <a:bodyPr/>
          <a:lstStyle/>
          <a:p>
            <a:endParaRPr lang="en-US"/>
          </a:p>
        </p:txBody>
      </p:sp>
      <p:sp>
        <p:nvSpPr>
          <p:cNvPr id="12" name="Slide Image Placeholder 11">
            <a:extLst>
              <a:ext uri="{FF2B5EF4-FFF2-40B4-BE49-F238E27FC236}">
                <a16:creationId xmlns:a16="http://schemas.microsoft.com/office/drawing/2014/main" id="{2B77B71F-0FBD-462E-BE77-BEBE3D3B312C}"/>
              </a:ext>
            </a:extLst>
          </p:cNvPr>
          <p:cNvSpPr>
            <a:spLocks noGrp="1" noRot="1" noChangeAspect="1"/>
          </p:cNvSpPr>
          <p:nvPr>
            <p:ph type="sldImg"/>
          </p:nvPr>
        </p:nvSpPr>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dirty="0"/>
              <a:t>Motherboard providing L4 is animated</a:t>
            </a:r>
          </a:p>
        </p:txBody>
      </p:sp>
      <p:sp>
        <p:nvSpPr>
          <p:cNvPr id="7" name="Slide Image Placeholder 6">
            <a:extLst>
              <a:ext uri="{FF2B5EF4-FFF2-40B4-BE49-F238E27FC236}">
                <a16:creationId xmlns:a16="http://schemas.microsoft.com/office/drawing/2014/main" id="{9F0BB5F8-73CC-4E58-B6A2-B65DA69B64EB}"/>
              </a:ext>
            </a:extLst>
          </p:cNvPr>
          <p:cNvSpPr>
            <a:spLocks noGrp="1" noRot="1" noChangeAspect="1"/>
          </p:cNvSpPr>
          <p:nvPr>
            <p:ph type="sldImg"/>
          </p:nvPr>
        </p:nvSpPr>
        <p:spPr/>
      </p:sp>
    </p:spTree>
    <p:extLst>
      <p:ext uri="{BB962C8B-B14F-4D97-AF65-F5344CB8AC3E}">
        <p14:creationId xmlns:p14="http://schemas.microsoft.com/office/powerpoint/2010/main" val="4285270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dirty="0"/>
              <a:t>Animations bring up spatial and temporal locality.</a:t>
            </a:r>
          </a:p>
        </p:txBody>
      </p:sp>
      <p:sp>
        <p:nvSpPr>
          <p:cNvPr id="4" name="Slide Number Placeholder 3"/>
          <p:cNvSpPr>
            <a:spLocks noGrp="1"/>
          </p:cNvSpPr>
          <p:nvPr>
            <p:ph type="sldNum" sz="quarter" idx="10"/>
          </p:nvPr>
        </p:nvSpPr>
        <p:spPr>
          <a:xfrm>
            <a:off x="3778250" y="8250238"/>
            <a:ext cx="2889250" cy="434975"/>
          </a:xfrm>
          <a:prstGeom prst="rect">
            <a:avLst/>
          </a:prstGeom>
        </p:spPr>
        <p:txBody>
          <a:bodyPr lIns="86088" tIns="43045" rIns="86088" bIns="43045"/>
          <a:lstStyle/>
          <a:p>
            <a:pPr>
              <a:defRPr/>
            </a:pPr>
            <a:fld id="{40F64717-A5A5-4C4E-9291-2F18B7410B06}" type="slidenum">
              <a:rPr lang="en-US" smtClean="0"/>
              <a:pPr>
                <a:defRPr/>
              </a:pPr>
              <a:t>3</a:t>
            </a:fld>
            <a:endParaRPr lang="en-US"/>
          </a:p>
        </p:txBody>
      </p:sp>
      <p:sp>
        <p:nvSpPr>
          <p:cNvPr id="6" name="Slide Image Placeholder 5">
            <a:extLst>
              <a:ext uri="{FF2B5EF4-FFF2-40B4-BE49-F238E27FC236}">
                <a16:creationId xmlns:a16="http://schemas.microsoft.com/office/drawing/2014/main" id="{4E46252F-856A-45DC-A8DD-0FC44684D87E}"/>
              </a:ext>
            </a:extLst>
          </p:cNvPr>
          <p:cNvSpPr>
            <a:spLocks noGrp="1" noRot="1" noChangeAspect="1"/>
          </p:cNvSpPr>
          <p:nvPr>
            <p:ph type="sldImg"/>
          </p:nvPr>
        </p:nvSpPr>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0E24AA0-60BC-4167-AADC-6E5089B76A1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8C5DF19-18B1-495B-A731-F04F0326F56A}"/>
              </a:ext>
            </a:extLst>
          </p:cNvPr>
          <p:cNvSpPr>
            <a:spLocks noGrp="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body" idx="1"/>
          </p:nvPr>
        </p:nvSpPr>
        <p:spPr/>
        <p:txBody>
          <a:bodyPr/>
          <a:lstStyle/>
          <a:p>
            <a:r>
              <a:rPr lang="en-US" dirty="0"/>
              <a:t>Note that when you miss, you still need to pay the 1 cycle for checking the cache first.</a:t>
            </a:r>
          </a:p>
          <a:p>
            <a:r>
              <a:rPr lang="en-US" dirty="0"/>
              <a:t>Average access time and miss rate are animated.</a:t>
            </a:r>
          </a:p>
        </p:txBody>
      </p:sp>
      <p:sp>
        <p:nvSpPr>
          <p:cNvPr id="3" name="Slide Image Placeholder 2">
            <a:extLst>
              <a:ext uri="{FF2B5EF4-FFF2-40B4-BE49-F238E27FC236}">
                <a16:creationId xmlns:a16="http://schemas.microsoft.com/office/drawing/2014/main" id="{7AF6C95D-CA7E-4DD5-A2E5-041FE5E91C31}"/>
              </a:ext>
            </a:extLst>
          </p:cNvPr>
          <p:cNvSpPr>
            <a:spLocks noGrp="1" noRot="1" noChangeAspect="1"/>
          </p:cNvSpPr>
          <p:nvPr>
            <p:ph type="sldImg"/>
          </p:nvPr>
        </p:nvSpPr>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F036408-5696-406B-9C3D-5488901112E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41ED9C1-F733-4383-B5E5-892C260DCCE8}"/>
              </a:ext>
            </a:extLst>
          </p:cNvPr>
          <p:cNvSpPr>
            <a:spLocks noGrp="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6391F68-B8F6-421D-A30C-CB202F43616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087AECB-0948-459B-8D3F-3D0E25CDDCD6}"/>
              </a:ext>
            </a:extLst>
          </p:cNvPr>
          <p:cNvSpPr>
            <a:spLocks noGrp="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EDE26A3-8336-41B4-AB1D-B8DF966C1C5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3D6FDF3-C4F5-4FD0-A847-58EB9806EDAD}"/>
              </a:ext>
            </a:extLst>
          </p:cNvPr>
          <p:cNvSpPr>
            <a:spLocks noGrp="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4E90FE0F-C0A2-437F-8472-7E76A8805AC9}"/>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27694285-2711-4E17-8C00-2365894CEA1F}"/>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26877879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A75DD1D-D55B-4AD2-9EFB-0F9CAB186BC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AC2C41D-BD36-46CD-B535-23F6F89A9A4E}"/>
              </a:ext>
            </a:extLst>
          </p:cNvPr>
          <p:cNvSpPr>
            <a:spLocks noGrp="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99071D1-FB6B-48BB-8C11-F829B5586D8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904F8C1-6FB4-4ED2-947F-F7D7A5DF1DB8}"/>
              </a:ext>
            </a:extLst>
          </p:cNvPr>
          <p:cNvSpPr>
            <a:spLocks noGrp="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0333348-8844-44B6-B82C-9D2936316E0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D62AAC7-6462-4E60-A9B8-7F74E2050E02}"/>
              </a:ext>
            </a:extLst>
          </p:cNvPr>
          <p:cNvSpPr>
            <a:spLocks noGrp="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23D06DA-D270-4905-8EDA-B41A5A01B79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979A3F9-7601-4E47-B4D7-E2F10A67EDB8}"/>
              </a:ext>
            </a:extLst>
          </p:cNvPr>
          <p:cNvSpPr>
            <a:spLocks noGrp="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dirty="0"/>
              <a:t>Four animations identify spatial and temporal locality.</a:t>
            </a:r>
          </a:p>
        </p:txBody>
      </p:sp>
      <p:sp>
        <p:nvSpPr>
          <p:cNvPr id="5" name="Slide Image Placeholder 4">
            <a:extLst>
              <a:ext uri="{FF2B5EF4-FFF2-40B4-BE49-F238E27FC236}">
                <a16:creationId xmlns:a16="http://schemas.microsoft.com/office/drawing/2014/main" id="{75F5734A-749C-4FCB-AA68-92D5C6D22227}"/>
              </a:ext>
            </a:extLst>
          </p:cNvPr>
          <p:cNvSpPr>
            <a:spLocks noGrp="1" noRot="1" noChangeAspect="1"/>
          </p:cNvSpPr>
          <p:nvPr>
            <p:ph type="sldImg"/>
          </p:nvPr>
        </p:nvSpPr>
        <p:spPr/>
      </p:sp>
    </p:spTree>
    <p:extLst>
      <p:ext uri="{BB962C8B-B14F-4D97-AF65-F5344CB8AC3E}">
        <p14:creationId xmlns:p14="http://schemas.microsoft.com/office/powerpoint/2010/main" val="271179863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521B9FF-7E0E-4FEC-8CC9-76B2B900CFE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0985179-D4F0-4FA0-AD20-61F0E4E335E4}"/>
              </a:ext>
            </a:extLst>
          </p:cNvPr>
          <p:cNvSpPr>
            <a:spLocks noGrp="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321C3B2-E594-4864-96C1-E397BCC991D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CEE75FE-E486-4EF9-9287-7294AC6C4C6A}"/>
              </a:ext>
            </a:extLst>
          </p:cNvPr>
          <p:cNvSpPr>
            <a:spLocks noGrp="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436493F-7EFC-4CE6-9C6D-8F917718400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1834972-5902-4FBA-AFAA-3EFE211A962D}"/>
              </a:ext>
            </a:extLst>
          </p:cNvPr>
          <p:cNvSpPr>
            <a:spLocks noGrp="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783B5C2-CBF8-4589-AE0D-51FF1505832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6F8B54D-7CE1-43F2-9CFC-C0EAA6F911DC}"/>
              </a:ext>
            </a:extLst>
          </p:cNvPr>
          <p:cNvSpPr>
            <a:spLocks noGrp="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2B088DA1-7C47-4DC3-B266-0F58E550BD04}"/>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1D88863F-69BC-4DD6-B08A-372F17034F22}"/>
              </a:ext>
            </a:extLst>
          </p:cNvPr>
          <p:cNvSpPr>
            <a:spLocks noGrp="1"/>
          </p:cNvSpPr>
          <p:nvPr>
            <p:ph type="body" idx="1"/>
          </p:nvPr>
        </p:nvSpPr>
        <p:spPr/>
        <p:txBody>
          <a:bodyPr/>
          <a:lstStyle/>
          <a:p>
            <a:r>
              <a:rPr lang="en-US" dirty="0"/>
              <a:t>What matters is which index you put in the inner loop.  The best, interestingly, is the column index for A (and row index for B).</a:t>
            </a:r>
          </a:p>
          <a:p>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AFBC438B-4722-4F14-9966-DCC08292184F}"/>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EA3DAF50-0F2C-487A-8C80-5E7DEED9E51F}"/>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71254292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dirty="0"/>
              <a:t>Two animations bring up first iteration and afterwards in cache.</a:t>
            </a:r>
          </a:p>
          <a:p>
            <a:r>
              <a:rPr lang="en-US" dirty="0"/>
              <a:t>There are n/8 misses in B and n misses in C.</a:t>
            </a:r>
          </a:p>
          <a:p>
            <a:endParaRPr lang="en-US" dirty="0"/>
          </a:p>
        </p:txBody>
      </p:sp>
      <p:sp>
        <p:nvSpPr>
          <p:cNvPr id="5" name="Slide Image Placeholder 4">
            <a:extLst>
              <a:ext uri="{FF2B5EF4-FFF2-40B4-BE49-F238E27FC236}">
                <a16:creationId xmlns:a16="http://schemas.microsoft.com/office/drawing/2014/main" id="{0E9C7D33-DAA1-421A-B05D-1AEEECC99DC1}"/>
              </a:ext>
            </a:extLst>
          </p:cNvPr>
          <p:cNvSpPr>
            <a:spLocks noGrp="1" noRot="1" noChangeAspect="1"/>
          </p:cNvSpPr>
          <p:nvPr>
            <p:ph type="sldImg"/>
          </p:nvPr>
        </p:nvSpPr>
        <p:spPr/>
      </p:sp>
    </p:spTree>
    <p:extLst>
      <p:ext uri="{BB962C8B-B14F-4D97-AF65-F5344CB8AC3E}">
        <p14:creationId xmlns:p14="http://schemas.microsoft.com/office/powerpoint/2010/main" val="327533130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dirty="0"/>
              <a:t>Two animations bring up second iteration and total misses.  Call attention the </a:t>
            </a:r>
            <a:r>
              <a:rPr lang="en-US" dirty="0" err="1"/>
              <a:t>the</a:t>
            </a:r>
            <a:r>
              <a:rPr lang="en-US" dirty="0"/>
              <a:t> red at the end of the top row of A.</a:t>
            </a:r>
          </a:p>
        </p:txBody>
      </p:sp>
      <p:sp>
        <p:nvSpPr>
          <p:cNvPr id="9" name="Slide Image Placeholder 8">
            <a:extLst>
              <a:ext uri="{FF2B5EF4-FFF2-40B4-BE49-F238E27FC236}">
                <a16:creationId xmlns:a16="http://schemas.microsoft.com/office/drawing/2014/main" id="{D7D4DD6B-FA11-412D-8CDC-42BAF37D7CB3}"/>
              </a:ext>
            </a:extLst>
          </p:cNvPr>
          <p:cNvSpPr>
            <a:spLocks noGrp="1" noRot="1" noChangeAspect="1"/>
          </p:cNvSpPr>
          <p:nvPr>
            <p:ph type="sldImg"/>
          </p:nvPr>
        </p:nvSpPr>
        <p:spPr/>
      </p:sp>
    </p:spTree>
    <p:extLst>
      <p:ext uri="{BB962C8B-B14F-4D97-AF65-F5344CB8AC3E}">
        <p14:creationId xmlns:p14="http://schemas.microsoft.com/office/powerpoint/2010/main" val="213208061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8D06A301-B487-4F46-A4A4-45884CEA8ACC}"/>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23B898BD-A1EE-4713-B1CC-61B324C7216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68162807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dirty="0"/>
              <a:t>Two animations bring up first iteration and then “afterwards”.</a:t>
            </a:r>
          </a:p>
          <a:p>
            <a:r>
              <a:rPr lang="en-US" dirty="0"/>
              <a:t>There are n/B blocks in a row (column), so 2n/B blocks total.  Each of those blocks will generate B**2/8 misses in the first iteration.</a:t>
            </a:r>
          </a:p>
          <a:p>
            <a:endParaRPr lang="en-US" dirty="0"/>
          </a:p>
        </p:txBody>
      </p:sp>
      <p:sp>
        <p:nvSpPr>
          <p:cNvPr id="5" name="Slide Image Placeholder 4">
            <a:extLst>
              <a:ext uri="{FF2B5EF4-FFF2-40B4-BE49-F238E27FC236}">
                <a16:creationId xmlns:a16="http://schemas.microsoft.com/office/drawing/2014/main" id="{E39C3F96-3696-4F8A-B1E0-0CE44A0A0CB3}"/>
              </a:ext>
            </a:extLst>
          </p:cNvPr>
          <p:cNvSpPr>
            <a:spLocks noGrp="1" noRot="1" noChangeAspect="1"/>
          </p:cNvSpPr>
          <p:nvPr>
            <p:ph type="sldImg"/>
          </p:nvPr>
        </p:nvSpPr>
        <p:spPr/>
      </p:sp>
    </p:spTree>
    <p:extLst>
      <p:ext uri="{BB962C8B-B14F-4D97-AF65-F5344CB8AC3E}">
        <p14:creationId xmlns:p14="http://schemas.microsoft.com/office/powerpoint/2010/main" val="30476449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0A08F57-4651-408E-9C7C-98B53775AC3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D8C4E35-FCCC-4AC4-A9E9-7597E3795177}"/>
              </a:ext>
            </a:extLst>
          </p:cNvPr>
          <p:cNvSpPr>
            <a:spLocks noGrp="1"/>
          </p:cNvSpPr>
          <p:nvPr>
            <p:ph type="body" idx="1"/>
          </p:nvPr>
        </p:nvSpPr>
        <p:spPr/>
        <p:txBody>
          <a:bodyPr/>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dirty="0"/>
              <a:t>Two animations bring up second iteration and total misses.</a:t>
            </a:r>
          </a:p>
          <a:p>
            <a:r>
              <a:rPr lang="en-US" dirty="0"/>
              <a:t>The last slide showed that we ended with the last block in the cache, and we’re getting an entirely new column from B, so we’ll repeat all the misses.  The total number of accesses to blocks across the entire calculation is (n/B)**2 since that’s the number of blocks in matrix A.</a:t>
            </a:r>
          </a:p>
          <a:p>
            <a:endParaRPr lang="en-US" dirty="0"/>
          </a:p>
        </p:txBody>
      </p:sp>
      <p:sp>
        <p:nvSpPr>
          <p:cNvPr id="5" name="Slide Image Placeholder 4">
            <a:extLst>
              <a:ext uri="{FF2B5EF4-FFF2-40B4-BE49-F238E27FC236}">
                <a16:creationId xmlns:a16="http://schemas.microsoft.com/office/drawing/2014/main" id="{1065E142-9BC8-4854-8811-FAF9A4E23D9E}"/>
              </a:ext>
            </a:extLst>
          </p:cNvPr>
          <p:cNvSpPr>
            <a:spLocks noGrp="1" noRot="1" noChangeAspect="1"/>
          </p:cNvSpPr>
          <p:nvPr>
            <p:ph type="sldImg"/>
          </p:nvPr>
        </p:nvSpPr>
        <p:spPr/>
      </p:sp>
    </p:spTree>
    <p:extLst>
      <p:ext uri="{BB962C8B-B14F-4D97-AF65-F5344CB8AC3E}">
        <p14:creationId xmlns:p14="http://schemas.microsoft.com/office/powerpoint/2010/main" val="117784847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dirty="0"/>
              <a:t>Limit is because you need to hold a, b, c blocks in memory and each is B*B in size.</a:t>
            </a:r>
          </a:p>
        </p:txBody>
      </p:sp>
      <p:sp>
        <p:nvSpPr>
          <p:cNvPr id="5" name="Slide Image Placeholder 4">
            <a:extLst>
              <a:ext uri="{FF2B5EF4-FFF2-40B4-BE49-F238E27FC236}">
                <a16:creationId xmlns:a16="http://schemas.microsoft.com/office/drawing/2014/main" id="{08CF679E-8FBE-4FAA-807B-AF55F446A929}"/>
              </a:ext>
            </a:extLst>
          </p:cNvPr>
          <p:cNvSpPr>
            <a:spLocks noGrp="1" noRot="1" noChangeAspect="1"/>
          </p:cNvSpPr>
          <p:nvPr>
            <p:ph type="sldImg"/>
          </p:nvPr>
        </p:nvSpPr>
        <p:spPr/>
      </p:sp>
    </p:spTree>
    <p:extLst>
      <p:ext uri="{BB962C8B-B14F-4D97-AF65-F5344CB8AC3E}">
        <p14:creationId xmlns:p14="http://schemas.microsoft.com/office/powerpoint/2010/main" val="19908170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7D1C88C2-9E54-4B0B-B5D5-C721C0035682}"/>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0EE31CE8-3C50-413F-B6D4-BAF412EFD020}"/>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804307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E0C0BBC-A3C1-49E7-BEB2-1BCE7F2BBDB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F520955-EB5D-4FED-B47A-C5A62A203C0C}"/>
              </a:ext>
            </a:extLst>
          </p:cNvPr>
          <p:cNvSpPr>
            <a:spLocks noGrp="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7" name="Rectangle 3"/>
          <p:cNvSpPr>
            <a:spLocks noGrp="1" noChangeArrowheads="1"/>
          </p:cNvSpPr>
          <p:nvPr>
            <p:ph type="body" idx="1"/>
          </p:nvPr>
        </p:nvSpPr>
        <p:spPr/>
        <p:txBody>
          <a:bodyPr/>
          <a:lstStyle/>
          <a:p>
            <a:r>
              <a:rPr lang="en-US" dirty="0"/>
              <a:t>Runs about 8x slower on Bow (2021), 11x on Mallet.</a:t>
            </a:r>
          </a:p>
        </p:txBody>
      </p:sp>
      <p:sp>
        <p:nvSpPr>
          <p:cNvPr id="3" name="Slide Image Placeholder 2">
            <a:extLst>
              <a:ext uri="{FF2B5EF4-FFF2-40B4-BE49-F238E27FC236}">
                <a16:creationId xmlns:a16="http://schemas.microsoft.com/office/drawing/2014/main" id="{A0C07D49-7DFB-455E-B7B4-858856F21456}"/>
              </a:ext>
            </a:extLst>
          </p:cNvPr>
          <p:cNvSpPr>
            <a:spLocks noGrp="1" noRot="1" noChangeAspect="1"/>
          </p:cNvSpPr>
          <p:nvPr>
            <p:ph type="sldImg"/>
          </p:nvPr>
        </p:nvSpPr>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5BA316-03B2-4835-980F-6DE302A43F8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CF655DE-638C-4DFB-A61F-1BEB42869E3D}"/>
              </a:ext>
            </a:extLst>
          </p:cNvPr>
          <p:cNvSpPr>
            <a:spLocks noGrp="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1C5EA76A-95F5-45DD-A284-8D01E19C971E}"/>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B5A6070B-FAB6-49B2-A7FD-E95025BACBD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673697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4386" name="Rectangle 2"/>
          <p:cNvSpPr>
            <a:spLocks noGrp="1" noChangeArrowheads="1"/>
          </p:cNvSpPr>
          <p:nvPr>
            <p:ph type="subTitle" sz="quarter" idx="1"/>
          </p:nvPr>
        </p:nvSpPr>
        <p:spPr>
          <a:xfrm>
            <a:off x="1828800" y="2501900"/>
            <a:ext cx="8534400" cy="1752600"/>
          </a:xfrm>
        </p:spPr>
        <p:txBody>
          <a:bodyPr/>
          <a:lstStyle>
            <a:lvl1pPr marL="0" indent="0" algn="ctr">
              <a:defRPr/>
            </a:lvl1pPr>
          </a:lstStyle>
          <a:p>
            <a:pPr lvl="0"/>
            <a:r>
              <a:rPr lang="en-US" altLang="en-US" noProof="0"/>
              <a:t>Click to edit Master subtitle style</a:t>
            </a:r>
          </a:p>
        </p:txBody>
      </p:sp>
      <p:sp>
        <p:nvSpPr>
          <p:cNvPr id="144387" name="Rectangle 3"/>
          <p:cNvSpPr>
            <a:spLocks noGrp="1" noChangeArrowheads="1"/>
          </p:cNvSpPr>
          <p:nvPr>
            <p:ph type="ctrTitle" sz="quarter"/>
          </p:nvPr>
        </p:nvSpPr>
        <p:spPr>
          <a:xfrm>
            <a:off x="914400" y="365125"/>
            <a:ext cx="10363200" cy="1143000"/>
          </a:xfrm>
          <a:effectLst>
            <a:outerShdw dist="71842" dir="2700000" algn="ctr" rotWithShape="0">
              <a:schemeClr val="bg2"/>
            </a:outerShdw>
          </a:effectLst>
        </p:spPr>
        <p:txBody>
          <a:bodyPr lIns="92066" tIns="46033" rIns="92066" bIns="46033"/>
          <a:lstStyle>
            <a:lvl1pPr>
              <a:defRPr/>
            </a:lvl1pPr>
          </a:lstStyle>
          <a:p>
            <a:pPr lvl="0"/>
            <a:r>
              <a:rPr lang="en-US" altLang="en-US" noProof="0"/>
              <a:t>Click to edit Master title style</a:t>
            </a:r>
          </a:p>
        </p:txBody>
      </p:sp>
    </p:spTree>
    <p:extLst>
      <p:ext uri="{BB962C8B-B14F-4D97-AF65-F5344CB8AC3E}">
        <p14:creationId xmlns:p14="http://schemas.microsoft.com/office/powerpoint/2010/main" val="570784932"/>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00119321"/>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95267" y="247650"/>
            <a:ext cx="2768600" cy="6197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7351" y="247650"/>
            <a:ext cx="8104716" cy="6197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71348246"/>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764153"/>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10721701"/>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7351" y="1220788"/>
            <a:ext cx="5435600" cy="5224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26151" y="1220788"/>
            <a:ext cx="5437716" cy="5224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38183727"/>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8443750"/>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94798953"/>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1086337"/>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78823183"/>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11713475"/>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62" name="Rectangle 2"/>
          <p:cNvSpPr>
            <a:spLocks noGrp="1" noChangeArrowheads="1"/>
          </p:cNvSpPr>
          <p:nvPr>
            <p:ph type="body" idx="1"/>
          </p:nvPr>
        </p:nvSpPr>
        <p:spPr bwMode="auto">
          <a:xfrm>
            <a:off x="387351" y="1220788"/>
            <a:ext cx="11076516" cy="5224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79" tIns="44446" rIns="90479" bIns="44446"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7" name="Rectangle 3"/>
          <p:cNvSpPr>
            <a:spLocks noGrp="1" noChangeArrowheads="1"/>
          </p:cNvSpPr>
          <p:nvPr>
            <p:ph type="title"/>
          </p:nvPr>
        </p:nvSpPr>
        <p:spPr bwMode="auto">
          <a:xfrm>
            <a:off x="539751" y="247650"/>
            <a:ext cx="10016067" cy="781050"/>
          </a:xfrm>
          <a:prstGeom prst="rect">
            <a:avLst/>
          </a:prstGeom>
          <a:noFill/>
          <a:ln>
            <a:noFill/>
          </a:ln>
          <a:effectLst>
            <a:outerShdw dist="53882" dir="2700000" algn="ctr" rotWithShape="0">
              <a:srgbClr val="969696"/>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a:t>Click to edit Master title style</a:t>
            </a:r>
          </a:p>
        </p:txBody>
      </p:sp>
      <p:sp>
        <p:nvSpPr>
          <p:cNvPr id="1028" name="Text Box 4"/>
          <p:cNvSpPr txBox="1">
            <a:spLocks noChangeArrowheads="1"/>
          </p:cNvSpPr>
          <p:nvPr/>
        </p:nvSpPr>
        <p:spPr bwMode="auto">
          <a:xfrm>
            <a:off x="390023" y="6399772"/>
            <a:ext cx="608490" cy="2862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chemeClr val="tx2"/>
                </a:solidFill>
                <a:miter lim="800000"/>
                <a:headEnd/>
                <a:tailEnd type="none" w="sm" len="sm"/>
              </a14:hiddenLine>
            </a:ext>
            <a:ext uri="{AF507438-7753-43E0-B8FC-AC1667EBCBE1}">
              <a14:hiddenEffects xmlns:a14="http://schemas.microsoft.com/office/drawing/2010/main">
                <a:effectLst>
                  <a:outerShdw dist="17961" dir="2700000" algn="ctr" rotWithShape="0">
                    <a:schemeClr val="tx2"/>
                  </a:outerShdw>
                </a:effectLst>
              </a14:hiddenEffects>
            </a:ext>
          </a:extLst>
        </p:spPr>
        <p:txBody>
          <a:bodyPr wrap="none" lIns="45715" tIns="45715" rIns="45715" bIns="45715" anchor="ctr">
            <a:spAutoFit/>
          </a:bodyPr>
          <a:lstStyle>
            <a:lvl1pPr>
              <a:defRPr b="1">
                <a:solidFill>
                  <a:schemeClr val="tx1"/>
                </a:solidFill>
                <a:latin typeface="Helvetica" pitchFamily="34" charset="0"/>
              </a:defRPr>
            </a:lvl1pPr>
            <a:lvl2pPr marL="742950" indent="-285750">
              <a:defRPr b="1">
                <a:solidFill>
                  <a:schemeClr val="tx1"/>
                </a:solidFill>
                <a:latin typeface="Helvetica" pitchFamily="34" charset="0"/>
              </a:defRPr>
            </a:lvl2pPr>
            <a:lvl3pPr marL="1143000" indent="-228600">
              <a:defRPr b="1">
                <a:solidFill>
                  <a:schemeClr val="tx1"/>
                </a:solidFill>
                <a:latin typeface="Helvetica" pitchFamily="34" charset="0"/>
              </a:defRPr>
            </a:lvl3pPr>
            <a:lvl4pPr marL="1600200" indent="-228600">
              <a:defRPr b="1">
                <a:solidFill>
                  <a:schemeClr val="tx1"/>
                </a:solidFill>
                <a:latin typeface="Helvetica" pitchFamily="34" charset="0"/>
              </a:defRPr>
            </a:lvl4pPr>
            <a:lvl5pPr marL="2057400" indent="-228600">
              <a:defRPr b="1">
                <a:solidFill>
                  <a:schemeClr val="tx1"/>
                </a:solidFill>
                <a:latin typeface="Helvetica" pitchFamily="34" charset="0"/>
              </a:defRPr>
            </a:lvl5pPr>
            <a:lvl6pPr marL="2514600" indent="-228600" eaLnBrk="0" fontAlgn="base" hangingPunct="0">
              <a:lnSpc>
                <a:spcPct val="65000"/>
              </a:lnSpc>
              <a:spcBef>
                <a:spcPct val="50000"/>
              </a:spcBef>
              <a:spcAft>
                <a:spcPct val="0"/>
              </a:spcAft>
              <a:defRPr b="1">
                <a:solidFill>
                  <a:schemeClr val="tx1"/>
                </a:solidFill>
                <a:latin typeface="Helvetica" pitchFamily="34" charset="0"/>
              </a:defRPr>
            </a:lvl6pPr>
            <a:lvl7pPr marL="2971800" indent="-228600" eaLnBrk="0" fontAlgn="base" hangingPunct="0">
              <a:lnSpc>
                <a:spcPct val="65000"/>
              </a:lnSpc>
              <a:spcBef>
                <a:spcPct val="50000"/>
              </a:spcBef>
              <a:spcAft>
                <a:spcPct val="0"/>
              </a:spcAft>
              <a:defRPr b="1">
                <a:solidFill>
                  <a:schemeClr val="tx1"/>
                </a:solidFill>
                <a:latin typeface="Helvetica" pitchFamily="34" charset="0"/>
              </a:defRPr>
            </a:lvl7pPr>
            <a:lvl8pPr marL="3429000" indent="-228600" eaLnBrk="0" fontAlgn="base" hangingPunct="0">
              <a:lnSpc>
                <a:spcPct val="65000"/>
              </a:lnSpc>
              <a:spcBef>
                <a:spcPct val="50000"/>
              </a:spcBef>
              <a:spcAft>
                <a:spcPct val="0"/>
              </a:spcAft>
              <a:defRPr b="1">
                <a:solidFill>
                  <a:schemeClr val="tx1"/>
                </a:solidFill>
                <a:latin typeface="Helvetica" pitchFamily="34" charset="0"/>
              </a:defRPr>
            </a:lvl8pPr>
            <a:lvl9pPr marL="3886200" indent="-228600" eaLnBrk="0" fontAlgn="base" hangingPunct="0">
              <a:lnSpc>
                <a:spcPct val="65000"/>
              </a:lnSpc>
              <a:spcBef>
                <a:spcPct val="50000"/>
              </a:spcBef>
              <a:spcAft>
                <a:spcPct val="0"/>
              </a:spcAft>
              <a:defRPr b="1">
                <a:solidFill>
                  <a:schemeClr val="tx1"/>
                </a:solidFill>
                <a:latin typeface="Helvetica" pitchFamily="34" charset="0"/>
              </a:defRPr>
            </a:lvl9pPr>
          </a:lstStyle>
          <a:p>
            <a:pPr algn="ctr">
              <a:lnSpc>
                <a:spcPct val="90000"/>
              </a:lnSpc>
              <a:spcBef>
                <a:spcPct val="0"/>
              </a:spcBef>
              <a:defRPr/>
            </a:pPr>
            <a:r>
              <a:rPr lang="en-US" altLang="en-US" sz="1400" b="0">
                <a:solidFill>
                  <a:schemeClr val="hlink"/>
                </a:solidFill>
              </a:rPr>
              <a:t>– </a:t>
            </a:r>
            <a:fld id="{90148B2B-6971-4F3C-8080-2FC9C8D5407D}" type="slidenum">
              <a:rPr lang="en-US" altLang="en-US" sz="1400" b="0" smtClean="0">
                <a:solidFill>
                  <a:schemeClr val="hlink"/>
                </a:solidFill>
              </a:rPr>
              <a:pPr algn="ctr">
                <a:lnSpc>
                  <a:spcPct val="90000"/>
                </a:lnSpc>
                <a:spcBef>
                  <a:spcPct val="0"/>
                </a:spcBef>
                <a:defRPr/>
              </a:pPr>
              <a:t>‹#›</a:t>
            </a:fld>
            <a:r>
              <a:rPr lang="en-US" altLang="en-US" sz="1400" b="0">
                <a:solidFill>
                  <a:schemeClr val="hlink"/>
                </a:solidFill>
              </a:rPr>
              <a:t> –</a:t>
            </a:r>
            <a:endParaRPr lang="en-US" altLang="en-US" sz="1400" b="0"/>
          </a:p>
        </p:txBody>
      </p:sp>
      <p:sp>
        <p:nvSpPr>
          <p:cNvPr id="1029" name="Rectangle 5"/>
          <p:cNvSpPr>
            <a:spLocks noChangeArrowheads="1"/>
          </p:cNvSpPr>
          <p:nvPr/>
        </p:nvSpPr>
        <p:spPr bwMode="auto">
          <a:xfrm>
            <a:off x="10487425" y="6390247"/>
            <a:ext cx="640550" cy="2862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chemeClr val="tx2"/>
                </a:solidFill>
                <a:miter lim="800000"/>
                <a:headEnd/>
                <a:tailEnd/>
              </a14:hiddenLine>
            </a:ext>
            <a:ext uri="{AF507438-7753-43E0-B8FC-AC1667EBCBE1}">
              <a14:hiddenEffects xmlns:a14="http://schemas.microsoft.com/office/drawing/2010/main">
                <a:effectLst>
                  <a:outerShdw dist="17961" dir="2700000" algn="ctr" rotWithShape="0">
                    <a:schemeClr val="tx2"/>
                  </a:outerShdw>
                </a:effectLst>
              </a14:hiddenEffects>
            </a:ext>
          </a:extLst>
        </p:spPr>
        <p:txBody>
          <a:bodyPr wrap="none" lIns="45715" tIns="45715" rIns="45715" bIns="45715" anchor="ctr">
            <a:spAutoFit/>
          </a:bodyPr>
          <a:lstStyle>
            <a:lvl1pPr>
              <a:defRPr b="1">
                <a:solidFill>
                  <a:schemeClr val="tx1"/>
                </a:solidFill>
                <a:latin typeface="Helvetica" pitchFamily="34" charset="0"/>
              </a:defRPr>
            </a:lvl1pPr>
            <a:lvl2pPr marL="742950" indent="-285750">
              <a:defRPr b="1">
                <a:solidFill>
                  <a:schemeClr val="tx1"/>
                </a:solidFill>
                <a:latin typeface="Helvetica" pitchFamily="34" charset="0"/>
              </a:defRPr>
            </a:lvl2pPr>
            <a:lvl3pPr marL="1143000" indent="-228600">
              <a:defRPr b="1">
                <a:solidFill>
                  <a:schemeClr val="tx1"/>
                </a:solidFill>
                <a:latin typeface="Helvetica" pitchFamily="34" charset="0"/>
              </a:defRPr>
            </a:lvl3pPr>
            <a:lvl4pPr marL="1600200" indent="-228600">
              <a:defRPr b="1">
                <a:solidFill>
                  <a:schemeClr val="tx1"/>
                </a:solidFill>
                <a:latin typeface="Helvetica" pitchFamily="34" charset="0"/>
              </a:defRPr>
            </a:lvl4pPr>
            <a:lvl5pPr marL="2057400" indent="-228600">
              <a:defRPr b="1">
                <a:solidFill>
                  <a:schemeClr val="tx1"/>
                </a:solidFill>
                <a:latin typeface="Helvetica" pitchFamily="34" charset="0"/>
              </a:defRPr>
            </a:lvl5pPr>
            <a:lvl6pPr marL="2514600" indent="-228600" eaLnBrk="0" fontAlgn="base" hangingPunct="0">
              <a:lnSpc>
                <a:spcPct val="65000"/>
              </a:lnSpc>
              <a:spcBef>
                <a:spcPct val="50000"/>
              </a:spcBef>
              <a:spcAft>
                <a:spcPct val="0"/>
              </a:spcAft>
              <a:defRPr b="1">
                <a:solidFill>
                  <a:schemeClr val="tx1"/>
                </a:solidFill>
                <a:latin typeface="Helvetica" pitchFamily="34" charset="0"/>
              </a:defRPr>
            </a:lvl6pPr>
            <a:lvl7pPr marL="2971800" indent="-228600" eaLnBrk="0" fontAlgn="base" hangingPunct="0">
              <a:lnSpc>
                <a:spcPct val="65000"/>
              </a:lnSpc>
              <a:spcBef>
                <a:spcPct val="50000"/>
              </a:spcBef>
              <a:spcAft>
                <a:spcPct val="0"/>
              </a:spcAft>
              <a:defRPr b="1">
                <a:solidFill>
                  <a:schemeClr val="tx1"/>
                </a:solidFill>
                <a:latin typeface="Helvetica" pitchFamily="34" charset="0"/>
              </a:defRPr>
            </a:lvl7pPr>
            <a:lvl8pPr marL="3429000" indent="-228600" eaLnBrk="0" fontAlgn="base" hangingPunct="0">
              <a:lnSpc>
                <a:spcPct val="65000"/>
              </a:lnSpc>
              <a:spcBef>
                <a:spcPct val="50000"/>
              </a:spcBef>
              <a:spcAft>
                <a:spcPct val="0"/>
              </a:spcAft>
              <a:defRPr b="1">
                <a:solidFill>
                  <a:schemeClr val="tx1"/>
                </a:solidFill>
                <a:latin typeface="Helvetica" pitchFamily="34" charset="0"/>
              </a:defRPr>
            </a:lvl8pPr>
            <a:lvl9pPr marL="3886200" indent="-228600" eaLnBrk="0" fontAlgn="base" hangingPunct="0">
              <a:lnSpc>
                <a:spcPct val="65000"/>
              </a:lnSpc>
              <a:spcBef>
                <a:spcPct val="50000"/>
              </a:spcBef>
              <a:spcAft>
                <a:spcPct val="0"/>
              </a:spcAft>
              <a:defRPr b="1">
                <a:solidFill>
                  <a:schemeClr val="tx1"/>
                </a:solidFill>
                <a:latin typeface="Helvetica" pitchFamily="34" charset="0"/>
              </a:defRPr>
            </a:lvl9pPr>
          </a:lstStyle>
          <a:p>
            <a:pPr algn="ctr">
              <a:lnSpc>
                <a:spcPct val="90000"/>
              </a:lnSpc>
              <a:spcBef>
                <a:spcPct val="0"/>
              </a:spcBef>
              <a:defRPr/>
            </a:pPr>
            <a:r>
              <a:rPr lang="en-US" altLang="en-US" sz="1400" b="0">
                <a:solidFill>
                  <a:schemeClr val="hlink"/>
                </a:solidFill>
              </a:rPr>
              <a:t>CS105</a:t>
            </a:r>
          </a:p>
        </p:txBody>
      </p:sp>
      <p:pic>
        <p:nvPicPr>
          <p:cNvPr id="1030" name="Picture 6" descr="new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0892367" y="122238"/>
            <a:ext cx="857250" cy="110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10"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ransition spd="med"/>
  <p:txStyles>
    <p:titleStyle>
      <a:lvl1pPr algn="l" rtl="0" eaLnBrk="0" fontAlgn="base" hangingPunct="0">
        <a:lnSpc>
          <a:spcPct val="87000"/>
        </a:lnSpc>
        <a:spcBef>
          <a:spcPct val="0"/>
        </a:spcBef>
        <a:spcAft>
          <a:spcPct val="0"/>
        </a:spcAft>
        <a:defRPr sz="3800" b="1">
          <a:solidFill>
            <a:schemeClr val="hlink"/>
          </a:solidFill>
          <a:latin typeface="+mj-lt"/>
          <a:ea typeface="+mj-ea"/>
          <a:cs typeface="+mj-cs"/>
        </a:defRPr>
      </a:lvl1pPr>
      <a:lvl2pPr algn="l" rtl="0" eaLnBrk="0" fontAlgn="base" hangingPunct="0">
        <a:lnSpc>
          <a:spcPct val="87000"/>
        </a:lnSpc>
        <a:spcBef>
          <a:spcPct val="0"/>
        </a:spcBef>
        <a:spcAft>
          <a:spcPct val="0"/>
        </a:spcAft>
        <a:defRPr sz="3800" b="1">
          <a:solidFill>
            <a:schemeClr val="hlink"/>
          </a:solidFill>
          <a:latin typeface="Helvetica" pitchFamily="34" charset="0"/>
        </a:defRPr>
      </a:lvl2pPr>
      <a:lvl3pPr algn="l" rtl="0" eaLnBrk="0" fontAlgn="base" hangingPunct="0">
        <a:lnSpc>
          <a:spcPct val="87000"/>
        </a:lnSpc>
        <a:spcBef>
          <a:spcPct val="0"/>
        </a:spcBef>
        <a:spcAft>
          <a:spcPct val="0"/>
        </a:spcAft>
        <a:defRPr sz="3800" b="1">
          <a:solidFill>
            <a:schemeClr val="hlink"/>
          </a:solidFill>
          <a:latin typeface="Helvetica" pitchFamily="34" charset="0"/>
        </a:defRPr>
      </a:lvl3pPr>
      <a:lvl4pPr algn="l" rtl="0" eaLnBrk="0" fontAlgn="base" hangingPunct="0">
        <a:lnSpc>
          <a:spcPct val="87000"/>
        </a:lnSpc>
        <a:spcBef>
          <a:spcPct val="0"/>
        </a:spcBef>
        <a:spcAft>
          <a:spcPct val="0"/>
        </a:spcAft>
        <a:defRPr sz="3800" b="1">
          <a:solidFill>
            <a:schemeClr val="hlink"/>
          </a:solidFill>
          <a:latin typeface="Helvetica" pitchFamily="34" charset="0"/>
        </a:defRPr>
      </a:lvl4pPr>
      <a:lvl5pPr algn="l" rtl="0" eaLnBrk="0" fontAlgn="base" hangingPunct="0">
        <a:lnSpc>
          <a:spcPct val="87000"/>
        </a:lnSpc>
        <a:spcBef>
          <a:spcPct val="0"/>
        </a:spcBef>
        <a:spcAft>
          <a:spcPct val="0"/>
        </a:spcAft>
        <a:defRPr sz="3800" b="1">
          <a:solidFill>
            <a:schemeClr val="hlink"/>
          </a:solidFill>
          <a:latin typeface="Helvetica" pitchFamily="34" charset="0"/>
        </a:defRPr>
      </a:lvl5pPr>
      <a:lvl6pPr marL="457200" algn="l" rtl="0" fontAlgn="base">
        <a:lnSpc>
          <a:spcPct val="87000"/>
        </a:lnSpc>
        <a:spcBef>
          <a:spcPct val="0"/>
        </a:spcBef>
        <a:spcAft>
          <a:spcPct val="0"/>
        </a:spcAft>
        <a:defRPr sz="3800" b="1">
          <a:solidFill>
            <a:schemeClr val="hlink"/>
          </a:solidFill>
          <a:latin typeface="Helvetica" pitchFamily="34" charset="0"/>
        </a:defRPr>
      </a:lvl6pPr>
      <a:lvl7pPr marL="914400" algn="l" rtl="0" fontAlgn="base">
        <a:lnSpc>
          <a:spcPct val="87000"/>
        </a:lnSpc>
        <a:spcBef>
          <a:spcPct val="0"/>
        </a:spcBef>
        <a:spcAft>
          <a:spcPct val="0"/>
        </a:spcAft>
        <a:defRPr sz="3800" b="1">
          <a:solidFill>
            <a:schemeClr val="hlink"/>
          </a:solidFill>
          <a:latin typeface="Helvetica" pitchFamily="34" charset="0"/>
        </a:defRPr>
      </a:lvl7pPr>
      <a:lvl8pPr marL="1371600" algn="l" rtl="0" fontAlgn="base">
        <a:lnSpc>
          <a:spcPct val="87000"/>
        </a:lnSpc>
        <a:spcBef>
          <a:spcPct val="0"/>
        </a:spcBef>
        <a:spcAft>
          <a:spcPct val="0"/>
        </a:spcAft>
        <a:defRPr sz="3800" b="1">
          <a:solidFill>
            <a:schemeClr val="hlink"/>
          </a:solidFill>
          <a:latin typeface="Helvetica" pitchFamily="34" charset="0"/>
        </a:defRPr>
      </a:lvl8pPr>
      <a:lvl9pPr marL="1828800" algn="l" rtl="0" fontAlgn="base">
        <a:lnSpc>
          <a:spcPct val="87000"/>
        </a:lnSpc>
        <a:spcBef>
          <a:spcPct val="0"/>
        </a:spcBef>
        <a:spcAft>
          <a:spcPct val="0"/>
        </a:spcAft>
        <a:defRPr sz="3800" b="1">
          <a:solidFill>
            <a:schemeClr val="hlink"/>
          </a:solidFill>
          <a:latin typeface="Helvetica" pitchFamily="34" charset="0"/>
        </a:defRPr>
      </a:lvl9pPr>
    </p:titleStyle>
    <p:bodyStyle>
      <a:lvl1pPr marL="385763" indent="-385763" algn="l" rtl="0" eaLnBrk="0" fontAlgn="base" hangingPunct="0">
        <a:lnSpc>
          <a:spcPct val="95000"/>
        </a:lnSpc>
        <a:spcBef>
          <a:spcPct val="50000"/>
        </a:spcBef>
        <a:spcAft>
          <a:spcPct val="0"/>
        </a:spcAft>
        <a:buClr>
          <a:schemeClr val="hlink"/>
        </a:buClr>
        <a:buFont typeface="Wingdings" pitchFamily="2" charset="2"/>
        <a:defRPr sz="2400" b="1">
          <a:solidFill>
            <a:schemeClr val="tx2"/>
          </a:solidFill>
          <a:effectLst>
            <a:outerShdw blurRad="38100" dist="38100" dir="2700000" algn="tl">
              <a:srgbClr val="C0C0C0"/>
            </a:outerShdw>
          </a:effectLst>
          <a:latin typeface="+mn-lt"/>
          <a:ea typeface="+mn-ea"/>
          <a:cs typeface="+mn-cs"/>
        </a:defRPr>
      </a:lvl1pPr>
      <a:lvl2pPr marL="744538" indent="-246063" algn="l" rtl="0" eaLnBrk="0" fontAlgn="base" hangingPunct="0">
        <a:spcBef>
          <a:spcPct val="25000"/>
        </a:spcBef>
        <a:spcAft>
          <a:spcPct val="0"/>
        </a:spcAft>
        <a:buClr>
          <a:schemeClr val="hlink"/>
        </a:buClr>
        <a:buSzPct val="75000"/>
        <a:buFont typeface="Wingdings" pitchFamily="2" charset="2"/>
        <a:buChar char="n"/>
        <a:defRPr sz="2000" b="1">
          <a:solidFill>
            <a:schemeClr val="tx1"/>
          </a:solidFill>
          <a:latin typeface="+mn-lt"/>
        </a:defRPr>
      </a:lvl2pPr>
      <a:lvl3pPr marL="1146175" indent="-238125" algn="l" rtl="0" eaLnBrk="0" fontAlgn="base" hangingPunct="0">
        <a:lnSpc>
          <a:spcPct val="107000"/>
        </a:lnSpc>
        <a:spcBef>
          <a:spcPct val="10000"/>
        </a:spcBef>
        <a:spcAft>
          <a:spcPct val="0"/>
        </a:spcAft>
        <a:buClr>
          <a:srgbClr val="005400"/>
        </a:buClr>
        <a:buSzPct val="90000"/>
        <a:buFont typeface="Wingdings" pitchFamily="2" charset="2"/>
        <a:buChar char="l"/>
        <a:defRPr b="1">
          <a:solidFill>
            <a:schemeClr val="folHlink"/>
          </a:solidFill>
          <a:latin typeface="+mn-lt"/>
        </a:defRPr>
      </a:lvl3pPr>
      <a:lvl4pPr marL="1600200" indent="-228600" algn="l" rtl="0" eaLnBrk="0" fontAlgn="base" hangingPunct="0">
        <a:spcBef>
          <a:spcPct val="20000"/>
        </a:spcBef>
        <a:spcAft>
          <a:spcPct val="0"/>
        </a:spcAft>
        <a:buChar char="»"/>
        <a:defRPr b="1">
          <a:solidFill>
            <a:schemeClr val="tx1"/>
          </a:solidFill>
          <a:latin typeface="+mn-lt"/>
        </a:defRPr>
      </a:lvl4pPr>
      <a:lvl5pPr marL="2451100" indent="-228600" algn="l" rtl="0" eaLnBrk="0" fontAlgn="base" hangingPunct="0">
        <a:spcBef>
          <a:spcPct val="20000"/>
        </a:spcBef>
        <a:spcAft>
          <a:spcPct val="0"/>
        </a:spcAft>
        <a:buChar char="•"/>
        <a:defRPr sz="2000">
          <a:solidFill>
            <a:schemeClr val="tx1"/>
          </a:solidFill>
          <a:latin typeface="Times New Roman" pitchFamily="18" charset="0"/>
        </a:defRPr>
      </a:lvl5pPr>
      <a:lvl6pPr marL="2908300" indent="-228600" algn="l" rtl="0" fontAlgn="base">
        <a:spcBef>
          <a:spcPct val="20000"/>
        </a:spcBef>
        <a:spcAft>
          <a:spcPct val="0"/>
        </a:spcAft>
        <a:buChar char="•"/>
        <a:defRPr sz="2000">
          <a:solidFill>
            <a:schemeClr val="tx1"/>
          </a:solidFill>
          <a:latin typeface="Times New Roman" pitchFamily="18" charset="0"/>
        </a:defRPr>
      </a:lvl6pPr>
      <a:lvl7pPr marL="3365500" indent="-228600" algn="l" rtl="0" fontAlgn="base">
        <a:spcBef>
          <a:spcPct val="20000"/>
        </a:spcBef>
        <a:spcAft>
          <a:spcPct val="0"/>
        </a:spcAft>
        <a:buChar char="•"/>
        <a:defRPr sz="2000">
          <a:solidFill>
            <a:schemeClr val="tx1"/>
          </a:solidFill>
          <a:latin typeface="Times New Roman" pitchFamily="18" charset="0"/>
        </a:defRPr>
      </a:lvl7pPr>
      <a:lvl8pPr marL="3822700" indent="-228600" algn="l" rtl="0" fontAlgn="base">
        <a:spcBef>
          <a:spcPct val="20000"/>
        </a:spcBef>
        <a:spcAft>
          <a:spcPct val="0"/>
        </a:spcAft>
        <a:buChar char="•"/>
        <a:defRPr sz="2000">
          <a:solidFill>
            <a:schemeClr val="tx1"/>
          </a:solidFill>
          <a:latin typeface="Times New Roman" pitchFamily="18" charset="0"/>
        </a:defRPr>
      </a:lvl8pPr>
      <a:lvl9pPr marL="4279900" indent="-228600" algn="l" rtl="0" fontAlgn="base">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4.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notesSlide" Target="../notesSlides/notesSlide21.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customXml" Target="../ink/ink3.xml"/><Relationship Id="rId2" Type="http://schemas.openxmlformats.org/officeDocument/2006/relationships/notesSlide" Target="../notesSlides/notesSlide23.xml"/><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customXml" Target="../ink/ink4.xm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notesSlide" Target="../notesSlides/notesSlide24.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3" Type="http://schemas.openxmlformats.org/officeDocument/2006/relationships/customXml" Target="../ink/ink6.xml"/><Relationship Id="rId2" Type="http://schemas.openxmlformats.org/officeDocument/2006/relationships/notesSlide" Target="../notesSlides/notesSlide25.xml"/><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26.xml.rels><?xml version="1.0" encoding="UTF-8" standalone="yes"?>
<Relationships xmlns="http://schemas.openxmlformats.org/package/2006/relationships"><Relationship Id="rId3" Type="http://schemas.openxmlformats.org/officeDocument/2006/relationships/customXml" Target="../ink/ink7.xml"/><Relationship Id="rId2" Type="http://schemas.openxmlformats.org/officeDocument/2006/relationships/notesSlide" Target="../notesSlides/notesSlide26.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27.xml.rels><?xml version="1.0" encoding="UTF-8" standalone="yes"?>
<Relationships xmlns="http://schemas.openxmlformats.org/package/2006/relationships"><Relationship Id="rId3" Type="http://schemas.openxmlformats.org/officeDocument/2006/relationships/customXml" Target="../ink/ink8.xml"/><Relationship Id="rId2" Type="http://schemas.openxmlformats.org/officeDocument/2006/relationships/notesSlide" Target="../notesSlides/notesSlide27.xml"/><Relationship Id="rId1" Type="http://schemas.openxmlformats.org/officeDocument/2006/relationships/slideLayout" Target="../slideLayouts/slideLayout6.xml"/><Relationship Id="rId4" Type="http://schemas.openxmlformats.org/officeDocument/2006/relationships/image" Target="../media/image9.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524000" y="1836739"/>
            <a:ext cx="9144000" cy="1565275"/>
          </a:xfrm>
          <a:noFill/>
          <a:extLst>
            <a:ext uri="{91240B29-F687-4F45-9708-019B960494DF}">
              <a14:hiddenLine xmlns:a14="http://schemas.microsoft.com/office/drawing/2010/main" w="9525" cap="flat" cmpd="sng">
                <a:solidFill>
                  <a:schemeClr val="tx1"/>
                </a:solidFill>
                <a:prstDash val="solid"/>
                <a:miter lim="800000"/>
                <a:headEnd/>
                <a:tailEnd/>
              </a14:hiddenLine>
            </a:ext>
          </a:extLst>
        </p:spPr>
        <p:txBody>
          <a:bodyPr/>
          <a:lstStyle/>
          <a:p>
            <a:pPr algn="ctr" eaLnBrk="1" hangingPunct="1"/>
            <a:r>
              <a:rPr lang="en-US" altLang="en-US"/>
              <a:t>Cache Memories</a:t>
            </a:r>
          </a:p>
        </p:txBody>
      </p:sp>
      <p:sp>
        <p:nvSpPr>
          <p:cNvPr id="186371" name="Rectangle 3"/>
          <p:cNvSpPr>
            <a:spLocks noGrp="1" noChangeArrowheads="1"/>
          </p:cNvSpPr>
          <p:nvPr>
            <p:ph type="body" idx="1"/>
          </p:nvPr>
        </p:nvSpPr>
        <p:spPr>
          <a:xfrm>
            <a:off x="3200401" y="3505201"/>
            <a:ext cx="6175375" cy="2462213"/>
          </a:xfrm>
          <a:extLst>
            <a:ext uri="{91240B29-F687-4F45-9708-019B960494DF}">
              <a14:hiddenLine xmlns:a14="http://schemas.microsoft.com/office/drawing/2010/main" w="12700">
                <a:solidFill>
                  <a:schemeClr val="tx1"/>
                </a:solidFill>
                <a:miter lim="800000"/>
                <a:headEnd/>
                <a:tailEnd/>
              </a14:hiddenLine>
            </a:ext>
          </a:extLst>
        </p:spPr>
        <p:txBody>
          <a:bodyPr vert="horz" wrap="square" lIns="90487" tIns="44450" rIns="90487" bIns="44450" numCol="1" anchor="t" anchorCtr="0" compatLnSpc="1">
            <a:prstTxWarp prst="textNoShape">
              <a:avLst/>
            </a:prstTxWarp>
          </a:bodyPr>
          <a:lstStyle/>
          <a:p>
            <a:pPr eaLnBrk="1" hangingPunct="1">
              <a:lnSpc>
                <a:spcPct val="80000"/>
              </a:lnSpc>
              <a:defRPr/>
            </a:pPr>
            <a:r>
              <a:rPr lang="en-US" altLang="en-US"/>
              <a:t>Topics</a:t>
            </a:r>
          </a:p>
          <a:p>
            <a:pPr lvl="1" eaLnBrk="1" hangingPunct="1">
              <a:lnSpc>
                <a:spcPct val="90000"/>
              </a:lnSpc>
              <a:defRPr/>
            </a:pPr>
            <a:r>
              <a:rPr lang="en-US" altLang="en-US"/>
              <a:t>Generic cache-memory organization</a:t>
            </a:r>
          </a:p>
          <a:p>
            <a:pPr lvl="1" eaLnBrk="1" hangingPunct="1">
              <a:lnSpc>
                <a:spcPct val="90000"/>
              </a:lnSpc>
              <a:defRPr/>
            </a:pPr>
            <a:r>
              <a:rPr lang="en-US" altLang="en-US"/>
              <a:t>Direct-mapped caches</a:t>
            </a:r>
          </a:p>
          <a:p>
            <a:pPr lvl="1" eaLnBrk="1" hangingPunct="1">
              <a:lnSpc>
                <a:spcPct val="90000"/>
              </a:lnSpc>
              <a:defRPr/>
            </a:pPr>
            <a:r>
              <a:rPr lang="en-US" altLang="en-US"/>
              <a:t>Set-associative caches</a:t>
            </a:r>
          </a:p>
          <a:p>
            <a:pPr lvl="1" eaLnBrk="1" hangingPunct="1">
              <a:lnSpc>
                <a:spcPct val="90000"/>
              </a:lnSpc>
              <a:defRPr/>
            </a:pPr>
            <a:r>
              <a:rPr lang="en-US" altLang="en-US"/>
              <a:t>Impact of caches on performance</a:t>
            </a:r>
          </a:p>
        </p:txBody>
      </p:sp>
      <p:sp>
        <p:nvSpPr>
          <p:cNvPr id="3076" name="Rectangle 5"/>
          <p:cNvSpPr>
            <a:spLocks noChangeArrowheads="1"/>
          </p:cNvSpPr>
          <p:nvPr/>
        </p:nvSpPr>
        <p:spPr bwMode="auto">
          <a:xfrm>
            <a:off x="1812926" y="762000"/>
            <a:ext cx="8786813" cy="10604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3500" tIns="25400" rIns="63500" bIns="25400">
            <a:spAutoFit/>
          </a:bodyPr>
          <a:lstStyle>
            <a:lvl1pPr>
              <a:defRPr b="1">
                <a:solidFill>
                  <a:schemeClr val="tx1"/>
                </a:solidFill>
                <a:latin typeface="Helvetica" pitchFamily="34" charset="0"/>
              </a:defRPr>
            </a:lvl1pPr>
            <a:lvl2pPr marL="742950" indent="-285750">
              <a:defRPr b="1">
                <a:solidFill>
                  <a:schemeClr val="tx1"/>
                </a:solidFill>
                <a:latin typeface="Helvetica" pitchFamily="34" charset="0"/>
              </a:defRPr>
            </a:lvl2pPr>
            <a:lvl3pPr marL="1143000" indent="-228600">
              <a:defRPr b="1">
                <a:solidFill>
                  <a:schemeClr val="tx1"/>
                </a:solidFill>
                <a:latin typeface="Helvetica" pitchFamily="34" charset="0"/>
              </a:defRPr>
            </a:lvl3pPr>
            <a:lvl4pPr marL="1600200" indent="-228600">
              <a:defRPr b="1">
                <a:solidFill>
                  <a:schemeClr val="tx1"/>
                </a:solidFill>
                <a:latin typeface="Helvetica" pitchFamily="34" charset="0"/>
              </a:defRPr>
            </a:lvl4pPr>
            <a:lvl5pPr marL="2057400" indent="-228600">
              <a:defRPr b="1">
                <a:solidFill>
                  <a:schemeClr val="tx1"/>
                </a:solidFill>
                <a:latin typeface="Helvetica" pitchFamily="34" charset="0"/>
              </a:defRPr>
            </a:lvl5pPr>
            <a:lvl6pPr marL="2514600" indent="-228600" eaLnBrk="0" fontAlgn="base" hangingPunct="0">
              <a:lnSpc>
                <a:spcPct val="65000"/>
              </a:lnSpc>
              <a:spcBef>
                <a:spcPct val="50000"/>
              </a:spcBef>
              <a:spcAft>
                <a:spcPct val="0"/>
              </a:spcAft>
              <a:defRPr b="1">
                <a:solidFill>
                  <a:schemeClr val="tx1"/>
                </a:solidFill>
                <a:latin typeface="Helvetica" pitchFamily="34" charset="0"/>
              </a:defRPr>
            </a:lvl6pPr>
            <a:lvl7pPr marL="2971800" indent="-228600" eaLnBrk="0" fontAlgn="base" hangingPunct="0">
              <a:lnSpc>
                <a:spcPct val="65000"/>
              </a:lnSpc>
              <a:spcBef>
                <a:spcPct val="50000"/>
              </a:spcBef>
              <a:spcAft>
                <a:spcPct val="0"/>
              </a:spcAft>
              <a:defRPr b="1">
                <a:solidFill>
                  <a:schemeClr val="tx1"/>
                </a:solidFill>
                <a:latin typeface="Helvetica" pitchFamily="34" charset="0"/>
              </a:defRPr>
            </a:lvl7pPr>
            <a:lvl8pPr marL="3429000" indent="-228600" eaLnBrk="0" fontAlgn="base" hangingPunct="0">
              <a:lnSpc>
                <a:spcPct val="65000"/>
              </a:lnSpc>
              <a:spcBef>
                <a:spcPct val="50000"/>
              </a:spcBef>
              <a:spcAft>
                <a:spcPct val="0"/>
              </a:spcAft>
              <a:defRPr b="1">
                <a:solidFill>
                  <a:schemeClr val="tx1"/>
                </a:solidFill>
                <a:latin typeface="Helvetica" pitchFamily="34" charset="0"/>
              </a:defRPr>
            </a:lvl8pPr>
            <a:lvl9pPr marL="3886200" indent="-228600" eaLnBrk="0" fontAlgn="base" hangingPunct="0">
              <a:lnSpc>
                <a:spcPct val="65000"/>
              </a:lnSpc>
              <a:spcBef>
                <a:spcPct val="50000"/>
              </a:spcBef>
              <a:spcAft>
                <a:spcPct val="0"/>
              </a:spcAft>
              <a:defRPr b="1">
                <a:solidFill>
                  <a:schemeClr val="tx1"/>
                </a:solidFill>
                <a:latin typeface="Helvetica" pitchFamily="34" charset="0"/>
              </a:defRPr>
            </a:lvl9pPr>
          </a:lstStyle>
          <a:p>
            <a:pPr algn="ctr" eaLnBrk="1" hangingPunct="1">
              <a:lnSpc>
                <a:spcPct val="87000"/>
              </a:lnSpc>
              <a:spcBef>
                <a:spcPct val="0"/>
              </a:spcBef>
            </a:pPr>
            <a:r>
              <a:rPr lang="en-US" altLang="en-US" sz="3800"/>
              <a:t>CS 105</a:t>
            </a:r>
            <a:br>
              <a:rPr lang="en-US" altLang="en-US" sz="3800"/>
            </a:br>
            <a:r>
              <a:rPr lang="en-US" altLang="en-US" sz="3800"/>
              <a:t>Tour of the Black Holes of Computing</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6866" name="Rectangle 41"/>
          <p:cNvSpPr>
            <a:spLocks noGrp="1" noChangeArrowheads="1"/>
          </p:cNvSpPr>
          <p:nvPr>
            <p:ph type="title"/>
          </p:nvPr>
        </p:nvSpPr>
        <p:spPr/>
        <p:txBody>
          <a:bodyPr/>
          <a:lstStyle/>
          <a:p>
            <a:pPr eaLnBrk="1" hangingPunct="1"/>
            <a:r>
              <a:rPr lang="en-US" altLang="en-US"/>
              <a:t>An Example Memory Hierarchy</a:t>
            </a:r>
          </a:p>
        </p:txBody>
      </p:sp>
      <p:sp>
        <p:nvSpPr>
          <p:cNvPr id="36867" name="AutoShape 4"/>
          <p:cNvSpPr>
            <a:spLocks noChangeAspect="1" noChangeArrowheads="1"/>
          </p:cNvSpPr>
          <p:nvPr/>
        </p:nvSpPr>
        <p:spPr bwMode="auto">
          <a:xfrm>
            <a:off x="2671763" y="1009650"/>
            <a:ext cx="6242050" cy="5391150"/>
          </a:xfrm>
          <a:prstGeom prst="triangle">
            <a:avLst>
              <a:gd name="adj" fmla="val 50000"/>
            </a:avLst>
          </a:prstGeom>
          <a:noFill/>
          <a:ln w="127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Helvetica" pitchFamily="34" charset="0"/>
              </a:defRPr>
            </a:lvl1pPr>
            <a:lvl2pPr marL="742950" indent="-285750">
              <a:defRPr b="1">
                <a:solidFill>
                  <a:schemeClr val="tx1"/>
                </a:solidFill>
                <a:latin typeface="Helvetica" pitchFamily="34" charset="0"/>
              </a:defRPr>
            </a:lvl2pPr>
            <a:lvl3pPr marL="1143000" indent="-228600">
              <a:defRPr b="1">
                <a:solidFill>
                  <a:schemeClr val="tx1"/>
                </a:solidFill>
                <a:latin typeface="Helvetica" pitchFamily="34" charset="0"/>
              </a:defRPr>
            </a:lvl3pPr>
            <a:lvl4pPr marL="1600200" indent="-228600">
              <a:defRPr b="1">
                <a:solidFill>
                  <a:schemeClr val="tx1"/>
                </a:solidFill>
                <a:latin typeface="Helvetica" pitchFamily="34" charset="0"/>
              </a:defRPr>
            </a:lvl4pPr>
            <a:lvl5pPr marL="2057400" indent="-228600">
              <a:defRPr b="1">
                <a:solidFill>
                  <a:schemeClr val="tx1"/>
                </a:solidFill>
                <a:latin typeface="Helvetica"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itchFamily="34" charset="0"/>
              </a:defRPr>
            </a:lvl9pPr>
          </a:lstStyle>
          <a:p>
            <a:endParaRPr lang="en-US" altLang="en-US"/>
          </a:p>
        </p:txBody>
      </p:sp>
      <p:sp>
        <p:nvSpPr>
          <p:cNvPr id="36868" name="Text Box 5"/>
          <p:cNvSpPr txBox="1">
            <a:spLocks noChangeAspect="1" noChangeArrowheads="1"/>
          </p:cNvSpPr>
          <p:nvPr/>
        </p:nvSpPr>
        <p:spPr bwMode="auto">
          <a:xfrm>
            <a:off x="5294314" y="1565275"/>
            <a:ext cx="1042987"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b="1">
                <a:solidFill>
                  <a:schemeClr val="tx1"/>
                </a:solidFill>
                <a:latin typeface="Helvetica" pitchFamily="34" charset="0"/>
              </a:defRPr>
            </a:lvl1pPr>
            <a:lvl2pPr marL="742950" indent="-285750">
              <a:defRPr b="1">
                <a:solidFill>
                  <a:schemeClr val="tx1"/>
                </a:solidFill>
                <a:latin typeface="Helvetica" pitchFamily="34" charset="0"/>
              </a:defRPr>
            </a:lvl2pPr>
            <a:lvl3pPr marL="1143000" indent="-228600">
              <a:defRPr b="1">
                <a:solidFill>
                  <a:schemeClr val="tx1"/>
                </a:solidFill>
                <a:latin typeface="Helvetica" pitchFamily="34" charset="0"/>
              </a:defRPr>
            </a:lvl3pPr>
            <a:lvl4pPr marL="1600200" indent="-228600">
              <a:defRPr b="1">
                <a:solidFill>
                  <a:schemeClr val="tx1"/>
                </a:solidFill>
                <a:latin typeface="Helvetica" pitchFamily="34" charset="0"/>
              </a:defRPr>
            </a:lvl4pPr>
            <a:lvl5pPr marL="2057400" indent="-228600">
              <a:defRPr b="1">
                <a:solidFill>
                  <a:schemeClr val="tx1"/>
                </a:solidFill>
                <a:latin typeface="Helvetica"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itchFamily="34" charset="0"/>
              </a:defRPr>
            </a:lvl9pPr>
          </a:lstStyle>
          <a:p>
            <a:pPr algn="ctr">
              <a:lnSpc>
                <a:spcPct val="100000"/>
              </a:lnSpc>
            </a:pPr>
            <a:r>
              <a:rPr lang="en-US" altLang="en-US" sz="1600" dirty="0"/>
              <a:t>registers</a:t>
            </a:r>
          </a:p>
        </p:txBody>
      </p:sp>
      <p:sp>
        <p:nvSpPr>
          <p:cNvPr id="36869" name="Text Box 6"/>
          <p:cNvSpPr txBox="1">
            <a:spLocks noChangeAspect="1" noChangeArrowheads="1"/>
          </p:cNvSpPr>
          <p:nvPr/>
        </p:nvSpPr>
        <p:spPr bwMode="auto">
          <a:xfrm>
            <a:off x="5011738" y="1982789"/>
            <a:ext cx="1549400" cy="581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b="1">
                <a:solidFill>
                  <a:schemeClr val="tx1"/>
                </a:solidFill>
                <a:latin typeface="Helvetica" pitchFamily="34" charset="0"/>
              </a:defRPr>
            </a:lvl1pPr>
            <a:lvl2pPr marL="742950" indent="-285750">
              <a:defRPr b="1">
                <a:solidFill>
                  <a:schemeClr val="tx1"/>
                </a:solidFill>
                <a:latin typeface="Helvetica" pitchFamily="34" charset="0"/>
              </a:defRPr>
            </a:lvl2pPr>
            <a:lvl3pPr marL="1143000" indent="-228600">
              <a:defRPr b="1">
                <a:solidFill>
                  <a:schemeClr val="tx1"/>
                </a:solidFill>
                <a:latin typeface="Helvetica" pitchFamily="34" charset="0"/>
              </a:defRPr>
            </a:lvl3pPr>
            <a:lvl4pPr marL="1600200" indent="-228600">
              <a:defRPr b="1">
                <a:solidFill>
                  <a:schemeClr val="tx1"/>
                </a:solidFill>
                <a:latin typeface="Helvetica" pitchFamily="34" charset="0"/>
              </a:defRPr>
            </a:lvl4pPr>
            <a:lvl5pPr marL="2057400" indent="-228600">
              <a:defRPr b="1">
                <a:solidFill>
                  <a:schemeClr val="tx1"/>
                </a:solidFill>
                <a:latin typeface="Helvetica"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itchFamily="34" charset="0"/>
              </a:defRPr>
            </a:lvl9pPr>
          </a:lstStyle>
          <a:p>
            <a:pPr algn="ctr">
              <a:lnSpc>
                <a:spcPct val="100000"/>
              </a:lnSpc>
              <a:spcBef>
                <a:spcPts val="0"/>
              </a:spcBef>
            </a:pPr>
            <a:r>
              <a:rPr lang="en-US" altLang="en-US" sz="1600" dirty="0"/>
              <a:t>on-chip L1</a:t>
            </a:r>
          </a:p>
          <a:p>
            <a:pPr algn="ctr">
              <a:lnSpc>
                <a:spcPct val="100000"/>
              </a:lnSpc>
              <a:spcBef>
                <a:spcPts val="0"/>
              </a:spcBef>
            </a:pPr>
            <a:r>
              <a:rPr lang="en-US" altLang="en-US" sz="1600" dirty="0"/>
              <a:t>cache (SRAM)</a:t>
            </a:r>
          </a:p>
        </p:txBody>
      </p:sp>
      <p:sp>
        <p:nvSpPr>
          <p:cNvPr id="36870" name="Text Box 7"/>
          <p:cNvSpPr txBox="1">
            <a:spLocks noChangeAspect="1" noChangeArrowheads="1"/>
          </p:cNvSpPr>
          <p:nvPr/>
        </p:nvSpPr>
        <p:spPr bwMode="auto">
          <a:xfrm>
            <a:off x="5054600" y="3473451"/>
            <a:ext cx="1506538" cy="581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b="1">
                <a:solidFill>
                  <a:schemeClr val="tx1"/>
                </a:solidFill>
                <a:latin typeface="Helvetica" pitchFamily="34" charset="0"/>
              </a:defRPr>
            </a:lvl1pPr>
            <a:lvl2pPr marL="742950" indent="-285750">
              <a:defRPr b="1">
                <a:solidFill>
                  <a:schemeClr val="tx1"/>
                </a:solidFill>
                <a:latin typeface="Helvetica" pitchFamily="34" charset="0"/>
              </a:defRPr>
            </a:lvl2pPr>
            <a:lvl3pPr marL="1143000" indent="-228600">
              <a:defRPr b="1">
                <a:solidFill>
                  <a:schemeClr val="tx1"/>
                </a:solidFill>
                <a:latin typeface="Helvetica" pitchFamily="34" charset="0"/>
              </a:defRPr>
            </a:lvl3pPr>
            <a:lvl4pPr marL="1600200" indent="-228600">
              <a:defRPr b="1">
                <a:solidFill>
                  <a:schemeClr val="tx1"/>
                </a:solidFill>
                <a:latin typeface="Helvetica" pitchFamily="34" charset="0"/>
              </a:defRPr>
            </a:lvl4pPr>
            <a:lvl5pPr marL="2057400" indent="-228600">
              <a:defRPr b="1">
                <a:solidFill>
                  <a:schemeClr val="tx1"/>
                </a:solidFill>
                <a:latin typeface="Helvetica"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itchFamily="34" charset="0"/>
              </a:defRPr>
            </a:lvl9pPr>
          </a:lstStyle>
          <a:p>
            <a:pPr algn="ctr">
              <a:lnSpc>
                <a:spcPct val="100000"/>
              </a:lnSpc>
              <a:spcBef>
                <a:spcPts val="0"/>
              </a:spcBef>
            </a:pPr>
            <a:r>
              <a:rPr lang="en-US" altLang="en-US" sz="1600" dirty="0"/>
              <a:t>main memory</a:t>
            </a:r>
          </a:p>
          <a:p>
            <a:pPr algn="ctr">
              <a:lnSpc>
                <a:spcPct val="100000"/>
              </a:lnSpc>
              <a:spcBef>
                <a:spcPts val="0"/>
              </a:spcBef>
            </a:pPr>
            <a:r>
              <a:rPr lang="en-US" altLang="en-US" sz="1600" dirty="0"/>
              <a:t>(DRAM)</a:t>
            </a:r>
          </a:p>
        </p:txBody>
      </p:sp>
      <p:sp>
        <p:nvSpPr>
          <p:cNvPr id="36871" name="Text Box 8"/>
          <p:cNvSpPr txBox="1">
            <a:spLocks noChangeAspect="1" noChangeArrowheads="1"/>
          </p:cNvSpPr>
          <p:nvPr/>
        </p:nvSpPr>
        <p:spPr bwMode="auto">
          <a:xfrm>
            <a:off x="4518025" y="4537076"/>
            <a:ext cx="2509838" cy="581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b="1">
                <a:solidFill>
                  <a:schemeClr val="tx1"/>
                </a:solidFill>
                <a:latin typeface="Helvetica" pitchFamily="34" charset="0"/>
              </a:defRPr>
            </a:lvl1pPr>
            <a:lvl2pPr marL="742950" indent="-285750">
              <a:defRPr b="1">
                <a:solidFill>
                  <a:schemeClr val="tx1"/>
                </a:solidFill>
                <a:latin typeface="Helvetica" pitchFamily="34" charset="0"/>
              </a:defRPr>
            </a:lvl2pPr>
            <a:lvl3pPr marL="1143000" indent="-228600">
              <a:defRPr b="1">
                <a:solidFill>
                  <a:schemeClr val="tx1"/>
                </a:solidFill>
                <a:latin typeface="Helvetica" pitchFamily="34" charset="0"/>
              </a:defRPr>
            </a:lvl3pPr>
            <a:lvl4pPr marL="1600200" indent="-228600">
              <a:defRPr b="1">
                <a:solidFill>
                  <a:schemeClr val="tx1"/>
                </a:solidFill>
                <a:latin typeface="Helvetica" pitchFamily="34" charset="0"/>
              </a:defRPr>
            </a:lvl4pPr>
            <a:lvl5pPr marL="2057400" indent="-228600">
              <a:defRPr b="1">
                <a:solidFill>
                  <a:schemeClr val="tx1"/>
                </a:solidFill>
                <a:latin typeface="Helvetica"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itchFamily="34" charset="0"/>
              </a:defRPr>
            </a:lvl9pPr>
          </a:lstStyle>
          <a:p>
            <a:pPr algn="ctr">
              <a:lnSpc>
                <a:spcPct val="100000"/>
              </a:lnSpc>
              <a:spcBef>
                <a:spcPts val="0"/>
              </a:spcBef>
            </a:pPr>
            <a:r>
              <a:rPr lang="en-US" altLang="en-US" sz="1600" dirty="0"/>
              <a:t>local secondary storage</a:t>
            </a:r>
          </a:p>
          <a:p>
            <a:pPr algn="ctr">
              <a:lnSpc>
                <a:spcPct val="100000"/>
              </a:lnSpc>
              <a:spcBef>
                <a:spcPts val="0"/>
              </a:spcBef>
            </a:pPr>
            <a:r>
              <a:rPr lang="en-US" altLang="en-US" sz="1600" dirty="0"/>
              <a:t>(local disks)</a:t>
            </a:r>
          </a:p>
        </p:txBody>
      </p:sp>
      <p:sp>
        <p:nvSpPr>
          <p:cNvPr id="36872" name="Line 9"/>
          <p:cNvSpPr>
            <a:spLocks noChangeAspect="1" noChangeShapeType="1"/>
          </p:cNvSpPr>
          <p:nvPr/>
        </p:nvSpPr>
        <p:spPr bwMode="auto">
          <a:xfrm>
            <a:off x="5265739" y="1931988"/>
            <a:ext cx="106362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73" name="Line 10"/>
          <p:cNvSpPr>
            <a:spLocks noChangeAspect="1" noChangeShapeType="1"/>
          </p:cNvSpPr>
          <p:nvPr/>
        </p:nvSpPr>
        <p:spPr bwMode="auto">
          <a:xfrm>
            <a:off x="4870450" y="2570163"/>
            <a:ext cx="184943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74" name="Line 11"/>
          <p:cNvSpPr>
            <a:spLocks noChangeAspect="1" noChangeShapeType="1"/>
          </p:cNvSpPr>
          <p:nvPr/>
        </p:nvSpPr>
        <p:spPr bwMode="auto">
          <a:xfrm>
            <a:off x="4516438" y="3208338"/>
            <a:ext cx="25527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75" name="Line 12"/>
          <p:cNvSpPr>
            <a:spLocks noChangeAspect="1" noChangeShapeType="1"/>
          </p:cNvSpPr>
          <p:nvPr/>
        </p:nvSpPr>
        <p:spPr bwMode="auto">
          <a:xfrm>
            <a:off x="1828800" y="3873500"/>
            <a:ext cx="0" cy="2344738"/>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76" name="Text Box 13"/>
          <p:cNvSpPr txBox="1">
            <a:spLocks noChangeAspect="1" noChangeArrowheads="1"/>
          </p:cNvSpPr>
          <p:nvPr/>
        </p:nvSpPr>
        <p:spPr bwMode="auto">
          <a:xfrm>
            <a:off x="1787525" y="3752850"/>
            <a:ext cx="1111250" cy="1803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b="1">
                <a:solidFill>
                  <a:schemeClr val="tx1"/>
                </a:solidFill>
                <a:latin typeface="Helvetica" pitchFamily="34" charset="0"/>
              </a:defRPr>
            </a:lvl1pPr>
            <a:lvl2pPr marL="742950" indent="-285750">
              <a:defRPr b="1">
                <a:solidFill>
                  <a:schemeClr val="tx1"/>
                </a:solidFill>
                <a:latin typeface="Helvetica" pitchFamily="34" charset="0"/>
              </a:defRPr>
            </a:lvl2pPr>
            <a:lvl3pPr marL="1143000" indent="-228600">
              <a:defRPr b="1">
                <a:solidFill>
                  <a:schemeClr val="tx1"/>
                </a:solidFill>
                <a:latin typeface="Helvetica" pitchFamily="34" charset="0"/>
              </a:defRPr>
            </a:lvl3pPr>
            <a:lvl4pPr marL="1600200" indent="-228600">
              <a:defRPr b="1">
                <a:solidFill>
                  <a:schemeClr val="tx1"/>
                </a:solidFill>
                <a:latin typeface="Helvetica" pitchFamily="34" charset="0"/>
              </a:defRPr>
            </a:lvl4pPr>
            <a:lvl5pPr marL="2057400" indent="-228600">
              <a:defRPr b="1">
                <a:solidFill>
                  <a:schemeClr val="tx1"/>
                </a:solidFill>
                <a:latin typeface="Helvetica"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itchFamily="34" charset="0"/>
              </a:defRPr>
            </a:lvl9pPr>
          </a:lstStyle>
          <a:p>
            <a:pPr>
              <a:lnSpc>
                <a:spcPct val="100000"/>
              </a:lnSpc>
              <a:spcBef>
                <a:spcPts val="0"/>
              </a:spcBef>
            </a:pPr>
            <a:r>
              <a:rPr lang="en-US" altLang="en-US" sz="1600" dirty="0">
                <a:solidFill>
                  <a:srgbClr val="FF0000"/>
                </a:solidFill>
              </a:rPr>
              <a:t>Larger,  </a:t>
            </a:r>
          </a:p>
          <a:p>
            <a:pPr>
              <a:lnSpc>
                <a:spcPct val="100000"/>
              </a:lnSpc>
              <a:spcBef>
                <a:spcPts val="0"/>
              </a:spcBef>
            </a:pPr>
            <a:r>
              <a:rPr lang="en-US" altLang="en-US" sz="1600" dirty="0">
                <a:solidFill>
                  <a:srgbClr val="FF0000"/>
                </a:solidFill>
              </a:rPr>
              <a:t>slower, </a:t>
            </a:r>
          </a:p>
          <a:p>
            <a:pPr>
              <a:lnSpc>
                <a:spcPct val="100000"/>
              </a:lnSpc>
              <a:spcBef>
                <a:spcPts val="0"/>
              </a:spcBef>
            </a:pPr>
            <a:r>
              <a:rPr lang="en-US" altLang="en-US" sz="1600" dirty="0">
                <a:solidFill>
                  <a:srgbClr val="FF0000"/>
                </a:solidFill>
              </a:rPr>
              <a:t>and </a:t>
            </a:r>
          </a:p>
          <a:p>
            <a:pPr>
              <a:lnSpc>
                <a:spcPct val="100000"/>
              </a:lnSpc>
              <a:spcBef>
                <a:spcPts val="0"/>
              </a:spcBef>
            </a:pPr>
            <a:r>
              <a:rPr lang="en-US" altLang="en-US" sz="1600" dirty="0">
                <a:solidFill>
                  <a:srgbClr val="FF0000"/>
                </a:solidFill>
              </a:rPr>
              <a:t>cheaper </a:t>
            </a:r>
          </a:p>
          <a:p>
            <a:pPr>
              <a:lnSpc>
                <a:spcPct val="100000"/>
              </a:lnSpc>
              <a:spcBef>
                <a:spcPts val="0"/>
              </a:spcBef>
            </a:pPr>
            <a:r>
              <a:rPr lang="en-US" altLang="en-US" sz="1600" dirty="0">
                <a:solidFill>
                  <a:srgbClr val="FF0000"/>
                </a:solidFill>
              </a:rPr>
              <a:t>(per byte)</a:t>
            </a:r>
          </a:p>
          <a:p>
            <a:pPr>
              <a:lnSpc>
                <a:spcPct val="100000"/>
              </a:lnSpc>
              <a:spcBef>
                <a:spcPts val="0"/>
              </a:spcBef>
            </a:pPr>
            <a:r>
              <a:rPr lang="en-US" altLang="en-US" sz="1600" dirty="0">
                <a:solidFill>
                  <a:srgbClr val="FF0000"/>
                </a:solidFill>
              </a:rPr>
              <a:t>storage</a:t>
            </a:r>
          </a:p>
          <a:p>
            <a:pPr>
              <a:lnSpc>
                <a:spcPct val="100000"/>
              </a:lnSpc>
              <a:spcBef>
                <a:spcPts val="0"/>
              </a:spcBef>
            </a:pPr>
            <a:r>
              <a:rPr lang="en-US" altLang="en-US" sz="1600" dirty="0">
                <a:solidFill>
                  <a:srgbClr val="FF0000"/>
                </a:solidFill>
              </a:rPr>
              <a:t>devices</a:t>
            </a:r>
          </a:p>
        </p:txBody>
      </p:sp>
      <p:sp>
        <p:nvSpPr>
          <p:cNvPr id="36877" name="Line 14"/>
          <p:cNvSpPr>
            <a:spLocks noChangeAspect="1" noChangeShapeType="1"/>
          </p:cNvSpPr>
          <p:nvPr/>
        </p:nvSpPr>
        <p:spPr bwMode="auto">
          <a:xfrm>
            <a:off x="3900489" y="4271963"/>
            <a:ext cx="376078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78" name="Text Box 15"/>
          <p:cNvSpPr txBox="1">
            <a:spLocks noChangeAspect="1" noChangeArrowheads="1"/>
          </p:cNvSpPr>
          <p:nvPr/>
        </p:nvSpPr>
        <p:spPr bwMode="auto">
          <a:xfrm>
            <a:off x="3871913" y="5637214"/>
            <a:ext cx="3916362" cy="581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b="1">
                <a:solidFill>
                  <a:schemeClr val="tx1"/>
                </a:solidFill>
                <a:latin typeface="Helvetica" pitchFamily="34" charset="0"/>
              </a:defRPr>
            </a:lvl1pPr>
            <a:lvl2pPr marL="742950" indent="-285750">
              <a:defRPr b="1">
                <a:solidFill>
                  <a:schemeClr val="tx1"/>
                </a:solidFill>
                <a:latin typeface="Helvetica" pitchFamily="34" charset="0"/>
              </a:defRPr>
            </a:lvl2pPr>
            <a:lvl3pPr marL="1143000" indent="-228600">
              <a:defRPr b="1">
                <a:solidFill>
                  <a:schemeClr val="tx1"/>
                </a:solidFill>
                <a:latin typeface="Helvetica" pitchFamily="34" charset="0"/>
              </a:defRPr>
            </a:lvl3pPr>
            <a:lvl4pPr marL="1600200" indent="-228600">
              <a:defRPr b="1">
                <a:solidFill>
                  <a:schemeClr val="tx1"/>
                </a:solidFill>
                <a:latin typeface="Helvetica" pitchFamily="34" charset="0"/>
              </a:defRPr>
            </a:lvl4pPr>
            <a:lvl5pPr marL="2057400" indent="-228600">
              <a:defRPr b="1">
                <a:solidFill>
                  <a:schemeClr val="tx1"/>
                </a:solidFill>
                <a:latin typeface="Helvetica"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itchFamily="34" charset="0"/>
              </a:defRPr>
            </a:lvl9pPr>
          </a:lstStyle>
          <a:p>
            <a:pPr algn="ctr">
              <a:lnSpc>
                <a:spcPct val="100000"/>
              </a:lnSpc>
              <a:spcBef>
                <a:spcPts val="0"/>
              </a:spcBef>
            </a:pPr>
            <a:r>
              <a:rPr lang="en-US" altLang="en-US" sz="1600" dirty="0"/>
              <a:t>remote secondary storage</a:t>
            </a:r>
          </a:p>
          <a:p>
            <a:pPr algn="ctr">
              <a:lnSpc>
                <a:spcPct val="100000"/>
              </a:lnSpc>
              <a:spcBef>
                <a:spcPts val="0"/>
              </a:spcBef>
            </a:pPr>
            <a:r>
              <a:rPr lang="en-US" altLang="en-US" sz="1600" dirty="0"/>
              <a:t>(distributed file systems, Web servers)</a:t>
            </a:r>
          </a:p>
        </p:txBody>
      </p:sp>
      <p:grpSp>
        <p:nvGrpSpPr>
          <p:cNvPr id="36879" name="Group 16"/>
          <p:cNvGrpSpPr>
            <a:grpSpLocks noChangeAspect="1"/>
          </p:cNvGrpSpPr>
          <p:nvPr/>
        </p:nvGrpSpPr>
        <p:grpSpPr bwMode="auto">
          <a:xfrm>
            <a:off x="8574089" y="4910139"/>
            <a:ext cx="2200275" cy="852487"/>
            <a:chOff x="4176" y="2648"/>
            <a:chExt cx="1488" cy="576"/>
          </a:xfrm>
        </p:grpSpPr>
        <p:sp>
          <p:nvSpPr>
            <p:cNvPr id="36901" name="AutoShape 17"/>
            <p:cNvSpPr>
              <a:spLocks noChangeAspect="1"/>
            </p:cNvSpPr>
            <p:nvPr/>
          </p:nvSpPr>
          <p:spPr bwMode="auto">
            <a:xfrm>
              <a:off x="4176" y="2648"/>
              <a:ext cx="48" cy="576"/>
            </a:xfrm>
            <a:prstGeom prst="rightBrace">
              <a:avLst>
                <a:gd name="adj1" fmla="val 100000"/>
                <a:gd name="adj2" fmla="val 50000"/>
              </a:avLst>
            </a:prstGeom>
            <a:noFill/>
            <a:ln w="12700">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Helvetica" pitchFamily="34" charset="0"/>
                </a:defRPr>
              </a:lvl1pPr>
              <a:lvl2pPr marL="742950" indent="-285750">
                <a:defRPr b="1">
                  <a:solidFill>
                    <a:schemeClr val="tx1"/>
                  </a:solidFill>
                  <a:latin typeface="Helvetica" pitchFamily="34" charset="0"/>
                </a:defRPr>
              </a:lvl2pPr>
              <a:lvl3pPr marL="1143000" indent="-228600">
                <a:defRPr b="1">
                  <a:solidFill>
                    <a:schemeClr val="tx1"/>
                  </a:solidFill>
                  <a:latin typeface="Helvetica" pitchFamily="34" charset="0"/>
                </a:defRPr>
              </a:lvl3pPr>
              <a:lvl4pPr marL="1600200" indent="-228600">
                <a:defRPr b="1">
                  <a:solidFill>
                    <a:schemeClr val="tx1"/>
                  </a:solidFill>
                  <a:latin typeface="Helvetica" pitchFamily="34" charset="0"/>
                </a:defRPr>
              </a:lvl4pPr>
              <a:lvl5pPr marL="2057400" indent="-228600">
                <a:defRPr b="1">
                  <a:solidFill>
                    <a:schemeClr val="tx1"/>
                  </a:solidFill>
                  <a:latin typeface="Helvetica"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itchFamily="34" charset="0"/>
                </a:defRPr>
              </a:lvl9pPr>
            </a:lstStyle>
            <a:p>
              <a:endParaRPr lang="en-US" altLang="en-US"/>
            </a:p>
          </p:txBody>
        </p:sp>
        <p:sp>
          <p:nvSpPr>
            <p:cNvPr id="36902" name="Text Box 18"/>
            <p:cNvSpPr txBox="1">
              <a:spLocks noChangeAspect="1" noChangeArrowheads="1"/>
            </p:cNvSpPr>
            <p:nvPr/>
          </p:nvSpPr>
          <p:spPr bwMode="auto">
            <a:xfrm>
              <a:off x="4269" y="2711"/>
              <a:ext cx="1395" cy="43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b="1">
                  <a:solidFill>
                    <a:schemeClr val="tx1"/>
                  </a:solidFill>
                  <a:latin typeface="Helvetica" pitchFamily="34" charset="0"/>
                </a:defRPr>
              </a:lvl1pPr>
              <a:lvl2pPr marL="742950" indent="-285750">
                <a:defRPr b="1">
                  <a:solidFill>
                    <a:schemeClr val="tx1"/>
                  </a:solidFill>
                  <a:latin typeface="Helvetica" pitchFamily="34" charset="0"/>
                </a:defRPr>
              </a:lvl2pPr>
              <a:lvl3pPr marL="1143000" indent="-228600">
                <a:defRPr b="1">
                  <a:solidFill>
                    <a:schemeClr val="tx1"/>
                  </a:solidFill>
                  <a:latin typeface="Helvetica" pitchFamily="34" charset="0"/>
                </a:defRPr>
              </a:lvl3pPr>
              <a:lvl4pPr marL="1600200" indent="-228600">
                <a:defRPr b="1">
                  <a:solidFill>
                    <a:schemeClr val="tx1"/>
                  </a:solidFill>
                  <a:latin typeface="Helvetica" pitchFamily="34" charset="0"/>
                </a:defRPr>
              </a:lvl4pPr>
              <a:lvl5pPr marL="2057400" indent="-228600">
                <a:defRPr b="1">
                  <a:solidFill>
                    <a:schemeClr val="tx1"/>
                  </a:solidFill>
                  <a:latin typeface="Helvetica"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itchFamily="34" charset="0"/>
                </a:defRPr>
              </a:lvl9pPr>
            </a:lstStyle>
            <a:p>
              <a:pPr algn="l">
                <a:lnSpc>
                  <a:spcPct val="100000"/>
                </a:lnSpc>
              </a:pPr>
              <a:r>
                <a:rPr lang="en-US" altLang="en-US" sz="1200">
                  <a:solidFill>
                    <a:srgbClr val="FF0000"/>
                  </a:solidFill>
                </a:rPr>
                <a:t>Local disks hold files retrieved from disks on remote network servers</a:t>
              </a:r>
            </a:p>
          </p:txBody>
        </p:sp>
      </p:grpSp>
      <p:grpSp>
        <p:nvGrpSpPr>
          <p:cNvPr id="36880" name="Group 19"/>
          <p:cNvGrpSpPr>
            <a:grpSpLocks noChangeAspect="1"/>
          </p:cNvGrpSpPr>
          <p:nvPr/>
        </p:nvGrpSpPr>
        <p:grpSpPr bwMode="auto">
          <a:xfrm>
            <a:off x="8066088" y="3822700"/>
            <a:ext cx="2908300" cy="852488"/>
            <a:chOff x="3696" y="1968"/>
            <a:chExt cx="1968" cy="576"/>
          </a:xfrm>
        </p:grpSpPr>
        <p:sp>
          <p:nvSpPr>
            <p:cNvPr id="36899" name="AutoShape 20"/>
            <p:cNvSpPr>
              <a:spLocks noChangeAspect="1"/>
            </p:cNvSpPr>
            <p:nvPr/>
          </p:nvSpPr>
          <p:spPr bwMode="auto">
            <a:xfrm>
              <a:off x="3696" y="1968"/>
              <a:ext cx="48" cy="576"/>
            </a:xfrm>
            <a:prstGeom prst="rightBrace">
              <a:avLst>
                <a:gd name="adj1" fmla="val 100000"/>
                <a:gd name="adj2" fmla="val 50000"/>
              </a:avLst>
            </a:prstGeom>
            <a:noFill/>
            <a:ln w="12700">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Helvetica" pitchFamily="34" charset="0"/>
                </a:defRPr>
              </a:lvl1pPr>
              <a:lvl2pPr marL="742950" indent="-285750">
                <a:defRPr b="1">
                  <a:solidFill>
                    <a:schemeClr val="tx1"/>
                  </a:solidFill>
                  <a:latin typeface="Helvetica" pitchFamily="34" charset="0"/>
                </a:defRPr>
              </a:lvl2pPr>
              <a:lvl3pPr marL="1143000" indent="-228600">
                <a:defRPr b="1">
                  <a:solidFill>
                    <a:schemeClr val="tx1"/>
                  </a:solidFill>
                  <a:latin typeface="Helvetica" pitchFamily="34" charset="0"/>
                </a:defRPr>
              </a:lvl3pPr>
              <a:lvl4pPr marL="1600200" indent="-228600">
                <a:defRPr b="1">
                  <a:solidFill>
                    <a:schemeClr val="tx1"/>
                  </a:solidFill>
                  <a:latin typeface="Helvetica" pitchFamily="34" charset="0"/>
                </a:defRPr>
              </a:lvl4pPr>
              <a:lvl5pPr marL="2057400" indent="-228600">
                <a:defRPr b="1">
                  <a:solidFill>
                    <a:schemeClr val="tx1"/>
                  </a:solidFill>
                  <a:latin typeface="Helvetica"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itchFamily="34" charset="0"/>
                </a:defRPr>
              </a:lvl9pPr>
            </a:lstStyle>
            <a:p>
              <a:endParaRPr lang="en-US" altLang="en-US"/>
            </a:p>
          </p:txBody>
        </p:sp>
        <p:sp>
          <p:nvSpPr>
            <p:cNvPr id="36900" name="Text Box 21"/>
            <p:cNvSpPr txBox="1">
              <a:spLocks noChangeAspect="1" noChangeArrowheads="1"/>
            </p:cNvSpPr>
            <p:nvPr/>
          </p:nvSpPr>
          <p:spPr bwMode="auto">
            <a:xfrm>
              <a:off x="3791" y="2032"/>
              <a:ext cx="1873" cy="43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b="1">
                  <a:solidFill>
                    <a:schemeClr val="tx1"/>
                  </a:solidFill>
                  <a:latin typeface="Helvetica" pitchFamily="34" charset="0"/>
                </a:defRPr>
              </a:lvl1pPr>
              <a:lvl2pPr marL="742950" indent="-285750">
                <a:defRPr b="1">
                  <a:solidFill>
                    <a:schemeClr val="tx1"/>
                  </a:solidFill>
                  <a:latin typeface="Helvetica" pitchFamily="34" charset="0"/>
                </a:defRPr>
              </a:lvl2pPr>
              <a:lvl3pPr marL="1143000" indent="-228600">
                <a:defRPr b="1">
                  <a:solidFill>
                    <a:schemeClr val="tx1"/>
                  </a:solidFill>
                  <a:latin typeface="Helvetica" pitchFamily="34" charset="0"/>
                </a:defRPr>
              </a:lvl3pPr>
              <a:lvl4pPr marL="1600200" indent="-228600">
                <a:defRPr b="1">
                  <a:solidFill>
                    <a:schemeClr val="tx1"/>
                  </a:solidFill>
                  <a:latin typeface="Helvetica" pitchFamily="34" charset="0"/>
                </a:defRPr>
              </a:lvl4pPr>
              <a:lvl5pPr marL="2057400" indent="-228600">
                <a:defRPr b="1">
                  <a:solidFill>
                    <a:schemeClr val="tx1"/>
                  </a:solidFill>
                  <a:latin typeface="Helvetica"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itchFamily="34" charset="0"/>
                </a:defRPr>
              </a:lvl9pPr>
            </a:lstStyle>
            <a:p>
              <a:pPr algn="l">
                <a:lnSpc>
                  <a:spcPct val="100000"/>
                </a:lnSpc>
              </a:pPr>
              <a:r>
                <a:rPr lang="en-US" altLang="en-US" sz="1200">
                  <a:solidFill>
                    <a:srgbClr val="FF0000"/>
                  </a:solidFill>
                </a:rPr>
                <a:t>Main memory holds disk </a:t>
              </a:r>
            </a:p>
            <a:p>
              <a:pPr algn="l">
                <a:lnSpc>
                  <a:spcPct val="100000"/>
                </a:lnSpc>
              </a:pPr>
              <a:r>
                <a:rPr lang="en-US" altLang="en-US" sz="1200">
                  <a:solidFill>
                    <a:srgbClr val="FF0000"/>
                  </a:solidFill>
                </a:rPr>
                <a:t>blocks retrieved from local </a:t>
              </a:r>
            </a:p>
            <a:p>
              <a:pPr algn="l">
                <a:lnSpc>
                  <a:spcPct val="100000"/>
                </a:lnSpc>
              </a:pPr>
              <a:r>
                <a:rPr lang="en-US" altLang="en-US" sz="1200">
                  <a:solidFill>
                    <a:srgbClr val="FF0000"/>
                  </a:solidFill>
                </a:rPr>
                <a:t>disks</a:t>
              </a:r>
            </a:p>
          </p:txBody>
        </p:sp>
      </p:grpSp>
      <p:sp>
        <p:nvSpPr>
          <p:cNvPr id="36881" name="Line 22"/>
          <p:cNvSpPr>
            <a:spLocks noChangeAspect="1" noChangeShapeType="1"/>
          </p:cNvSpPr>
          <p:nvPr/>
        </p:nvSpPr>
        <p:spPr bwMode="auto">
          <a:xfrm>
            <a:off x="3309938" y="5337175"/>
            <a:ext cx="49657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82" name="Text Box 23"/>
          <p:cNvSpPr txBox="1">
            <a:spLocks noChangeAspect="1" noChangeArrowheads="1"/>
          </p:cNvSpPr>
          <p:nvPr/>
        </p:nvSpPr>
        <p:spPr bwMode="auto">
          <a:xfrm>
            <a:off x="5049838" y="2647951"/>
            <a:ext cx="1549400" cy="581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b="1">
                <a:solidFill>
                  <a:schemeClr val="tx1"/>
                </a:solidFill>
                <a:latin typeface="Helvetica" pitchFamily="34" charset="0"/>
              </a:defRPr>
            </a:lvl1pPr>
            <a:lvl2pPr marL="742950" indent="-285750">
              <a:defRPr b="1">
                <a:solidFill>
                  <a:schemeClr val="tx1"/>
                </a:solidFill>
                <a:latin typeface="Helvetica" pitchFamily="34" charset="0"/>
              </a:defRPr>
            </a:lvl2pPr>
            <a:lvl3pPr marL="1143000" indent="-228600">
              <a:defRPr b="1">
                <a:solidFill>
                  <a:schemeClr val="tx1"/>
                </a:solidFill>
                <a:latin typeface="Helvetica" pitchFamily="34" charset="0"/>
              </a:defRPr>
            </a:lvl3pPr>
            <a:lvl4pPr marL="1600200" indent="-228600">
              <a:defRPr b="1">
                <a:solidFill>
                  <a:schemeClr val="tx1"/>
                </a:solidFill>
                <a:latin typeface="Helvetica" pitchFamily="34" charset="0"/>
              </a:defRPr>
            </a:lvl4pPr>
            <a:lvl5pPr marL="2057400" indent="-228600">
              <a:defRPr b="1">
                <a:solidFill>
                  <a:schemeClr val="tx1"/>
                </a:solidFill>
                <a:latin typeface="Helvetica"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itchFamily="34" charset="0"/>
              </a:defRPr>
            </a:lvl9pPr>
          </a:lstStyle>
          <a:p>
            <a:pPr algn="ctr">
              <a:lnSpc>
                <a:spcPct val="100000"/>
              </a:lnSpc>
              <a:spcBef>
                <a:spcPts val="0"/>
              </a:spcBef>
            </a:pPr>
            <a:r>
              <a:rPr lang="en-US" altLang="en-US" sz="1600" dirty="0"/>
              <a:t>off-chip L2</a:t>
            </a:r>
          </a:p>
          <a:p>
            <a:pPr algn="ctr">
              <a:lnSpc>
                <a:spcPct val="100000"/>
              </a:lnSpc>
              <a:spcBef>
                <a:spcPts val="0"/>
              </a:spcBef>
            </a:pPr>
            <a:r>
              <a:rPr lang="en-US" altLang="en-US" sz="1600" dirty="0"/>
              <a:t>cache (SRAM)</a:t>
            </a:r>
          </a:p>
        </p:txBody>
      </p:sp>
      <p:grpSp>
        <p:nvGrpSpPr>
          <p:cNvPr id="36883" name="Group 24"/>
          <p:cNvGrpSpPr>
            <a:grpSpLocks/>
          </p:cNvGrpSpPr>
          <p:nvPr/>
        </p:nvGrpSpPr>
        <p:grpSpPr bwMode="auto">
          <a:xfrm>
            <a:off x="6935789" y="2262188"/>
            <a:ext cx="3011487" cy="615950"/>
            <a:chOff x="2975" y="797"/>
            <a:chExt cx="1897" cy="388"/>
          </a:xfrm>
        </p:grpSpPr>
        <p:sp>
          <p:nvSpPr>
            <p:cNvPr id="36897" name="Text Box 25"/>
            <p:cNvSpPr txBox="1">
              <a:spLocks noChangeAspect="1" noChangeArrowheads="1"/>
            </p:cNvSpPr>
            <p:nvPr/>
          </p:nvSpPr>
          <p:spPr bwMode="auto">
            <a:xfrm>
              <a:off x="3084" y="839"/>
              <a:ext cx="1788" cy="2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b="1">
                  <a:solidFill>
                    <a:schemeClr val="tx1"/>
                  </a:solidFill>
                  <a:latin typeface="Helvetica" pitchFamily="34" charset="0"/>
                </a:defRPr>
              </a:lvl1pPr>
              <a:lvl2pPr marL="742950" indent="-285750">
                <a:defRPr b="1">
                  <a:solidFill>
                    <a:schemeClr val="tx1"/>
                  </a:solidFill>
                  <a:latin typeface="Helvetica" pitchFamily="34" charset="0"/>
                </a:defRPr>
              </a:lvl2pPr>
              <a:lvl3pPr marL="1143000" indent="-228600">
                <a:defRPr b="1">
                  <a:solidFill>
                    <a:schemeClr val="tx1"/>
                  </a:solidFill>
                  <a:latin typeface="Helvetica" pitchFamily="34" charset="0"/>
                </a:defRPr>
              </a:lvl3pPr>
              <a:lvl4pPr marL="1600200" indent="-228600">
                <a:defRPr b="1">
                  <a:solidFill>
                    <a:schemeClr val="tx1"/>
                  </a:solidFill>
                  <a:latin typeface="Helvetica" pitchFamily="34" charset="0"/>
                </a:defRPr>
              </a:lvl4pPr>
              <a:lvl5pPr marL="2057400" indent="-228600">
                <a:defRPr b="1">
                  <a:solidFill>
                    <a:schemeClr val="tx1"/>
                  </a:solidFill>
                  <a:latin typeface="Helvetica"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itchFamily="34" charset="0"/>
                </a:defRPr>
              </a:lvl9pPr>
            </a:lstStyle>
            <a:p>
              <a:pPr algn="l">
                <a:lnSpc>
                  <a:spcPct val="100000"/>
                </a:lnSpc>
              </a:pPr>
              <a:r>
                <a:rPr lang="en-US" altLang="en-US" sz="1200">
                  <a:solidFill>
                    <a:srgbClr val="FF0000"/>
                  </a:solidFill>
                </a:rPr>
                <a:t>L1 cache holds cache lines retrieved from the L2 cache memory</a:t>
              </a:r>
            </a:p>
          </p:txBody>
        </p:sp>
        <p:sp>
          <p:nvSpPr>
            <p:cNvPr id="36898" name="AutoShape 26"/>
            <p:cNvSpPr>
              <a:spLocks noChangeAspect="1"/>
            </p:cNvSpPr>
            <p:nvPr/>
          </p:nvSpPr>
          <p:spPr bwMode="auto">
            <a:xfrm>
              <a:off x="2975" y="797"/>
              <a:ext cx="45" cy="388"/>
            </a:xfrm>
            <a:prstGeom prst="rightBrace">
              <a:avLst>
                <a:gd name="adj1" fmla="val 71852"/>
                <a:gd name="adj2" fmla="val 50000"/>
              </a:avLst>
            </a:prstGeom>
            <a:noFill/>
            <a:ln w="12700">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Helvetica" pitchFamily="34" charset="0"/>
                </a:defRPr>
              </a:lvl1pPr>
              <a:lvl2pPr marL="742950" indent="-285750">
                <a:defRPr b="1">
                  <a:solidFill>
                    <a:schemeClr val="tx1"/>
                  </a:solidFill>
                  <a:latin typeface="Helvetica" pitchFamily="34" charset="0"/>
                </a:defRPr>
              </a:lvl2pPr>
              <a:lvl3pPr marL="1143000" indent="-228600">
                <a:defRPr b="1">
                  <a:solidFill>
                    <a:schemeClr val="tx1"/>
                  </a:solidFill>
                  <a:latin typeface="Helvetica" pitchFamily="34" charset="0"/>
                </a:defRPr>
              </a:lvl3pPr>
              <a:lvl4pPr marL="1600200" indent="-228600">
                <a:defRPr b="1">
                  <a:solidFill>
                    <a:schemeClr val="tx1"/>
                  </a:solidFill>
                  <a:latin typeface="Helvetica" pitchFamily="34" charset="0"/>
                </a:defRPr>
              </a:lvl4pPr>
              <a:lvl5pPr marL="2057400" indent="-228600">
                <a:defRPr b="1">
                  <a:solidFill>
                    <a:schemeClr val="tx1"/>
                  </a:solidFill>
                  <a:latin typeface="Helvetica"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itchFamily="34" charset="0"/>
                </a:defRPr>
              </a:lvl9pPr>
            </a:lstStyle>
            <a:p>
              <a:endParaRPr lang="en-US" altLang="en-US"/>
            </a:p>
          </p:txBody>
        </p:sp>
      </p:grpSp>
      <p:sp>
        <p:nvSpPr>
          <p:cNvPr id="36884" name="Text Box 27"/>
          <p:cNvSpPr txBox="1">
            <a:spLocks noChangeAspect="1" noChangeArrowheads="1"/>
          </p:cNvSpPr>
          <p:nvPr/>
        </p:nvSpPr>
        <p:spPr bwMode="auto">
          <a:xfrm>
            <a:off x="6745288" y="1619250"/>
            <a:ext cx="2919412"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b="1">
                <a:solidFill>
                  <a:schemeClr val="tx1"/>
                </a:solidFill>
                <a:latin typeface="Helvetica" pitchFamily="34" charset="0"/>
              </a:defRPr>
            </a:lvl1pPr>
            <a:lvl2pPr marL="742950" indent="-285750">
              <a:defRPr b="1">
                <a:solidFill>
                  <a:schemeClr val="tx1"/>
                </a:solidFill>
                <a:latin typeface="Helvetica" pitchFamily="34" charset="0"/>
              </a:defRPr>
            </a:lvl2pPr>
            <a:lvl3pPr marL="1143000" indent="-228600">
              <a:defRPr b="1">
                <a:solidFill>
                  <a:schemeClr val="tx1"/>
                </a:solidFill>
                <a:latin typeface="Helvetica" pitchFamily="34" charset="0"/>
              </a:defRPr>
            </a:lvl3pPr>
            <a:lvl4pPr marL="1600200" indent="-228600">
              <a:defRPr b="1">
                <a:solidFill>
                  <a:schemeClr val="tx1"/>
                </a:solidFill>
                <a:latin typeface="Helvetica" pitchFamily="34" charset="0"/>
              </a:defRPr>
            </a:lvl4pPr>
            <a:lvl5pPr marL="2057400" indent="-228600">
              <a:defRPr b="1">
                <a:solidFill>
                  <a:schemeClr val="tx1"/>
                </a:solidFill>
                <a:latin typeface="Helvetica"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itchFamily="34" charset="0"/>
              </a:defRPr>
            </a:lvl9pPr>
          </a:lstStyle>
          <a:p>
            <a:pPr algn="l">
              <a:lnSpc>
                <a:spcPct val="100000"/>
              </a:lnSpc>
            </a:pPr>
            <a:r>
              <a:rPr lang="en-US" altLang="en-US" sz="1200">
                <a:solidFill>
                  <a:srgbClr val="FF0000"/>
                </a:solidFill>
              </a:rPr>
              <a:t>CPU registers hold words retrieved from L1 cache</a:t>
            </a:r>
          </a:p>
        </p:txBody>
      </p:sp>
      <p:sp>
        <p:nvSpPr>
          <p:cNvPr id="36885" name="AutoShape 28"/>
          <p:cNvSpPr>
            <a:spLocks noChangeAspect="1"/>
          </p:cNvSpPr>
          <p:nvPr/>
        </p:nvSpPr>
        <p:spPr bwMode="auto">
          <a:xfrm>
            <a:off x="6554788" y="1576388"/>
            <a:ext cx="76200" cy="615950"/>
          </a:xfrm>
          <a:prstGeom prst="rightBrace">
            <a:avLst>
              <a:gd name="adj1" fmla="val 67361"/>
              <a:gd name="adj2" fmla="val 50000"/>
            </a:avLst>
          </a:prstGeom>
          <a:noFill/>
          <a:ln w="12700">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Helvetica" pitchFamily="34" charset="0"/>
              </a:defRPr>
            </a:lvl1pPr>
            <a:lvl2pPr marL="742950" indent="-285750">
              <a:defRPr b="1">
                <a:solidFill>
                  <a:schemeClr val="tx1"/>
                </a:solidFill>
                <a:latin typeface="Helvetica" pitchFamily="34" charset="0"/>
              </a:defRPr>
            </a:lvl2pPr>
            <a:lvl3pPr marL="1143000" indent="-228600">
              <a:defRPr b="1">
                <a:solidFill>
                  <a:schemeClr val="tx1"/>
                </a:solidFill>
                <a:latin typeface="Helvetica" pitchFamily="34" charset="0"/>
              </a:defRPr>
            </a:lvl3pPr>
            <a:lvl4pPr marL="1600200" indent="-228600">
              <a:defRPr b="1">
                <a:solidFill>
                  <a:schemeClr val="tx1"/>
                </a:solidFill>
                <a:latin typeface="Helvetica" pitchFamily="34" charset="0"/>
              </a:defRPr>
            </a:lvl4pPr>
            <a:lvl5pPr marL="2057400" indent="-228600">
              <a:defRPr b="1">
                <a:solidFill>
                  <a:schemeClr val="tx1"/>
                </a:solidFill>
                <a:latin typeface="Helvetica"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itchFamily="34" charset="0"/>
              </a:defRPr>
            </a:lvl9pPr>
          </a:lstStyle>
          <a:p>
            <a:endParaRPr lang="en-US" altLang="en-US"/>
          </a:p>
        </p:txBody>
      </p:sp>
      <p:grpSp>
        <p:nvGrpSpPr>
          <p:cNvPr id="36886" name="Group 29"/>
          <p:cNvGrpSpPr>
            <a:grpSpLocks/>
          </p:cNvGrpSpPr>
          <p:nvPr/>
        </p:nvGrpSpPr>
        <p:grpSpPr bwMode="auto">
          <a:xfrm>
            <a:off x="7354888" y="2901951"/>
            <a:ext cx="2862262" cy="614363"/>
            <a:chOff x="3198" y="1200"/>
            <a:chExt cx="1803" cy="387"/>
          </a:xfrm>
        </p:grpSpPr>
        <p:sp>
          <p:nvSpPr>
            <p:cNvPr id="36895" name="Text Box 30"/>
            <p:cNvSpPr txBox="1">
              <a:spLocks noChangeAspect="1" noChangeArrowheads="1"/>
            </p:cNvSpPr>
            <p:nvPr/>
          </p:nvSpPr>
          <p:spPr bwMode="auto">
            <a:xfrm>
              <a:off x="3345" y="1249"/>
              <a:ext cx="1656" cy="2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b="1">
                  <a:solidFill>
                    <a:schemeClr val="tx1"/>
                  </a:solidFill>
                  <a:latin typeface="Helvetica" pitchFamily="34" charset="0"/>
                </a:defRPr>
              </a:lvl1pPr>
              <a:lvl2pPr marL="742950" indent="-285750">
                <a:defRPr b="1">
                  <a:solidFill>
                    <a:schemeClr val="tx1"/>
                  </a:solidFill>
                  <a:latin typeface="Helvetica" pitchFamily="34" charset="0"/>
                </a:defRPr>
              </a:lvl2pPr>
              <a:lvl3pPr marL="1143000" indent="-228600">
                <a:defRPr b="1">
                  <a:solidFill>
                    <a:schemeClr val="tx1"/>
                  </a:solidFill>
                  <a:latin typeface="Helvetica" pitchFamily="34" charset="0"/>
                </a:defRPr>
              </a:lvl3pPr>
              <a:lvl4pPr marL="1600200" indent="-228600">
                <a:defRPr b="1">
                  <a:solidFill>
                    <a:schemeClr val="tx1"/>
                  </a:solidFill>
                  <a:latin typeface="Helvetica" pitchFamily="34" charset="0"/>
                </a:defRPr>
              </a:lvl4pPr>
              <a:lvl5pPr marL="2057400" indent="-228600">
                <a:defRPr b="1">
                  <a:solidFill>
                    <a:schemeClr val="tx1"/>
                  </a:solidFill>
                  <a:latin typeface="Helvetica"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itchFamily="34" charset="0"/>
                </a:defRPr>
              </a:lvl9pPr>
            </a:lstStyle>
            <a:p>
              <a:pPr algn="l">
                <a:lnSpc>
                  <a:spcPct val="100000"/>
                </a:lnSpc>
              </a:pPr>
              <a:r>
                <a:rPr lang="en-US" altLang="en-US" sz="1200">
                  <a:solidFill>
                    <a:srgbClr val="FF0000"/>
                  </a:solidFill>
                </a:rPr>
                <a:t>L2 cache holds cache lines retrieved from main memory</a:t>
              </a:r>
            </a:p>
          </p:txBody>
        </p:sp>
        <p:sp>
          <p:nvSpPr>
            <p:cNvPr id="36896" name="AutoShape 31"/>
            <p:cNvSpPr>
              <a:spLocks noChangeAspect="1"/>
            </p:cNvSpPr>
            <p:nvPr/>
          </p:nvSpPr>
          <p:spPr bwMode="auto">
            <a:xfrm>
              <a:off x="3198" y="1200"/>
              <a:ext cx="45" cy="387"/>
            </a:xfrm>
            <a:prstGeom prst="rightBrace">
              <a:avLst>
                <a:gd name="adj1" fmla="val 71667"/>
                <a:gd name="adj2" fmla="val 50000"/>
              </a:avLst>
            </a:prstGeom>
            <a:noFill/>
            <a:ln w="12700">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Helvetica" pitchFamily="34" charset="0"/>
                </a:defRPr>
              </a:lvl1pPr>
              <a:lvl2pPr marL="742950" indent="-285750">
                <a:defRPr b="1">
                  <a:solidFill>
                    <a:schemeClr val="tx1"/>
                  </a:solidFill>
                  <a:latin typeface="Helvetica" pitchFamily="34" charset="0"/>
                </a:defRPr>
              </a:lvl2pPr>
              <a:lvl3pPr marL="1143000" indent="-228600">
                <a:defRPr b="1">
                  <a:solidFill>
                    <a:schemeClr val="tx1"/>
                  </a:solidFill>
                  <a:latin typeface="Helvetica" pitchFamily="34" charset="0"/>
                </a:defRPr>
              </a:lvl3pPr>
              <a:lvl4pPr marL="1600200" indent="-228600">
                <a:defRPr b="1">
                  <a:solidFill>
                    <a:schemeClr val="tx1"/>
                  </a:solidFill>
                  <a:latin typeface="Helvetica" pitchFamily="34" charset="0"/>
                </a:defRPr>
              </a:lvl4pPr>
              <a:lvl5pPr marL="2057400" indent="-228600">
                <a:defRPr b="1">
                  <a:solidFill>
                    <a:schemeClr val="tx1"/>
                  </a:solidFill>
                  <a:latin typeface="Helvetica"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itchFamily="34" charset="0"/>
                </a:defRPr>
              </a:lvl9pPr>
            </a:lstStyle>
            <a:p>
              <a:endParaRPr lang="en-US" altLang="en-US"/>
            </a:p>
          </p:txBody>
        </p:sp>
      </p:grpSp>
      <p:sp>
        <p:nvSpPr>
          <p:cNvPr id="36887" name="Text Box 32"/>
          <p:cNvSpPr txBox="1">
            <a:spLocks noChangeAspect="1" noChangeArrowheads="1"/>
          </p:cNvSpPr>
          <p:nvPr/>
        </p:nvSpPr>
        <p:spPr bwMode="auto">
          <a:xfrm>
            <a:off x="5053013" y="1327150"/>
            <a:ext cx="488950"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b="1">
                <a:solidFill>
                  <a:schemeClr val="tx1"/>
                </a:solidFill>
                <a:latin typeface="Helvetica" pitchFamily="34" charset="0"/>
              </a:defRPr>
            </a:lvl1pPr>
            <a:lvl2pPr marL="742950" indent="-285750">
              <a:defRPr b="1">
                <a:solidFill>
                  <a:schemeClr val="tx1"/>
                </a:solidFill>
                <a:latin typeface="Helvetica" pitchFamily="34" charset="0"/>
              </a:defRPr>
            </a:lvl2pPr>
            <a:lvl3pPr marL="1143000" indent="-228600">
              <a:defRPr b="1">
                <a:solidFill>
                  <a:schemeClr val="tx1"/>
                </a:solidFill>
                <a:latin typeface="Helvetica" pitchFamily="34" charset="0"/>
              </a:defRPr>
            </a:lvl3pPr>
            <a:lvl4pPr marL="1600200" indent="-228600">
              <a:defRPr b="1">
                <a:solidFill>
                  <a:schemeClr val="tx1"/>
                </a:solidFill>
                <a:latin typeface="Helvetica" pitchFamily="34" charset="0"/>
              </a:defRPr>
            </a:lvl4pPr>
            <a:lvl5pPr marL="2057400" indent="-228600">
              <a:defRPr b="1">
                <a:solidFill>
                  <a:schemeClr val="tx1"/>
                </a:solidFill>
                <a:latin typeface="Helvetica"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itchFamily="34" charset="0"/>
              </a:defRPr>
            </a:lvl9pPr>
          </a:lstStyle>
          <a:p>
            <a:pPr>
              <a:lnSpc>
                <a:spcPct val="100000"/>
              </a:lnSpc>
            </a:pPr>
            <a:r>
              <a:rPr lang="en-US" altLang="en-US" sz="1600">
                <a:solidFill>
                  <a:srgbClr val="000482"/>
                </a:solidFill>
              </a:rPr>
              <a:t>L0:</a:t>
            </a:r>
          </a:p>
        </p:txBody>
      </p:sp>
      <p:sp>
        <p:nvSpPr>
          <p:cNvPr id="36888" name="Text Box 33"/>
          <p:cNvSpPr txBox="1">
            <a:spLocks noChangeAspect="1" noChangeArrowheads="1"/>
          </p:cNvSpPr>
          <p:nvPr/>
        </p:nvSpPr>
        <p:spPr bwMode="auto">
          <a:xfrm>
            <a:off x="4675188" y="2036763"/>
            <a:ext cx="488950"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b="1">
                <a:solidFill>
                  <a:schemeClr val="tx1"/>
                </a:solidFill>
                <a:latin typeface="Helvetica" pitchFamily="34" charset="0"/>
              </a:defRPr>
            </a:lvl1pPr>
            <a:lvl2pPr marL="742950" indent="-285750">
              <a:defRPr b="1">
                <a:solidFill>
                  <a:schemeClr val="tx1"/>
                </a:solidFill>
                <a:latin typeface="Helvetica" pitchFamily="34" charset="0"/>
              </a:defRPr>
            </a:lvl2pPr>
            <a:lvl3pPr marL="1143000" indent="-228600">
              <a:defRPr b="1">
                <a:solidFill>
                  <a:schemeClr val="tx1"/>
                </a:solidFill>
                <a:latin typeface="Helvetica" pitchFamily="34" charset="0"/>
              </a:defRPr>
            </a:lvl3pPr>
            <a:lvl4pPr marL="1600200" indent="-228600">
              <a:defRPr b="1">
                <a:solidFill>
                  <a:schemeClr val="tx1"/>
                </a:solidFill>
                <a:latin typeface="Helvetica" pitchFamily="34" charset="0"/>
              </a:defRPr>
            </a:lvl4pPr>
            <a:lvl5pPr marL="2057400" indent="-228600">
              <a:defRPr b="1">
                <a:solidFill>
                  <a:schemeClr val="tx1"/>
                </a:solidFill>
                <a:latin typeface="Helvetica"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itchFamily="34" charset="0"/>
              </a:defRPr>
            </a:lvl9pPr>
          </a:lstStyle>
          <a:p>
            <a:pPr>
              <a:lnSpc>
                <a:spcPct val="100000"/>
              </a:lnSpc>
            </a:pPr>
            <a:r>
              <a:rPr lang="en-US" altLang="en-US" sz="1600">
                <a:solidFill>
                  <a:srgbClr val="000482"/>
                </a:solidFill>
              </a:rPr>
              <a:t>L1:</a:t>
            </a:r>
          </a:p>
        </p:txBody>
      </p:sp>
      <p:sp>
        <p:nvSpPr>
          <p:cNvPr id="36889" name="Text Box 34"/>
          <p:cNvSpPr txBox="1">
            <a:spLocks noChangeAspect="1" noChangeArrowheads="1"/>
          </p:cNvSpPr>
          <p:nvPr/>
        </p:nvSpPr>
        <p:spPr bwMode="auto">
          <a:xfrm>
            <a:off x="4237038" y="2733675"/>
            <a:ext cx="488950"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b="1">
                <a:solidFill>
                  <a:schemeClr val="tx1"/>
                </a:solidFill>
                <a:latin typeface="Helvetica" pitchFamily="34" charset="0"/>
              </a:defRPr>
            </a:lvl1pPr>
            <a:lvl2pPr marL="742950" indent="-285750">
              <a:defRPr b="1">
                <a:solidFill>
                  <a:schemeClr val="tx1"/>
                </a:solidFill>
                <a:latin typeface="Helvetica" pitchFamily="34" charset="0"/>
              </a:defRPr>
            </a:lvl2pPr>
            <a:lvl3pPr marL="1143000" indent="-228600">
              <a:defRPr b="1">
                <a:solidFill>
                  <a:schemeClr val="tx1"/>
                </a:solidFill>
                <a:latin typeface="Helvetica" pitchFamily="34" charset="0"/>
              </a:defRPr>
            </a:lvl3pPr>
            <a:lvl4pPr marL="1600200" indent="-228600">
              <a:defRPr b="1">
                <a:solidFill>
                  <a:schemeClr val="tx1"/>
                </a:solidFill>
                <a:latin typeface="Helvetica" pitchFamily="34" charset="0"/>
              </a:defRPr>
            </a:lvl4pPr>
            <a:lvl5pPr marL="2057400" indent="-228600">
              <a:defRPr b="1">
                <a:solidFill>
                  <a:schemeClr val="tx1"/>
                </a:solidFill>
                <a:latin typeface="Helvetica"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itchFamily="34" charset="0"/>
              </a:defRPr>
            </a:lvl9pPr>
          </a:lstStyle>
          <a:p>
            <a:pPr>
              <a:lnSpc>
                <a:spcPct val="100000"/>
              </a:lnSpc>
            </a:pPr>
            <a:r>
              <a:rPr lang="en-US" altLang="en-US" sz="1600">
                <a:solidFill>
                  <a:srgbClr val="000482"/>
                </a:solidFill>
              </a:rPr>
              <a:t>L2:</a:t>
            </a:r>
          </a:p>
        </p:txBody>
      </p:sp>
      <p:sp>
        <p:nvSpPr>
          <p:cNvPr id="36890" name="Text Box 35"/>
          <p:cNvSpPr txBox="1">
            <a:spLocks noChangeAspect="1" noChangeArrowheads="1"/>
          </p:cNvSpPr>
          <p:nvPr/>
        </p:nvSpPr>
        <p:spPr bwMode="auto">
          <a:xfrm>
            <a:off x="3763963" y="3536950"/>
            <a:ext cx="488950"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b="1">
                <a:solidFill>
                  <a:schemeClr val="tx1"/>
                </a:solidFill>
                <a:latin typeface="Helvetica" pitchFamily="34" charset="0"/>
              </a:defRPr>
            </a:lvl1pPr>
            <a:lvl2pPr marL="742950" indent="-285750">
              <a:defRPr b="1">
                <a:solidFill>
                  <a:schemeClr val="tx1"/>
                </a:solidFill>
                <a:latin typeface="Helvetica" pitchFamily="34" charset="0"/>
              </a:defRPr>
            </a:lvl2pPr>
            <a:lvl3pPr marL="1143000" indent="-228600">
              <a:defRPr b="1">
                <a:solidFill>
                  <a:schemeClr val="tx1"/>
                </a:solidFill>
                <a:latin typeface="Helvetica" pitchFamily="34" charset="0"/>
              </a:defRPr>
            </a:lvl3pPr>
            <a:lvl4pPr marL="1600200" indent="-228600">
              <a:defRPr b="1">
                <a:solidFill>
                  <a:schemeClr val="tx1"/>
                </a:solidFill>
                <a:latin typeface="Helvetica" pitchFamily="34" charset="0"/>
              </a:defRPr>
            </a:lvl4pPr>
            <a:lvl5pPr marL="2057400" indent="-228600">
              <a:defRPr b="1">
                <a:solidFill>
                  <a:schemeClr val="tx1"/>
                </a:solidFill>
                <a:latin typeface="Helvetica"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itchFamily="34" charset="0"/>
              </a:defRPr>
            </a:lvl9pPr>
          </a:lstStyle>
          <a:p>
            <a:pPr>
              <a:lnSpc>
                <a:spcPct val="100000"/>
              </a:lnSpc>
            </a:pPr>
            <a:r>
              <a:rPr lang="en-US" altLang="en-US" sz="1600">
                <a:solidFill>
                  <a:srgbClr val="000482"/>
                </a:solidFill>
              </a:rPr>
              <a:t>L3:</a:t>
            </a:r>
          </a:p>
        </p:txBody>
      </p:sp>
      <p:sp>
        <p:nvSpPr>
          <p:cNvPr id="36891" name="Text Box 36"/>
          <p:cNvSpPr txBox="1">
            <a:spLocks noChangeAspect="1" noChangeArrowheads="1"/>
          </p:cNvSpPr>
          <p:nvPr/>
        </p:nvSpPr>
        <p:spPr bwMode="auto">
          <a:xfrm>
            <a:off x="3162300" y="4602163"/>
            <a:ext cx="488950"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b="1">
                <a:solidFill>
                  <a:schemeClr val="tx1"/>
                </a:solidFill>
                <a:latin typeface="Helvetica" pitchFamily="34" charset="0"/>
              </a:defRPr>
            </a:lvl1pPr>
            <a:lvl2pPr marL="742950" indent="-285750">
              <a:defRPr b="1">
                <a:solidFill>
                  <a:schemeClr val="tx1"/>
                </a:solidFill>
                <a:latin typeface="Helvetica" pitchFamily="34" charset="0"/>
              </a:defRPr>
            </a:lvl2pPr>
            <a:lvl3pPr marL="1143000" indent="-228600">
              <a:defRPr b="1">
                <a:solidFill>
                  <a:schemeClr val="tx1"/>
                </a:solidFill>
                <a:latin typeface="Helvetica" pitchFamily="34" charset="0"/>
              </a:defRPr>
            </a:lvl3pPr>
            <a:lvl4pPr marL="1600200" indent="-228600">
              <a:defRPr b="1">
                <a:solidFill>
                  <a:schemeClr val="tx1"/>
                </a:solidFill>
                <a:latin typeface="Helvetica" pitchFamily="34" charset="0"/>
              </a:defRPr>
            </a:lvl4pPr>
            <a:lvl5pPr marL="2057400" indent="-228600">
              <a:defRPr b="1">
                <a:solidFill>
                  <a:schemeClr val="tx1"/>
                </a:solidFill>
                <a:latin typeface="Helvetica"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itchFamily="34" charset="0"/>
              </a:defRPr>
            </a:lvl9pPr>
          </a:lstStyle>
          <a:p>
            <a:pPr>
              <a:lnSpc>
                <a:spcPct val="100000"/>
              </a:lnSpc>
            </a:pPr>
            <a:r>
              <a:rPr lang="en-US" altLang="en-US" sz="1600">
                <a:solidFill>
                  <a:srgbClr val="000482"/>
                </a:solidFill>
              </a:rPr>
              <a:t>L4:</a:t>
            </a:r>
          </a:p>
        </p:txBody>
      </p:sp>
      <p:sp>
        <p:nvSpPr>
          <p:cNvPr id="36892" name="Text Box 37"/>
          <p:cNvSpPr txBox="1">
            <a:spLocks noChangeAspect="1" noChangeArrowheads="1"/>
          </p:cNvSpPr>
          <p:nvPr/>
        </p:nvSpPr>
        <p:spPr bwMode="auto">
          <a:xfrm>
            <a:off x="2522538" y="5700713"/>
            <a:ext cx="488950"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b="1">
                <a:solidFill>
                  <a:schemeClr val="tx1"/>
                </a:solidFill>
                <a:latin typeface="Helvetica" pitchFamily="34" charset="0"/>
              </a:defRPr>
            </a:lvl1pPr>
            <a:lvl2pPr marL="742950" indent="-285750">
              <a:defRPr b="1">
                <a:solidFill>
                  <a:schemeClr val="tx1"/>
                </a:solidFill>
                <a:latin typeface="Helvetica" pitchFamily="34" charset="0"/>
              </a:defRPr>
            </a:lvl2pPr>
            <a:lvl3pPr marL="1143000" indent="-228600">
              <a:defRPr b="1">
                <a:solidFill>
                  <a:schemeClr val="tx1"/>
                </a:solidFill>
                <a:latin typeface="Helvetica" pitchFamily="34" charset="0"/>
              </a:defRPr>
            </a:lvl3pPr>
            <a:lvl4pPr marL="1600200" indent="-228600">
              <a:defRPr b="1">
                <a:solidFill>
                  <a:schemeClr val="tx1"/>
                </a:solidFill>
                <a:latin typeface="Helvetica" pitchFamily="34" charset="0"/>
              </a:defRPr>
            </a:lvl4pPr>
            <a:lvl5pPr marL="2057400" indent="-228600">
              <a:defRPr b="1">
                <a:solidFill>
                  <a:schemeClr val="tx1"/>
                </a:solidFill>
                <a:latin typeface="Helvetica"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itchFamily="34" charset="0"/>
              </a:defRPr>
            </a:lvl9pPr>
          </a:lstStyle>
          <a:p>
            <a:pPr>
              <a:lnSpc>
                <a:spcPct val="100000"/>
              </a:lnSpc>
            </a:pPr>
            <a:r>
              <a:rPr lang="en-US" altLang="en-US" sz="1600">
                <a:solidFill>
                  <a:srgbClr val="000482"/>
                </a:solidFill>
              </a:rPr>
              <a:t>L5:</a:t>
            </a:r>
          </a:p>
        </p:txBody>
      </p:sp>
      <p:sp>
        <p:nvSpPr>
          <p:cNvPr id="36893" name="Text Box 38"/>
          <p:cNvSpPr txBox="1">
            <a:spLocks noChangeAspect="1" noChangeArrowheads="1"/>
          </p:cNvSpPr>
          <p:nvPr/>
        </p:nvSpPr>
        <p:spPr bwMode="auto">
          <a:xfrm>
            <a:off x="1793875" y="1265238"/>
            <a:ext cx="1111250" cy="1803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b="1">
                <a:solidFill>
                  <a:schemeClr val="tx1"/>
                </a:solidFill>
                <a:latin typeface="Helvetica" pitchFamily="34" charset="0"/>
              </a:defRPr>
            </a:lvl1pPr>
            <a:lvl2pPr marL="742950" indent="-285750">
              <a:defRPr b="1">
                <a:solidFill>
                  <a:schemeClr val="tx1"/>
                </a:solidFill>
                <a:latin typeface="Helvetica" pitchFamily="34" charset="0"/>
              </a:defRPr>
            </a:lvl2pPr>
            <a:lvl3pPr marL="1143000" indent="-228600">
              <a:defRPr b="1">
                <a:solidFill>
                  <a:schemeClr val="tx1"/>
                </a:solidFill>
                <a:latin typeface="Helvetica" pitchFamily="34" charset="0"/>
              </a:defRPr>
            </a:lvl3pPr>
            <a:lvl4pPr marL="1600200" indent="-228600">
              <a:defRPr b="1">
                <a:solidFill>
                  <a:schemeClr val="tx1"/>
                </a:solidFill>
                <a:latin typeface="Helvetica" pitchFamily="34" charset="0"/>
              </a:defRPr>
            </a:lvl4pPr>
            <a:lvl5pPr marL="2057400" indent="-228600">
              <a:defRPr b="1">
                <a:solidFill>
                  <a:schemeClr val="tx1"/>
                </a:solidFill>
                <a:latin typeface="Helvetica"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itchFamily="34" charset="0"/>
              </a:defRPr>
            </a:lvl9pPr>
          </a:lstStyle>
          <a:p>
            <a:pPr>
              <a:lnSpc>
                <a:spcPct val="100000"/>
              </a:lnSpc>
              <a:spcBef>
                <a:spcPts val="0"/>
              </a:spcBef>
            </a:pPr>
            <a:r>
              <a:rPr lang="en-US" altLang="en-US" sz="1600" dirty="0">
                <a:solidFill>
                  <a:srgbClr val="FF0000"/>
                </a:solidFill>
              </a:rPr>
              <a:t>Smaller,</a:t>
            </a:r>
          </a:p>
          <a:p>
            <a:pPr>
              <a:lnSpc>
                <a:spcPct val="100000"/>
              </a:lnSpc>
              <a:spcBef>
                <a:spcPts val="0"/>
              </a:spcBef>
            </a:pPr>
            <a:r>
              <a:rPr lang="en-US" altLang="en-US" sz="1600" dirty="0">
                <a:solidFill>
                  <a:srgbClr val="FF0000"/>
                </a:solidFill>
              </a:rPr>
              <a:t>faster,</a:t>
            </a:r>
          </a:p>
          <a:p>
            <a:pPr>
              <a:lnSpc>
                <a:spcPct val="100000"/>
              </a:lnSpc>
              <a:spcBef>
                <a:spcPts val="0"/>
              </a:spcBef>
            </a:pPr>
            <a:r>
              <a:rPr lang="en-US" altLang="en-US" sz="1600" dirty="0">
                <a:solidFill>
                  <a:srgbClr val="FF0000"/>
                </a:solidFill>
              </a:rPr>
              <a:t>and </a:t>
            </a:r>
          </a:p>
          <a:p>
            <a:pPr>
              <a:lnSpc>
                <a:spcPct val="100000"/>
              </a:lnSpc>
              <a:spcBef>
                <a:spcPts val="0"/>
              </a:spcBef>
            </a:pPr>
            <a:r>
              <a:rPr lang="en-US" altLang="en-US" sz="1600" dirty="0">
                <a:solidFill>
                  <a:srgbClr val="FF0000"/>
                </a:solidFill>
              </a:rPr>
              <a:t>costlier</a:t>
            </a:r>
          </a:p>
          <a:p>
            <a:pPr>
              <a:lnSpc>
                <a:spcPct val="100000"/>
              </a:lnSpc>
              <a:spcBef>
                <a:spcPts val="0"/>
              </a:spcBef>
            </a:pPr>
            <a:r>
              <a:rPr lang="en-US" altLang="en-US" sz="1600" dirty="0">
                <a:solidFill>
                  <a:srgbClr val="FF0000"/>
                </a:solidFill>
              </a:rPr>
              <a:t>(per byte)</a:t>
            </a:r>
          </a:p>
          <a:p>
            <a:pPr>
              <a:lnSpc>
                <a:spcPct val="100000"/>
              </a:lnSpc>
              <a:spcBef>
                <a:spcPts val="0"/>
              </a:spcBef>
            </a:pPr>
            <a:r>
              <a:rPr lang="en-US" altLang="en-US" sz="1600" dirty="0">
                <a:solidFill>
                  <a:srgbClr val="FF0000"/>
                </a:solidFill>
              </a:rPr>
              <a:t>storage </a:t>
            </a:r>
          </a:p>
          <a:p>
            <a:pPr>
              <a:lnSpc>
                <a:spcPct val="100000"/>
              </a:lnSpc>
              <a:spcBef>
                <a:spcPts val="0"/>
              </a:spcBef>
            </a:pPr>
            <a:r>
              <a:rPr lang="en-US" altLang="en-US" sz="1600" dirty="0">
                <a:solidFill>
                  <a:srgbClr val="FF0000"/>
                </a:solidFill>
              </a:rPr>
              <a:t>devices</a:t>
            </a:r>
          </a:p>
        </p:txBody>
      </p:sp>
      <p:sp>
        <p:nvSpPr>
          <p:cNvPr id="36894" name="Line 39"/>
          <p:cNvSpPr>
            <a:spLocks noChangeShapeType="1"/>
          </p:cNvSpPr>
          <p:nvPr/>
        </p:nvSpPr>
        <p:spPr bwMode="auto">
          <a:xfrm flipH="1" flipV="1">
            <a:off x="1843088" y="1074739"/>
            <a:ext cx="0" cy="215423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7890" name="Rectangle 6"/>
          <p:cNvSpPr>
            <a:spLocks noGrp="1" noChangeArrowheads="1"/>
          </p:cNvSpPr>
          <p:nvPr>
            <p:ph type="title"/>
          </p:nvPr>
        </p:nvSpPr>
        <p:spPr/>
        <p:txBody>
          <a:bodyPr/>
          <a:lstStyle/>
          <a:p>
            <a:pPr eaLnBrk="1" hangingPunct="1"/>
            <a:r>
              <a:rPr lang="en-US" altLang="en-US"/>
              <a:t>Caches</a:t>
            </a:r>
          </a:p>
        </p:txBody>
      </p:sp>
      <p:sp>
        <p:nvSpPr>
          <p:cNvPr id="136199" name="Rectangle 7"/>
          <p:cNvSpPr>
            <a:spLocks noGrp="1" noChangeArrowheads="1"/>
          </p:cNvSpPr>
          <p:nvPr>
            <p:ph idx="1"/>
          </p:nvPr>
        </p:nvSpPr>
        <p:spPr/>
        <p:txBody>
          <a:bodyPr/>
          <a:lstStyle/>
          <a:p>
            <a:pPr eaLnBrk="1" hangingPunct="1">
              <a:lnSpc>
                <a:spcPct val="85000"/>
              </a:lnSpc>
              <a:defRPr/>
            </a:pPr>
            <a:r>
              <a:rPr lang="en-US" dirty="0">
                <a:solidFill>
                  <a:srgbClr val="FF0000"/>
                </a:solidFill>
              </a:rPr>
              <a:t>Cache:</a:t>
            </a:r>
            <a:r>
              <a:rPr lang="en-US" dirty="0"/>
              <a:t> Smaller, faster storage device that acts as staging area for subset of data in a larger, slower device</a:t>
            </a:r>
          </a:p>
          <a:p>
            <a:pPr eaLnBrk="1" hangingPunct="1">
              <a:lnSpc>
                <a:spcPct val="85000"/>
              </a:lnSpc>
              <a:defRPr/>
            </a:pPr>
            <a:r>
              <a:rPr lang="en-US" dirty="0"/>
              <a:t>Fundamental idea of a memory hierarchy:</a:t>
            </a:r>
          </a:p>
          <a:p>
            <a:pPr lvl="1" eaLnBrk="1" hangingPunct="1">
              <a:lnSpc>
                <a:spcPct val="90000"/>
              </a:lnSpc>
              <a:defRPr/>
            </a:pPr>
            <a:r>
              <a:rPr lang="en-US" dirty="0"/>
              <a:t>For each k, the faster, smaller device at level k serves as cache for larger, slower device at level k+1</a:t>
            </a:r>
          </a:p>
          <a:p>
            <a:pPr eaLnBrk="1" hangingPunct="1">
              <a:lnSpc>
                <a:spcPct val="85000"/>
              </a:lnSpc>
              <a:defRPr/>
            </a:pPr>
            <a:r>
              <a:rPr lang="en-US" dirty="0"/>
              <a:t>Why do memory hierarchies work?</a:t>
            </a:r>
          </a:p>
          <a:p>
            <a:pPr lvl="1" eaLnBrk="1" hangingPunct="1">
              <a:lnSpc>
                <a:spcPct val="90000"/>
              </a:lnSpc>
              <a:defRPr/>
            </a:pPr>
            <a:r>
              <a:rPr lang="en-US" dirty="0"/>
              <a:t>Programs tend to access data at level k more often than they access data at level k+1</a:t>
            </a:r>
          </a:p>
          <a:p>
            <a:pPr lvl="1" eaLnBrk="1" hangingPunct="1">
              <a:lnSpc>
                <a:spcPct val="90000"/>
              </a:lnSpc>
              <a:defRPr/>
            </a:pPr>
            <a:r>
              <a:rPr lang="en-US" dirty="0"/>
              <a:t>Thus, storage at level k+1 can be slower, and thus larger and cheaper per bit</a:t>
            </a:r>
          </a:p>
          <a:p>
            <a:pPr eaLnBrk="1" hangingPunct="1">
              <a:lnSpc>
                <a:spcPct val="90000"/>
              </a:lnSpc>
              <a:defRPr/>
            </a:pPr>
            <a:r>
              <a:rPr lang="en-US" dirty="0">
                <a:solidFill>
                  <a:srgbClr val="FF0000"/>
                </a:solidFill>
              </a:rPr>
              <a:t>Big Idea:  </a:t>
            </a:r>
            <a:r>
              <a:rPr lang="en-US" dirty="0"/>
              <a:t>Large pool of memory that costs as little as the cheap storage near the bottom, but serves data to programs at ≈ rate of the fast storage near the top</a:t>
            </a:r>
          </a:p>
          <a:p>
            <a:pPr lvl="1" eaLnBrk="1" hangingPunct="1">
              <a:lnSpc>
                <a:spcPct val="90000"/>
              </a:lnSpc>
              <a:defRPr/>
            </a:pPr>
            <a:endParaRPr lang="en-US" dirty="0"/>
          </a:p>
          <a:p>
            <a:pPr eaLnBrk="1" hangingPunct="1">
              <a:lnSpc>
                <a:spcPct val="85000"/>
              </a:lnSpc>
              <a:defRPr/>
            </a:pPr>
            <a:endParaRPr lang="en-US" dirty="0"/>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423" name="Rectangle 31"/>
          <p:cNvSpPr>
            <a:spLocks noGrp="1" noChangeArrowheads="1"/>
          </p:cNvSpPr>
          <p:nvPr>
            <p:ph type="title"/>
          </p:nvPr>
        </p:nvSpPr>
        <p:spPr/>
        <p:txBody>
          <a:bodyPr/>
          <a:lstStyle/>
          <a:p>
            <a:r>
              <a:rPr lang="en-US" dirty="0"/>
              <a:t>Cache Memories</a:t>
            </a:r>
          </a:p>
        </p:txBody>
      </p:sp>
      <p:sp>
        <p:nvSpPr>
          <p:cNvPr id="187424" name="Rectangle 32"/>
          <p:cNvSpPr>
            <a:spLocks noGrp="1" noChangeArrowheads="1"/>
          </p:cNvSpPr>
          <p:nvPr>
            <p:ph idx="1"/>
          </p:nvPr>
        </p:nvSpPr>
        <p:spPr/>
        <p:txBody>
          <a:bodyPr/>
          <a:lstStyle/>
          <a:p>
            <a:r>
              <a:rPr lang="en-US" dirty="0">
                <a:solidFill>
                  <a:srgbClr val="FF0000"/>
                </a:solidFill>
              </a:rPr>
              <a:t>Cache memories </a:t>
            </a:r>
            <a:r>
              <a:rPr lang="en-US" dirty="0"/>
              <a:t>are small, fast SRAM-based memories managed automatically in hardware</a:t>
            </a:r>
          </a:p>
          <a:p>
            <a:pPr lvl="1"/>
            <a:r>
              <a:rPr lang="en-US" dirty="0"/>
              <a:t>Hold frequently accessed blocks of main memory</a:t>
            </a:r>
          </a:p>
          <a:p>
            <a:r>
              <a:rPr lang="en-US" dirty="0"/>
              <a:t>CPU looks first for data in cache, then in main memory</a:t>
            </a:r>
          </a:p>
          <a:p>
            <a:r>
              <a:rPr lang="en-US" dirty="0"/>
              <a:t>Typical system structure:</a:t>
            </a:r>
          </a:p>
        </p:txBody>
      </p:sp>
      <p:sp>
        <p:nvSpPr>
          <p:cNvPr id="33" name="Rectangle 146"/>
          <p:cNvSpPr>
            <a:spLocks noChangeAspect="1" noChangeArrowheads="1"/>
          </p:cNvSpPr>
          <p:nvPr/>
        </p:nvSpPr>
        <p:spPr bwMode="auto">
          <a:xfrm>
            <a:off x="8782050" y="5414552"/>
            <a:ext cx="819150" cy="823913"/>
          </a:xfrm>
          <a:prstGeom prst="rect">
            <a:avLst/>
          </a:prstGeom>
          <a:noFill/>
          <a:ln w="12700">
            <a:solidFill>
              <a:schemeClr val="tx1"/>
            </a:solidFill>
            <a:miter lim="800000"/>
            <a:headEnd/>
            <a:tailEnd/>
          </a:ln>
          <a:effectLst/>
        </p:spPr>
        <p:txBody>
          <a:bodyPr wrap="none" anchor="ctr">
            <a:prstTxWarp prst="textNoShape">
              <a:avLst/>
            </a:prstTxWarp>
          </a:bodyPr>
          <a:lstStyle/>
          <a:p>
            <a:pPr algn="ctr"/>
            <a:r>
              <a:rPr lang="en-US" sz="1600"/>
              <a:t>Main</a:t>
            </a:r>
          </a:p>
          <a:p>
            <a:pPr algn="ctr"/>
            <a:r>
              <a:rPr lang="en-US" sz="1600"/>
              <a:t>memory</a:t>
            </a:r>
          </a:p>
        </p:txBody>
      </p:sp>
      <p:sp>
        <p:nvSpPr>
          <p:cNvPr id="34" name="AutoShape 201"/>
          <p:cNvSpPr>
            <a:spLocks noChangeAspect="1" noChangeArrowheads="1"/>
          </p:cNvSpPr>
          <p:nvPr/>
        </p:nvSpPr>
        <p:spPr bwMode="auto">
          <a:xfrm>
            <a:off x="7408863" y="5551077"/>
            <a:ext cx="1344612" cy="481013"/>
          </a:xfrm>
          <a:prstGeom prst="leftRightArrow">
            <a:avLst>
              <a:gd name="adj1" fmla="val 50000"/>
              <a:gd name="adj2" fmla="val 55908"/>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35" name="Rectangle 202"/>
          <p:cNvSpPr>
            <a:spLocks noChangeAspect="1" noChangeArrowheads="1"/>
          </p:cNvSpPr>
          <p:nvPr/>
        </p:nvSpPr>
        <p:spPr bwMode="auto">
          <a:xfrm>
            <a:off x="6584950" y="5579651"/>
            <a:ext cx="819150" cy="520700"/>
          </a:xfrm>
          <a:prstGeom prst="rect">
            <a:avLst/>
          </a:prstGeom>
          <a:noFill/>
          <a:ln w="12700">
            <a:solidFill>
              <a:schemeClr val="tx1"/>
            </a:solidFill>
            <a:miter lim="800000"/>
            <a:headEnd/>
            <a:tailEnd/>
          </a:ln>
          <a:effectLst/>
        </p:spPr>
        <p:txBody>
          <a:bodyPr wrap="none" tIns="182880" anchor="ctr">
            <a:prstTxWarp prst="textNoShape">
              <a:avLst/>
            </a:prstTxWarp>
          </a:bodyPr>
          <a:lstStyle/>
          <a:p>
            <a:pPr algn="ctr">
              <a:lnSpc>
                <a:spcPct val="25000"/>
              </a:lnSpc>
            </a:pPr>
            <a:r>
              <a:rPr lang="en-US" sz="1600" dirty="0"/>
              <a:t>I/O</a:t>
            </a:r>
          </a:p>
          <a:p>
            <a:pPr algn="ctr">
              <a:lnSpc>
                <a:spcPct val="25000"/>
              </a:lnSpc>
            </a:pPr>
            <a:r>
              <a:rPr lang="en-US" sz="1600" dirty="0"/>
              <a:t>bridge</a:t>
            </a:r>
          </a:p>
        </p:txBody>
      </p:sp>
      <p:sp>
        <p:nvSpPr>
          <p:cNvPr id="36" name="AutoShape 205"/>
          <p:cNvSpPr>
            <a:spLocks noChangeAspect="1" noChangeArrowheads="1"/>
          </p:cNvSpPr>
          <p:nvPr/>
        </p:nvSpPr>
        <p:spPr bwMode="auto">
          <a:xfrm>
            <a:off x="5272089" y="5551077"/>
            <a:ext cx="1309687" cy="481013"/>
          </a:xfrm>
          <a:prstGeom prst="leftRightArrow">
            <a:avLst>
              <a:gd name="adj1" fmla="val 50000"/>
              <a:gd name="adj2" fmla="val 54455"/>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37" name="Rectangle 206"/>
          <p:cNvSpPr>
            <a:spLocks noChangeAspect="1" noChangeArrowheads="1"/>
          </p:cNvSpPr>
          <p:nvPr/>
        </p:nvSpPr>
        <p:spPr bwMode="auto">
          <a:xfrm>
            <a:off x="2873375" y="5579651"/>
            <a:ext cx="23749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r>
              <a:rPr lang="en-US" sz="1600"/>
              <a:t>Bus interface</a:t>
            </a:r>
          </a:p>
        </p:txBody>
      </p:sp>
      <p:sp>
        <p:nvSpPr>
          <p:cNvPr id="38" name="Rectangle 207"/>
          <p:cNvSpPr>
            <a:spLocks noChangeAspect="1" noChangeArrowheads="1"/>
          </p:cNvSpPr>
          <p:nvPr/>
        </p:nvSpPr>
        <p:spPr bwMode="auto">
          <a:xfrm>
            <a:off x="4386263" y="4384264"/>
            <a:ext cx="615950" cy="138112"/>
          </a:xfrm>
          <a:prstGeom prst="rect">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39" name="Rectangle 208"/>
          <p:cNvSpPr>
            <a:spLocks noChangeAspect="1" noChangeArrowheads="1"/>
          </p:cNvSpPr>
          <p:nvPr/>
        </p:nvSpPr>
        <p:spPr bwMode="auto">
          <a:xfrm>
            <a:off x="4386263" y="4522377"/>
            <a:ext cx="615950" cy="136525"/>
          </a:xfrm>
          <a:prstGeom prst="rect">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40" name="Rectangle 210"/>
          <p:cNvSpPr>
            <a:spLocks noChangeAspect="1" noChangeArrowheads="1"/>
          </p:cNvSpPr>
          <p:nvPr/>
        </p:nvSpPr>
        <p:spPr bwMode="auto">
          <a:xfrm>
            <a:off x="4386263" y="4658902"/>
            <a:ext cx="615950" cy="138113"/>
          </a:xfrm>
          <a:prstGeom prst="rect">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41" name="Rectangle 211"/>
          <p:cNvSpPr>
            <a:spLocks noChangeAspect="1" noChangeArrowheads="1"/>
          </p:cNvSpPr>
          <p:nvPr/>
        </p:nvSpPr>
        <p:spPr bwMode="auto">
          <a:xfrm>
            <a:off x="4386263" y="4797015"/>
            <a:ext cx="615950" cy="136525"/>
          </a:xfrm>
          <a:prstGeom prst="rect">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42" name="Rectangle 212"/>
          <p:cNvSpPr>
            <a:spLocks noChangeAspect="1" noChangeArrowheads="1"/>
          </p:cNvSpPr>
          <p:nvPr/>
        </p:nvSpPr>
        <p:spPr bwMode="auto">
          <a:xfrm>
            <a:off x="4386263" y="4933539"/>
            <a:ext cx="615950" cy="138112"/>
          </a:xfrm>
          <a:prstGeom prst="rect">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43" name="AutoShape 214"/>
          <p:cNvSpPr>
            <a:spLocks noChangeAspect="1" noChangeArrowheads="1"/>
          </p:cNvSpPr>
          <p:nvPr/>
        </p:nvSpPr>
        <p:spPr bwMode="auto">
          <a:xfrm>
            <a:off x="5083175" y="4384264"/>
            <a:ext cx="400050" cy="3429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44" name="AutoShape 215"/>
          <p:cNvSpPr>
            <a:spLocks noChangeAspect="1" noChangeArrowheads="1"/>
          </p:cNvSpPr>
          <p:nvPr/>
        </p:nvSpPr>
        <p:spPr bwMode="auto">
          <a:xfrm flipH="1">
            <a:off x="5002213" y="4727165"/>
            <a:ext cx="400050" cy="344487"/>
          </a:xfrm>
          <a:prstGeom prst="rightArrow">
            <a:avLst>
              <a:gd name="adj1" fmla="val 50000"/>
              <a:gd name="adj2" fmla="val 29032"/>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45" name="Rectangle 220"/>
          <p:cNvSpPr>
            <a:spLocks noChangeAspect="1" noChangeArrowheads="1"/>
          </p:cNvSpPr>
          <p:nvPr/>
        </p:nvSpPr>
        <p:spPr bwMode="auto">
          <a:xfrm>
            <a:off x="5483226" y="4247740"/>
            <a:ext cx="479425" cy="960437"/>
          </a:xfrm>
          <a:prstGeom prst="rect">
            <a:avLst/>
          </a:prstGeom>
          <a:noFill/>
          <a:ln w="12700">
            <a:solidFill>
              <a:schemeClr val="tx1"/>
            </a:solidFill>
            <a:miter lim="800000"/>
            <a:headEnd/>
            <a:tailEnd/>
          </a:ln>
          <a:effectLst/>
        </p:spPr>
        <p:txBody>
          <a:bodyPr wrap="none" anchor="ctr">
            <a:prstTxWarp prst="textNoShape">
              <a:avLst/>
            </a:prstTxWarp>
          </a:bodyPr>
          <a:lstStyle/>
          <a:p>
            <a:pPr algn="ctr"/>
            <a:r>
              <a:rPr lang="en-US" sz="1600"/>
              <a:t>ALU</a:t>
            </a:r>
          </a:p>
        </p:txBody>
      </p:sp>
      <p:sp>
        <p:nvSpPr>
          <p:cNvPr id="46" name="Text Box 221"/>
          <p:cNvSpPr txBox="1">
            <a:spLocks noChangeAspect="1" noChangeArrowheads="1"/>
          </p:cNvSpPr>
          <p:nvPr/>
        </p:nvSpPr>
        <p:spPr bwMode="auto">
          <a:xfrm>
            <a:off x="4030273" y="4118217"/>
            <a:ext cx="1361271" cy="259045"/>
          </a:xfrm>
          <a:prstGeom prst="rect">
            <a:avLst/>
          </a:prstGeom>
          <a:noFill/>
          <a:ln w="12700">
            <a:noFill/>
            <a:miter lim="800000"/>
            <a:headEnd/>
            <a:tailEnd/>
          </a:ln>
          <a:effectLst/>
        </p:spPr>
        <p:txBody>
          <a:bodyPr wrap="none" anchor="ctr">
            <a:prstTxWarp prst="textNoShape">
              <a:avLst/>
            </a:prstTxWarp>
            <a:spAutoFit/>
          </a:bodyPr>
          <a:lstStyle/>
          <a:p>
            <a:pPr algn="ctr"/>
            <a:r>
              <a:rPr lang="en-US" sz="1600"/>
              <a:t>Register file</a:t>
            </a:r>
          </a:p>
        </p:txBody>
      </p:sp>
      <p:sp>
        <p:nvSpPr>
          <p:cNvPr id="47" name="AutoShape 222"/>
          <p:cNvSpPr>
            <a:spLocks noChangeAspect="1" noChangeArrowheads="1"/>
          </p:cNvSpPr>
          <p:nvPr/>
        </p:nvSpPr>
        <p:spPr bwMode="auto">
          <a:xfrm>
            <a:off x="4452939" y="5139914"/>
            <a:ext cx="549275" cy="411162"/>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48" name="Rectangle 223"/>
          <p:cNvSpPr>
            <a:spLocks noChangeAspect="1" noChangeArrowheads="1"/>
          </p:cNvSpPr>
          <p:nvPr/>
        </p:nvSpPr>
        <p:spPr bwMode="auto">
          <a:xfrm>
            <a:off x="2720975" y="4041364"/>
            <a:ext cx="3379788" cy="219710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pPr algn="ctr"/>
            <a:endParaRPr lang="en-US" sz="1600"/>
          </a:p>
        </p:txBody>
      </p:sp>
      <p:sp>
        <p:nvSpPr>
          <p:cNvPr id="49" name="Text Box 225"/>
          <p:cNvSpPr txBox="1">
            <a:spLocks noChangeAspect="1" noChangeArrowheads="1"/>
          </p:cNvSpPr>
          <p:nvPr/>
        </p:nvSpPr>
        <p:spPr bwMode="auto">
          <a:xfrm>
            <a:off x="2617096" y="3789604"/>
            <a:ext cx="1095172" cy="259045"/>
          </a:xfrm>
          <a:prstGeom prst="rect">
            <a:avLst/>
          </a:prstGeom>
          <a:noFill/>
          <a:ln w="12700">
            <a:noFill/>
            <a:miter lim="800000"/>
            <a:headEnd/>
            <a:tailEnd/>
          </a:ln>
          <a:effectLst/>
        </p:spPr>
        <p:txBody>
          <a:bodyPr wrap="none" anchor="ctr">
            <a:prstTxWarp prst="textNoShape">
              <a:avLst/>
            </a:prstTxWarp>
            <a:spAutoFit/>
          </a:bodyPr>
          <a:lstStyle/>
          <a:p>
            <a:pPr algn="ctr"/>
            <a:r>
              <a:rPr lang="en-US" sz="1600" dirty="0"/>
              <a:t>CPU chip</a:t>
            </a:r>
          </a:p>
        </p:txBody>
      </p:sp>
      <p:sp>
        <p:nvSpPr>
          <p:cNvPr id="50" name="Text Box 229"/>
          <p:cNvSpPr txBox="1">
            <a:spLocks noChangeAspect="1" noChangeArrowheads="1"/>
          </p:cNvSpPr>
          <p:nvPr/>
        </p:nvSpPr>
        <p:spPr bwMode="auto">
          <a:xfrm>
            <a:off x="6077477" y="4956417"/>
            <a:ext cx="1335623" cy="259045"/>
          </a:xfrm>
          <a:prstGeom prst="rect">
            <a:avLst/>
          </a:prstGeom>
          <a:noFill/>
          <a:ln w="12700">
            <a:noFill/>
            <a:miter lim="800000"/>
            <a:headEnd/>
            <a:tailEnd/>
          </a:ln>
          <a:effectLst/>
        </p:spPr>
        <p:txBody>
          <a:bodyPr wrap="none" anchor="ctr">
            <a:prstTxWarp prst="textNoShape">
              <a:avLst/>
            </a:prstTxWarp>
            <a:spAutoFit/>
          </a:bodyPr>
          <a:lstStyle/>
          <a:p>
            <a:pPr algn="ctr"/>
            <a:r>
              <a:rPr lang="en-US" sz="1600"/>
              <a:t>System bus</a:t>
            </a:r>
          </a:p>
        </p:txBody>
      </p:sp>
      <p:sp>
        <p:nvSpPr>
          <p:cNvPr id="51" name="Line 230"/>
          <p:cNvSpPr>
            <a:spLocks noChangeAspect="1" noChangeShapeType="1"/>
          </p:cNvSpPr>
          <p:nvPr/>
        </p:nvSpPr>
        <p:spPr bwMode="auto">
          <a:xfrm flipH="1">
            <a:off x="5962651" y="5208176"/>
            <a:ext cx="619125" cy="412750"/>
          </a:xfrm>
          <a:prstGeom prst="line">
            <a:avLst/>
          </a:prstGeom>
          <a:noFill/>
          <a:ln w="12700">
            <a:solidFill>
              <a:schemeClr val="tx1"/>
            </a:solidFill>
            <a:round/>
            <a:headEnd/>
            <a:tailEnd type="triangle" w="med" len="med"/>
          </a:ln>
          <a:effectLst/>
        </p:spPr>
        <p:txBody>
          <a:bodyPr wrap="none" anchor="ctr">
            <a:prstTxWarp prst="textNoShape">
              <a:avLst/>
            </a:prstTxWarp>
          </a:bodyPr>
          <a:lstStyle/>
          <a:p>
            <a:pPr algn="ctr"/>
            <a:endParaRPr lang="en-US" sz="1600"/>
          </a:p>
        </p:txBody>
      </p:sp>
      <p:sp>
        <p:nvSpPr>
          <p:cNvPr id="52" name="Text Box 231"/>
          <p:cNvSpPr txBox="1">
            <a:spLocks noChangeAspect="1" noChangeArrowheads="1"/>
          </p:cNvSpPr>
          <p:nvPr/>
        </p:nvSpPr>
        <p:spPr bwMode="auto">
          <a:xfrm>
            <a:off x="7391647" y="4956417"/>
            <a:ext cx="1393330" cy="259045"/>
          </a:xfrm>
          <a:prstGeom prst="rect">
            <a:avLst/>
          </a:prstGeom>
          <a:noFill/>
          <a:ln w="12700">
            <a:noFill/>
            <a:miter lim="800000"/>
            <a:headEnd/>
            <a:tailEnd/>
          </a:ln>
          <a:effectLst/>
        </p:spPr>
        <p:txBody>
          <a:bodyPr wrap="none" anchor="ctr">
            <a:prstTxWarp prst="textNoShape">
              <a:avLst/>
            </a:prstTxWarp>
            <a:spAutoFit/>
          </a:bodyPr>
          <a:lstStyle/>
          <a:p>
            <a:pPr algn="ctr"/>
            <a:r>
              <a:rPr lang="en-US" sz="1600"/>
              <a:t>Memory bus</a:t>
            </a:r>
          </a:p>
        </p:txBody>
      </p:sp>
      <p:sp>
        <p:nvSpPr>
          <p:cNvPr id="53" name="Line 232"/>
          <p:cNvSpPr>
            <a:spLocks noChangeAspect="1" noChangeShapeType="1"/>
          </p:cNvSpPr>
          <p:nvPr/>
        </p:nvSpPr>
        <p:spPr bwMode="auto">
          <a:xfrm>
            <a:off x="8054975" y="5208176"/>
            <a:ext cx="0" cy="412750"/>
          </a:xfrm>
          <a:prstGeom prst="line">
            <a:avLst/>
          </a:prstGeom>
          <a:noFill/>
          <a:ln w="12700">
            <a:solidFill>
              <a:schemeClr val="tx1"/>
            </a:solidFill>
            <a:round/>
            <a:headEnd/>
            <a:tailEnd type="triangle" w="med" len="med"/>
          </a:ln>
          <a:effectLst/>
        </p:spPr>
        <p:txBody>
          <a:bodyPr wrap="none" anchor="ctr">
            <a:prstTxWarp prst="textNoShape">
              <a:avLst/>
            </a:prstTxWarp>
          </a:bodyPr>
          <a:lstStyle/>
          <a:p>
            <a:pPr algn="ctr"/>
            <a:endParaRPr lang="en-US" sz="1600"/>
          </a:p>
        </p:txBody>
      </p:sp>
      <p:sp>
        <p:nvSpPr>
          <p:cNvPr id="54" name="Rectangle 233"/>
          <p:cNvSpPr>
            <a:spLocks noChangeAspect="1" noChangeArrowheads="1"/>
          </p:cNvSpPr>
          <p:nvPr/>
        </p:nvSpPr>
        <p:spPr bwMode="auto">
          <a:xfrm>
            <a:off x="2873375" y="4481101"/>
            <a:ext cx="1066800" cy="5207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r>
              <a:rPr lang="en-US" sz="1200" dirty="0"/>
              <a:t>Cache </a:t>
            </a:r>
          </a:p>
          <a:p>
            <a:pPr algn="ctr"/>
            <a:r>
              <a:rPr lang="en-US" sz="1200" dirty="0"/>
              <a:t>memory</a:t>
            </a:r>
          </a:p>
        </p:txBody>
      </p:sp>
      <p:sp>
        <p:nvSpPr>
          <p:cNvPr id="55" name="AutoShape 234"/>
          <p:cNvSpPr>
            <a:spLocks noChangeAspect="1" noChangeArrowheads="1"/>
          </p:cNvSpPr>
          <p:nvPr/>
        </p:nvSpPr>
        <p:spPr bwMode="auto">
          <a:xfrm>
            <a:off x="3101976" y="5001802"/>
            <a:ext cx="549275" cy="549275"/>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
        <p:nvSpPr>
          <p:cNvPr id="56" name="AutoShape 236"/>
          <p:cNvSpPr>
            <a:spLocks noChangeAspect="1" noChangeArrowheads="1"/>
          </p:cNvSpPr>
          <p:nvPr/>
        </p:nvSpPr>
        <p:spPr bwMode="auto">
          <a:xfrm flipH="1">
            <a:off x="3965575" y="4528726"/>
            <a:ext cx="400050" cy="344488"/>
          </a:xfrm>
          <a:prstGeom prst="leftRightArrow">
            <a:avLst>
              <a:gd name="adj1" fmla="val 50000"/>
              <a:gd name="adj2" fmla="val 23226"/>
            </a:avLst>
          </a:prstGeom>
          <a:noFill/>
          <a:ln w="12700">
            <a:solidFill>
              <a:schemeClr val="tx1"/>
            </a:solidFill>
            <a:miter lim="800000"/>
            <a:headEnd/>
            <a:tailEnd/>
          </a:ln>
          <a:effectLst/>
        </p:spPr>
        <p:txBody>
          <a:bodyPr wrap="none" anchor="ctr">
            <a:prstTxWarp prst="textNoShape">
              <a:avLst/>
            </a:prstTxWarp>
          </a:bodyPr>
          <a:lstStyle/>
          <a:p>
            <a:pPr algn="ctr"/>
            <a:endParaRPr lang="en-US" sz="1600"/>
          </a:p>
        </p:txBody>
      </p:sp>
    </p:spTree>
    <p:extLst>
      <p:ext uri="{BB962C8B-B14F-4D97-AF65-F5344CB8AC3E}">
        <p14:creationId xmlns:p14="http://schemas.microsoft.com/office/powerpoint/2010/main" val="3248655465"/>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6"/>
          <p:cNvSpPr>
            <a:spLocks noGrp="1" noChangeArrowheads="1"/>
          </p:cNvSpPr>
          <p:nvPr>
            <p:ph type="title"/>
          </p:nvPr>
        </p:nvSpPr>
        <p:spPr/>
        <p:txBody>
          <a:bodyPr/>
          <a:lstStyle/>
          <a:p>
            <a:pPr eaLnBrk="1" hangingPunct="1"/>
            <a:r>
              <a:rPr lang="en-US" altLang="en-US" dirty="0"/>
              <a:t>Typical Speeds</a:t>
            </a:r>
          </a:p>
        </p:txBody>
      </p:sp>
      <p:sp>
        <p:nvSpPr>
          <p:cNvPr id="136199" name="Rectangle 7"/>
          <p:cNvSpPr>
            <a:spLocks noGrp="1" noChangeArrowheads="1"/>
          </p:cNvSpPr>
          <p:nvPr>
            <p:ph idx="1"/>
          </p:nvPr>
        </p:nvSpPr>
        <p:spPr/>
        <p:txBody>
          <a:bodyPr/>
          <a:lstStyle/>
          <a:p>
            <a:pPr eaLnBrk="1" hangingPunct="1">
              <a:lnSpc>
                <a:spcPct val="85000"/>
              </a:lnSpc>
              <a:defRPr/>
            </a:pPr>
            <a:r>
              <a:rPr lang="en-US" dirty="0">
                <a:solidFill>
                  <a:srgbClr val="000000"/>
                </a:solidFill>
              </a:rPr>
              <a:t>Registers: 1 clock (= 400 </a:t>
            </a:r>
            <a:r>
              <a:rPr lang="en-US" dirty="0" err="1">
                <a:solidFill>
                  <a:srgbClr val="000000"/>
                </a:solidFill>
              </a:rPr>
              <a:t>ps</a:t>
            </a:r>
            <a:r>
              <a:rPr lang="en-US" dirty="0">
                <a:solidFill>
                  <a:srgbClr val="000000"/>
                </a:solidFill>
              </a:rPr>
              <a:t> on 2.5 GHz processor) to get 8 bytes</a:t>
            </a:r>
          </a:p>
          <a:p>
            <a:pPr eaLnBrk="1" hangingPunct="1">
              <a:lnSpc>
                <a:spcPct val="85000"/>
              </a:lnSpc>
              <a:defRPr/>
            </a:pPr>
            <a:r>
              <a:rPr lang="en-US" dirty="0">
                <a:solidFill>
                  <a:srgbClr val="000000"/>
                </a:solidFill>
              </a:rPr>
              <a:t>Level-1 (L1) cache: </a:t>
            </a:r>
            <a:r>
              <a:rPr lang="en-US" dirty="0"/>
              <a:t>3–5 clocks to fetch 8 bytes</a:t>
            </a:r>
          </a:p>
          <a:p>
            <a:pPr eaLnBrk="1" hangingPunct="1">
              <a:lnSpc>
                <a:spcPct val="85000"/>
              </a:lnSpc>
              <a:defRPr/>
            </a:pPr>
            <a:r>
              <a:rPr lang="en-US" dirty="0"/>
              <a:t>L2 cache: 10–20 clocks, 32–64 bytes</a:t>
            </a:r>
          </a:p>
          <a:p>
            <a:pPr eaLnBrk="1" hangingPunct="1">
              <a:lnSpc>
                <a:spcPct val="85000"/>
              </a:lnSpc>
              <a:defRPr/>
            </a:pPr>
            <a:r>
              <a:rPr lang="en-US" dirty="0"/>
              <a:t>L3 cache: 20–100 clocks (multiple cores make things slower), 32–64 bytes</a:t>
            </a:r>
          </a:p>
          <a:p>
            <a:pPr eaLnBrk="1" hangingPunct="1">
              <a:lnSpc>
                <a:spcPct val="85000"/>
              </a:lnSpc>
              <a:defRPr/>
            </a:pPr>
            <a:r>
              <a:rPr lang="en-US" dirty="0"/>
              <a:t>DRAM: 100–300 clocks, 32–64 bytes</a:t>
            </a:r>
          </a:p>
          <a:p>
            <a:pPr eaLnBrk="1" hangingPunct="1">
              <a:lnSpc>
                <a:spcPct val="85000"/>
              </a:lnSpc>
              <a:defRPr/>
            </a:pPr>
            <a:r>
              <a:rPr lang="en-US" dirty="0"/>
              <a:t>SSD: 75,000 clocks and up (high variance), 4096 bytes</a:t>
            </a:r>
          </a:p>
          <a:p>
            <a:pPr eaLnBrk="1" hangingPunct="1">
              <a:lnSpc>
                <a:spcPct val="85000"/>
              </a:lnSpc>
              <a:defRPr/>
            </a:pPr>
            <a:r>
              <a:rPr lang="en-US" dirty="0"/>
              <a:t>Hard drive: 5,000,000–25,000,000 clocks, 4096 bytes</a:t>
            </a:r>
          </a:p>
        </p:txBody>
      </p:sp>
    </p:spTree>
    <p:extLst>
      <p:ext uri="{BB962C8B-B14F-4D97-AF65-F5344CB8AC3E}">
        <p14:creationId xmlns:p14="http://schemas.microsoft.com/office/powerpoint/2010/main" val="2607999479"/>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Up-Down Arrow 34"/>
          <p:cNvSpPr/>
          <p:nvPr/>
        </p:nvSpPr>
        <p:spPr bwMode="auto">
          <a:xfrm>
            <a:off x="4876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a:latin typeface="Calibri" pitchFamily="34" charset="0"/>
            </a:endParaRPr>
          </a:p>
        </p:txBody>
      </p:sp>
      <p:sp>
        <p:nvSpPr>
          <p:cNvPr id="2" name="Title 1"/>
          <p:cNvSpPr>
            <a:spLocks noGrp="1"/>
          </p:cNvSpPr>
          <p:nvPr>
            <p:ph type="title"/>
          </p:nvPr>
        </p:nvSpPr>
        <p:spPr/>
        <p:txBody>
          <a:bodyPr/>
          <a:lstStyle/>
          <a:p>
            <a:r>
              <a:rPr lang="en-US" dirty="0"/>
              <a:t>General Cache Concepts</a:t>
            </a:r>
          </a:p>
        </p:txBody>
      </p:sp>
      <p:sp>
        <p:nvSpPr>
          <p:cNvPr id="3" name="Rectangle 2"/>
          <p:cNvSpPr/>
          <p:nvPr/>
        </p:nvSpPr>
        <p:spPr bwMode="auto">
          <a:xfrm>
            <a:off x="3429000" y="4267200"/>
            <a:ext cx="3581400" cy="2057400"/>
          </a:xfrm>
          <a:prstGeom prst="rect">
            <a:avLst/>
          </a:prstGeom>
          <a:solidFill>
            <a:srgbClr val="DEDFF5"/>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endParaRPr lang="en-US" dirty="0">
              <a:latin typeface="Calibri" pitchFamily="34" charset="0"/>
            </a:endParaRPr>
          </a:p>
        </p:txBody>
      </p:sp>
      <p:sp>
        <p:nvSpPr>
          <p:cNvPr id="4" name="Rectangle 3"/>
          <p:cNvSpPr/>
          <p:nvPr/>
        </p:nvSpPr>
        <p:spPr bwMode="auto">
          <a:xfrm>
            <a:off x="3429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endParaRPr lang="en-US" dirty="0">
              <a:latin typeface="Calibri" pitchFamily="34" charset="0"/>
            </a:endParaRPr>
          </a:p>
        </p:txBody>
      </p:sp>
      <p:sp>
        <p:nvSpPr>
          <p:cNvPr id="5" name="Rectangle 4"/>
          <p:cNvSpPr/>
          <p:nvPr/>
        </p:nvSpPr>
        <p:spPr bwMode="auto">
          <a:xfrm>
            <a:off x="3581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0</a:t>
            </a:r>
          </a:p>
        </p:txBody>
      </p:sp>
      <p:sp>
        <p:nvSpPr>
          <p:cNvPr id="6" name="Rectangle 5"/>
          <p:cNvSpPr/>
          <p:nvPr/>
        </p:nvSpPr>
        <p:spPr bwMode="auto">
          <a:xfrm>
            <a:off x="4419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1</a:t>
            </a:r>
          </a:p>
        </p:txBody>
      </p:sp>
      <p:sp>
        <p:nvSpPr>
          <p:cNvPr id="7" name="Rectangle 6"/>
          <p:cNvSpPr/>
          <p:nvPr/>
        </p:nvSpPr>
        <p:spPr bwMode="auto">
          <a:xfrm>
            <a:off x="5257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2</a:t>
            </a:r>
          </a:p>
        </p:txBody>
      </p:sp>
      <p:sp>
        <p:nvSpPr>
          <p:cNvPr id="8" name="Rectangle 7"/>
          <p:cNvSpPr/>
          <p:nvPr/>
        </p:nvSpPr>
        <p:spPr bwMode="auto">
          <a:xfrm>
            <a:off x="6096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3</a:t>
            </a:r>
          </a:p>
        </p:txBody>
      </p:sp>
      <p:sp>
        <p:nvSpPr>
          <p:cNvPr id="9" name="Rectangle 8"/>
          <p:cNvSpPr/>
          <p:nvPr/>
        </p:nvSpPr>
        <p:spPr bwMode="auto">
          <a:xfrm>
            <a:off x="3581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4</a:t>
            </a:r>
          </a:p>
        </p:txBody>
      </p:sp>
      <p:sp>
        <p:nvSpPr>
          <p:cNvPr id="10" name="Rectangle 9"/>
          <p:cNvSpPr/>
          <p:nvPr/>
        </p:nvSpPr>
        <p:spPr bwMode="auto">
          <a:xfrm>
            <a:off x="4419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5</a:t>
            </a:r>
          </a:p>
        </p:txBody>
      </p:sp>
      <p:sp>
        <p:nvSpPr>
          <p:cNvPr id="11" name="Rectangle 10"/>
          <p:cNvSpPr/>
          <p:nvPr/>
        </p:nvSpPr>
        <p:spPr bwMode="auto">
          <a:xfrm>
            <a:off x="5257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6</a:t>
            </a:r>
          </a:p>
        </p:txBody>
      </p:sp>
      <p:sp>
        <p:nvSpPr>
          <p:cNvPr id="12" name="Rectangle 11"/>
          <p:cNvSpPr/>
          <p:nvPr/>
        </p:nvSpPr>
        <p:spPr bwMode="auto">
          <a:xfrm>
            <a:off x="6096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7</a:t>
            </a:r>
          </a:p>
        </p:txBody>
      </p:sp>
      <p:sp>
        <p:nvSpPr>
          <p:cNvPr id="13" name="Rectangle 12"/>
          <p:cNvSpPr/>
          <p:nvPr/>
        </p:nvSpPr>
        <p:spPr bwMode="auto">
          <a:xfrm>
            <a:off x="3581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8</a:t>
            </a:r>
          </a:p>
        </p:txBody>
      </p:sp>
      <p:sp>
        <p:nvSpPr>
          <p:cNvPr id="14" name="Rectangle 13"/>
          <p:cNvSpPr/>
          <p:nvPr/>
        </p:nvSpPr>
        <p:spPr bwMode="auto">
          <a:xfrm>
            <a:off x="4419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9</a:t>
            </a:r>
          </a:p>
        </p:txBody>
      </p:sp>
      <p:sp>
        <p:nvSpPr>
          <p:cNvPr id="15" name="Rectangle 14"/>
          <p:cNvSpPr/>
          <p:nvPr/>
        </p:nvSpPr>
        <p:spPr bwMode="auto">
          <a:xfrm>
            <a:off x="5257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10</a:t>
            </a:r>
          </a:p>
        </p:txBody>
      </p:sp>
      <p:sp>
        <p:nvSpPr>
          <p:cNvPr id="16" name="Rectangle 15"/>
          <p:cNvSpPr/>
          <p:nvPr/>
        </p:nvSpPr>
        <p:spPr bwMode="auto">
          <a:xfrm>
            <a:off x="6096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11</a:t>
            </a:r>
          </a:p>
        </p:txBody>
      </p:sp>
      <p:sp>
        <p:nvSpPr>
          <p:cNvPr id="17" name="Rectangle 16"/>
          <p:cNvSpPr/>
          <p:nvPr/>
        </p:nvSpPr>
        <p:spPr bwMode="auto">
          <a:xfrm>
            <a:off x="3581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12</a:t>
            </a:r>
          </a:p>
        </p:txBody>
      </p:sp>
      <p:sp>
        <p:nvSpPr>
          <p:cNvPr id="18" name="Rectangle 17"/>
          <p:cNvSpPr/>
          <p:nvPr/>
        </p:nvSpPr>
        <p:spPr bwMode="auto">
          <a:xfrm>
            <a:off x="4419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13</a:t>
            </a:r>
          </a:p>
        </p:txBody>
      </p:sp>
      <p:sp>
        <p:nvSpPr>
          <p:cNvPr id="19" name="Rectangle 18"/>
          <p:cNvSpPr/>
          <p:nvPr/>
        </p:nvSpPr>
        <p:spPr bwMode="auto">
          <a:xfrm>
            <a:off x="5257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14</a:t>
            </a:r>
          </a:p>
        </p:txBody>
      </p:sp>
      <p:sp>
        <p:nvSpPr>
          <p:cNvPr id="20" name="Rectangle 19"/>
          <p:cNvSpPr/>
          <p:nvPr/>
        </p:nvSpPr>
        <p:spPr bwMode="auto">
          <a:xfrm>
            <a:off x="6096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15</a:t>
            </a:r>
          </a:p>
        </p:txBody>
      </p:sp>
      <p:cxnSp>
        <p:nvCxnSpPr>
          <p:cNvPr id="22" name="Straight Connector 21"/>
          <p:cNvCxnSpPr/>
          <p:nvPr/>
        </p:nvCxnSpPr>
        <p:spPr bwMode="auto">
          <a:xfrm>
            <a:off x="3810000" y="6096001"/>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3581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8</a:t>
            </a:r>
          </a:p>
        </p:txBody>
      </p:sp>
      <p:sp>
        <p:nvSpPr>
          <p:cNvPr id="27" name="Rectangle 26"/>
          <p:cNvSpPr/>
          <p:nvPr/>
        </p:nvSpPr>
        <p:spPr bwMode="auto">
          <a:xfrm>
            <a:off x="4419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9</a:t>
            </a:r>
          </a:p>
        </p:txBody>
      </p:sp>
      <p:sp>
        <p:nvSpPr>
          <p:cNvPr id="28" name="Rectangle 27"/>
          <p:cNvSpPr/>
          <p:nvPr/>
        </p:nvSpPr>
        <p:spPr bwMode="auto">
          <a:xfrm>
            <a:off x="5257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14</a:t>
            </a:r>
          </a:p>
        </p:txBody>
      </p:sp>
      <p:sp>
        <p:nvSpPr>
          <p:cNvPr id="29" name="Rectangle 28"/>
          <p:cNvSpPr/>
          <p:nvPr/>
        </p:nvSpPr>
        <p:spPr bwMode="auto">
          <a:xfrm>
            <a:off x="6096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3</a:t>
            </a:r>
          </a:p>
        </p:txBody>
      </p:sp>
      <p:sp>
        <p:nvSpPr>
          <p:cNvPr id="30" name="TextBox 29"/>
          <p:cNvSpPr txBox="1"/>
          <p:nvPr/>
        </p:nvSpPr>
        <p:spPr>
          <a:xfrm>
            <a:off x="2409747" y="2348592"/>
            <a:ext cx="755335" cy="341632"/>
          </a:xfrm>
          <a:prstGeom prst="rect">
            <a:avLst/>
          </a:prstGeom>
          <a:noFill/>
        </p:spPr>
        <p:txBody>
          <a:bodyPr wrap="none" rtlCol="0">
            <a:spAutoFit/>
          </a:bodyPr>
          <a:lstStyle/>
          <a:p>
            <a:r>
              <a:rPr lang="en-US" dirty="0">
                <a:latin typeface="Calibri" pitchFamily="34" charset="0"/>
              </a:rPr>
              <a:t>Cache</a:t>
            </a:r>
          </a:p>
        </p:txBody>
      </p:sp>
      <p:sp>
        <p:nvSpPr>
          <p:cNvPr id="31" name="TextBox 30"/>
          <p:cNvSpPr txBox="1"/>
          <p:nvPr/>
        </p:nvSpPr>
        <p:spPr>
          <a:xfrm>
            <a:off x="2119219" y="4343401"/>
            <a:ext cx="1004827" cy="341632"/>
          </a:xfrm>
          <a:prstGeom prst="rect">
            <a:avLst/>
          </a:prstGeom>
          <a:noFill/>
        </p:spPr>
        <p:txBody>
          <a:bodyPr wrap="none" rtlCol="0">
            <a:spAutoFit/>
          </a:bodyPr>
          <a:lstStyle/>
          <a:p>
            <a:r>
              <a:rPr lang="en-US" dirty="0">
                <a:latin typeface="Calibri" pitchFamily="34" charset="0"/>
              </a:rPr>
              <a:t>Memory</a:t>
            </a:r>
          </a:p>
        </p:txBody>
      </p:sp>
      <p:sp>
        <p:nvSpPr>
          <p:cNvPr id="32" name="Text Box 19"/>
          <p:cNvSpPr txBox="1">
            <a:spLocks noChangeArrowheads="1"/>
          </p:cNvSpPr>
          <p:nvPr/>
        </p:nvSpPr>
        <p:spPr bwMode="auto">
          <a:xfrm>
            <a:off x="7159242" y="4147318"/>
            <a:ext cx="3199956" cy="577082"/>
          </a:xfrm>
          <a:prstGeom prst="rect">
            <a:avLst/>
          </a:prstGeom>
          <a:noFill/>
          <a:ln w="9525">
            <a:noFill/>
            <a:round/>
            <a:headEnd/>
            <a:tailEnd/>
          </a:ln>
        </p:spPr>
        <p:txBody>
          <a:bodyPr wrap="none" lIns="90000" tIns="46800" rIns="90000" bIns="46800" anchor="ctr">
            <a:spAutoFit/>
          </a:bodyPr>
          <a:lstStyle/>
          <a:p>
            <a:pPr algn="l">
              <a:lnSpc>
                <a:spcPct val="98000"/>
              </a:lnSpc>
              <a:spcBef>
                <a:spcPts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Larger, slower, cheaper memory</a:t>
            </a:r>
          </a:p>
          <a:p>
            <a:pPr algn="l">
              <a:lnSpc>
                <a:spcPct val="98000"/>
              </a:lnSpc>
              <a:spcBef>
                <a:spcPts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viewed as partitioned into “blocks”</a:t>
            </a:r>
          </a:p>
        </p:txBody>
      </p:sp>
      <p:sp>
        <p:nvSpPr>
          <p:cNvPr id="33" name="Text Box 22"/>
          <p:cNvSpPr txBox="1">
            <a:spLocks noChangeArrowheads="1"/>
          </p:cNvSpPr>
          <p:nvPr/>
        </p:nvSpPr>
        <p:spPr bwMode="auto">
          <a:xfrm>
            <a:off x="5466800" y="3232918"/>
            <a:ext cx="2839000" cy="577082"/>
          </a:xfrm>
          <a:prstGeom prst="rect">
            <a:avLst/>
          </a:prstGeom>
          <a:noFill/>
          <a:ln w="9525">
            <a:no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Data is copied in block-sized transfer units</a:t>
            </a:r>
          </a:p>
        </p:txBody>
      </p:sp>
      <p:sp>
        <p:nvSpPr>
          <p:cNvPr id="34" name="Text Box 29"/>
          <p:cNvSpPr txBox="1">
            <a:spLocks noChangeArrowheads="1"/>
          </p:cNvSpPr>
          <p:nvPr/>
        </p:nvSpPr>
        <p:spPr bwMode="auto">
          <a:xfrm>
            <a:off x="7086600" y="2166312"/>
            <a:ext cx="2930908" cy="818367"/>
          </a:xfrm>
          <a:prstGeom prst="rect">
            <a:avLst/>
          </a:prstGeom>
          <a:noFill/>
          <a:ln w="9525">
            <a:noFill/>
            <a:round/>
            <a:headEnd/>
            <a:tailEnd/>
          </a:ln>
        </p:spPr>
        <p:txBody>
          <a:bodyPr wrap="none" lIns="90000" tIns="46800" rIns="90000" bIns="46800" anchor="ctr">
            <a:spAutoFit/>
          </a:bodyPr>
          <a:lstStyle/>
          <a:p>
            <a:pPr algn="l">
              <a:lnSpc>
                <a:spcPct val="98000"/>
              </a:lnSpc>
              <a:spcBef>
                <a:spcPts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Smaller, faster, more expensive</a:t>
            </a:r>
          </a:p>
          <a:p>
            <a:pPr algn="l">
              <a:lnSpc>
                <a:spcPct val="98000"/>
              </a:lnSpc>
              <a:spcBef>
                <a:spcPts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memory caches a  subset of</a:t>
            </a:r>
          </a:p>
          <a:p>
            <a:pPr algn="l">
              <a:lnSpc>
                <a:spcPct val="98000"/>
              </a:lnSpc>
              <a:spcBef>
                <a:spcPts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the blocks</a:t>
            </a:r>
          </a:p>
        </p:txBody>
      </p:sp>
      <p:sp>
        <p:nvSpPr>
          <p:cNvPr id="37" name="Rectangle 36"/>
          <p:cNvSpPr/>
          <p:nvPr/>
        </p:nvSpPr>
        <p:spPr bwMode="auto">
          <a:xfrm>
            <a:off x="3581400" y="48006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4</a:t>
            </a:r>
          </a:p>
        </p:txBody>
      </p:sp>
      <p:sp>
        <p:nvSpPr>
          <p:cNvPr id="38" name="Rectangle 37"/>
          <p:cNvSpPr/>
          <p:nvPr/>
        </p:nvSpPr>
        <p:spPr bwMode="auto">
          <a:xfrm>
            <a:off x="4114800" y="34290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4</a:t>
            </a:r>
          </a:p>
        </p:txBody>
      </p:sp>
      <p:sp>
        <p:nvSpPr>
          <p:cNvPr id="39" name="Rectangle 38"/>
          <p:cNvSpPr/>
          <p:nvPr/>
        </p:nvSpPr>
        <p:spPr bwMode="auto">
          <a:xfrm>
            <a:off x="3581400" y="2424791"/>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4</a:t>
            </a:r>
          </a:p>
        </p:txBody>
      </p:sp>
      <p:sp>
        <p:nvSpPr>
          <p:cNvPr id="40" name="Rectangle 39"/>
          <p:cNvSpPr/>
          <p:nvPr/>
        </p:nvSpPr>
        <p:spPr bwMode="auto">
          <a:xfrm>
            <a:off x="5257800" y="5181600"/>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10</a:t>
            </a:r>
          </a:p>
        </p:txBody>
      </p:sp>
      <p:sp>
        <p:nvSpPr>
          <p:cNvPr id="41" name="Rectangle 40"/>
          <p:cNvSpPr/>
          <p:nvPr/>
        </p:nvSpPr>
        <p:spPr bwMode="auto">
          <a:xfrm>
            <a:off x="4114800" y="3429000"/>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10</a:t>
            </a:r>
          </a:p>
        </p:txBody>
      </p:sp>
      <p:sp>
        <p:nvSpPr>
          <p:cNvPr id="42" name="Rectangle 41"/>
          <p:cNvSpPr/>
          <p:nvPr/>
        </p:nvSpPr>
        <p:spPr bwMode="auto">
          <a:xfrm>
            <a:off x="5257800" y="2424791"/>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10</a:t>
            </a:r>
          </a:p>
        </p:txBody>
      </p:sp>
      <mc:AlternateContent xmlns:mc="http://schemas.openxmlformats.org/markup-compatibility/2006">
        <mc:Choice xmlns:p14="http://schemas.microsoft.com/office/powerpoint/2010/main" Requires="p14">
          <p:contentPart p14:bwMode="auto" r:id="rId3">
            <p14:nvContentPartPr>
              <p14:cNvPr id="21" name="Ink 20">
                <a:extLst>
                  <a:ext uri="{FF2B5EF4-FFF2-40B4-BE49-F238E27FC236}">
                    <a16:creationId xmlns:a16="http://schemas.microsoft.com/office/drawing/2014/main" id="{25E23481-1F2D-91DF-17CE-255C956C8BCC}"/>
                  </a:ext>
                </a:extLst>
              </p14:cNvPr>
              <p14:cNvContentPartPr/>
              <p14:nvPr/>
            </p14:nvContentPartPr>
            <p14:xfrm>
              <a:off x="9499680" y="4203720"/>
              <a:ext cx="1035360" cy="730440"/>
            </p14:xfrm>
          </p:contentPart>
        </mc:Choice>
        <mc:Fallback>
          <p:pic>
            <p:nvPicPr>
              <p:cNvPr id="21" name="Ink 20">
                <a:extLst>
                  <a:ext uri="{FF2B5EF4-FFF2-40B4-BE49-F238E27FC236}">
                    <a16:creationId xmlns:a16="http://schemas.microsoft.com/office/drawing/2014/main" id="{25E23481-1F2D-91DF-17CE-255C956C8BCC}"/>
                  </a:ext>
                </a:extLst>
              </p:cNvPr>
              <p:cNvPicPr/>
              <p:nvPr/>
            </p:nvPicPr>
            <p:blipFill>
              <a:blip r:embed="rId4"/>
              <a:stretch>
                <a:fillRect/>
              </a:stretch>
            </p:blipFill>
            <p:spPr>
              <a:xfrm>
                <a:off x="9490320" y="4194360"/>
                <a:ext cx="1054080" cy="749160"/>
              </a:xfrm>
              <a:prstGeom prst="rect">
                <a:avLst/>
              </a:prstGeom>
            </p:spPr>
          </p:pic>
        </mc:Fallback>
      </mc:AlternateContent>
    </p:spTree>
    <p:extLst>
      <p:ext uri="{BB962C8B-B14F-4D97-AF65-F5344CB8AC3E}">
        <p14:creationId xmlns:p14="http://schemas.microsoft.com/office/powerpoint/2010/main" val="23437485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par>
                                <p:cTn id="19" presetID="1" presetClass="exit" presetSubtype="0" fill="hold" grpId="1" nodeType="withEffect">
                                  <p:stCondLst>
                                    <p:cond delay="0"/>
                                  </p:stCondLst>
                                  <p:childTnLst>
                                    <p:set>
                                      <p:cBhvr>
                                        <p:cTn id="20" dur="1" fill="hold">
                                          <p:stCondLst>
                                            <p:cond delay="0"/>
                                          </p:stCondLst>
                                        </p:cTn>
                                        <p:tgtEl>
                                          <p:spTgt spid="38"/>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2"/>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4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7" grpId="0" animBg="1"/>
      <p:bldP spid="38" grpId="0" animBg="1"/>
      <p:bldP spid="38" grpId="1" animBg="1"/>
      <p:bldP spid="39" grpId="0" animBg="1"/>
      <p:bldP spid="40" grpId="0" animBg="1"/>
      <p:bldP spid="41" grpId="0" animBg="1"/>
      <p:bldP spid="41" grpId="1" animBg="1"/>
      <p:bldP spid="4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Up-Down Arrow 42"/>
          <p:cNvSpPr/>
          <p:nvPr/>
        </p:nvSpPr>
        <p:spPr bwMode="auto">
          <a:xfrm>
            <a:off x="4876800" y="1295400"/>
            <a:ext cx="685800" cy="990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a:latin typeface="Calibri" pitchFamily="34" charset="0"/>
            </a:endParaRPr>
          </a:p>
        </p:txBody>
      </p:sp>
      <p:sp>
        <p:nvSpPr>
          <p:cNvPr id="35" name="Up-Down Arrow 34"/>
          <p:cNvSpPr/>
          <p:nvPr/>
        </p:nvSpPr>
        <p:spPr bwMode="auto">
          <a:xfrm>
            <a:off x="4876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a:latin typeface="Calibri" pitchFamily="34" charset="0"/>
            </a:endParaRPr>
          </a:p>
        </p:txBody>
      </p:sp>
      <p:sp>
        <p:nvSpPr>
          <p:cNvPr id="2" name="Title 1"/>
          <p:cNvSpPr>
            <a:spLocks noGrp="1"/>
          </p:cNvSpPr>
          <p:nvPr>
            <p:ph type="title"/>
          </p:nvPr>
        </p:nvSpPr>
        <p:spPr/>
        <p:txBody>
          <a:bodyPr/>
          <a:lstStyle/>
          <a:p>
            <a:r>
              <a:rPr lang="en-US" dirty="0"/>
              <a:t>General Cache Concepts: Hit</a:t>
            </a:r>
          </a:p>
        </p:txBody>
      </p:sp>
      <p:sp>
        <p:nvSpPr>
          <p:cNvPr id="3" name="Rectangle 2"/>
          <p:cNvSpPr/>
          <p:nvPr/>
        </p:nvSpPr>
        <p:spPr bwMode="auto">
          <a:xfrm>
            <a:off x="3429000" y="4267200"/>
            <a:ext cx="3581400" cy="20574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endParaRPr lang="en-US" dirty="0">
              <a:latin typeface="Calibri" pitchFamily="34" charset="0"/>
            </a:endParaRPr>
          </a:p>
        </p:txBody>
      </p:sp>
      <p:sp>
        <p:nvSpPr>
          <p:cNvPr id="4" name="Rectangle 3"/>
          <p:cNvSpPr/>
          <p:nvPr/>
        </p:nvSpPr>
        <p:spPr bwMode="auto">
          <a:xfrm>
            <a:off x="3429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endParaRPr lang="en-US" dirty="0">
              <a:latin typeface="Calibri" pitchFamily="34" charset="0"/>
            </a:endParaRPr>
          </a:p>
        </p:txBody>
      </p:sp>
      <p:sp>
        <p:nvSpPr>
          <p:cNvPr id="5" name="Rectangle 4"/>
          <p:cNvSpPr/>
          <p:nvPr/>
        </p:nvSpPr>
        <p:spPr bwMode="auto">
          <a:xfrm>
            <a:off x="3581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0</a:t>
            </a:r>
          </a:p>
        </p:txBody>
      </p:sp>
      <p:sp>
        <p:nvSpPr>
          <p:cNvPr id="6" name="Rectangle 5"/>
          <p:cNvSpPr/>
          <p:nvPr/>
        </p:nvSpPr>
        <p:spPr bwMode="auto">
          <a:xfrm>
            <a:off x="4419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1</a:t>
            </a:r>
          </a:p>
        </p:txBody>
      </p:sp>
      <p:sp>
        <p:nvSpPr>
          <p:cNvPr id="7" name="Rectangle 6"/>
          <p:cNvSpPr/>
          <p:nvPr/>
        </p:nvSpPr>
        <p:spPr bwMode="auto">
          <a:xfrm>
            <a:off x="5257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2</a:t>
            </a:r>
          </a:p>
        </p:txBody>
      </p:sp>
      <p:sp>
        <p:nvSpPr>
          <p:cNvPr id="8" name="Rectangle 7"/>
          <p:cNvSpPr/>
          <p:nvPr/>
        </p:nvSpPr>
        <p:spPr bwMode="auto">
          <a:xfrm>
            <a:off x="6096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3</a:t>
            </a:r>
          </a:p>
        </p:txBody>
      </p:sp>
      <p:sp>
        <p:nvSpPr>
          <p:cNvPr id="9" name="Rectangle 8"/>
          <p:cNvSpPr/>
          <p:nvPr/>
        </p:nvSpPr>
        <p:spPr bwMode="auto">
          <a:xfrm>
            <a:off x="3581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4</a:t>
            </a:r>
          </a:p>
        </p:txBody>
      </p:sp>
      <p:sp>
        <p:nvSpPr>
          <p:cNvPr id="10" name="Rectangle 9"/>
          <p:cNvSpPr/>
          <p:nvPr/>
        </p:nvSpPr>
        <p:spPr bwMode="auto">
          <a:xfrm>
            <a:off x="4419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5</a:t>
            </a:r>
          </a:p>
        </p:txBody>
      </p:sp>
      <p:sp>
        <p:nvSpPr>
          <p:cNvPr id="11" name="Rectangle 10"/>
          <p:cNvSpPr/>
          <p:nvPr/>
        </p:nvSpPr>
        <p:spPr bwMode="auto">
          <a:xfrm>
            <a:off x="5257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6</a:t>
            </a:r>
          </a:p>
        </p:txBody>
      </p:sp>
      <p:sp>
        <p:nvSpPr>
          <p:cNvPr id="12" name="Rectangle 11"/>
          <p:cNvSpPr/>
          <p:nvPr/>
        </p:nvSpPr>
        <p:spPr bwMode="auto">
          <a:xfrm>
            <a:off x="6096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7</a:t>
            </a:r>
          </a:p>
        </p:txBody>
      </p:sp>
      <p:sp>
        <p:nvSpPr>
          <p:cNvPr id="13" name="Rectangle 12"/>
          <p:cNvSpPr/>
          <p:nvPr/>
        </p:nvSpPr>
        <p:spPr bwMode="auto">
          <a:xfrm>
            <a:off x="3581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8</a:t>
            </a:r>
          </a:p>
        </p:txBody>
      </p:sp>
      <p:sp>
        <p:nvSpPr>
          <p:cNvPr id="14" name="Rectangle 13"/>
          <p:cNvSpPr/>
          <p:nvPr/>
        </p:nvSpPr>
        <p:spPr bwMode="auto">
          <a:xfrm>
            <a:off x="4419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9</a:t>
            </a:r>
          </a:p>
        </p:txBody>
      </p:sp>
      <p:sp>
        <p:nvSpPr>
          <p:cNvPr id="15" name="Rectangle 14"/>
          <p:cNvSpPr/>
          <p:nvPr/>
        </p:nvSpPr>
        <p:spPr bwMode="auto">
          <a:xfrm>
            <a:off x="5257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10</a:t>
            </a:r>
          </a:p>
        </p:txBody>
      </p:sp>
      <p:sp>
        <p:nvSpPr>
          <p:cNvPr id="16" name="Rectangle 15"/>
          <p:cNvSpPr/>
          <p:nvPr/>
        </p:nvSpPr>
        <p:spPr bwMode="auto">
          <a:xfrm>
            <a:off x="6096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11</a:t>
            </a:r>
          </a:p>
        </p:txBody>
      </p:sp>
      <p:sp>
        <p:nvSpPr>
          <p:cNvPr id="17" name="Rectangle 16"/>
          <p:cNvSpPr/>
          <p:nvPr/>
        </p:nvSpPr>
        <p:spPr bwMode="auto">
          <a:xfrm>
            <a:off x="3581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12</a:t>
            </a:r>
          </a:p>
        </p:txBody>
      </p:sp>
      <p:sp>
        <p:nvSpPr>
          <p:cNvPr id="18" name="Rectangle 17"/>
          <p:cNvSpPr/>
          <p:nvPr/>
        </p:nvSpPr>
        <p:spPr bwMode="auto">
          <a:xfrm>
            <a:off x="4419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13</a:t>
            </a:r>
          </a:p>
        </p:txBody>
      </p:sp>
      <p:sp>
        <p:nvSpPr>
          <p:cNvPr id="19" name="Rectangle 18"/>
          <p:cNvSpPr/>
          <p:nvPr/>
        </p:nvSpPr>
        <p:spPr bwMode="auto">
          <a:xfrm>
            <a:off x="5257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14</a:t>
            </a:r>
          </a:p>
        </p:txBody>
      </p:sp>
      <p:sp>
        <p:nvSpPr>
          <p:cNvPr id="20" name="Rectangle 19"/>
          <p:cNvSpPr/>
          <p:nvPr/>
        </p:nvSpPr>
        <p:spPr bwMode="auto">
          <a:xfrm>
            <a:off x="6096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15</a:t>
            </a:r>
          </a:p>
        </p:txBody>
      </p:sp>
      <p:cxnSp>
        <p:nvCxnSpPr>
          <p:cNvPr id="22" name="Straight Connector 21"/>
          <p:cNvCxnSpPr/>
          <p:nvPr/>
        </p:nvCxnSpPr>
        <p:spPr bwMode="auto">
          <a:xfrm>
            <a:off x="3810000" y="6096001"/>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3581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8</a:t>
            </a:r>
          </a:p>
        </p:txBody>
      </p:sp>
      <p:sp>
        <p:nvSpPr>
          <p:cNvPr id="27" name="Rectangle 26"/>
          <p:cNvSpPr/>
          <p:nvPr/>
        </p:nvSpPr>
        <p:spPr bwMode="auto">
          <a:xfrm>
            <a:off x="4419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9</a:t>
            </a:r>
          </a:p>
        </p:txBody>
      </p:sp>
      <p:sp>
        <p:nvSpPr>
          <p:cNvPr id="28" name="Rectangle 27"/>
          <p:cNvSpPr/>
          <p:nvPr/>
        </p:nvSpPr>
        <p:spPr bwMode="auto">
          <a:xfrm>
            <a:off x="5257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14</a:t>
            </a:r>
          </a:p>
        </p:txBody>
      </p:sp>
      <p:sp>
        <p:nvSpPr>
          <p:cNvPr id="29" name="Rectangle 28"/>
          <p:cNvSpPr/>
          <p:nvPr/>
        </p:nvSpPr>
        <p:spPr bwMode="auto">
          <a:xfrm>
            <a:off x="6096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3</a:t>
            </a:r>
          </a:p>
        </p:txBody>
      </p:sp>
      <p:sp>
        <p:nvSpPr>
          <p:cNvPr id="30" name="TextBox 29"/>
          <p:cNvSpPr txBox="1"/>
          <p:nvPr/>
        </p:nvSpPr>
        <p:spPr>
          <a:xfrm>
            <a:off x="2409747" y="2348592"/>
            <a:ext cx="755335" cy="341632"/>
          </a:xfrm>
          <a:prstGeom prst="rect">
            <a:avLst/>
          </a:prstGeom>
          <a:noFill/>
        </p:spPr>
        <p:txBody>
          <a:bodyPr wrap="none" rtlCol="0">
            <a:spAutoFit/>
          </a:bodyPr>
          <a:lstStyle/>
          <a:p>
            <a:r>
              <a:rPr lang="en-US" dirty="0">
                <a:latin typeface="Calibri" pitchFamily="34" charset="0"/>
              </a:rPr>
              <a:t>Cache</a:t>
            </a:r>
          </a:p>
        </p:txBody>
      </p:sp>
      <p:sp>
        <p:nvSpPr>
          <p:cNvPr id="31" name="TextBox 30"/>
          <p:cNvSpPr txBox="1"/>
          <p:nvPr/>
        </p:nvSpPr>
        <p:spPr>
          <a:xfrm>
            <a:off x="2119219" y="4343401"/>
            <a:ext cx="1004827" cy="341632"/>
          </a:xfrm>
          <a:prstGeom prst="rect">
            <a:avLst/>
          </a:prstGeom>
          <a:noFill/>
        </p:spPr>
        <p:txBody>
          <a:bodyPr wrap="none" rtlCol="0">
            <a:spAutoFit/>
          </a:bodyPr>
          <a:lstStyle/>
          <a:p>
            <a:r>
              <a:rPr lang="en-US" dirty="0">
                <a:latin typeface="Calibri" pitchFamily="34" charset="0"/>
              </a:rPr>
              <a:t>Memory</a:t>
            </a:r>
          </a:p>
        </p:txBody>
      </p:sp>
      <p:sp>
        <p:nvSpPr>
          <p:cNvPr id="44" name="Text Box 29"/>
          <p:cNvSpPr txBox="1">
            <a:spLocks noChangeArrowheads="1"/>
          </p:cNvSpPr>
          <p:nvPr/>
        </p:nvSpPr>
        <p:spPr bwMode="auto">
          <a:xfrm>
            <a:off x="7443759" y="1580884"/>
            <a:ext cx="2826906" cy="396135"/>
          </a:xfrm>
          <a:prstGeom prst="rect">
            <a:avLst/>
          </a:prstGeom>
          <a:noFill/>
          <a:ln w="9525">
            <a:noFill/>
            <a:round/>
            <a:headEnd/>
            <a:tailEnd/>
          </a:ln>
        </p:spPr>
        <p:txBody>
          <a:bodyPr wrap="none" lIns="90000" tIns="46800" rIns="90000" bIns="46800" anchor="ctr">
            <a:spAutoFit/>
          </a:bodyPr>
          <a:lstStyle/>
          <a:p>
            <a:pPr algn="l">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i="1" dirty="0">
                <a:latin typeface="Calibri" pitchFamily="34" charset="0"/>
              </a:rPr>
              <a:t>Data in block b is needed</a:t>
            </a:r>
          </a:p>
        </p:txBody>
      </p:sp>
      <p:sp>
        <p:nvSpPr>
          <p:cNvPr id="46" name="Rectangle 45"/>
          <p:cNvSpPr/>
          <p:nvPr/>
        </p:nvSpPr>
        <p:spPr>
          <a:xfrm>
            <a:off x="5521174" y="1619517"/>
            <a:ext cx="1184427" cy="313932"/>
          </a:xfrm>
          <a:prstGeom prst="rect">
            <a:avLst/>
          </a:prstGeom>
        </p:spPr>
        <p:txBody>
          <a:bodyPr wrap="none">
            <a:spAutoFit/>
          </a:bodyPr>
          <a:lstStyle/>
          <a:p>
            <a:pPr algn="ctr"/>
            <a:r>
              <a:rPr lang="en-US" sz="1600" dirty="0">
                <a:latin typeface="Calibri" pitchFamily="34" charset="0"/>
              </a:rPr>
              <a:t>Request: 14</a:t>
            </a:r>
          </a:p>
        </p:txBody>
      </p:sp>
      <p:sp>
        <p:nvSpPr>
          <p:cNvPr id="47" name="Rectangle 46"/>
          <p:cNvSpPr/>
          <p:nvPr/>
        </p:nvSpPr>
        <p:spPr bwMode="auto">
          <a:xfrm>
            <a:off x="5257800" y="2425522"/>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14</a:t>
            </a:r>
          </a:p>
        </p:txBody>
      </p:sp>
      <p:sp>
        <p:nvSpPr>
          <p:cNvPr id="48" name="Text Box 29"/>
          <p:cNvSpPr txBox="1">
            <a:spLocks noChangeArrowheads="1"/>
          </p:cNvSpPr>
          <p:nvPr/>
        </p:nvSpPr>
        <p:spPr bwMode="auto">
          <a:xfrm>
            <a:off x="7460094" y="2203645"/>
            <a:ext cx="2154670" cy="710067"/>
          </a:xfrm>
          <a:prstGeom prst="rect">
            <a:avLst/>
          </a:prstGeom>
          <a:noFill/>
          <a:ln w="9525">
            <a:noFill/>
            <a:round/>
            <a:headEnd/>
            <a:tailEnd/>
          </a:ln>
        </p:spPr>
        <p:txBody>
          <a:bodyPr wrap="none" lIns="90000" tIns="46800" rIns="90000" bIns="46800" anchor="ctr">
            <a:spAutoFit/>
          </a:bodyPr>
          <a:lstStyle/>
          <a:p>
            <a:pPr algn="l">
              <a:lnSpc>
                <a:spcPct val="100000"/>
              </a:lnSpc>
              <a:spcBef>
                <a:spcPts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i="1" dirty="0">
                <a:latin typeface="Calibri" pitchFamily="34" charset="0"/>
              </a:rPr>
              <a:t>Block b is in cache:</a:t>
            </a:r>
          </a:p>
          <a:p>
            <a:pPr algn="l">
              <a:lnSpc>
                <a:spcPct val="100000"/>
              </a:lnSpc>
              <a:spcBef>
                <a:spcPts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i="1" dirty="0">
                <a:solidFill>
                  <a:srgbClr val="C00000"/>
                </a:solidFill>
                <a:latin typeface="Calibri" pitchFamily="34" charset="0"/>
              </a:rPr>
              <a:t>Hit!</a:t>
            </a:r>
          </a:p>
        </p:txBody>
      </p:sp>
    </p:spTree>
    <p:extLst>
      <p:ext uri="{BB962C8B-B14F-4D97-AF65-F5344CB8AC3E}">
        <p14:creationId xmlns:p14="http://schemas.microsoft.com/office/powerpoint/2010/main" val="287426339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ppt_x"/>
                                          </p:val>
                                        </p:tav>
                                        <p:tav tm="100000">
                                          <p:val>
                                            <p:strVal val="#ppt_x"/>
                                          </p:val>
                                        </p:tav>
                                      </p:tavLst>
                                    </p:anim>
                                    <p:anim calcmode="lin" valueType="num">
                                      <p:cBhvr additive="base">
                                        <p:cTn id="8" dur="500" fill="hold"/>
                                        <p:tgtEl>
                                          <p:spTgt spid="46"/>
                                        </p:tgtEl>
                                        <p:attrNameLst>
                                          <p:attrName>ppt_y</p:attrName>
                                        </p:attrNameLst>
                                      </p:cBhvr>
                                      <p:tavLst>
                                        <p:tav tm="0">
                                          <p:val>
                                            <p:strVal val="0-#ppt_h/2"/>
                                          </p:val>
                                        </p:tav>
                                        <p:tav tm="100000">
                                          <p:val>
                                            <p:strVal val="#ppt_y"/>
                                          </p:val>
                                        </p:tav>
                                      </p:tavLst>
                                    </p:anim>
                                  </p:childTnLst>
                                </p:cTn>
                              </p:par>
                              <p:par>
                                <p:cTn id="9" presetID="1" presetClass="entr" presetSubtype="0" fill="hold" grpId="0" nodeType="with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47" grpId="0" animBg="1"/>
      <p:bldP spid="4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Up-Down Arrow 42"/>
          <p:cNvSpPr/>
          <p:nvPr/>
        </p:nvSpPr>
        <p:spPr bwMode="auto">
          <a:xfrm>
            <a:off x="4876800" y="1295400"/>
            <a:ext cx="685800" cy="990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a:latin typeface="Calibri" pitchFamily="34" charset="0"/>
            </a:endParaRPr>
          </a:p>
        </p:txBody>
      </p:sp>
      <p:sp>
        <p:nvSpPr>
          <p:cNvPr id="35" name="Up-Down Arrow 34"/>
          <p:cNvSpPr/>
          <p:nvPr/>
        </p:nvSpPr>
        <p:spPr bwMode="auto">
          <a:xfrm>
            <a:off x="4876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a:latin typeface="Calibri" pitchFamily="34" charset="0"/>
            </a:endParaRPr>
          </a:p>
        </p:txBody>
      </p:sp>
      <p:sp>
        <p:nvSpPr>
          <p:cNvPr id="2" name="Title 1"/>
          <p:cNvSpPr>
            <a:spLocks noGrp="1"/>
          </p:cNvSpPr>
          <p:nvPr>
            <p:ph type="title"/>
          </p:nvPr>
        </p:nvSpPr>
        <p:spPr/>
        <p:txBody>
          <a:bodyPr/>
          <a:lstStyle/>
          <a:p>
            <a:r>
              <a:rPr lang="en-US" dirty="0"/>
              <a:t>General Cache Concepts: Miss</a:t>
            </a:r>
          </a:p>
        </p:txBody>
      </p:sp>
      <p:sp>
        <p:nvSpPr>
          <p:cNvPr id="3" name="Rectangle 2"/>
          <p:cNvSpPr/>
          <p:nvPr/>
        </p:nvSpPr>
        <p:spPr bwMode="auto">
          <a:xfrm>
            <a:off x="3429000" y="4267200"/>
            <a:ext cx="3581400" cy="20574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endParaRPr lang="en-US" dirty="0">
              <a:latin typeface="Calibri" pitchFamily="34" charset="0"/>
            </a:endParaRPr>
          </a:p>
        </p:txBody>
      </p:sp>
      <p:sp>
        <p:nvSpPr>
          <p:cNvPr id="4" name="Rectangle 3"/>
          <p:cNvSpPr/>
          <p:nvPr/>
        </p:nvSpPr>
        <p:spPr bwMode="auto">
          <a:xfrm>
            <a:off x="3429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endParaRPr lang="en-US" dirty="0">
              <a:latin typeface="Calibri" pitchFamily="34" charset="0"/>
            </a:endParaRPr>
          </a:p>
        </p:txBody>
      </p:sp>
      <p:sp>
        <p:nvSpPr>
          <p:cNvPr id="5" name="Rectangle 4"/>
          <p:cNvSpPr/>
          <p:nvPr/>
        </p:nvSpPr>
        <p:spPr bwMode="auto">
          <a:xfrm>
            <a:off x="3581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0</a:t>
            </a:r>
          </a:p>
        </p:txBody>
      </p:sp>
      <p:sp>
        <p:nvSpPr>
          <p:cNvPr id="6" name="Rectangle 5"/>
          <p:cNvSpPr/>
          <p:nvPr/>
        </p:nvSpPr>
        <p:spPr bwMode="auto">
          <a:xfrm>
            <a:off x="4419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1</a:t>
            </a:r>
          </a:p>
        </p:txBody>
      </p:sp>
      <p:sp>
        <p:nvSpPr>
          <p:cNvPr id="7" name="Rectangle 6"/>
          <p:cNvSpPr/>
          <p:nvPr/>
        </p:nvSpPr>
        <p:spPr bwMode="auto">
          <a:xfrm>
            <a:off x="5257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2</a:t>
            </a:r>
          </a:p>
        </p:txBody>
      </p:sp>
      <p:sp>
        <p:nvSpPr>
          <p:cNvPr id="8" name="Rectangle 7"/>
          <p:cNvSpPr/>
          <p:nvPr/>
        </p:nvSpPr>
        <p:spPr bwMode="auto">
          <a:xfrm>
            <a:off x="6096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3</a:t>
            </a:r>
          </a:p>
        </p:txBody>
      </p:sp>
      <p:sp>
        <p:nvSpPr>
          <p:cNvPr id="9" name="Rectangle 8"/>
          <p:cNvSpPr/>
          <p:nvPr/>
        </p:nvSpPr>
        <p:spPr bwMode="auto">
          <a:xfrm>
            <a:off x="3581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4</a:t>
            </a:r>
          </a:p>
        </p:txBody>
      </p:sp>
      <p:sp>
        <p:nvSpPr>
          <p:cNvPr id="10" name="Rectangle 9"/>
          <p:cNvSpPr/>
          <p:nvPr/>
        </p:nvSpPr>
        <p:spPr bwMode="auto">
          <a:xfrm>
            <a:off x="4419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5</a:t>
            </a:r>
          </a:p>
        </p:txBody>
      </p:sp>
      <p:sp>
        <p:nvSpPr>
          <p:cNvPr id="11" name="Rectangle 10"/>
          <p:cNvSpPr/>
          <p:nvPr/>
        </p:nvSpPr>
        <p:spPr bwMode="auto">
          <a:xfrm>
            <a:off x="5257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6</a:t>
            </a:r>
          </a:p>
        </p:txBody>
      </p:sp>
      <p:sp>
        <p:nvSpPr>
          <p:cNvPr id="12" name="Rectangle 11"/>
          <p:cNvSpPr/>
          <p:nvPr/>
        </p:nvSpPr>
        <p:spPr bwMode="auto">
          <a:xfrm>
            <a:off x="6096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7</a:t>
            </a:r>
          </a:p>
        </p:txBody>
      </p:sp>
      <p:sp>
        <p:nvSpPr>
          <p:cNvPr id="13" name="Rectangle 12"/>
          <p:cNvSpPr/>
          <p:nvPr/>
        </p:nvSpPr>
        <p:spPr bwMode="auto">
          <a:xfrm>
            <a:off x="3581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8</a:t>
            </a:r>
          </a:p>
        </p:txBody>
      </p:sp>
      <p:sp>
        <p:nvSpPr>
          <p:cNvPr id="14" name="Rectangle 13"/>
          <p:cNvSpPr/>
          <p:nvPr/>
        </p:nvSpPr>
        <p:spPr bwMode="auto">
          <a:xfrm>
            <a:off x="4419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9</a:t>
            </a:r>
          </a:p>
        </p:txBody>
      </p:sp>
      <p:sp>
        <p:nvSpPr>
          <p:cNvPr id="15" name="Rectangle 14"/>
          <p:cNvSpPr/>
          <p:nvPr/>
        </p:nvSpPr>
        <p:spPr bwMode="auto">
          <a:xfrm>
            <a:off x="5257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10</a:t>
            </a:r>
          </a:p>
        </p:txBody>
      </p:sp>
      <p:sp>
        <p:nvSpPr>
          <p:cNvPr id="16" name="Rectangle 15"/>
          <p:cNvSpPr/>
          <p:nvPr/>
        </p:nvSpPr>
        <p:spPr bwMode="auto">
          <a:xfrm>
            <a:off x="6096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11</a:t>
            </a:r>
          </a:p>
        </p:txBody>
      </p:sp>
      <p:sp>
        <p:nvSpPr>
          <p:cNvPr id="17" name="Rectangle 16"/>
          <p:cNvSpPr/>
          <p:nvPr/>
        </p:nvSpPr>
        <p:spPr bwMode="auto">
          <a:xfrm>
            <a:off x="3581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12</a:t>
            </a:r>
          </a:p>
        </p:txBody>
      </p:sp>
      <p:sp>
        <p:nvSpPr>
          <p:cNvPr id="18" name="Rectangle 17"/>
          <p:cNvSpPr/>
          <p:nvPr/>
        </p:nvSpPr>
        <p:spPr bwMode="auto">
          <a:xfrm>
            <a:off x="4419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13</a:t>
            </a:r>
          </a:p>
        </p:txBody>
      </p:sp>
      <p:sp>
        <p:nvSpPr>
          <p:cNvPr id="19" name="Rectangle 18"/>
          <p:cNvSpPr/>
          <p:nvPr/>
        </p:nvSpPr>
        <p:spPr bwMode="auto">
          <a:xfrm>
            <a:off x="5257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14</a:t>
            </a:r>
          </a:p>
        </p:txBody>
      </p:sp>
      <p:sp>
        <p:nvSpPr>
          <p:cNvPr id="20" name="Rectangle 19"/>
          <p:cNvSpPr/>
          <p:nvPr/>
        </p:nvSpPr>
        <p:spPr bwMode="auto">
          <a:xfrm>
            <a:off x="6096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15</a:t>
            </a:r>
          </a:p>
        </p:txBody>
      </p:sp>
      <p:cxnSp>
        <p:nvCxnSpPr>
          <p:cNvPr id="22" name="Straight Connector 21"/>
          <p:cNvCxnSpPr/>
          <p:nvPr/>
        </p:nvCxnSpPr>
        <p:spPr bwMode="auto">
          <a:xfrm>
            <a:off x="3810000" y="6096001"/>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3581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8</a:t>
            </a:r>
          </a:p>
        </p:txBody>
      </p:sp>
      <p:sp>
        <p:nvSpPr>
          <p:cNvPr id="27" name="Rectangle 26"/>
          <p:cNvSpPr/>
          <p:nvPr/>
        </p:nvSpPr>
        <p:spPr bwMode="auto">
          <a:xfrm>
            <a:off x="4419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9</a:t>
            </a:r>
          </a:p>
        </p:txBody>
      </p:sp>
      <p:sp>
        <p:nvSpPr>
          <p:cNvPr id="28" name="Rectangle 27"/>
          <p:cNvSpPr/>
          <p:nvPr/>
        </p:nvSpPr>
        <p:spPr bwMode="auto">
          <a:xfrm>
            <a:off x="5257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14</a:t>
            </a:r>
          </a:p>
        </p:txBody>
      </p:sp>
      <p:sp>
        <p:nvSpPr>
          <p:cNvPr id="29" name="Rectangle 28"/>
          <p:cNvSpPr/>
          <p:nvPr/>
        </p:nvSpPr>
        <p:spPr bwMode="auto">
          <a:xfrm>
            <a:off x="6096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3</a:t>
            </a:r>
          </a:p>
        </p:txBody>
      </p:sp>
      <p:sp>
        <p:nvSpPr>
          <p:cNvPr id="30" name="TextBox 29"/>
          <p:cNvSpPr txBox="1"/>
          <p:nvPr/>
        </p:nvSpPr>
        <p:spPr>
          <a:xfrm>
            <a:off x="2409747" y="2348592"/>
            <a:ext cx="755335" cy="341632"/>
          </a:xfrm>
          <a:prstGeom prst="rect">
            <a:avLst/>
          </a:prstGeom>
          <a:noFill/>
        </p:spPr>
        <p:txBody>
          <a:bodyPr wrap="none" rtlCol="0">
            <a:spAutoFit/>
          </a:bodyPr>
          <a:lstStyle/>
          <a:p>
            <a:r>
              <a:rPr lang="en-US" dirty="0">
                <a:latin typeface="Calibri" pitchFamily="34" charset="0"/>
              </a:rPr>
              <a:t>Cache</a:t>
            </a:r>
          </a:p>
        </p:txBody>
      </p:sp>
      <p:sp>
        <p:nvSpPr>
          <p:cNvPr id="31" name="TextBox 30"/>
          <p:cNvSpPr txBox="1"/>
          <p:nvPr/>
        </p:nvSpPr>
        <p:spPr>
          <a:xfrm>
            <a:off x="2119219" y="4343401"/>
            <a:ext cx="1004827" cy="341632"/>
          </a:xfrm>
          <a:prstGeom prst="rect">
            <a:avLst/>
          </a:prstGeom>
          <a:noFill/>
        </p:spPr>
        <p:txBody>
          <a:bodyPr wrap="none" rtlCol="0">
            <a:spAutoFit/>
          </a:bodyPr>
          <a:lstStyle/>
          <a:p>
            <a:r>
              <a:rPr lang="en-US" dirty="0">
                <a:latin typeface="Calibri" pitchFamily="34" charset="0"/>
              </a:rPr>
              <a:t>Memory</a:t>
            </a:r>
          </a:p>
        </p:txBody>
      </p:sp>
      <p:sp>
        <p:nvSpPr>
          <p:cNvPr id="44" name="Text Box 29"/>
          <p:cNvSpPr txBox="1">
            <a:spLocks noChangeArrowheads="1"/>
          </p:cNvSpPr>
          <p:nvPr/>
        </p:nvSpPr>
        <p:spPr bwMode="auto">
          <a:xfrm>
            <a:off x="7443759" y="1580884"/>
            <a:ext cx="2826906" cy="396135"/>
          </a:xfrm>
          <a:prstGeom prst="rect">
            <a:avLst/>
          </a:prstGeom>
          <a:noFill/>
          <a:ln w="9525">
            <a:noFill/>
            <a:round/>
            <a:headEnd/>
            <a:tailEnd/>
          </a:ln>
        </p:spPr>
        <p:txBody>
          <a:bodyPr wrap="none" lIns="90000" tIns="46800" rIns="90000" bIns="46800" anchor="ctr">
            <a:spAutoFit/>
          </a:bodyPr>
          <a:lstStyle/>
          <a:p>
            <a:pPr algn="l">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i="1" dirty="0">
                <a:latin typeface="Calibri" pitchFamily="34" charset="0"/>
              </a:rPr>
              <a:t>Data in block b is needed</a:t>
            </a:r>
          </a:p>
        </p:txBody>
      </p:sp>
      <p:sp>
        <p:nvSpPr>
          <p:cNvPr id="46" name="Rectangle 45"/>
          <p:cNvSpPr/>
          <p:nvPr/>
        </p:nvSpPr>
        <p:spPr>
          <a:xfrm>
            <a:off x="5521174" y="1619517"/>
            <a:ext cx="1184427" cy="313932"/>
          </a:xfrm>
          <a:prstGeom prst="rect">
            <a:avLst/>
          </a:prstGeom>
        </p:spPr>
        <p:txBody>
          <a:bodyPr wrap="none">
            <a:spAutoFit/>
          </a:bodyPr>
          <a:lstStyle/>
          <a:p>
            <a:pPr algn="ctr"/>
            <a:r>
              <a:rPr lang="en-US" sz="1600" dirty="0">
                <a:latin typeface="Calibri" pitchFamily="34" charset="0"/>
              </a:rPr>
              <a:t>Request: 12</a:t>
            </a:r>
          </a:p>
        </p:txBody>
      </p:sp>
      <p:sp>
        <p:nvSpPr>
          <p:cNvPr id="48" name="Text Box 29"/>
          <p:cNvSpPr txBox="1">
            <a:spLocks noChangeArrowheads="1"/>
          </p:cNvSpPr>
          <p:nvPr/>
        </p:nvSpPr>
        <p:spPr bwMode="auto">
          <a:xfrm>
            <a:off x="7460095" y="2209800"/>
            <a:ext cx="2569847" cy="697756"/>
          </a:xfrm>
          <a:prstGeom prst="rect">
            <a:avLst/>
          </a:prstGeom>
          <a:noFill/>
          <a:ln w="9525">
            <a:noFill/>
            <a:round/>
            <a:headEnd/>
            <a:tailEnd/>
          </a:ln>
        </p:spPr>
        <p:txBody>
          <a:bodyPr wrap="none" lIns="90000" tIns="46800" rIns="90000" bIns="46800" anchor="ctr">
            <a:spAutoFit/>
          </a:bodyPr>
          <a:lstStyle/>
          <a:p>
            <a:pPr algn="l">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i="1" dirty="0">
                <a:latin typeface="Calibri" pitchFamily="34" charset="0"/>
              </a:rPr>
              <a:t>Block b is not in cache:</a:t>
            </a:r>
          </a:p>
          <a:p>
            <a:pPr algn="l">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i="1" dirty="0">
                <a:solidFill>
                  <a:srgbClr val="C00000"/>
                </a:solidFill>
                <a:latin typeface="Calibri" pitchFamily="34" charset="0"/>
              </a:rPr>
              <a:t>Miss!</a:t>
            </a:r>
          </a:p>
        </p:txBody>
      </p:sp>
      <p:sp>
        <p:nvSpPr>
          <p:cNvPr id="34" name="Text Box 29"/>
          <p:cNvSpPr txBox="1">
            <a:spLocks noChangeArrowheads="1"/>
          </p:cNvSpPr>
          <p:nvPr/>
        </p:nvSpPr>
        <p:spPr bwMode="auto">
          <a:xfrm>
            <a:off x="7467601" y="3200400"/>
            <a:ext cx="2585173" cy="697756"/>
          </a:xfrm>
          <a:prstGeom prst="rect">
            <a:avLst/>
          </a:prstGeom>
          <a:noFill/>
          <a:ln w="9525">
            <a:noFill/>
            <a:round/>
            <a:headEnd/>
            <a:tailEnd/>
          </a:ln>
        </p:spPr>
        <p:txBody>
          <a:bodyPr wrap="none" lIns="90000" tIns="46800" rIns="90000" bIns="46800" anchor="ctr">
            <a:spAutoFit/>
          </a:bodyPr>
          <a:lstStyle/>
          <a:p>
            <a:pPr algn="l">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i="1" dirty="0">
                <a:latin typeface="Calibri" pitchFamily="34" charset="0"/>
              </a:rPr>
              <a:t>Block b is fetched from</a:t>
            </a:r>
          </a:p>
          <a:p>
            <a:pPr algn="l">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i="1" dirty="0">
                <a:latin typeface="Calibri" pitchFamily="34" charset="0"/>
              </a:rPr>
              <a:t>memory</a:t>
            </a:r>
          </a:p>
        </p:txBody>
      </p:sp>
      <p:sp>
        <p:nvSpPr>
          <p:cNvPr id="36" name="Rectangle 35"/>
          <p:cNvSpPr/>
          <p:nvPr/>
        </p:nvSpPr>
        <p:spPr>
          <a:xfrm>
            <a:off x="5521173" y="3395246"/>
            <a:ext cx="1184427" cy="313932"/>
          </a:xfrm>
          <a:prstGeom prst="rect">
            <a:avLst/>
          </a:prstGeom>
        </p:spPr>
        <p:txBody>
          <a:bodyPr wrap="none">
            <a:spAutoFit/>
          </a:bodyPr>
          <a:lstStyle/>
          <a:p>
            <a:pPr algn="ctr"/>
            <a:r>
              <a:rPr lang="en-US" sz="1600" dirty="0">
                <a:latin typeface="Calibri" pitchFamily="34" charset="0"/>
              </a:rPr>
              <a:t>Request: 12</a:t>
            </a:r>
          </a:p>
        </p:txBody>
      </p:sp>
      <p:sp>
        <p:nvSpPr>
          <p:cNvPr id="37" name="Rectangle 36"/>
          <p:cNvSpPr/>
          <p:nvPr/>
        </p:nvSpPr>
        <p:spPr bwMode="auto">
          <a:xfrm>
            <a:off x="3581400" y="55626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12</a:t>
            </a:r>
          </a:p>
        </p:txBody>
      </p:sp>
      <p:sp>
        <p:nvSpPr>
          <p:cNvPr id="38" name="Rectangle 37"/>
          <p:cNvSpPr/>
          <p:nvPr/>
        </p:nvSpPr>
        <p:spPr bwMode="auto">
          <a:xfrm>
            <a:off x="4114800" y="34290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12</a:t>
            </a:r>
          </a:p>
        </p:txBody>
      </p:sp>
      <p:sp>
        <p:nvSpPr>
          <p:cNvPr id="39" name="Rectangle 38"/>
          <p:cNvSpPr/>
          <p:nvPr/>
        </p:nvSpPr>
        <p:spPr bwMode="auto">
          <a:xfrm>
            <a:off x="4419600" y="2425522"/>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r>
              <a:rPr lang="en-US" dirty="0">
                <a:latin typeface="Calibri" pitchFamily="34" charset="0"/>
              </a:rPr>
              <a:t>12</a:t>
            </a:r>
          </a:p>
        </p:txBody>
      </p:sp>
      <p:sp>
        <p:nvSpPr>
          <p:cNvPr id="42" name="Text Box 29"/>
          <p:cNvSpPr txBox="1">
            <a:spLocks noChangeArrowheads="1"/>
          </p:cNvSpPr>
          <p:nvPr/>
        </p:nvSpPr>
        <p:spPr bwMode="auto">
          <a:xfrm>
            <a:off x="7467601" y="4191000"/>
            <a:ext cx="2810939" cy="1753558"/>
          </a:xfrm>
          <a:prstGeom prst="rect">
            <a:avLst/>
          </a:prstGeom>
          <a:noFill/>
          <a:ln w="9525">
            <a:noFill/>
            <a:round/>
            <a:headEnd/>
            <a:tailEnd/>
          </a:ln>
        </p:spPr>
        <p:txBody>
          <a:bodyPr wrap="none" lIns="90000" tIns="46800" rIns="90000" bIns="46800" anchor="ctr">
            <a:spAutoFit/>
          </a:bodyPr>
          <a:lstStyle/>
          <a:p>
            <a:pPr algn="l">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i="1" dirty="0">
                <a:latin typeface="Calibri" pitchFamily="34" charset="0"/>
              </a:rPr>
              <a:t>Block b is stored in cache</a:t>
            </a:r>
          </a:p>
          <a:p>
            <a:pPr marL="115888" indent="-115888" algn="l">
              <a:lnSpc>
                <a:spcPct val="98000"/>
              </a:lnSpc>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0" dirty="0">
                <a:solidFill>
                  <a:srgbClr val="C00000"/>
                </a:solidFill>
                <a:latin typeface="Calibri" pitchFamily="34" charset="0"/>
              </a:rPr>
              <a:t>Placement policy:</a:t>
            </a:r>
            <a:br>
              <a:rPr lang="en-GB" b="0" dirty="0">
                <a:latin typeface="Calibri" pitchFamily="34" charset="0"/>
              </a:rPr>
            </a:br>
            <a:r>
              <a:rPr lang="en-GB" b="0" dirty="0">
                <a:latin typeface="Calibri" pitchFamily="34" charset="0"/>
              </a:rPr>
              <a:t>determines where b goes</a:t>
            </a:r>
          </a:p>
          <a:p>
            <a:pPr marL="115888" indent="-115888" algn="l">
              <a:lnSpc>
                <a:spcPct val="98000"/>
              </a:lnSpc>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0" dirty="0">
                <a:solidFill>
                  <a:srgbClr val="C00000"/>
                </a:solidFill>
                <a:latin typeface="Calibri" pitchFamily="34" charset="0"/>
              </a:rPr>
              <a:t>Replacement policy:</a:t>
            </a:r>
            <a:br>
              <a:rPr lang="en-GB" b="0" dirty="0">
                <a:solidFill>
                  <a:srgbClr val="C00000"/>
                </a:solidFill>
                <a:latin typeface="Calibri" pitchFamily="34" charset="0"/>
              </a:rPr>
            </a:br>
            <a:r>
              <a:rPr lang="en-GB" b="0" dirty="0">
                <a:latin typeface="Calibri" pitchFamily="34" charset="0"/>
              </a:rPr>
              <a:t>determines which block</a:t>
            </a:r>
            <a:br>
              <a:rPr lang="en-GB" b="0" dirty="0">
                <a:latin typeface="Calibri" pitchFamily="34" charset="0"/>
              </a:rPr>
            </a:br>
            <a:r>
              <a:rPr lang="en-GB" b="0" dirty="0">
                <a:latin typeface="Calibri" pitchFamily="34" charset="0"/>
              </a:rPr>
              <a:t>gets evicted (victim)</a:t>
            </a:r>
          </a:p>
        </p:txBody>
      </p:sp>
    </p:spTree>
    <p:extLst>
      <p:ext uri="{BB962C8B-B14F-4D97-AF65-F5344CB8AC3E}">
        <p14:creationId xmlns:p14="http://schemas.microsoft.com/office/powerpoint/2010/main" val="109333006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ppt_x"/>
                                          </p:val>
                                        </p:tav>
                                        <p:tav tm="100000">
                                          <p:val>
                                            <p:strVal val="#ppt_x"/>
                                          </p:val>
                                        </p:tav>
                                      </p:tavLst>
                                    </p:anim>
                                    <p:anim calcmode="lin" valueType="num">
                                      <p:cBhvr additive="base">
                                        <p:cTn id="8" dur="500" fill="hold"/>
                                        <p:tgtEl>
                                          <p:spTgt spid="46"/>
                                        </p:tgtEl>
                                        <p:attrNameLst>
                                          <p:attrName>ppt_y</p:attrName>
                                        </p:attrNameLst>
                                      </p:cBhvr>
                                      <p:tavLst>
                                        <p:tav tm="0">
                                          <p:val>
                                            <p:strVal val="0-#ppt_h/2"/>
                                          </p:val>
                                        </p:tav>
                                        <p:tav tm="100000">
                                          <p:val>
                                            <p:strVal val="#ppt_y"/>
                                          </p:val>
                                        </p:tav>
                                      </p:tavLst>
                                    </p:anim>
                                  </p:childTnLst>
                                </p:cTn>
                              </p:par>
                              <p:par>
                                <p:cTn id="9" presetID="1" presetClass="entr" presetSubtype="0" fill="hold" grpId="0" nodeType="with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9"/>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38"/>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42">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2">
                                            <p:txEl>
                                              <p:pRg st="1" end="1"/>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48" grpId="0"/>
      <p:bldP spid="34" grpId="0"/>
      <p:bldP spid="36" grpId="0"/>
      <p:bldP spid="37" grpId="0" animBg="1"/>
      <p:bldP spid="38" grpId="0" animBg="1"/>
      <p:bldP spid="38" grpId="1" animBg="1"/>
      <p:bldP spid="39" grpId="0" animBg="1"/>
      <p:bldP spid="42"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4" name="Rectangle 4"/>
          <p:cNvSpPr>
            <a:spLocks noGrp="1" noChangeArrowheads="1"/>
          </p:cNvSpPr>
          <p:nvPr>
            <p:ph type="title"/>
          </p:nvPr>
        </p:nvSpPr>
        <p:spPr/>
        <p:txBody>
          <a:bodyPr/>
          <a:lstStyle/>
          <a:p>
            <a:r>
              <a:rPr lang="en-US" dirty="0"/>
              <a:t>General Caching Concepts: </a:t>
            </a:r>
            <a:br>
              <a:rPr lang="en-US" dirty="0"/>
            </a:br>
            <a:r>
              <a:rPr lang="en-US" dirty="0"/>
              <a:t>Types of Cache Misses</a:t>
            </a:r>
          </a:p>
        </p:txBody>
      </p:sp>
      <p:sp>
        <p:nvSpPr>
          <p:cNvPr id="138245" name="Rectangle 5"/>
          <p:cNvSpPr>
            <a:spLocks noGrp="1" noChangeArrowheads="1"/>
          </p:cNvSpPr>
          <p:nvPr>
            <p:ph idx="1"/>
          </p:nvPr>
        </p:nvSpPr>
        <p:spPr>
          <a:xfrm>
            <a:off x="387351" y="1547446"/>
            <a:ext cx="11076516" cy="4897804"/>
          </a:xfrm>
        </p:spPr>
        <p:txBody>
          <a:bodyPr/>
          <a:lstStyle/>
          <a:p>
            <a:r>
              <a:rPr lang="en-US" dirty="0">
                <a:solidFill>
                  <a:srgbClr val="FF0000"/>
                </a:solidFill>
              </a:rPr>
              <a:t>Cold (compulsory) miss</a:t>
            </a:r>
          </a:p>
          <a:p>
            <a:pPr lvl="1"/>
            <a:r>
              <a:rPr lang="en-US" dirty="0"/>
              <a:t>Cold misses occur because the cache is empty.</a:t>
            </a:r>
          </a:p>
          <a:p>
            <a:r>
              <a:rPr lang="en-US" dirty="0">
                <a:solidFill>
                  <a:srgbClr val="FF0000"/>
                </a:solidFill>
              </a:rPr>
              <a:t>Conflict miss</a:t>
            </a:r>
          </a:p>
          <a:p>
            <a:pPr lvl="1"/>
            <a:r>
              <a:rPr lang="en-US" dirty="0"/>
              <a:t>Most caches limit blocks from level k+1 to going into a small subset (sometimes a singleton) of the block positions at level k</a:t>
            </a:r>
          </a:p>
          <a:p>
            <a:pPr lvl="2"/>
            <a:r>
              <a:rPr lang="en-US" dirty="0"/>
              <a:t>E.g. block </a:t>
            </a:r>
            <a:r>
              <a:rPr lang="en-US" dirty="0" err="1"/>
              <a:t>i</a:t>
            </a:r>
            <a:r>
              <a:rPr lang="en-US"/>
              <a:t> from </a:t>
            </a:r>
            <a:r>
              <a:rPr lang="en-US" dirty="0"/>
              <a:t>level k+1 must go in block (</a:t>
            </a:r>
            <a:r>
              <a:rPr lang="en-US" dirty="0" err="1"/>
              <a:t>i</a:t>
            </a:r>
            <a:r>
              <a:rPr lang="en-US" dirty="0"/>
              <a:t> mod 4) at level k</a:t>
            </a:r>
          </a:p>
          <a:p>
            <a:pPr lvl="1"/>
            <a:r>
              <a:rPr lang="en-US" dirty="0"/>
              <a:t>Conflict misses occur when the level k cache is large enough, but multiple data objects all map to the same level k block</a:t>
            </a:r>
          </a:p>
          <a:p>
            <a:pPr lvl="2"/>
            <a:r>
              <a:rPr lang="en-US" dirty="0"/>
              <a:t>E.g. referencing blocks 0, 8, 0, 8, 0, 8, ... would miss every time</a:t>
            </a:r>
          </a:p>
          <a:p>
            <a:r>
              <a:rPr lang="en-US" dirty="0">
                <a:solidFill>
                  <a:srgbClr val="FF0000"/>
                </a:solidFill>
              </a:rPr>
              <a:t>Capacity miss</a:t>
            </a:r>
          </a:p>
          <a:p>
            <a:pPr lvl="1"/>
            <a:r>
              <a:rPr lang="en-US" dirty="0"/>
              <a:t>Occurs when set of active cache blocks (</a:t>
            </a:r>
            <a:r>
              <a:rPr lang="en-US" dirty="0">
                <a:solidFill>
                  <a:srgbClr val="FF0000"/>
                </a:solidFill>
              </a:rPr>
              <a:t>working set</a:t>
            </a:r>
            <a:r>
              <a:rPr lang="en-US" dirty="0"/>
              <a:t>) is larger than the cache</a:t>
            </a:r>
          </a:p>
        </p:txBody>
      </p:sp>
    </p:spTree>
    <p:extLst>
      <p:ext uri="{BB962C8B-B14F-4D97-AF65-F5344CB8AC3E}">
        <p14:creationId xmlns:p14="http://schemas.microsoft.com/office/powerpoint/2010/main" val="3778827621"/>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Cache Organization (S, E, B)</a:t>
            </a:r>
          </a:p>
        </p:txBody>
      </p:sp>
      <p:sp>
        <p:nvSpPr>
          <p:cNvPr id="8" name="AutoShape 16"/>
          <p:cNvSpPr>
            <a:spLocks/>
          </p:cNvSpPr>
          <p:nvPr/>
        </p:nvSpPr>
        <p:spPr bwMode="auto">
          <a:xfrm rot="5400000">
            <a:off x="5638801" y="-495835"/>
            <a:ext cx="228600" cy="4648201"/>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dirty="0">
              <a:latin typeface="Calibri" pitchFamily="34" charset="0"/>
            </a:endParaRPr>
          </a:p>
        </p:txBody>
      </p:sp>
      <p:grpSp>
        <p:nvGrpSpPr>
          <p:cNvPr id="3" name="Group 79"/>
          <p:cNvGrpSpPr/>
          <p:nvPr/>
        </p:nvGrpSpPr>
        <p:grpSpPr>
          <a:xfrm>
            <a:off x="3429000" y="2078999"/>
            <a:ext cx="4648200" cy="492484"/>
            <a:chOff x="1637766" y="1995289"/>
            <a:chExt cx="4648200" cy="492484"/>
          </a:xfrm>
        </p:grpSpPr>
        <p:sp>
          <p:nvSpPr>
            <p:cNvPr id="34" name="Rectangle 33"/>
            <p:cNvSpPr/>
            <p:nvPr/>
          </p:nvSpPr>
          <p:spPr bwMode="auto">
            <a:xfrm>
              <a:off x="1637766" y="1995289"/>
              <a:ext cx="4648200" cy="492484"/>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35" name="Rectangle 34"/>
            <p:cNvSpPr/>
            <p:nvPr/>
          </p:nvSpPr>
          <p:spPr bwMode="auto">
            <a:xfrm>
              <a:off x="1784795"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36" name="Rectangle 35"/>
            <p:cNvSpPr/>
            <p:nvPr/>
          </p:nvSpPr>
          <p:spPr bwMode="auto">
            <a:xfrm>
              <a:off x="3048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cxnSp>
          <p:nvCxnSpPr>
            <p:cNvPr id="38" name="Straight Connector 37"/>
            <p:cNvCxnSpPr/>
            <p:nvPr/>
          </p:nvCxnSpPr>
          <p:spPr bwMode="auto">
            <a:xfrm>
              <a:off x="4349839" y="2254873"/>
              <a:ext cx="609600" cy="1588"/>
            </a:xfrm>
            <a:prstGeom prst="line">
              <a:avLst/>
            </a:prstGeom>
            <a:noFill/>
            <a:ln w="76200" cap="rnd" cmpd="sng" algn="ctr">
              <a:solidFill>
                <a:schemeClr val="tx1"/>
              </a:solidFill>
              <a:prstDash val="sysDot"/>
              <a:round/>
              <a:headEnd type="none" w="med" len="med"/>
              <a:tailEnd type="none" w="med" len="med"/>
            </a:ln>
            <a:effectLst/>
          </p:spPr>
        </p:cxnSp>
        <p:sp>
          <p:nvSpPr>
            <p:cNvPr id="37" name="Rectangle 36"/>
            <p:cNvSpPr/>
            <p:nvPr/>
          </p:nvSpPr>
          <p:spPr bwMode="auto">
            <a:xfrm>
              <a:off x="4953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grpSp>
      <p:cxnSp>
        <p:nvCxnSpPr>
          <p:cNvPr id="45" name="Straight Connector 44"/>
          <p:cNvCxnSpPr/>
          <p:nvPr/>
        </p:nvCxnSpPr>
        <p:spPr bwMode="auto">
          <a:xfrm>
            <a:off x="3657600" y="4019283"/>
            <a:ext cx="4267200" cy="11116"/>
          </a:xfrm>
          <a:prstGeom prst="line">
            <a:avLst/>
          </a:prstGeom>
          <a:noFill/>
          <a:ln w="76200" cap="rnd" cmpd="sng" algn="ctr">
            <a:solidFill>
              <a:schemeClr val="tx1"/>
            </a:solidFill>
            <a:prstDash val="sysDot"/>
            <a:round/>
            <a:headEnd type="none" w="med" len="med"/>
            <a:tailEnd type="none" w="med" len="med"/>
          </a:ln>
          <a:effectLst/>
        </p:spPr>
      </p:cxnSp>
      <p:sp>
        <p:nvSpPr>
          <p:cNvPr id="54" name="AutoShape 16"/>
          <p:cNvSpPr>
            <a:spLocks/>
          </p:cNvSpPr>
          <p:nvPr/>
        </p:nvSpPr>
        <p:spPr bwMode="auto">
          <a:xfrm>
            <a:off x="3048000" y="2067736"/>
            <a:ext cx="228600" cy="2732865"/>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56" name="TextBox 55"/>
          <p:cNvSpPr txBox="1"/>
          <p:nvPr/>
        </p:nvSpPr>
        <p:spPr>
          <a:xfrm>
            <a:off x="4988173" y="1400906"/>
            <a:ext cx="1556836" cy="288284"/>
          </a:xfrm>
          <a:prstGeom prst="rect">
            <a:avLst/>
          </a:prstGeom>
          <a:noFill/>
        </p:spPr>
        <p:txBody>
          <a:bodyPr wrap="none" rtlCol="0">
            <a:spAutoFit/>
          </a:bodyPr>
          <a:lstStyle/>
          <a:p>
            <a:r>
              <a:rPr lang="en-US" dirty="0">
                <a:latin typeface="Calibri" pitchFamily="34" charset="0"/>
              </a:rPr>
              <a:t>E  lines per set</a:t>
            </a:r>
          </a:p>
        </p:txBody>
      </p:sp>
      <p:sp>
        <p:nvSpPr>
          <p:cNvPr id="57" name="TextBox 56"/>
          <p:cNvSpPr txBox="1"/>
          <p:nvPr/>
        </p:nvSpPr>
        <p:spPr>
          <a:xfrm>
            <a:off x="1951334" y="3244405"/>
            <a:ext cx="1122423" cy="288284"/>
          </a:xfrm>
          <a:prstGeom prst="rect">
            <a:avLst/>
          </a:prstGeom>
          <a:noFill/>
        </p:spPr>
        <p:txBody>
          <a:bodyPr wrap="none" rtlCol="0">
            <a:spAutoFit/>
          </a:bodyPr>
          <a:lstStyle/>
          <a:p>
            <a:r>
              <a:rPr lang="en-US" dirty="0">
                <a:latin typeface="Calibri" pitchFamily="34" charset="0"/>
              </a:rPr>
              <a:t>S = 2</a:t>
            </a:r>
            <a:r>
              <a:rPr lang="en-US" baseline="30000" dirty="0">
                <a:latin typeface="Calibri" pitchFamily="34" charset="0"/>
              </a:rPr>
              <a:t>s</a:t>
            </a:r>
            <a:r>
              <a:rPr lang="en-US" dirty="0">
                <a:latin typeface="Calibri" pitchFamily="34" charset="0"/>
              </a:rPr>
              <a:t> sets</a:t>
            </a:r>
          </a:p>
        </p:txBody>
      </p:sp>
      <p:cxnSp>
        <p:nvCxnSpPr>
          <p:cNvPr id="59" name="Straight Connector 58"/>
          <p:cNvCxnSpPr>
            <a:endCxn id="61" idx="1"/>
          </p:cNvCxnSpPr>
          <p:nvPr/>
        </p:nvCxnSpPr>
        <p:spPr bwMode="auto">
          <a:xfrm flipV="1">
            <a:off x="8077202" y="2070349"/>
            <a:ext cx="596798" cy="104168"/>
          </a:xfrm>
          <a:prstGeom prst="line">
            <a:avLst/>
          </a:prstGeom>
          <a:noFill/>
          <a:ln w="9525" cap="flat" cmpd="sng" algn="ctr">
            <a:solidFill>
              <a:schemeClr val="tx1"/>
            </a:solidFill>
            <a:prstDash val="solid"/>
            <a:round/>
            <a:headEnd type="triangle" w="med" len="med"/>
            <a:tailEnd type="none" w="med" len="med"/>
          </a:ln>
          <a:effectLst/>
        </p:spPr>
      </p:cxnSp>
      <p:sp>
        <p:nvSpPr>
          <p:cNvPr id="61" name="TextBox 60"/>
          <p:cNvSpPr txBox="1"/>
          <p:nvPr/>
        </p:nvSpPr>
        <p:spPr>
          <a:xfrm>
            <a:off x="8674000" y="1926207"/>
            <a:ext cx="470000" cy="288284"/>
          </a:xfrm>
          <a:prstGeom prst="rect">
            <a:avLst/>
          </a:prstGeom>
          <a:noFill/>
        </p:spPr>
        <p:txBody>
          <a:bodyPr wrap="none" rtlCol="0" anchor="ctr" anchorCtr="0">
            <a:spAutoFit/>
          </a:bodyPr>
          <a:lstStyle/>
          <a:p>
            <a:r>
              <a:rPr lang="en-US" dirty="0">
                <a:solidFill>
                  <a:schemeClr val="accent2">
                    <a:lumMod val="60000"/>
                    <a:lumOff val="40000"/>
                  </a:schemeClr>
                </a:solidFill>
                <a:latin typeface="Calibri" pitchFamily="34" charset="0"/>
              </a:rPr>
              <a:t>set</a:t>
            </a:r>
          </a:p>
        </p:txBody>
      </p:sp>
      <p:cxnSp>
        <p:nvCxnSpPr>
          <p:cNvPr id="62" name="Straight Connector 61"/>
          <p:cNvCxnSpPr/>
          <p:nvPr/>
        </p:nvCxnSpPr>
        <p:spPr bwMode="auto">
          <a:xfrm>
            <a:off x="7620000" y="2338584"/>
            <a:ext cx="914400" cy="138451"/>
          </a:xfrm>
          <a:prstGeom prst="line">
            <a:avLst/>
          </a:prstGeom>
          <a:noFill/>
          <a:ln w="9525" cap="flat" cmpd="sng" algn="ctr">
            <a:solidFill>
              <a:schemeClr val="tx1"/>
            </a:solidFill>
            <a:prstDash val="solid"/>
            <a:round/>
            <a:headEnd type="triangle" w="med" len="med"/>
            <a:tailEnd type="none" w="med" len="med"/>
          </a:ln>
          <a:effectLst/>
        </p:spPr>
      </p:cxnSp>
      <p:sp>
        <p:nvSpPr>
          <p:cNvPr id="63" name="TextBox 62"/>
          <p:cNvSpPr txBox="1"/>
          <p:nvPr/>
        </p:nvSpPr>
        <p:spPr>
          <a:xfrm>
            <a:off x="8495766" y="2278351"/>
            <a:ext cx="535724" cy="288284"/>
          </a:xfrm>
          <a:prstGeom prst="rect">
            <a:avLst/>
          </a:prstGeom>
          <a:noFill/>
        </p:spPr>
        <p:txBody>
          <a:bodyPr wrap="none" rtlCol="0">
            <a:spAutoFit/>
          </a:bodyPr>
          <a:lstStyle/>
          <a:p>
            <a:r>
              <a:rPr lang="en-US" dirty="0">
                <a:solidFill>
                  <a:schemeClr val="accent2">
                    <a:lumMod val="60000"/>
                    <a:lumOff val="40000"/>
                  </a:schemeClr>
                </a:solidFill>
                <a:latin typeface="Calibri" pitchFamily="34" charset="0"/>
              </a:rPr>
              <a:t>line</a:t>
            </a:r>
          </a:p>
        </p:txBody>
      </p:sp>
      <p:grpSp>
        <p:nvGrpSpPr>
          <p:cNvPr id="4" name="Group 80"/>
          <p:cNvGrpSpPr/>
          <p:nvPr/>
        </p:nvGrpSpPr>
        <p:grpSpPr>
          <a:xfrm>
            <a:off x="3429000" y="2647683"/>
            <a:ext cx="4648200" cy="492484"/>
            <a:chOff x="1637766" y="1995289"/>
            <a:chExt cx="4648200" cy="492484"/>
          </a:xfrm>
        </p:grpSpPr>
        <p:sp>
          <p:nvSpPr>
            <p:cNvPr id="82" name="Rectangle 81"/>
            <p:cNvSpPr/>
            <p:nvPr/>
          </p:nvSpPr>
          <p:spPr bwMode="auto">
            <a:xfrm>
              <a:off x="1637766" y="1995289"/>
              <a:ext cx="4648200" cy="492484"/>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83" name="Rectangle 82"/>
            <p:cNvSpPr/>
            <p:nvPr/>
          </p:nvSpPr>
          <p:spPr bwMode="auto">
            <a:xfrm>
              <a:off x="1784795"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84" name="Rectangle 83"/>
            <p:cNvSpPr/>
            <p:nvPr/>
          </p:nvSpPr>
          <p:spPr bwMode="auto">
            <a:xfrm>
              <a:off x="3048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cxnSp>
          <p:nvCxnSpPr>
            <p:cNvPr id="86" name="Straight Connector 85"/>
            <p:cNvCxnSpPr/>
            <p:nvPr/>
          </p:nvCxnSpPr>
          <p:spPr bwMode="auto">
            <a:xfrm>
              <a:off x="4349839" y="2254873"/>
              <a:ext cx="609600" cy="1588"/>
            </a:xfrm>
            <a:prstGeom prst="line">
              <a:avLst/>
            </a:prstGeom>
            <a:noFill/>
            <a:ln w="76200" cap="rnd" cmpd="sng" algn="ctr">
              <a:solidFill>
                <a:schemeClr val="tx1"/>
              </a:solidFill>
              <a:prstDash val="sysDot"/>
              <a:round/>
              <a:headEnd type="none" w="med" len="med"/>
              <a:tailEnd type="none" w="med" len="med"/>
            </a:ln>
            <a:effectLst/>
          </p:spPr>
        </p:cxnSp>
        <p:sp>
          <p:nvSpPr>
            <p:cNvPr id="85" name="Rectangle 84"/>
            <p:cNvSpPr/>
            <p:nvPr/>
          </p:nvSpPr>
          <p:spPr bwMode="auto">
            <a:xfrm>
              <a:off x="4953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grpSp>
      <p:grpSp>
        <p:nvGrpSpPr>
          <p:cNvPr id="5" name="Group 86"/>
          <p:cNvGrpSpPr/>
          <p:nvPr/>
        </p:nvGrpSpPr>
        <p:grpSpPr>
          <a:xfrm>
            <a:off x="3429000" y="3221999"/>
            <a:ext cx="4648200" cy="492484"/>
            <a:chOff x="1637766" y="1995289"/>
            <a:chExt cx="4648200" cy="492484"/>
          </a:xfrm>
        </p:grpSpPr>
        <p:sp>
          <p:nvSpPr>
            <p:cNvPr id="88" name="Rectangle 87"/>
            <p:cNvSpPr/>
            <p:nvPr/>
          </p:nvSpPr>
          <p:spPr bwMode="auto">
            <a:xfrm>
              <a:off x="1637766" y="1995289"/>
              <a:ext cx="4648200" cy="492484"/>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89" name="Rectangle 88"/>
            <p:cNvSpPr/>
            <p:nvPr/>
          </p:nvSpPr>
          <p:spPr bwMode="auto">
            <a:xfrm>
              <a:off x="1784795"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90" name="Rectangle 89"/>
            <p:cNvSpPr/>
            <p:nvPr/>
          </p:nvSpPr>
          <p:spPr bwMode="auto">
            <a:xfrm>
              <a:off x="3048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cxnSp>
          <p:nvCxnSpPr>
            <p:cNvPr id="92" name="Straight Connector 91"/>
            <p:cNvCxnSpPr/>
            <p:nvPr/>
          </p:nvCxnSpPr>
          <p:spPr bwMode="auto">
            <a:xfrm>
              <a:off x="4349839" y="2254873"/>
              <a:ext cx="609600" cy="1588"/>
            </a:xfrm>
            <a:prstGeom prst="line">
              <a:avLst/>
            </a:prstGeom>
            <a:noFill/>
            <a:ln w="76200" cap="rnd" cmpd="sng" algn="ctr">
              <a:solidFill>
                <a:schemeClr val="tx1"/>
              </a:solidFill>
              <a:prstDash val="sysDot"/>
              <a:round/>
              <a:headEnd type="none" w="med" len="med"/>
              <a:tailEnd type="none" w="med" len="med"/>
            </a:ln>
            <a:effectLst/>
          </p:spPr>
        </p:cxnSp>
        <p:sp>
          <p:nvSpPr>
            <p:cNvPr id="91" name="Rectangle 90"/>
            <p:cNvSpPr/>
            <p:nvPr/>
          </p:nvSpPr>
          <p:spPr bwMode="auto">
            <a:xfrm>
              <a:off x="4953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grpSp>
      <p:grpSp>
        <p:nvGrpSpPr>
          <p:cNvPr id="6" name="Group 92"/>
          <p:cNvGrpSpPr/>
          <p:nvPr/>
        </p:nvGrpSpPr>
        <p:grpSpPr>
          <a:xfrm>
            <a:off x="3429000" y="4288799"/>
            <a:ext cx="4648200" cy="492484"/>
            <a:chOff x="1637766" y="1995289"/>
            <a:chExt cx="4648200" cy="492484"/>
          </a:xfrm>
        </p:grpSpPr>
        <p:sp>
          <p:nvSpPr>
            <p:cNvPr id="94" name="Rectangle 93"/>
            <p:cNvSpPr/>
            <p:nvPr/>
          </p:nvSpPr>
          <p:spPr bwMode="auto">
            <a:xfrm>
              <a:off x="1637766" y="1995289"/>
              <a:ext cx="4648200" cy="492484"/>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95" name="Rectangle 94"/>
            <p:cNvSpPr/>
            <p:nvPr/>
          </p:nvSpPr>
          <p:spPr bwMode="auto">
            <a:xfrm>
              <a:off x="1784795"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96" name="Rectangle 95"/>
            <p:cNvSpPr/>
            <p:nvPr/>
          </p:nvSpPr>
          <p:spPr bwMode="auto">
            <a:xfrm>
              <a:off x="3048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cxnSp>
          <p:nvCxnSpPr>
            <p:cNvPr id="98" name="Straight Connector 97"/>
            <p:cNvCxnSpPr/>
            <p:nvPr/>
          </p:nvCxnSpPr>
          <p:spPr bwMode="auto">
            <a:xfrm>
              <a:off x="4349839" y="2254873"/>
              <a:ext cx="609600" cy="1588"/>
            </a:xfrm>
            <a:prstGeom prst="line">
              <a:avLst/>
            </a:prstGeom>
            <a:noFill/>
            <a:ln w="76200" cap="rnd" cmpd="sng" algn="ctr">
              <a:solidFill>
                <a:schemeClr val="tx1"/>
              </a:solidFill>
              <a:prstDash val="sysDot"/>
              <a:round/>
              <a:headEnd type="none" w="med" len="med"/>
              <a:tailEnd type="none" w="med" len="med"/>
            </a:ln>
            <a:effectLst/>
          </p:spPr>
        </p:cxnSp>
        <p:sp>
          <p:nvSpPr>
            <p:cNvPr id="97" name="Rectangle 96"/>
            <p:cNvSpPr/>
            <p:nvPr/>
          </p:nvSpPr>
          <p:spPr bwMode="auto">
            <a:xfrm>
              <a:off x="4953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grpSp>
      <p:sp>
        <p:nvSpPr>
          <p:cNvPr id="99" name="Trapezoid 98"/>
          <p:cNvSpPr/>
          <p:nvPr/>
        </p:nvSpPr>
        <p:spPr bwMode="auto">
          <a:xfrm>
            <a:off x="3670825" y="4709564"/>
            <a:ext cx="3523449" cy="865914"/>
          </a:xfrm>
          <a:prstGeom prst="trapezoid">
            <a:avLst>
              <a:gd name="adj" fmla="val 135061"/>
            </a:avLst>
          </a:prstGeom>
          <a:solidFill>
            <a:schemeClr val="bg2">
              <a:lumMod val="20000"/>
              <a:lumOff val="80000"/>
            </a:schemeClr>
          </a:soli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64" name="Rectangle 63"/>
          <p:cNvSpPr/>
          <p:nvPr/>
        </p:nvSpPr>
        <p:spPr bwMode="auto">
          <a:xfrm>
            <a:off x="3670825" y="5575478"/>
            <a:ext cx="3523449" cy="53340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sz="1600" dirty="0">
              <a:latin typeface="Calibri" pitchFamily="34" charset="0"/>
            </a:endParaRPr>
          </a:p>
        </p:txBody>
      </p:sp>
      <p:sp>
        <p:nvSpPr>
          <p:cNvPr id="65" name="Rectangle 64"/>
          <p:cNvSpPr/>
          <p:nvPr/>
        </p:nvSpPr>
        <p:spPr bwMode="auto">
          <a:xfrm>
            <a:off x="5169069" y="5689778"/>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0</a:t>
            </a:r>
          </a:p>
        </p:txBody>
      </p:sp>
      <p:sp>
        <p:nvSpPr>
          <p:cNvPr id="66" name="Rectangle 65"/>
          <p:cNvSpPr/>
          <p:nvPr/>
        </p:nvSpPr>
        <p:spPr bwMode="auto">
          <a:xfrm>
            <a:off x="5441674" y="5689778"/>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1</a:t>
            </a:r>
          </a:p>
        </p:txBody>
      </p:sp>
      <p:sp>
        <p:nvSpPr>
          <p:cNvPr id="67" name="Rectangle 66"/>
          <p:cNvSpPr/>
          <p:nvPr/>
        </p:nvSpPr>
        <p:spPr bwMode="auto">
          <a:xfrm>
            <a:off x="5702469" y="5689778"/>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2</a:t>
            </a:r>
          </a:p>
        </p:txBody>
      </p:sp>
      <p:sp>
        <p:nvSpPr>
          <p:cNvPr id="68" name="Rectangle 67"/>
          <p:cNvSpPr/>
          <p:nvPr/>
        </p:nvSpPr>
        <p:spPr bwMode="auto">
          <a:xfrm>
            <a:off x="6616868" y="5689778"/>
            <a:ext cx="4572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rmAutofit fontScale="92500" lnSpcReduction="10000"/>
          </a:bodyPr>
          <a:lstStyle/>
          <a:p>
            <a:pPr algn="ctr">
              <a:lnSpc>
                <a:spcPct val="100000"/>
              </a:lnSpc>
              <a:spcBef>
                <a:spcPct val="0"/>
              </a:spcBef>
            </a:pPr>
            <a:r>
              <a:rPr lang="en-US" sz="1600" dirty="0">
                <a:latin typeface="Calibri" pitchFamily="34" charset="0"/>
              </a:rPr>
              <a:t>B-1</a:t>
            </a:r>
          </a:p>
        </p:txBody>
      </p:sp>
      <p:sp>
        <p:nvSpPr>
          <p:cNvPr id="69" name="Rectangle 68"/>
          <p:cNvSpPr/>
          <p:nvPr/>
        </p:nvSpPr>
        <p:spPr bwMode="auto">
          <a:xfrm>
            <a:off x="5975074" y="5689778"/>
            <a:ext cx="64179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endParaRPr lang="en-US" sz="1600" dirty="0">
              <a:latin typeface="Calibri" pitchFamily="34" charset="0"/>
            </a:endParaRPr>
          </a:p>
        </p:txBody>
      </p:sp>
      <p:cxnSp>
        <p:nvCxnSpPr>
          <p:cNvPr id="70" name="Straight Connector 69"/>
          <p:cNvCxnSpPr/>
          <p:nvPr/>
        </p:nvCxnSpPr>
        <p:spPr bwMode="auto">
          <a:xfrm>
            <a:off x="6109224" y="5841384"/>
            <a:ext cx="457200" cy="1588"/>
          </a:xfrm>
          <a:prstGeom prst="line">
            <a:avLst/>
          </a:prstGeom>
          <a:noFill/>
          <a:ln w="38100" cap="rnd" cmpd="sng" algn="ctr">
            <a:solidFill>
              <a:schemeClr val="tx1"/>
            </a:solidFill>
            <a:prstDash val="sysDot"/>
            <a:round/>
            <a:headEnd type="none" w="med" len="med"/>
            <a:tailEnd type="none" w="med" len="med"/>
          </a:ln>
          <a:effectLst/>
        </p:spPr>
      </p:cxnSp>
      <p:sp>
        <p:nvSpPr>
          <p:cNvPr id="72" name="Rectangle 71"/>
          <p:cNvSpPr/>
          <p:nvPr/>
        </p:nvSpPr>
        <p:spPr bwMode="auto">
          <a:xfrm>
            <a:off x="4266479" y="5689778"/>
            <a:ext cx="71799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tag</a:t>
            </a:r>
          </a:p>
        </p:txBody>
      </p:sp>
      <p:sp>
        <p:nvSpPr>
          <p:cNvPr id="73" name="Rectangle 72"/>
          <p:cNvSpPr/>
          <p:nvPr/>
        </p:nvSpPr>
        <p:spPr bwMode="auto">
          <a:xfrm>
            <a:off x="3797469" y="5702122"/>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v</a:t>
            </a:r>
          </a:p>
        </p:txBody>
      </p:sp>
      <p:sp>
        <p:nvSpPr>
          <p:cNvPr id="77" name="AutoShape 16"/>
          <p:cNvSpPr>
            <a:spLocks/>
          </p:cNvSpPr>
          <p:nvPr/>
        </p:nvSpPr>
        <p:spPr bwMode="auto">
          <a:xfrm rot="16200000" flipV="1">
            <a:off x="6020145" y="5333467"/>
            <a:ext cx="228600" cy="1905000"/>
          </a:xfrm>
          <a:prstGeom prst="leftBrace">
            <a:avLst>
              <a:gd name="adj1" fmla="val 136972"/>
              <a:gd name="adj2" fmla="val 50000"/>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78" name="TextBox 77"/>
          <p:cNvSpPr txBox="1"/>
          <p:nvPr/>
        </p:nvSpPr>
        <p:spPr>
          <a:xfrm>
            <a:off x="5536059" y="6434536"/>
            <a:ext cx="3834127" cy="288284"/>
          </a:xfrm>
          <a:prstGeom prst="rect">
            <a:avLst/>
          </a:prstGeom>
          <a:noFill/>
        </p:spPr>
        <p:txBody>
          <a:bodyPr wrap="none" rtlCol="0">
            <a:spAutoFit/>
          </a:bodyPr>
          <a:lstStyle/>
          <a:p>
            <a:r>
              <a:rPr lang="en-US" dirty="0">
                <a:latin typeface="Calibri" pitchFamily="34" charset="0"/>
              </a:rPr>
              <a:t>B = 2</a:t>
            </a:r>
            <a:r>
              <a:rPr lang="en-US" baseline="30000" dirty="0">
                <a:latin typeface="Calibri" pitchFamily="34" charset="0"/>
              </a:rPr>
              <a:t>b</a:t>
            </a:r>
            <a:r>
              <a:rPr lang="en-US" dirty="0">
                <a:latin typeface="Calibri" pitchFamily="34" charset="0"/>
              </a:rPr>
              <a:t> bytes per cache block (the data)</a:t>
            </a:r>
          </a:p>
        </p:txBody>
      </p:sp>
      <p:sp>
        <p:nvSpPr>
          <p:cNvPr id="100" name="TextBox 99"/>
          <p:cNvSpPr txBox="1"/>
          <p:nvPr/>
        </p:nvSpPr>
        <p:spPr>
          <a:xfrm>
            <a:off x="496490" y="2205369"/>
            <a:ext cx="2361544" cy="606833"/>
          </a:xfrm>
          <a:prstGeom prst="rect">
            <a:avLst/>
          </a:prstGeom>
          <a:noFill/>
        </p:spPr>
        <p:txBody>
          <a:bodyPr wrap="none" rtlCol="0">
            <a:spAutoFit/>
          </a:bodyPr>
          <a:lstStyle/>
          <a:p>
            <a:r>
              <a:rPr lang="en-US" i="1" dirty="0">
                <a:solidFill>
                  <a:srgbClr val="C00000"/>
                </a:solidFill>
                <a:latin typeface="Calibri" pitchFamily="34" charset="0"/>
              </a:rPr>
              <a:t>Cache size:</a:t>
            </a:r>
          </a:p>
          <a:p>
            <a:r>
              <a:rPr lang="en-US" i="1" dirty="0">
                <a:latin typeface="Calibri" pitchFamily="34" charset="0"/>
              </a:rPr>
              <a:t>C = S x E x B data bytes</a:t>
            </a:r>
          </a:p>
        </p:txBody>
      </p:sp>
      <p:sp>
        <p:nvSpPr>
          <p:cNvPr id="53" name="TextBox 52"/>
          <p:cNvSpPr txBox="1"/>
          <p:nvPr/>
        </p:nvSpPr>
        <p:spPr>
          <a:xfrm>
            <a:off x="3467288" y="6336268"/>
            <a:ext cx="952312" cy="288284"/>
          </a:xfrm>
          <a:prstGeom prst="rect">
            <a:avLst/>
          </a:prstGeom>
          <a:noFill/>
        </p:spPr>
        <p:txBody>
          <a:bodyPr wrap="none" rtlCol="0">
            <a:spAutoFit/>
          </a:bodyPr>
          <a:lstStyle/>
          <a:p>
            <a:r>
              <a:rPr lang="en-US" dirty="0">
                <a:latin typeface="Calibri" pitchFamily="34" charset="0"/>
              </a:rPr>
              <a:t>valid bit</a:t>
            </a:r>
          </a:p>
        </p:txBody>
      </p:sp>
      <p:cxnSp>
        <p:nvCxnSpPr>
          <p:cNvPr id="55" name="Straight Connector 54"/>
          <p:cNvCxnSpPr/>
          <p:nvPr/>
        </p:nvCxnSpPr>
        <p:spPr bwMode="auto">
          <a:xfrm rot="5400000" flipH="1" flipV="1">
            <a:off x="3809206" y="6158528"/>
            <a:ext cx="304800" cy="1588"/>
          </a:xfrm>
          <a:prstGeom prst="line">
            <a:avLst/>
          </a:prstGeom>
          <a:noFill/>
          <a:ln w="9525" cap="flat" cmpd="sng" algn="ctr">
            <a:solidFill>
              <a:schemeClr val="tx1"/>
            </a:solidFill>
            <a:prstDash val="solid"/>
            <a:round/>
            <a:headEnd type="none" w="med" len="med"/>
            <a:tailEnd type="triangle" w="med" len="med"/>
          </a:ln>
          <a:effectLst/>
        </p:spPr>
      </p:cxnSp>
      <p:grpSp>
        <p:nvGrpSpPr>
          <p:cNvPr id="13" name="Group 12"/>
          <p:cNvGrpSpPr/>
          <p:nvPr/>
        </p:nvGrpSpPr>
        <p:grpSpPr>
          <a:xfrm>
            <a:off x="3908968" y="951604"/>
            <a:ext cx="2158411" cy="449302"/>
            <a:chOff x="2806994" y="895332"/>
            <a:chExt cx="2158411" cy="449302"/>
          </a:xfrm>
        </p:grpSpPr>
        <p:sp>
          <p:nvSpPr>
            <p:cNvPr id="7" name="TextBox 6"/>
            <p:cNvSpPr txBox="1"/>
            <p:nvPr/>
          </p:nvSpPr>
          <p:spPr>
            <a:xfrm>
              <a:off x="2806994" y="895332"/>
              <a:ext cx="2158411" cy="266483"/>
            </a:xfrm>
            <a:prstGeom prst="rect">
              <a:avLst/>
            </a:prstGeom>
            <a:noFill/>
          </p:spPr>
          <p:txBody>
            <a:bodyPr wrap="none" rtlCol="0">
              <a:spAutoFit/>
            </a:bodyPr>
            <a:lstStyle/>
            <a:p>
              <a:r>
                <a:rPr lang="en-US" sz="1600" dirty="0">
                  <a:latin typeface="Calibri" panose="020F0502020204030204" pitchFamily="34" charset="0"/>
                  <a:cs typeface="Calibri" panose="020F0502020204030204" pitchFamily="34" charset="0"/>
                </a:rPr>
                <a:t>Not always power of 2!</a:t>
              </a:r>
            </a:p>
          </p:txBody>
        </p:sp>
        <p:cxnSp>
          <p:nvCxnSpPr>
            <p:cNvPr id="12" name="Straight Arrow Connector 11"/>
            <p:cNvCxnSpPr/>
            <p:nvPr/>
          </p:nvCxnSpPr>
          <p:spPr bwMode="auto">
            <a:xfrm>
              <a:off x="3657945" y="1105505"/>
              <a:ext cx="354113" cy="239129"/>
            </a:xfrm>
            <a:prstGeom prst="straightConnector1">
              <a:avLst/>
            </a:prstGeom>
            <a:solidFill>
              <a:schemeClr val="bg1"/>
            </a:solidFill>
            <a:ln w="12700" cap="flat" cmpd="sng" algn="ctr">
              <a:solidFill>
                <a:schemeClr val="tx1"/>
              </a:solidFill>
              <a:prstDash val="solid"/>
              <a:round/>
              <a:headEnd type="none" w="med" len="med"/>
              <a:tailEnd type="arrow"/>
            </a:ln>
            <a:effectLst/>
          </p:spPr>
        </p:cxnSp>
      </p:grpSp>
      <p:sp>
        <p:nvSpPr>
          <p:cNvPr id="58" name="Text Box 1086"/>
          <p:cNvSpPr txBox="1">
            <a:spLocks noChangeArrowheads="1"/>
          </p:cNvSpPr>
          <p:nvPr/>
        </p:nvSpPr>
        <p:spPr bwMode="auto">
          <a:xfrm>
            <a:off x="8360292" y="2984905"/>
            <a:ext cx="2138405" cy="91448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folHlink"/>
                  </a:outerShdw>
                </a:effectLst>
              </a14:hiddenEffects>
            </a:ext>
          </a:extLst>
        </p:spPr>
        <p:txBody>
          <a:bodyPr wrap="none" lIns="90487" tIns="44450" rIns="90487" bIns="44450">
            <a:spAutoFit/>
          </a:bodyPr>
          <a:lstStyle>
            <a:lvl1pPr>
              <a:defRPr b="1">
                <a:solidFill>
                  <a:schemeClr val="tx1"/>
                </a:solidFill>
                <a:latin typeface="Helvetica" pitchFamily="34" charset="0"/>
              </a:defRPr>
            </a:lvl1pPr>
            <a:lvl2pPr marL="742950" indent="-285750">
              <a:defRPr b="1">
                <a:solidFill>
                  <a:schemeClr val="tx1"/>
                </a:solidFill>
                <a:latin typeface="Helvetica" pitchFamily="34" charset="0"/>
              </a:defRPr>
            </a:lvl2pPr>
            <a:lvl3pPr marL="1143000" indent="-228600">
              <a:defRPr b="1">
                <a:solidFill>
                  <a:schemeClr val="tx1"/>
                </a:solidFill>
                <a:latin typeface="Helvetica" pitchFamily="34" charset="0"/>
              </a:defRPr>
            </a:lvl3pPr>
            <a:lvl4pPr marL="1600200" indent="-228600">
              <a:defRPr b="1">
                <a:solidFill>
                  <a:schemeClr val="tx1"/>
                </a:solidFill>
                <a:latin typeface="Helvetica" pitchFamily="34" charset="0"/>
              </a:defRPr>
            </a:lvl4pPr>
            <a:lvl5pPr marL="2057400" indent="-228600">
              <a:defRPr b="1">
                <a:solidFill>
                  <a:schemeClr val="tx1"/>
                </a:solidFill>
                <a:latin typeface="Helvetica" pitchFamily="34" charset="0"/>
              </a:defRPr>
            </a:lvl5pPr>
            <a:lvl6pPr marL="2514600" indent="-228600" eaLnBrk="0" fontAlgn="base" hangingPunct="0">
              <a:lnSpc>
                <a:spcPct val="65000"/>
              </a:lnSpc>
              <a:spcBef>
                <a:spcPct val="50000"/>
              </a:spcBef>
              <a:spcAft>
                <a:spcPct val="0"/>
              </a:spcAft>
              <a:defRPr b="1">
                <a:solidFill>
                  <a:schemeClr val="tx1"/>
                </a:solidFill>
                <a:latin typeface="Helvetica" pitchFamily="34" charset="0"/>
              </a:defRPr>
            </a:lvl6pPr>
            <a:lvl7pPr marL="2971800" indent="-228600" eaLnBrk="0" fontAlgn="base" hangingPunct="0">
              <a:lnSpc>
                <a:spcPct val="65000"/>
              </a:lnSpc>
              <a:spcBef>
                <a:spcPct val="50000"/>
              </a:spcBef>
              <a:spcAft>
                <a:spcPct val="0"/>
              </a:spcAft>
              <a:defRPr b="1">
                <a:solidFill>
                  <a:schemeClr val="tx1"/>
                </a:solidFill>
                <a:latin typeface="Helvetica" pitchFamily="34" charset="0"/>
              </a:defRPr>
            </a:lvl7pPr>
            <a:lvl8pPr marL="3429000" indent="-228600" eaLnBrk="0" fontAlgn="base" hangingPunct="0">
              <a:lnSpc>
                <a:spcPct val="65000"/>
              </a:lnSpc>
              <a:spcBef>
                <a:spcPct val="50000"/>
              </a:spcBef>
              <a:spcAft>
                <a:spcPct val="0"/>
              </a:spcAft>
              <a:defRPr b="1">
                <a:solidFill>
                  <a:schemeClr val="tx1"/>
                </a:solidFill>
                <a:latin typeface="Helvetica" pitchFamily="34" charset="0"/>
              </a:defRPr>
            </a:lvl8pPr>
            <a:lvl9pPr marL="3886200" indent="-228600" eaLnBrk="0" fontAlgn="base" hangingPunct="0">
              <a:lnSpc>
                <a:spcPct val="65000"/>
              </a:lnSpc>
              <a:spcBef>
                <a:spcPct val="50000"/>
              </a:spcBef>
              <a:spcAft>
                <a:spcPct val="0"/>
              </a:spcAft>
              <a:defRPr b="1">
                <a:solidFill>
                  <a:schemeClr val="tx1"/>
                </a:solidFill>
                <a:latin typeface="Helvetica" pitchFamily="34" charset="0"/>
              </a:defRPr>
            </a:lvl9pPr>
          </a:lstStyle>
          <a:p>
            <a:r>
              <a:rPr lang="en-US" altLang="en-US" dirty="0">
                <a:solidFill>
                  <a:srgbClr val="FF0000"/>
                </a:solidFill>
              </a:rPr>
              <a:t>Set # ≡ hash code</a:t>
            </a:r>
          </a:p>
          <a:p>
            <a:endParaRPr lang="en-US" altLang="en-US" dirty="0">
              <a:solidFill>
                <a:srgbClr val="FF0000"/>
              </a:solidFill>
            </a:endParaRPr>
          </a:p>
          <a:p>
            <a:r>
              <a:rPr lang="en-US" altLang="en-US" dirty="0">
                <a:solidFill>
                  <a:srgbClr val="FF0000"/>
                </a:solidFill>
              </a:rPr>
              <a:t>Tag   ≡ hash key</a:t>
            </a:r>
          </a:p>
        </p:txBody>
      </p:sp>
    </p:spTree>
    <p:extLst>
      <p:ext uri="{BB962C8B-B14F-4D97-AF65-F5344CB8AC3E}">
        <p14:creationId xmlns:p14="http://schemas.microsoft.com/office/powerpoint/2010/main" val="81787438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3"/>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64" grpId="0" animBg="1"/>
      <p:bldP spid="65" grpId="0" animBg="1"/>
      <p:bldP spid="66" grpId="0" animBg="1"/>
      <p:bldP spid="67" grpId="0" animBg="1"/>
      <p:bldP spid="68" grpId="0" animBg="1"/>
      <p:bldP spid="69" grpId="0" animBg="1"/>
      <p:bldP spid="72" grpId="0" animBg="1"/>
      <p:bldP spid="73" grpId="0" animBg="1"/>
      <p:bldP spid="77" grpId="0" animBg="1"/>
      <p:bldP spid="78" grpId="0"/>
      <p:bldP spid="100" grpId="0"/>
      <p:bldP spid="53" grpId="0"/>
      <p:bldP spid="5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E-Way Set Assoc. Cache Read</a:t>
            </a:r>
          </a:p>
        </p:txBody>
      </p:sp>
      <p:sp>
        <p:nvSpPr>
          <p:cNvPr id="8" name="AutoShape 16"/>
          <p:cNvSpPr>
            <a:spLocks/>
          </p:cNvSpPr>
          <p:nvPr/>
        </p:nvSpPr>
        <p:spPr bwMode="auto">
          <a:xfrm rot="5400000">
            <a:off x="5082235" y="-290401"/>
            <a:ext cx="228600" cy="4237334"/>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dirty="0">
              <a:latin typeface="Calibri" pitchFamily="34" charset="0"/>
            </a:endParaRPr>
          </a:p>
        </p:txBody>
      </p:sp>
      <p:grpSp>
        <p:nvGrpSpPr>
          <p:cNvPr id="3" name="Group 79"/>
          <p:cNvGrpSpPr/>
          <p:nvPr/>
        </p:nvGrpSpPr>
        <p:grpSpPr>
          <a:xfrm>
            <a:off x="3077868" y="2078999"/>
            <a:ext cx="4237333" cy="492484"/>
            <a:chOff x="1637766" y="1995289"/>
            <a:chExt cx="4648200" cy="492484"/>
          </a:xfrm>
        </p:grpSpPr>
        <p:sp>
          <p:nvSpPr>
            <p:cNvPr id="34" name="Rectangle 33"/>
            <p:cNvSpPr/>
            <p:nvPr/>
          </p:nvSpPr>
          <p:spPr bwMode="auto">
            <a:xfrm>
              <a:off x="1637766" y="1995289"/>
              <a:ext cx="4648200" cy="492484"/>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35" name="Rectangle 34"/>
            <p:cNvSpPr/>
            <p:nvPr/>
          </p:nvSpPr>
          <p:spPr bwMode="auto">
            <a:xfrm>
              <a:off x="1784795"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36" name="Rectangle 35"/>
            <p:cNvSpPr/>
            <p:nvPr/>
          </p:nvSpPr>
          <p:spPr bwMode="auto">
            <a:xfrm>
              <a:off x="3048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37" name="Rectangle 36"/>
            <p:cNvSpPr/>
            <p:nvPr/>
          </p:nvSpPr>
          <p:spPr bwMode="auto">
            <a:xfrm>
              <a:off x="4953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cxnSp>
          <p:nvCxnSpPr>
            <p:cNvPr id="38" name="Straight Connector 37"/>
            <p:cNvCxnSpPr/>
            <p:nvPr/>
          </p:nvCxnSpPr>
          <p:spPr bwMode="auto">
            <a:xfrm>
              <a:off x="4349839" y="2254873"/>
              <a:ext cx="609600" cy="1588"/>
            </a:xfrm>
            <a:prstGeom prst="line">
              <a:avLst/>
            </a:prstGeom>
            <a:noFill/>
            <a:ln w="76200" cap="rnd" cmpd="sng" algn="ctr">
              <a:solidFill>
                <a:schemeClr val="tx1"/>
              </a:solidFill>
              <a:prstDash val="sysDot"/>
              <a:round/>
              <a:headEnd type="none" w="med" len="med"/>
              <a:tailEnd type="none" w="med" len="med"/>
            </a:ln>
            <a:effectLst/>
          </p:spPr>
        </p:cxnSp>
      </p:grpSp>
      <p:cxnSp>
        <p:nvCxnSpPr>
          <p:cNvPr id="45" name="Straight Connector 44"/>
          <p:cNvCxnSpPr/>
          <p:nvPr/>
        </p:nvCxnSpPr>
        <p:spPr bwMode="auto">
          <a:xfrm>
            <a:off x="3306468" y="4019283"/>
            <a:ext cx="3875673" cy="10096"/>
          </a:xfrm>
          <a:prstGeom prst="line">
            <a:avLst/>
          </a:prstGeom>
          <a:noFill/>
          <a:ln w="76200" cap="rnd" cmpd="sng" algn="ctr">
            <a:solidFill>
              <a:schemeClr val="tx1"/>
            </a:solidFill>
            <a:prstDash val="sysDot"/>
            <a:round/>
            <a:headEnd type="none" w="med" len="med"/>
            <a:tailEnd type="none" w="med" len="med"/>
          </a:ln>
          <a:effectLst/>
        </p:spPr>
      </p:cxnSp>
      <p:sp>
        <p:nvSpPr>
          <p:cNvPr id="54" name="AutoShape 16"/>
          <p:cNvSpPr>
            <a:spLocks/>
          </p:cNvSpPr>
          <p:nvPr/>
        </p:nvSpPr>
        <p:spPr bwMode="auto">
          <a:xfrm>
            <a:off x="2696867" y="2067736"/>
            <a:ext cx="228600" cy="2732865"/>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56" name="TextBox 55"/>
          <p:cNvSpPr txBox="1"/>
          <p:nvPr/>
        </p:nvSpPr>
        <p:spPr>
          <a:xfrm>
            <a:off x="4824214" y="1344634"/>
            <a:ext cx="1556836" cy="288284"/>
          </a:xfrm>
          <a:prstGeom prst="rect">
            <a:avLst/>
          </a:prstGeom>
          <a:noFill/>
        </p:spPr>
        <p:txBody>
          <a:bodyPr wrap="none" rtlCol="0">
            <a:spAutoFit/>
          </a:bodyPr>
          <a:lstStyle/>
          <a:p>
            <a:r>
              <a:rPr lang="en-US" dirty="0">
                <a:latin typeface="Calibri" pitchFamily="34" charset="0"/>
              </a:rPr>
              <a:t>E lines per set</a:t>
            </a:r>
          </a:p>
        </p:txBody>
      </p:sp>
      <p:sp>
        <p:nvSpPr>
          <p:cNvPr id="57" name="TextBox 56"/>
          <p:cNvSpPr txBox="1"/>
          <p:nvPr/>
        </p:nvSpPr>
        <p:spPr>
          <a:xfrm>
            <a:off x="1600201" y="3244405"/>
            <a:ext cx="1122423" cy="288284"/>
          </a:xfrm>
          <a:prstGeom prst="rect">
            <a:avLst/>
          </a:prstGeom>
          <a:noFill/>
        </p:spPr>
        <p:txBody>
          <a:bodyPr wrap="none" rtlCol="0">
            <a:spAutoFit/>
          </a:bodyPr>
          <a:lstStyle/>
          <a:p>
            <a:r>
              <a:rPr lang="en-US" dirty="0">
                <a:latin typeface="Calibri" pitchFamily="34" charset="0"/>
              </a:rPr>
              <a:t>S = 2</a:t>
            </a:r>
            <a:r>
              <a:rPr lang="en-US" baseline="30000" dirty="0">
                <a:latin typeface="Calibri" pitchFamily="34" charset="0"/>
              </a:rPr>
              <a:t>s</a:t>
            </a:r>
            <a:r>
              <a:rPr lang="en-US" dirty="0">
                <a:latin typeface="Calibri" pitchFamily="34" charset="0"/>
              </a:rPr>
              <a:t> sets</a:t>
            </a:r>
          </a:p>
        </p:txBody>
      </p:sp>
      <p:grpSp>
        <p:nvGrpSpPr>
          <p:cNvPr id="4" name="Group 80"/>
          <p:cNvGrpSpPr/>
          <p:nvPr/>
        </p:nvGrpSpPr>
        <p:grpSpPr>
          <a:xfrm>
            <a:off x="3077868" y="2647683"/>
            <a:ext cx="4237333" cy="492484"/>
            <a:chOff x="1637766" y="1995289"/>
            <a:chExt cx="4648200" cy="492484"/>
          </a:xfrm>
        </p:grpSpPr>
        <p:sp>
          <p:nvSpPr>
            <p:cNvPr id="82" name="Rectangle 81"/>
            <p:cNvSpPr/>
            <p:nvPr/>
          </p:nvSpPr>
          <p:spPr bwMode="auto">
            <a:xfrm>
              <a:off x="1637766" y="1995289"/>
              <a:ext cx="4648200" cy="492484"/>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83" name="Rectangle 82"/>
            <p:cNvSpPr/>
            <p:nvPr/>
          </p:nvSpPr>
          <p:spPr bwMode="auto">
            <a:xfrm>
              <a:off x="1784795"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84" name="Rectangle 83"/>
            <p:cNvSpPr/>
            <p:nvPr/>
          </p:nvSpPr>
          <p:spPr bwMode="auto">
            <a:xfrm>
              <a:off x="3048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85" name="Rectangle 84"/>
            <p:cNvSpPr/>
            <p:nvPr/>
          </p:nvSpPr>
          <p:spPr bwMode="auto">
            <a:xfrm>
              <a:off x="4953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cxnSp>
          <p:nvCxnSpPr>
            <p:cNvPr id="86" name="Straight Connector 85"/>
            <p:cNvCxnSpPr/>
            <p:nvPr/>
          </p:nvCxnSpPr>
          <p:spPr bwMode="auto">
            <a:xfrm>
              <a:off x="4349839" y="2254873"/>
              <a:ext cx="609600" cy="1588"/>
            </a:xfrm>
            <a:prstGeom prst="line">
              <a:avLst/>
            </a:prstGeom>
            <a:noFill/>
            <a:ln w="76200" cap="rnd" cmpd="sng" algn="ctr">
              <a:solidFill>
                <a:schemeClr val="tx1"/>
              </a:solidFill>
              <a:prstDash val="sysDot"/>
              <a:round/>
              <a:headEnd type="none" w="med" len="med"/>
              <a:tailEnd type="none" w="med" len="med"/>
            </a:ln>
            <a:effectLst/>
          </p:spPr>
        </p:cxnSp>
      </p:grpSp>
      <p:grpSp>
        <p:nvGrpSpPr>
          <p:cNvPr id="5" name="Group 86"/>
          <p:cNvGrpSpPr/>
          <p:nvPr/>
        </p:nvGrpSpPr>
        <p:grpSpPr>
          <a:xfrm>
            <a:off x="3077868" y="3221999"/>
            <a:ext cx="4237333" cy="492484"/>
            <a:chOff x="1637766" y="1995289"/>
            <a:chExt cx="4648200" cy="492484"/>
          </a:xfrm>
        </p:grpSpPr>
        <p:sp>
          <p:nvSpPr>
            <p:cNvPr id="88" name="Rectangle 87"/>
            <p:cNvSpPr/>
            <p:nvPr/>
          </p:nvSpPr>
          <p:spPr bwMode="auto">
            <a:xfrm>
              <a:off x="1637766" y="1995289"/>
              <a:ext cx="4648200" cy="492484"/>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89" name="Rectangle 88"/>
            <p:cNvSpPr/>
            <p:nvPr/>
          </p:nvSpPr>
          <p:spPr bwMode="auto">
            <a:xfrm>
              <a:off x="1784795"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90" name="Rectangle 89"/>
            <p:cNvSpPr/>
            <p:nvPr/>
          </p:nvSpPr>
          <p:spPr bwMode="auto">
            <a:xfrm>
              <a:off x="3048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91" name="Rectangle 90"/>
            <p:cNvSpPr/>
            <p:nvPr/>
          </p:nvSpPr>
          <p:spPr bwMode="auto">
            <a:xfrm>
              <a:off x="4953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cxnSp>
          <p:nvCxnSpPr>
            <p:cNvPr id="92" name="Straight Connector 91"/>
            <p:cNvCxnSpPr/>
            <p:nvPr/>
          </p:nvCxnSpPr>
          <p:spPr bwMode="auto">
            <a:xfrm>
              <a:off x="4349839" y="2254873"/>
              <a:ext cx="609600" cy="1588"/>
            </a:xfrm>
            <a:prstGeom prst="line">
              <a:avLst/>
            </a:prstGeom>
            <a:noFill/>
            <a:ln w="76200" cap="rnd" cmpd="sng" algn="ctr">
              <a:solidFill>
                <a:schemeClr val="tx1"/>
              </a:solidFill>
              <a:prstDash val="sysDot"/>
              <a:round/>
              <a:headEnd type="none" w="med" len="med"/>
              <a:tailEnd type="none" w="med" len="med"/>
            </a:ln>
            <a:effectLst/>
          </p:spPr>
        </p:cxnSp>
      </p:grpSp>
      <p:grpSp>
        <p:nvGrpSpPr>
          <p:cNvPr id="6" name="Group 92"/>
          <p:cNvGrpSpPr/>
          <p:nvPr/>
        </p:nvGrpSpPr>
        <p:grpSpPr>
          <a:xfrm>
            <a:off x="3077868" y="4288799"/>
            <a:ext cx="4237333" cy="492484"/>
            <a:chOff x="1637766" y="1995289"/>
            <a:chExt cx="4648200" cy="492484"/>
          </a:xfrm>
        </p:grpSpPr>
        <p:sp>
          <p:nvSpPr>
            <p:cNvPr id="94" name="Rectangle 93"/>
            <p:cNvSpPr/>
            <p:nvPr/>
          </p:nvSpPr>
          <p:spPr bwMode="auto">
            <a:xfrm>
              <a:off x="1637766" y="1995289"/>
              <a:ext cx="4648200" cy="492484"/>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95" name="Rectangle 94"/>
            <p:cNvSpPr/>
            <p:nvPr/>
          </p:nvSpPr>
          <p:spPr bwMode="auto">
            <a:xfrm>
              <a:off x="1784795"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96" name="Rectangle 95"/>
            <p:cNvSpPr/>
            <p:nvPr/>
          </p:nvSpPr>
          <p:spPr bwMode="auto">
            <a:xfrm>
              <a:off x="3048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97" name="Rectangle 96"/>
            <p:cNvSpPr/>
            <p:nvPr/>
          </p:nvSpPr>
          <p:spPr bwMode="auto">
            <a:xfrm>
              <a:off x="4953000" y="2090806"/>
              <a:ext cx="1187005" cy="31237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cxnSp>
          <p:nvCxnSpPr>
            <p:cNvPr id="98" name="Straight Connector 97"/>
            <p:cNvCxnSpPr/>
            <p:nvPr/>
          </p:nvCxnSpPr>
          <p:spPr bwMode="auto">
            <a:xfrm>
              <a:off x="4349839" y="2254873"/>
              <a:ext cx="609600" cy="1588"/>
            </a:xfrm>
            <a:prstGeom prst="line">
              <a:avLst/>
            </a:prstGeom>
            <a:noFill/>
            <a:ln w="76200" cap="rnd" cmpd="sng" algn="ctr">
              <a:solidFill>
                <a:schemeClr val="tx1"/>
              </a:solidFill>
              <a:prstDash val="sysDot"/>
              <a:round/>
              <a:headEnd type="none" w="med" len="med"/>
              <a:tailEnd type="none" w="med" len="med"/>
            </a:ln>
            <a:effectLst/>
          </p:spPr>
        </p:cxnSp>
      </p:grpSp>
      <p:sp>
        <p:nvSpPr>
          <p:cNvPr id="99" name="Trapezoid 98"/>
          <p:cNvSpPr/>
          <p:nvPr/>
        </p:nvSpPr>
        <p:spPr bwMode="auto">
          <a:xfrm>
            <a:off x="3143864" y="4709564"/>
            <a:ext cx="3523449" cy="865914"/>
          </a:xfrm>
          <a:prstGeom prst="trapezoid">
            <a:avLst>
              <a:gd name="adj" fmla="val 141754"/>
            </a:avLst>
          </a:prstGeom>
          <a:solidFill>
            <a:schemeClr val="bg2">
              <a:lumMod val="20000"/>
              <a:lumOff val="80000"/>
            </a:schemeClr>
          </a:soli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64" name="Rectangle 63"/>
          <p:cNvSpPr/>
          <p:nvPr/>
        </p:nvSpPr>
        <p:spPr bwMode="auto">
          <a:xfrm>
            <a:off x="3143864" y="5575478"/>
            <a:ext cx="3523449" cy="53340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endParaRPr lang="en-US" sz="1600" dirty="0">
              <a:latin typeface="Calibri" pitchFamily="34" charset="0"/>
            </a:endParaRPr>
          </a:p>
        </p:txBody>
      </p:sp>
      <p:sp>
        <p:nvSpPr>
          <p:cNvPr id="65" name="Rectangle 64"/>
          <p:cNvSpPr/>
          <p:nvPr/>
        </p:nvSpPr>
        <p:spPr bwMode="auto">
          <a:xfrm>
            <a:off x="4642108" y="5689778"/>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0</a:t>
            </a:r>
          </a:p>
        </p:txBody>
      </p:sp>
      <p:sp>
        <p:nvSpPr>
          <p:cNvPr id="66" name="Rectangle 65"/>
          <p:cNvSpPr/>
          <p:nvPr/>
        </p:nvSpPr>
        <p:spPr bwMode="auto">
          <a:xfrm>
            <a:off x="4914713" y="5689778"/>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1</a:t>
            </a:r>
          </a:p>
        </p:txBody>
      </p:sp>
      <p:sp>
        <p:nvSpPr>
          <p:cNvPr id="67" name="Rectangle 66"/>
          <p:cNvSpPr/>
          <p:nvPr/>
        </p:nvSpPr>
        <p:spPr bwMode="auto">
          <a:xfrm>
            <a:off x="5175508" y="5689778"/>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2</a:t>
            </a:r>
          </a:p>
        </p:txBody>
      </p:sp>
      <p:sp>
        <p:nvSpPr>
          <p:cNvPr id="68" name="Rectangle 67"/>
          <p:cNvSpPr/>
          <p:nvPr/>
        </p:nvSpPr>
        <p:spPr bwMode="auto">
          <a:xfrm>
            <a:off x="6089907" y="5689778"/>
            <a:ext cx="4572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rmAutofit fontScale="92500" lnSpcReduction="10000"/>
          </a:bodyPr>
          <a:lstStyle/>
          <a:p>
            <a:pPr algn="ctr">
              <a:lnSpc>
                <a:spcPct val="100000"/>
              </a:lnSpc>
              <a:spcBef>
                <a:spcPct val="0"/>
              </a:spcBef>
            </a:pPr>
            <a:r>
              <a:rPr lang="en-US" sz="1600" dirty="0">
                <a:latin typeface="Calibri" pitchFamily="34" charset="0"/>
              </a:rPr>
              <a:t>B-1</a:t>
            </a:r>
          </a:p>
        </p:txBody>
      </p:sp>
      <p:sp>
        <p:nvSpPr>
          <p:cNvPr id="69" name="Rectangle 68"/>
          <p:cNvSpPr/>
          <p:nvPr/>
        </p:nvSpPr>
        <p:spPr bwMode="auto">
          <a:xfrm>
            <a:off x="5448113" y="5689778"/>
            <a:ext cx="64179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rmAutofit fontScale="92500" lnSpcReduction="10000"/>
          </a:bodyPr>
          <a:lstStyle/>
          <a:p>
            <a:pPr algn="ctr">
              <a:lnSpc>
                <a:spcPct val="100000"/>
              </a:lnSpc>
              <a:spcBef>
                <a:spcPct val="0"/>
              </a:spcBef>
            </a:pPr>
            <a:endParaRPr lang="en-US" sz="1600" dirty="0">
              <a:latin typeface="Calibri" pitchFamily="34" charset="0"/>
            </a:endParaRPr>
          </a:p>
        </p:txBody>
      </p:sp>
      <p:cxnSp>
        <p:nvCxnSpPr>
          <p:cNvPr id="70" name="Straight Connector 69"/>
          <p:cNvCxnSpPr/>
          <p:nvPr/>
        </p:nvCxnSpPr>
        <p:spPr bwMode="auto">
          <a:xfrm>
            <a:off x="5582263" y="5841384"/>
            <a:ext cx="457200" cy="1588"/>
          </a:xfrm>
          <a:prstGeom prst="line">
            <a:avLst/>
          </a:prstGeom>
          <a:noFill/>
          <a:ln w="38100" cap="rnd" cmpd="sng" algn="ctr">
            <a:solidFill>
              <a:schemeClr val="tx1"/>
            </a:solidFill>
            <a:prstDash val="sysDot"/>
            <a:round/>
            <a:headEnd type="none" w="med" len="med"/>
            <a:tailEnd type="none" w="med" len="med"/>
          </a:ln>
          <a:effectLst/>
        </p:spPr>
      </p:cxnSp>
      <p:sp>
        <p:nvSpPr>
          <p:cNvPr id="72" name="Rectangle 71"/>
          <p:cNvSpPr/>
          <p:nvPr/>
        </p:nvSpPr>
        <p:spPr bwMode="auto">
          <a:xfrm>
            <a:off x="3739518" y="5689778"/>
            <a:ext cx="717995"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rmAutofit fontScale="92500" lnSpcReduction="10000"/>
          </a:bodyPr>
          <a:lstStyle/>
          <a:p>
            <a:pPr algn="ctr">
              <a:lnSpc>
                <a:spcPct val="100000"/>
              </a:lnSpc>
              <a:spcBef>
                <a:spcPct val="0"/>
              </a:spcBef>
            </a:pPr>
            <a:r>
              <a:rPr lang="en-US" sz="1600" dirty="0">
                <a:latin typeface="Calibri" pitchFamily="34" charset="0"/>
              </a:rPr>
              <a:t>tag</a:t>
            </a:r>
          </a:p>
        </p:txBody>
      </p:sp>
      <p:sp>
        <p:nvSpPr>
          <p:cNvPr id="73" name="Rectangle 72"/>
          <p:cNvSpPr/>
          <p:nvPr/>
        </p:nvSpPr>
        <p:spPr bwMode="auto">
          <a:xfrm>
            <a:off x="3270508" y="5689778"/>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v</a:t>
            </a:r>
          </a:p>
        </p:txBody>
      </p:sp>
      <p:sp>
        <p:nvSpPr>
          <p:cNvPr id="74" name="TextBox 73"/>
          <p:cNvSpPr txBox="1"/>
          <p:nvPr/>
        </p:nvSpPr>
        <p:spPr>
          <a:xfrm>
            <a:off x="2616556" y="6166036"/>
            <a:ext cx="952312" cy="288284"/>
          </a:xfrm>
          <a:prstGeom prst="rect">
            <a:avLst/>
          </a:prstGeom>
          <a:noFill/>
        </p:spPr>
        <p:txBody>
          <a:bodyPr wrap="none" rtlCol="0">
            <a:spAutoFit/>
          </a:bodyPr>
          <a:lstStyle/>
          <a:p>
            <a:r>
              <a:rPr lang="en-US" dirty="0">
                <a:latin typeface="Calibri" pitchFamily="34" charset="0"/>
              </a:rPr>
              <a:t>valid bit</a:t>
            </a:r>
          </a:p>
        </p:txBody>
      </p:sp>
      <p:cxnSp>
        <p:nvCxnSpPr>
          <p:cNvPr id="76" name="Straight Connector 75"/>
          <p:cNvCxnSpPr/>
          <p:nvPr/>
        </p:nvCxnSpPr>
        <p:spPr bwMode="auto">
          <a:xfrm rot="5400000" flipH="1" flipV="1">
            <a:off x="3391506" y="6138001"/>
            <a:ext cx="304800" cy="1588"/>
          </a:xfrm>
          <a:prstGeom prst="line">
            <a:avLst/>
          </a:prstGeom>
          <a:noFill/>
          <a:ln w="9525" cap="flat" cmpd="sng" algn="ctr">
            <a:solidFill>
              <a:schemeClr val="tx1"/>
            </a:solidFill>
            <a:prstDash val="solid"/>
            <a:round/>
            <a:headEnd type="none" w="med" len="med"/>
            <a:tailEnd type="none" w="med" len="med"/>
          </a:ln>
          <a:effectLst/>
        </p:spPr>
      </p:cxnSp>
      <p:sp>
        <p:nvSpPr>
          <p:cNvPr id="77" name="AutoShape 16"/>
          <p:cNvSpPr>
            <a:spLocks/>
          </p:cNvSpPr>
          <p:nvPr/>
        </p:nvSpPr>
        <p:spPr bwMode="auto">
          <a:xfrm rot="16200000" flipV="1">
            <a:off x="5493184" y="5333467"/>
            <a:ext cx="228600" cy="1905000"/>
          </a:xfrm>
          <a:prstGeom prst="leftBrace">
            <a:avLst>
              <a:gd name="adj1" fmla="val 136972"/>
              <a:gd name="adj2" fmla="val 50000"/>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78" name="TextBox 77"/>
          <p:cNvSpPr txBox="1"/>
          <p:nvPr/>
        </p:nvSpPr>
        <p:spPr>
          <a:xfrm>
            <a:off x="5009098" y="6442998"/>
            <a:ext cx="3834127" cy="288284"/>
          </a:xfrm>
          <a:prstGeom prst="rect">
            <a:avLst/>
          </a:prstGeom>
          <a:noFill/>
        </p:spPr>
        <p:txBody>
          <a:bodyPr wrap="none" rtlCol="0">
            <a:spAutoFit/>
          </a:bodyPr>
          <a:lstStyle/>
          <a:p>
            <a:r>
              <a:rPr lang="en-US" dirty="0">
                <a:latin typeface="Calibri" pitchFamily="34" charset="0"/>
              </a:rPr>
              <a:t>B = 2</a:t>
            </a:r>
            <a:r>
              <a:rPr lang="en-US" baseline="30000" dirty="0">
                <a:latin typeface="Calibri" pitchFamily="34" charset="0"/>
              </a:rPr>
              <a:t>b</a:t>
            </a:r>
            <a:r>
              <a:rPr lang="en-US" dirty="0">
                <a:latin typeface="Calibri" pitchFamily="34" charset="0"/>
              </a:rPr>
              <a:t> bytes per cache block (the data)</a:t>
            </a:r>
          </a:p>
        </p:txBody>
      </p:sp>
      <p:sp>
        <p:nvSpPr>
          <p:cNvPr id="51" name="Rectangle 50"/>
          <p:cNvSpPr/>
          <p:nvPr/>
        </p:nvSpPr>
        <p:spPr bwMode="auto">
          <a:xfrm>
            <a:off x="7861478" y="2853352"/>
            <a:ext cx="990600" cy="270848"/>
          </a:xfrm>
          <a:prstGeom prst="rect">
            <a:avLst/>
          </a:prstGeom>
          <a:solidFill>
            <a:srgbClr val="FF9999"/>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t bits</a:t>
            </a:r>
          </a:p>
        </p:txBody>
      </p:sp>
      <p:sp>
        <p:nvSpPr>
          <p:cNvPr id="52" name="Rectangle 51"/>
          <p:cNvSpPr/>
          <p:nvPr/>
        </p:nvSpPr>
        <p:spPr bwMode="auto">
          <a:xfrm>
            <a:off x="8852078" y="2853352"/>
            <a:ext cx="762000"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s bits</a:t>
            </a:r>
          </a:p>
        </p:txBody>
      </p:sp>
      <p:sp>
        <p:nvSpPr>
          <p:cNvPr id="53" name="Rectangle 52"/>
          <p:cNvSpPr/>
          <p:nvPr/>
        </p:nvSpPr>
        <p:spPr bwMode="auto">
          <a:xfrm>
            <a:off x="9614078" y="2853352"/>
            <a:ext cx="685800"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lvl="0" algn="ctr"/>
            <a:r>
              <a:rPr lang="en-US" sz="1600" dirty="0">
                <a:solidFill>
                  <a:srgbClr val="000000"/>
                </a:solidFill>
                <a:latin typeface="Calibri" pitchFamily="34" charset="0"/>
              </a:rPr>
              <a:t>b bits</a:t>
            </a:r>
          </a:p>
        </p:txBody>
      </p:sp>
      <p:sp>
        <p:nvSpPr>
          <p:cNvPr id="55" name="TextBox 54"/>
          <p:cNvSpPr txBox="1"/>
          <p:nvPr/>
        </p:nvSpPr>
        <p:spPr>
          <a:xfrm>
            <a:off x="7772401" y="2513390"/>
            <a:ext cx="1810817" cy="288284"/>
          </a:xfrm>
          <a:prstGeom prst="rect">
            <a:avLst/>
          </a:prstGeom>
          <a:noFill/>
        </p:spPr>
        <p:txBody>
          <a:bodyPr wrap="none" rtlCol="0">
            <a:spAutoFit/>
          </a:bodyPr>
          <a:lstStyle/>
          <a:p>
            <a:r>
              <a:rPr lang="en-US" dirty="0">
                <a:latin typeface="Calibri" pitchFamily="34" charset="0"/>
              </a:rPr>
              <a:t>Address of word:</a:t>
            </a:r>
          </a:p>
        </p:txBody>
      </p:sp>
      <p:sp>
        <p:nvSpPr>
          <p:cNvPr id="58" name="AutoShape 16"/>
          <p:cNvSpPr>
            <a:spLocks/>
          </p:cNvSpPr>
          <p:nvPr/>
        </p:nvSpPr>
        <p:spPr bwMode="auto">
          <a:xfrm rot="16200000" flipV="1">
            <a:off x="8242478" y="2822218"/>
            <a:ext cx="228600" cy="990598"/>
          </a:xfrm>
          <a:prstGeom prst="leftBrace">
            <a:avLst>
              <a:gd name="adj1" fmla="val 75000"/>
              <a:gd name="adj2" fmla="val 50000"/>
            </a:avLst>
          </a:prstGeom>
          <a:noFill/>
          <a:ln w="19050">
            <a:solidFill>
              <a:schemeClr val="tx1"/>
            </a:solidFill>
            <a:round/>
            <a:headEnd/>
            <a:tailEnd/>
          </a:ln>
          <a:effectLst/>
        </p:spPr>
        <p:txBody>
          <a:bodyPr wrap="none" anchor="ctr"/>
          <a:lstStyle/>
          <a:p>
            <a:endParaRPr lang="en-US" dirty="0">
              <a:latin typeface="Calibri" pitchFamily="34" charset="0"/>
            </a:endParaRPr>
          </a:p>
        </p:txBody>
      </p:sp>
      <p:sp>
        <p:nvSpPr>
          <p:cNvPr id="60" name="AutoShape 16"/>
          <p:cNvSpPr>
            <a:spLocks/>
          </p:cNvSpPr>
          <p:nvPr/>
        </p:nvSpPr>
        <p:spPr bwMode="auto">
          <a:xfrm rot="16200000" flipV="1">
            <a:off x="9118779" y="2933702"/>
            <a:ext cx="228600" cy="761998"/>
          </a:xfrm>
          <a:prstGeom prst="leftBrace">
            <a:avLst>
              <a:gd name="adj1" fmla="val 75000"/>
              <a:gd name="adj2" fmla="val 50000"/>
            </a:avLst>
          </a:prstGeom>
          <a:noFill/>
          <a:ln w="19050">
            <a:solidFill>
              <a:schemeClr val="tx1"/>
            </a:solidFill>
            <a:round/>
            <a:headEnd/>
            <a:tailEnd/>
          </a:ln>
          <a:effectLst/>
        </p:spPr>
        <p:txBody>
          <a:bodyPr wrap="none" anchor="ctr"/>
          <a:lstStyle/>
          <a:p>
            <a:endParaRPr lang="en-US" dirty="0">
              <a:latin typeface="Calibri" pitchFamily="34" charset="0"/>
            </a:endParaRPr>
          </a:p>
        </p:txBody>
      </p:sp>
      <p:sp>
        <p:nvSpPr>
          <p:cNvPr id="71" name="AutoShape 16"/>
          <p:cNvSpPr>
            <a:spLocks/>
          </p:cNvSpPr>
          <p:nvPr/>
        </p:nvSpPr>
        <p:spPr bwMode="auto">
          <a:xfrm rot="16200000" flipV="1">
            <a:off x="9804578" y="3009901"/>
            <a:ext cx="228600" cy="609600"/>
          </a:xfrm>
          <a:prstGeom prst="leftBrace">
            <a:avLst>
              <a:gd name="adj1" fmla="val 75000"/>
              <a:gd name="adj2" fmla="val 50000"/>
            </a:avLst>
          </a:prstGeom>
          <a:noFill/>
          <a:ln w="19050">
            <a:solidFill>
              <a:schemeClr val="tx1"/>
            </a:solidFill>
            <a:round/>
            <a:headEnd/>
            <a:tailEnd/>
          </a:ln>
          <a:effectLst/>
        </p:spPr>
        <p:txBody>
          <a:bodyPr wrap="none" anchor="ctr"/>
          <a:lstStyle/>
          <a:p>
            <a:endParaRPr lang="en-US" dirty="0">
              <a:latin typeface="Calibri" pitchFamily="34" charset="0"/>
            </a:endParaRPr>
          </a:p>
        </p:txBody>
      </p:sp>
      <p:sp>
        <p:nvSpPr>
          <p:cNvPr id="75" name="TextBox 74"/>
          <p:cNvSpPr txBox="1"/>
          <p:nvPr/>
        </p:nvSpPr>
        <p:spPr>
          <a:xfrm>
            <a:off x="8118773" y="3365678"/>
            <a:ext cx="485389" cy="288284"/>
          </a:xfrm>
          <a:prstGeom prst="rect">
            <a:avLst/>
          </a:prstGeom>
          <a:noFill/>
        </p:spPr>
        <p:txBody>
          <a:bodyPr wrap="none" rtlCol="0">
            <a:spAutoFit/>
          </a:bodyPr>
          <a:lstStyle/>
          <a:p>
            <a:r>
              <a:rPr lang="en-US" dirty="0">
                <a:latin typeface="Calibri" pitchFamily="34" charset="0"/>
              </a:rPr>
              <a:t>tag</a:t>
            </a:r>
          </a:p>
        </p:txBody>
      </p:sp>
      <p:sp>
        <p:nvSpPr>
          <p:cNvPr id="80" name="TextBox 79"/>
          <p:cNvSpPr txBox="1"/>
          <p:nvPr/>
        </p:nvSpPr>
        <p:spPr>
          <a:xfrm>
            <a:off x="8884274" y="3364469"/>
            <a:ext cx="705257" cy="606833"/>
          </a:xfrm>
          <a:prstGeom prst="rect">
            <a:avLst/>
          </a:prstGeom>
          <a:noFill/>
        </p:spPr>
        <p:txBody>
          <a:bodyPr wrap="none" rtlCol="0">
            <a:spAutoFit/>
          </a:bodyPr>
          <a:lstStyle/>
          <a:p>
            <a:pPr algn="ctr"/>
            <a:r>
              <a:rPr lang="en-US" dirty="0">
                <a:latin typeface="Calibri" pitchFamily="34" charset="0"/>
              </a:rPr>
              <a:t>set</a:t>
            </a:r>
          </a:p>
          <a:p>
            <a:pPr algn="ctr"/>
            <a:r>
              <a:rPr lang="en-US" dirty="0">
                <a:latin typeface="Calibri" pitchFamily="34" charset="0"/>
              </a:rPr>
              <a:t>index</a:t>
            </a:r>
          </a:p>
        </p:txBody>
      </p:sp>
      <p:sp>
        <p:nvSpPr>
          <p:cNvPr id="81" name="TextBox 80"/>
          <p:cNvSpPr txBox="1"/>
          <p:nvPr/>
        </p:nvSpPr>
        <p:spPr>
          <a:xfrm>
            <a:off x="9557195" y="3364469"/>
            <a:ext cx="738664" cy="606833"/>
          </a:xfrm>
          <a:prstGeom prst="rect">
            <a:avLst/>
          </a:prstGeom>
          <a:noFill/>
        </p:spPr>
        <p:txBody>
          <a:bodyPr wrap="none" rtlCol="0">
            <a:spAutoFit/>
          </a:bodyPr>
          <a:lstStyle/>
          <a:p>
            <a:pPr algn="ctr"/>
            <a:r>
              <a:rPr lang="en-US" dirty="0">
                <a:latin typeface="Calibri" pitchFamily="34" charset="0"/>
              </a:rPr>
              <a:t>block</a:t>
            </a:r>
          </a:p>
          <a:p>
            <a:pPr algn="ctr"/>
            <a:r>
              <a:rPr lang="en-US" dirty="0">
                <a:latin typeface="Calibri" pitchFamily="34" charset="0"/>
              </a:rPr>
              <a:t>offset</a:t>
            </a:r>
          </a:p>
        </p:txBody>
      </p:sp>
      <p:cxnSp>
        <p:nvCxnSpPr>
          <p:cNvPr id="93" name="Shape 92"/>
          <p:cNvCxnSpPr>
            <a:stCxn id="80" idx="2"/>
            <a:endCxn id="94" idx="3"/>
          </p:cNvCxnSpPr>
          <p:nvPr/>
        </p:nvCxnSpPr>
        <p:spPr bwMode="auto">
          <a:xfrm rot="5400000">
            <a:off x="7994181" y="3292320"/>
            <a:ext cx="563740" cy="1921702"/>
          </a:xfrm>
          <a:prstGeom prst="bentConnector2">
            <a:avLst/>
          </a:prstGeom>
          <a:noFill/>
          <a:ln w="25400" cap="flat" cmpd="sng" algn="ctr">
            <a:solidFill>
              <a:schemeClr val="accent2">
                <a:lumMod val="75000"/>
              </a:schemeClr>
            </a:solidFill>
            <a:prstDash val="solid"/>
            <a:round/>
            <a:headEnd type="none" w="med" len="med"/>
            <a:tailEnd type="none" w="med" len="med"/>
          </a:ln>
          <a:effectLst/>
        </p:spPr>
      </p:cxnSp>
      <p:cxnSp>
        <p:nvCxnSpPr>
          <p:cNvPr id="102" name="Elbow Connector 101"/>
          <p:cNvCxnSpPr>
            <a:stCxn id="81" idx="2"/>
            <a:endCxn id="67" idx="0"/>
          </p:cNvCxnSpPr>
          <p:nvPr/>
        </p:nvCxnSpPr>
        <p:spPr bwMode="auto">
          <a:xfrm rot="5400000">
            <a:off x="6759932" y="2523182"/>
            <a:ext cx="1718477" cy="4614717"/>
          </a:xfrm>
          <a:prstGeom prst="bentConnector3">
            <a:avLst>
              <a:gd name="adj1" fmla="val 50000"/>
            </a:avLst>
          </a:prstGeom>
          <a:noFill/>
          <a:ln w="25400" cap="flat" cmpd="sng" algn="ctr">
            <a:solidFill>
              <a:schemeClr val="accent2">
                <a:lumMod val="75000"/>
              </a:schemeClr>
            </a:solidFill>
            <a:prstDash val="solid"/>
            <a:round/>
            <a:headEnd type="none" w="med" len="med"/>
            <a:tailEnd type="none" w="med" len="med"/>
          </a:ln>
          <a:effectLst/>
        </p:spPr>
      </p:cxnSp>
      <p:sp>
        <p:nvSpPr>
          <p:cNvPr id="104" name="TextBox 103"/>
          <p:cNvSpPr txBox="1"/>
          <p:nvPr/>
        </p:nvSpPr>
        <p:spPr>
          <a:xfrm>
            <a:off x="7995299" y="5054957"/>
            <a:ext cx="2015295" cy="244747"/>
          </a:xfrm>
          <a:prstGeom prst="rect">
            <a:avLst/>
          </a:prstGeom>
          <a:noFill/>
        </p:spPr>
        <p:txBody>
          <a:bodyPr wrap="none" rtlCol="0">
            <a:spAutoFit/>
          </a:bodyPr>
          <a:lstStyle/>
          <a:p>
            <a:r>
              <a:rPr lang="en-US" sz="1400" dirty="0">
                <a:solidFill>
                  <a:schemeClr val="accent2">
                    <a:lumMod val="75000"/>
                  </a:schemeClr>
                </a:solidFill>
                <a:latin typeface="Calibri" pitchFamily="34" charset="0"/>
              </a:rPr>
              <a:t>data begins at this offset</a:t>
            </a:r>
          </a:p>
        </p:txBody>
      </p:sp>
      <p:sp>
        <p:nvSpPr>
          <p:cNvPr id="105" name="TextBox 104"/>
          <p:cNvSpPr txBox="1"/>
          <p:nvPr/>
        </p:nvSpPr>
        <p:spPr>
          <a:xfrm>
            <a:off x="8252082" y="560859"/>
            <a:ext cx="2415982" cy="1604029"/>
          </a:xfrm>
          <a:prstGeom prst="rect">
            <a:avLst/>
          </a:prstGeom>
          <a:solidFill>
            <a:schemeClr val="bg2">
              <a:lumMod val="20000"/>
              <a:lumOff val="80000"/>
            </a:schemeClr>
          </a:solidFill>
        </p:spPr>
        <p:txBody>
          <a:bodyPr wrap="none" rtlCol="0">
            <a:spAutoFit/>
          </a:bodyPr>
          <a:lstStyle/>
          <a:p>
            <a:pPr marL="115888" indent="-115888">
              <a:buFont typeface="Arial" pitchFamily="34" charset="0"/>
              <a:buChar char="•"/>
            </a:pPr>
            <a:r>
              <a:rPr lang="en-US" i="1" dirty="0">
                <a:solidFill>
                  <a:srgbClr val="C00000"/>
                </a:solidFill>
                <a:latin typeface="Calibri" pitchFamily="34" charset="0"/>
              </a:rPr>
              <a:t>Locate set</a:t>
            </a:r>
          </a:p>
          <a:p>
            <a:pPr marL="115888" indent="-115888">
              <a:buFont typeface="Arial" pitchFamily="34" charset="0"/>
              <a:buChar char="•"/>
            </a:pPr>
            <a:r>
              <a:rPr lang="en-US" i="1" dirty="0">
                <a:solidFill>
                  <a:srgbClr val="C00000"/>
                </a:solidFill>
                <a:latin typeface="Calibri" pitchFamily="34" charset="0"/>
              </a:rPr>
              <a:t>Check if any line in set</a:t>
            </a:r>
            <a:br>
              <a:rPr lang="en-US" i="1" dirty="0">
                <a:solidFill>
                  <a:srgbClr val="C00000"/>
                </a:solidFill>
                <a:latin typeface="Calibri" pitchFamily="34" charset="0"/>
              </a:rPr>
            </a:br>
            <a:r>
              <a:rPr lang="en-US" i="1" dirty="0">
                <a:solidFill>
                  <a:srgbClr val="C00000"/>
                </a:solidFill>
                <a:latin typeface="Calibri" pitchFamily="34" charset="0"/>
              </a:rPr>
              <a:t>has matching tag</a:t>
            </a:r>
          </a:p>
          <a:p>
            <a:pPr marL="115888" indent="-115888">
              <a:buFont typeface="Arial" pitchFamily="34" charset="0"/>
              <a:buChar char="•"/>
            </a:pPr>
            <a:r>
              <a:rPr lang="en-US" i="1" dirty="0">
                <a:solidFill>
                  <a:srgbClr val="C00000"/>
                </a:solidFill>
                <a:latin typeface="Calibri" pitchFamily="34" charset="0"/>
              </a:rPr>
              <a:t>Yes + line valid: hit</a:t>
            </a:r>
          </a:p>
          <a:p>
            <a:pPr marL="115888" indent="-115888">
              <a:buFont typeface="Arial" pitchFamily="34" charset="0"/>
              <a:buChar char="•"/>
            </a:pPr>
            <a:r>
              <a:rPr lang="en-US" i="1" dirty="0">
                <a:solidFill>
                  <a:srgbClr val="C00000"/>
                </a:solidFill>
                <a:latin typeface="Calibri" pitchFamily="34" charset="0"/>
              </a:rPr>
              <a:t>Locate data starting</a:t>
            </a:r>
            <a:br>
              <a:rPr lang="en-US" i="1" dirty="0">
                <a:solidFill>
                  <a:srgbClr val="C00000"/>
                </a:solidFill>
                <a:latin typeface="Calibri" pitchFamily="34" charset="0"/>
              </a:rPr>
            </a:br>
            <a:r>
              <a:rPr lang="en-US" i="1" dirty="0">
                <a:solidFill>
                  <a:srgbClr val="C00000"/>
                </a:solidFill>
                <a:latin typeface="Calibri" pitchFamily="34" charset="0"/>
              </a:rPr>
              <a:t>at offset</a:t>
            </a:r>
          </a:p>
        </p:txBody>
      </p:sp>
    </p:spTree>
    <p:extLst>
      <p:ext uri="{BB962C8B-B14F-4D97-AF65-F5344CB8AC3E}">
        <p14:creationId xmlns:p14="http://schemas.microsoft.com/office/powerpoint/2010/main" val="148758359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4"/>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7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8"/>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05">
                                            <p:txEl>
                                              <p:pRg st="1" end="1"/>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05">
                                            <p:txEl>
                                              <p:pRg st="2" end="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05">
                                            <p:txEl>
                                              <p:pRg st="3" end="3"/>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0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64" grpId="0" animBg="1"/>
      <p:bldP spid="65" grpId="0" animBg="1"/>
      <p:bldP spid="66" grpId="0" animBg="1"/>
      <p:bldP spid="67" grpId="0" animBg="1"/>
      <p:bldP spid="68" grpId="0" animBg="1"/>
      <p:bldP spid="69" grpId="0" animBg="1"/>
      <p:bldP spid="72" grpId="0" animBg="1"/>
      <p:bldP spid="73" grpId="0" animBg="1"/>
      <p:bldP spid="74" grpId="0"/>
      <p:bldP spid="77" grpId="0" animBg="1"/>
      <p:bldP spid="78" grpId="0"/>
      <p:bldP spid="10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6"/>
          <p:cNvSpPr>
            <a:spLocks noGrp="1" noChangeArrowheads="1"/>
          </p:cNvSpPr>
          <p:nvPr>
            <p:ph type="title"/>
          </p:nvPr>
        </p:nvSpPr>
        <p:spPr/>
        <p:txBody>
          <a:bodyPr/>
          <a:lstStyle/>
          <a:p>
            <a:pPr eaLnBrk="1" hangingPunct="1"/>
            <a:r>
              <a:rPr lang="en-US" altLang="en-US" dirty="0"/>
              <a:t>Typical Speeds</a:t>
            </a:r>
          </a:p>
        </p:txBody>
      </p:sp>
      <p:sp>
        <p:nvSpPr>
          <p:cNvPr id="136199" name="Rectangle 7"/>
          <p:cNvSpPr>
            <a:spLocks noGrp="1" noChangeArrowheads="1"/>
          </p:cNvSpPr>
          <p:nvPr>
            <p:ph idx="1"/>
          </p:nvPr>
        </p:nvSpPr>
        <p:spPr/>
        <p:txBody>
          <a:bodyPr/>
          <a:lstStyle/>
          <a:p>
            <a:pPr eaLnBrk="1" hangingPunct="1">
              <a:lnSpc>
                <a:spcPct val="85000"/>
              </a:lnSpc>
              <a:defRPr/>
            </a:pPr>
            <a:r>
              <a:rPr lang="en-US" dirty="0">
                <a:solidFill>
                  <a:srgbClr val="000000"/>
                </a:solidFill>
              </a:rPr>
              <a:t>Registers: 1 clock (= 400 </a:t>
            </a:r>
            <a:r>
              <a:rPr lang="en-US" dirty="0" err="1">
                <a:solidFill>
                  <a:srgbClr val="000000"/>
                </a:solidFill>
              </a:rPr>
              <a:t>ps</a:t>
            </a:r>
            <a:r>
              <a:rPr lang="en-US" dirty="0">
                <a:solidFill>
                  <a:srgbClr val="000000"/>
                </a:solidFill>
              </a:rPr>
              <a:t> on 2.5 GHz processor) to get 8 bytes</a:t>
            </a:r>
          </a:p>
          <a:p>
            <a:pPr eaLnBrk="1" hangingPunct="1">
              <a:lnSpc>
                <a:spcPct val="85000"/>
              </a:lnSpc>
              <a:defRPr/>
            </a:pPr>
            <a:r>
              <a:rPr lang="en-US" dirty="0"/>
              <a:t>DRAM: 100–300 clocks to get 32–64 bytes (4 or 8 longs)</a:t>
            </a:r>
          </a:p>
          <a:p>
            <a:pPr eaLnBrk="1" hangingPunct="1">
              <a:lnSpc>
                <a:spcPct val="85000"/>
              </a:lnSpc>
              <a:defRPr/>
            </a:pPr>
            <a:r>
              <a:rPr lang="en-US" dirty="0"/>
              <a:t>SSD: 75,000 clocks and up (high variance), 4096 bytes</a:t>
            </a:r>
          </a:p>
          <a:p>
            <a:pPr eaLnBrk="1" hangingPunct="1">
              <a:lnSpc>
                <a:spcPct val="85000"/>
              </a:lnSpc>
              <a:defRPr/>
            </a:pPr>
            <a:r>
              <a:rPr lang="en-US" dirty="0"/>
              <a:t>Hard drive: 5,000,000–25,000,000 clocks, 4096 bytes</a:t>
            </a:r>
          </a:p>
        </p:txBody>
      </p:sp>
      <p:sp>
        <p:nvSpPr>
          <p:cNvPr id="2" name="Explosion: 14 Points 1">
            <a:extLst>
              <a:ext uri="{FF2B5EF4-FFF2-40B4-BE49-F238E27FC236}">
                <a16:creationId xmlns:a16="http://schemas.microsoft.com/office/drawing/2014/main" id="{7A9C5971-A638-D29C-1609-28530A607954}"/>
              </a:ext>
            </a:extLst>
          </p:cNvPr>
          <p:cNvSpPr/>
          <p:nvPr/>
        </p:nvSpPr>
        <p:spPr bwMode="auto">
          <a:xfrm>
            <a:off x="2438400" y="3176338"/>
            <a:ext cx="6930189" cy="3031958"/>
          </a:xfrm>
          <a:prstGeom prst="irregularSeal2">
            <a:avLst/>
          </a:prstGeom>
          <a:solidFill>
            <a:schemeClr val="accent1">
              <a:lumMod val="20000"/>
              <a:lumOff val="80000"/>
            </a:schemeClr>
          </a:solidFill>
          <a:ln w="12700" cap="flat" cmpd="sng" algn="ctr">
            <a:solidFill>
              <a:schemeClr val="tx1"/>
            </a:solidFill>
            <a:prstDash val="solid"/>
            <a:round/>
            <a:headEnd type="none" w="med" len="med"/>
            <a:tailEnd type="none" w="med" len="med"/>
          </a:ln>
          <a:effectLst>
            <a:outerShdw dist="107763" dir="2700000" algn="ctr" rotWithShape="0">
              <a:schemeClr val="folHlink"/>
            </a:outerShdw>
          </a:effectLst>
        </p:spPr>
        <p:txBody>
          <a:bodyPr vert="horz" wrap="square" lIns="90487" tIns="44450" rIns="90487" bIns="44450" numCol="1" rtlCol="0" anchor="ctr" anchorCtr="0" compatLnSpc="1">
            <a:prstTxWarp prst="textNoShape">
              <a:avLst/>
            </a:prstTxWarp>
            <a:noAutofit/>
          </a:bodyPr>
          <a:lstStyle/>
          <a:p>
            <a:pPr marL="0" marR="0" indent="0" algn="ctr" defTabSz="914400" rtl="0" eaLnBrk="0" fontAlgn="base" latinLnBrk="0" hangingPunct="0">
              <a:lnSpc>
                <a:spcPct val="65000"/>
              </a:lnSpc>
              <a:spcBef>
                <a:spcPct val="50000"/>
              </a:spcBef>
              <a:spcAft>
                <a:spcPct val="0"/>
              </a:spcAft>
              <a:buClrTx/>
              <a:buSzTx/>
              <a:buFontTx/>
              <a:buNone/>
              <a:tabLst/>
            </a:pPr>
            <a:r>
              <a:rPr kumimoji="0" lang="en-US" sz="4400" b="1" i="0" u="none" strike="noStrike" cap="none" normalizeH="0" baseline="0" dirty="0">
                <a:ln>
                  <a:noFill/>
                </a:ln>
                <a:solidFill>
                  <a:schemeClr val="tx1"/>
                </a:solidFill>
                <a:effectLst/>
                <a:latin typeface="Rockwell Nova Extra Bold" panose="020B0604020202020204" pitchFamily="18" charset="0"/>
              </a:rPr>
              <a:t>Ouch!</a:t>
            </a:r>
          </a:p>
        </p:txBody>
      </p:sp>
    </p:spTree>
    <p:extLst>
      <p:ext uri="{BB962C8B-B14F-4D97-AF65-F5344CB8AC3E}">
        <p14:creationId xmlns:p14="http://schemas.microsoft.com/office/powerpoint/2010/main" val="152721708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Direct Mapped Cache (E = 1)</a:t>
            </a:r>
          </a:p>
        </p:txBody>
      </p:sp>
      <p:sp>
        <p:nvSpPr>
          <p:cNvPr id="54" name="AutoShape 16"/>
          <p:cNvSpPr>
            <a:spLocks/>
          </p:cNvSpPr>
          <p:nvPr/>
        </p:nvSpPr>
        <p:spPr bwMode="auto">
          <a:xfrm>
            <a:off x="2696867" y="2448736"/>
            <a:ext cx="228600" cy="2961465"/>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sz="1400" dirty="0">
              <a:latin typeface="Calibri" pitchFamily="34" charset="0"/>
            </a:endParaRPr>
          </a:p>
        </p:txBody>
      </p:sp>
      <p:sp>
        <p:nvSpPr>
          <p:cNvPr id="57" name="TextBox 56"/>
          <p:cNvSpPr txBox="1"/>
          <p:nvPr/>
        </p:nvSpPr>
        <p:spPr>
          <a:xfrm>
            <a:off x="1600201" y="3625405"/>
            <a:ext cx="1122423" cy="288284"/>
          </a:xfrm>
          <a:prstGeom prst="rect">
            <a:avLst/>
          </a:prstGeom>
          <a:noFill/>
        </p:spPr>
        <p:txBody>
          <a:bodyPr wrap="none" rtlCol="0">
            <a:spAutoFit/>
          </a:bodyPr>
          <a:lstStyle/>
          <a:p>
            <a:r>
              <a:rPr lang="en-US" dirty="0">
                <a:latin typeface="Calibri" pitchFamily="34" charset="0"/>
              </a:rPr>
              <a:t>S = 2</a:t>
            </a:r>
            <a:r>
              <a:rPr lang="en-US" baseline="30000" dirty="0">
                <a:latin typeface="Calibri" pitchFamily="34" charset="0"/>
              </a:rPr>
              <a:t>s</a:t>
            </a:r>
            <a:r>
              <a:rPr lang="en-US" dirty="0">
                <a:latin typeface="Calibri" pitchFamily="34" charset="0"/>
              </a:rPr>
              <a:t> sets</a:t>
            </a:r>
          </a:p>
        </p:txBody>
      </p:sp>
      <p:cxnSp>
        <p:nvCxnSpPr>
          <p:cNvPr id="125" name="Straight Connector 124"/>
          <p:cNvCxnSpPr/>
          <p:nvPr/>
        </p:nvCxnSpPr>
        <p:spPr bwMode="auto">
          <a:xfrm>
            <a:off x="3429002" y="4640062"/>
            <a:ext cx="3124199" cy="8138"/>
          </a:xfrm>
          <a:prstGeom prst="line">
            <a:avLst/>
          </a:prstGeom>
          <a:noFill/>
          <a:ln w="76200" cap="rnd" cmpd="sng" algn="ctr">
            <a:solidFill>
              <a:schemeClr val="tx1"/>
            </a:solidFill>
            <a:prstDash val="sysDot"/>
            <a:round/>
            <a:headEnd type="none" w="med" len="med"/>
            <a:tailEnd type="none" w="med" len="med"/>
          </a:ln>
          <a:effectLst/>
        </p:spPr>
      </p:cxnSp>
      <p:sp>
        <p:nvSpPr>
          <p:cNvPr id="127" name="TextBox 126"/>
          <p:cNvSpPr txBox="1"/>
          <p:nvPr/>
        </p:nvSpPr>
        <p:spPr>
          <a:xfrm>
            <a:off x="1905000" y="1254059"/>
            <a:ext cx="3298788" cy="606833"/>
          </a:xfrm>
          <a:prstGeom prst="rect">
            <a:avLst/>
          </a:prstGeom>
          <a:noFill/>
        </p:spPr>
        <p:txBody>
          <a:bodyPr wrap="none" rtlCol="0">
            <a:spAutoFit/>
          </a:bodyPr>
          <a:lstStyle/>
          <a:p>
            <a:r>
              <a:rPr lang="en-US" dirty="0">
                <a:latin typeface="Calibri" pitchFamily="34" charset="0"/>
              </a:rPr>
              <a:t>Direct mapped: One line per set</a:t>
            </a:r>
          </a:p>
          <a:p>
            <a:r>
              <a:rPr lang="en-US" dirty="0">
                <a:latin typeface="Calibri" pitchFamily="34" charset="0"/>
              </a:rPr>
              <a:t>Assume cache block size 8 bytes</a:t>
            </a:r>
          </a:p>
        </p:txBody>
      </p:sp>
      <p:sp>
        <p:nvSpPr>
          <p:cNvPr id="128" name="Rectangle 127"/>
          <p:cNvSpPr/>
          <p:nvPr/>
        </p:nvSpPr>
        <p:spPr bwMode="auto">
          <a:xfrm>
            <a:off x="7785278" y="2702162"/>
            <a:ext cx="990600" cy="270848"/>
          </a:xfrm>
          <a:prstGeom prst="rect">
            <a:avLst/>
          </a:prstGeom>
          <a:solidFill>
            <a:srgbClr val="FF9999"/>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t bits</a:t>
            </a:r>
          </a:p>
        </p:txBody>
      </p:sp>
      <p:sp>
        <p:nvSpPr>
          <p:cNvPr id="129" name="Rectangle 128"/>
          <p:cNvSpPr/>
          <p:nvPr/>
        </p:nvSpPr>
        <p:spPr bwMode="auto">
          <a:xfrm>
            <a:off x="8775878" y="2702162"/>
            <a:ext cx="762000"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0…01</a:t>
            </a:r>
          </a:p>
        </p:txBody>
      </p:sp>
      <p:sp>
        <p:nvSpPr>
          <p:cNvPr id="130" name="Rectangle 129"/>
          <p:cNvSpPr/>
          <p:nvPr/>
        </p:nvSpPr>
        <p:spPr bwMode="auto">
          <a:xfrm>
            <a:off x="9537878" y="2702162"/>
            <a:ext cx="520522"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spcBef>
                <a:spcPts val="0"/>
              </a:spcBef>
            </a:pPr>
            <a:r>
              <a:rPr lang="en-US" sz="1600" dirty="0">
                <a:solidFill>
                  <a:srgbClr val="000000"/>
                </a:solidFill>
                <a:latin typeface="Calibri" pitchFamily="34" charset="0"/>
              </a:rPr>
              <a:t>100</a:t>
            </a:r>
          </a:p>
        </p:txBody>
      </p:sp>
      <p:sp>
        <p:nvSpPr>
          <p:cNvPr id="131" name="TextBox 130"/>
          <p:cNvSpPr txBox="1"/>
          <p:nvPr/>
        </p:nvSpPr>
        <p:spPr>
          <a:xfrm>
            <a:off x="7696201" y="2362200"/>
            <a:ext cx="1572995" cy="288284"/>
          </a:xfrm>
          <a:prstGeom prst="rect">
            <a:avLst/>
          </a:prstGeom>
          <a:noFill/>
        </p:spPr>
        <p:txBody>
          <a:bodyPr wrap="none" rtlCol="0">
            <a:spAutoFit/>
          </a:bodyPr>
          <a:lstStyle/>
          <a:p>
            <a:r>
              <a:rPr lang="en-US" dirty="0">
                <a:latin typeface="Calibri" pitchFamily="34" charset="0"/>
              </a:rPr>
              <a:t>Address of </a:t>
            </a:r>
            <a:r>
              <a:rPr lang="en-US" dirty="0" err="1">
                <a:latin typeface="Calibri" pitchFamily="34" charset="0"/>
              </a:rPr>
              <a:t>int</a:t>
            </a:r>
            <a:r>
              <a:rPr lang="en-US" dirty="0">
                <a:latin typeface="Calibri" pitchFamily="34" charset="0"/>
              </a:rPr>
              <a:t>:</a:t>
            </a:r>
          </a:p>
        </p:txBody>
      </p:sp>
      <p:sp>
        <p:nvSpPr>
          <p:cNvPr id="132" name="Rectangle 131"/>
          <p:cNvSpPr/>
          <p:nvPr/>
        </p:nvSpPr>
        <p:spPr bwMode="auto">
          <a:xfrm>
            <a:off x="3048000" y="3810000"/>
            <a:ext cx="3848288" cy="53340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sz="1400" dirty="0">
              <a:latin typeface="Calibri" pitchFamily="34" charset="0"/>
            </a:endParaRPr>
          </a:p>
        </p:txBody>
      </p:sp>
      <p:sp>
        <p:nvSpPr>
          <p:cNvPr id="133" name="Rectangle 132"/>
          <p:cNvSpPr/>
          <p:nvPr/>
        </p:nvSpPr>
        <p:spPr bwMode="auto">
          <a:xfrm>
            <a:off x="4546244" y="39243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0</a:t>
            </a:r>
          </a:p>
        </p:txBody>
      </p:sp>
      <p:sp>
        <p:nvSpPr>
          <p:cNvPr id="134" name="Rectangle 133"/>
          <p:cNvSpPr/>
          <p:nvPr/>
        </p:nvSpPr>
        <p:spPr bwMode="auto">
          <a:xfrm>
            <a:off x="4818849" y="39243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1</a:t>
            </a:r>
          </a:p>
        </p:txBody>
      </p:sp>
      <p:sp>
        <p:nvSpPr>
          <p:cNvPr id="135" name="Rectangle 134"/>
          <p:cNvSpPr/>
          <p:nvPr/>
        </p:nvSpPr>
        <p:spPr bwMode="auto">
          <a:xfrm>
            <a:off x="5079644" y="39243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2</a:t>
            </a:r>
          </a:p>
        </p:txBody>
      </p:sp>
      <p:sp>
        <p:nvSpPr>
          <p:cNvPr id="136" name="Rectangle 135"/>
          <p:cNvSpPr/>
          <p:nvPr/>
        </p:nvSpPr>
        <p:spPr bwMode="auto">
          <a:xfrm>
            <a:off x="6501688" y="39243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7</a:t>
            </a:r>
          </a:p>
        </p:txBody>
      </p:sp>
      <p:sp>
        <p:nvSpPr>
          <p:cNvPr id="139" name="Rectangle 138"/>
          <p:cNvSpPr/>
          <p:nvPr/>
        </p:nvSpPr>
        <p:spPr bwMode="auto">
          <a:xfrm>
            <a:off x="3643654" y="3924300"/>
            <a:ext cx="717995" cy="30480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tag</a:t>
            </a:r>
          </a:p>
        </p:txBody>
      </p:sp>
      <p:sp>
        <p:nvSpPr>
          <p:cNvPr id="140" name="Rectangle 139"/>
          <p:cNvSpPr/>
          <p:nvPr/>
        </p:nvSpPr>
        <p:spPr bwMode="auto">
          <a:xfrm>
            <a:off x="3174644" y="39243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v</a:t>
            </a:r>
          </a:p>
        </p:txBody>
      </p:sp>
      <p:sp>
        <p:nvSpPr>
          <p:cNvPr id="141" name="Rectangle 140"/>
          <p:cNvSpPr/>
          <p:nvPr/>
        </p:nvSpPr>
        <p:spPr bwMode="auto">
          <a:xfrm>
            <a:off x="5352972" y="39243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3</a:t>
            </a:r>
          </a:p>
        </p:txBody>
      </p:sp>
      <p:sp>
        <p:nvSpPr>
          <p:cNvPr id="142" name="Rectangle 141"/>
          <p:cNvSpPr/>
          <p:nvPr/>
        </p:nvSpPr>
        <p:spPr bwMode="auto">
          <a:xfrm>
            <a:off x="6210488" y="39243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6</a:t>
            </a:r>
          </a:p>
        </p:txBody>
      </p:sp>
      <p:sp>
        <p:nvSpPr>
          <p:cNvPr id="143" name="Rectangle 142"/>
          <p:cNvSpPr/>
          <p:nvPr/>
        </p:nvSpPr>
        <p:spPr bwMode="auto">
          <a:xfrm>
            <a:off x="5918566" y="39243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5</a:t>
            </a:r>
          </a:p>
        </p:txBody>
      </p:sp>
      <p:sp>
        <p:nvSpPr>
          <p:cNvPr id="144" name="Rectangle 143"/>
          <p:cNvSpPr/>
          <p:nvPr/>
        </p:nvSpPr>
        <p:spPr bwMode="auto">
          <a:xfrm>
            <a:off x="5626644" y="39243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4</a:t>
            </a:r>
          </a:p>
        </p:txBody>
      </p:sp>
      <p:sp>
        <p:nvSpPr>
          <p:cNvPr id="147" name="Rectangle 146"/>
          <p:cNvSpPr/>
          <p:nvPr/>
        </p:nvSpPr>
        <p:spPr bwMode="auto">
          <a:xfrm>
            <a:off x="3048000" y="3124200"/>
            <a:ext cx="3848288" cy="53340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sz="1400" dirty="0">
              <a:latin typeface="Calibri" pitchFamily="34" charset="0"/>
            </a:endParaRPr>
          </a:p>
        </p:txBody>
      </p:sp>
      <p:sp>
        <p:nvSpPr>
          <p:cNvPr id="148" name="Rectangle 147"/>
          <p:cNvSpPr/>
          <p:nvPr/>
        </p:nvSpPr>
        <p:spPr bwMode="auto">
          <a:xfrm>
            <a:off x="4546244"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0</a:t>
            </a:r>
          </a:p>
        </p:txBody>
      </p:sp>
      <p:sp>
        <p:nvSpPr>
          <p:cNvPr id="149" name="Rectangle 148"/>
          <p:cNvSpPr/>
          <p:nvPr/>
        </p:nvSpPr>
        <p:spPr bwMode="auto">
          <a:xfrm>
            <a:off x="4818849"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1</a:t>
            </a:r>
          </a:p>
        </p:txBody>
      </p:sp>
      <p:sp>
        <p:nvSpPr>
          <p:cNvPr id="150" name="Rectangle 149"/>
          <p:cNvSpPr/>
          <p:nvPr/>
        </p:nvSpPr>
        <p:spPr bwMode="auto">
          <a:xfrm>
            <a:off x="5079644"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2</a:t>
            </a:r>
          </a:p>
        </p:txBody>
      </p:sp>
      <p:sp>
        <p:nvSpPr>
          <p:cNvPr id="151" name="Rectangle 150"/>
          <p:cNvSpPr/>
          <p:nvPr/>
        </p:nvSpPr>
        <p:spPr bwMode="auto">
          <a:xfrm>
            <a:off x="6501688" y="32385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7</a:t>
            </a:r>
          </a:p>
        </p:txBody>
      </p:sp>
      <p:sp>
        <p:nvSpPr>
          <p:cNvPr id="152" name="Rectangle 151"/>
          <p:cNvSpPr/>
          <p:nvPr/>
        </p:nvSpPr>
        <p:spPr bwMode="auto">
          <a:xfrm>
            <a:off x="3643654" y="3238500"/>
            <a:ext cx="717995" cy="30480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tag</a:t>
            </a:r>
          </a:p>
        </p:txBody>
      </p:sp>
      <p:sp>
        <p:nvSpPr>
          <p:cNvPr id="153" name="Rectangle 152"/>
          <p:cNvSpPr/>
          <p:nvPr/>
        </p:nvSpPr>
        <p:spPr bwMode="auto">
          <a:xfrm>
            <a:off x="3174644"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0" compatLnSpc="1">
            <a:prstTxWarp prst="textNoShape">
              <a:avLst/>
            </a:prstTxWarp>
            <a:noAutofit/>
          </a:bodyPr>
          <a:lstStyle/>
          <a:p>
            <a:pPr algn="ctr">
              <a:lnSpc>
                <a:spcPct val="100000"/>
              </a:lnSpc>
              <a:spcBef>
                <a:spcPct val="0"/>
              </a:spcBef>
            </a:pPr>
            <a:r>
              <a:rPr lang="en-US" sz="1600" dirty="0">
                <a:latin typeface="Calibri" pitchFamily="34" charset="0"/>
              </a:rPr>
              <a:t>v</a:t>
            </a:r>
          </a:p>
        </p:txBody>
      </p:sp>
      <p:sp>
        <p:nvSpPr>
          <p:cNvPr id="154" name="Rectangle 153"/>
          <p:cNvSpPr/>
          <p:nvPr/>
        </p:nvSpPr>
        <p:spPr bwMode="auto">
          <a:xfrm>
            <a:off x="5352972"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3</a:t>
            </a:r>
          </a:p>
        </p:txBody>
      </p:sp>
      <p:sp>
        <p:nvSpPr>
          <p:cNvPr id="155" name="Rectangle 154"/>
          <p:cNvSpPr/>
          <p:nvPr/>
        </p:nvSpPr>
        <p:spPr bwMode="auto">
          <a:xfrm>
            <a:off x="6210488" y="32385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6</a:t>
            </a:r>
          </a:p>
        </p:txBody>
      </p:sp>
      <p:sp>
        <p:nvSpPr>
          <p:cNvPr id="156" name="Rectangle 155"/>
          <p:cNvSpPr/>
          <p:nvPr/>
        </p:nvSpPr>
        <p:spPr bwMode="auto">
          <a:xfrm>
            <a:off x="5918566" y="32385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5</a:t>
            </a:r>
          </a:p>
        </p:txBody>
      </p:sp>
      <p:sp>
        <p:nvSpPr>
          <p:cNvPr id="157" name="Rectangle 156"/>
          <p:cNvSpPr/>
          <p:nvPr/>
        </p:nvSpPr>
        <p:spPr bwMode="auto">
          <a:xfrm>
            <a:off x="5626644" y="32385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4</a:t>
            </a:r>
          </a:p>
        </p:txBody>
      </p:sp>
      <p:sp>
        <p:nvSpPr>
          <p:cNvPr id="159" name="Rectangle 158"/>
          <p:cNvSpPr/>
          <p:nvPr/>
        </p:nvSpPr>
        <p:spPr bwMode="auto">
          <a:xfrm>
            <a:off x="3048000" y="2438400"/>
            <a:ext cx="3848288" cy="53340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normAutofit/>
          </a:bodyPr>
          <a:lstStyle/>
          <a:p>
            <a:pPr algn="ctr">
              <a:lnSpc>
                <a:spcPct val="100000"/>
              </a:lnSpc>
              <a:spcBef>
                <a:spcPct val="0"/>
              </a:spcBef>
            </a:pPr>
            <a:endParaRPr lang="en-US" sz="1400" dirty="0">
              <a:latin typeface="Calibri" pitchFamily="34" charset="0"/>
            </a:endParaRPr>
          </a:p>
        </p:txBody>
      </p:sp>
      <p:sp>
        <p:nvSpPr>
          <p:cNvPr id="160" name="Rectangle 159"/>
          <p:cNvSpPr/>
          <p:nvPr/>
        </p:nvSpPr>
        <p:spPr bwMode="auto">
          <a:xfrm>
            <a:off x="4546244" y="25527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0</a:t>
            </a:r>
          </a:p>
        </p:txBody>
      </p:sp>
      <p:sp>
        <p:nvSpPr>
          <p:cNvPr id="161" name="Rectangle 160"/>
          <p:cNvSpPr/>
          <p:nvPr/>
        </p:nvSpPr>
        <p:spPr bwMode="auto">
          <a:xfrm>
            <a:off x="4818849" y="25527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1</a:t>
            </a:r>
          </a:p>
        </p:txBody>
      </p:sp>
      <p:sp>
        <p:nvSpPr>
          <p:cNvPr id="162" name="Rectangle 161"/>
          <p:cNvSpPr/>
          <p:nvPr/>
        </p:nvSpPr>
        <p:spPr bwMode="auto">
          <a:xfrm>
            <a:off x="5079644" y="25527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2</a:t>
            </a:r>
          </a:p>
        </p:txBody>
      </p:sp>
      <p:sp>
        <p:nvSpPr>
          <p:cNvPr id="163" name="Rectangle 162"/>
          <p:cNvSpPr/>
          <p:nvPr/>
        </p:nvSpPr>
        <p:spPr bwMode="auto">
          <a:xfrm>
            <a:off x="6501688" y="25527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7</a:t>
            </a:r>
          </a:p>
        </p:txBody>
      </p:sp>
      <p:sp>
        <p:nvSpPr>
          <p:cNvPr id="164" name="Rectangle 163"/>
          <p:cNvSpPr/>
          <p:nvPr/>
        </p:nvSpPr>
        <p:spPr bwMode="auto">
          <a:xfrm>
            <a:off x="3643654" y="2552700"/>
            <a:ext cx="717995" cy="30480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tag</a:t>
            </a:r>
          </a:p>
        </p:txBody>
      </p:sp>
      <p:sp>
        <p:nvSpPr>
          <p:cNvPr id="165" name="Rectangle 164"/>
          <p:cNvSpPr/>
          <p:nvPr/>
        </p:nvSpPr>
        <p:spPr bwMode="auto">
          <a:xfrm>
            <a:off x="3174644" y="25527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v</a:t>
            </a:r>
          </a:p>
        </p:txBody>
      </p:sp>
      <p:sp>
        <p:nvSpPr>
          <p:cNvPr id="166" name="Rectangle 165"/>
          <p:cNvSpPr/>
          <p:nvPr/>
        </p:nvSpPr>
        <p:spPr bwMode="auto">
          <a:xfrm>
            <a:off x="5352972" y="25527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3</a:t>
            </a:r>
          </a:p>
        </p:txBody>
      </p:sp>
      <p:sp>
        <p:nvSpPr>
          <p:cNvPr id="167" name="Rectangle 166"/>
          <p:cNvSpPr/>
          <p:nvPr/>
        </p:nvSpPr>
        <p:spPr bwMode="auto">
          <a:xfrm>
            <a:off x="6210488" y="25527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6</a:t>
            </a:r>
          </a:p>
        </p:txBody>
      </p:sp>
      <p:sp>
        <p:nvSpPr>
          <p:cNvPr id="168" name="Rectangle 167"/>
          <p:cNvSpPr/>
          <p:nvPr/>
        </p:nvSpPr>
        <p:spPr bwMode="auto">
          <a:xfrm>
            <a:off x="5918566" y="25527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5</a:t>
            </a:r>
          </a:p>
        </p:txBody>
      </p:sp>
      <p:sp>
        <p:nvSpPr>
          <p:cNvPr id="169" name="Rectangle 168"/>
          <p:cNvSpPr/>
          <p:nvPr/>
        </p:nvSpPr>
        <p:spPr bwMode="auto">
          <a:xfrm>
            <a:off x="5626644" y="25527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4</a:t>
            </a:r>
          </a:p>
        </p:txBody>
      </p:sp>
      <p:sp>
        <p:nvSpPr>
          <p:cNvPr id="171" name="Rectangle 170"/>
          <p:cNvSpPr/>
          <p:nvPr/>
        </p:nvSpPr>
        <p:spPr bwMode="auto">
          <a:xfrm>
            <a:off x="3048000" y="4876800"/>
            <a:ext cx="3848288" cy="53340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sz="1400" dirty="0">
              <a:latin typeface="Calibri" pitchFamily="34" charset="0"/>
            </a:endParaRPr>
          </a:p>
        </p:txBody>
      </p:sp>
      <p:sp>
        <p:nvSpPr>
          <p:cNvPr id="172" name="Rectangle 171"/>
          <p:cNvSpPr/>
          <p:nvPr/>
        </p:nvSpPr>
        <p:spPr bwMode="auto">
          <a:xfrm>
            <a:off x="4546244" y="49911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0</a:t>
            </a:r>
          </a:p>
        </p:txBody>
      </p:sp>
      <p:sp>
        <p:nvSpPr>
          <p:cNvPr id="173" name="Rectangle 172"/>
          <p:cNvSpPr/>
          <p:nvPr/>
        </p:nvSpPr>
        <p:spPr bwMode="auto">
          <a:xfrm>
            <a:off x="4818849" y="49911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1</a:t>
            </a:r>
          </a:p>
        </p:txBody>
      </p:sp>
      <p:sp>
        <p:nvSpPr>
          <p:cNvPr id="174" name="Rectangle 173"/>
          <p:cNvSpPr/>
          <p:nvPr/>
        </p:nvSpPr>
        <p:spPr bwMode="auto">
          <a:xfrm>
            <a:off x="5079644" y="49911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2</a:t>
            </a:r>
          </a:p>
        </p:txBody>
      </p:sp>
      <p:sp>
        <p:nvSpPr>
          <p:cNvPr id="175" name="Rectangle 174"/>
          <p:cNvSpPr/>
          <p:nvPr/>
        </p:nvSpPr>
        <p:spPr bwMode="auto">
          <a:xfrm>
            <a:off x="6501688" y="49911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7</a:t>
            </a:r>
          </a:p>
        </p:txBody>
      </p:sp>
      <p:sp>
        <p:nvSpPr>
          <p:cNvPr id="176" name="Rectangle 175"/>
          <p:cNvSpPr/>
          <p:nvPr/>
        </p:nvSpPr>
        <p:spPr bwMode="auto">
          <a:xfrm>
            <a:off x="3643654" y="4991100"/>
            <a:ext cx="717995" cy="30480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rmAutofit fontScale="92500" lnSpcReduction="10000"/>
          </a:bodyPr>
          <a:lstStyle/>
          <a:p>
            <a:pPr algn="ctr">
              <a:lnSpc>
                <a:spcPct val="100000"/>
              </a:lnSpc>
              <a:spcBef>
                <a:spcPct val="0"/>
              </a:spcBef>
            </a:pPr>
            <a:r>
              <a:rPr lang="en-US" sz="1600" dirty="0">
                <a:latin typeface="Calibri" pitchFamily="34" charset="0"/>
              </a:rPr>
              <a:t>tag</a:t>
            </a:r>
          </a:p>
        </p:txBody>
      </p:sp>
      <p:sp>
        <p:nvSpPr>
          <p:cNvPr id="177" name="Rectangle 176"/>
          <p:cNvSpPr/>
          <p:nvPr/>
        </p:nvSpPr>
        <p:spPr bwMode="auto">
          <a:xfrm>
            <a:off x="3174644" y="49911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v</a:t>
            </a:r>
          </a:p>
        </p:txBody>
      </p:sp>
      <p:sp>
        <p:nvSpPr>
          <p:cNvPr id="178" name="Rectangle 177"/>
          <p:cNvSpPr/>
          <p:nvPr/>
        </p:nvSpPr>
        <p:spPr bwMode="auto">
          <a:xfrm>
            <a:off x="5352972" y="49911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3</a:t>
            </a:r>
          </a:p>
        </p:txBody>
      </p:sp>
      <p:sp>
        <p:nvSpPr>
          <p:cNvPr id="179" name="Rectangle 178"/>
          <p:cNvSpPr/>
          <p:nvPr/>
        </p:nvSpPr>
        <p:spPr bwMode="auto">
          <a:xfrm>
            <a:off x="6210488" y="49911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6</a:t>
            </a:r>
          </a:p>
        </p:txBody>
      </p:sp>
      <p:sp>
        <p:nvSpPr>
          <p:cNvPr id="180" name="Rectangle 179"/>
          <p:cNvSpPr/>
          <p:nvPr/>
        </p:nvSpPr>
        <p:spPr bwMode="auto">
          <a:xfrm>
            <a:off x="5918566" y="49911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5</a:t>
            </a:r>
          </a:p>
        </p:txBody>
      </p:sp>
      <p:sp>
        <p:nvSpPr>
          <p:cNvPr id="181" name="Rectangle 180"/>
          <p:cNvSpPr/>
          <p:nvPr/>
        </p:nvSpPr>
        <p:spPr bwMode="auto">
          <a:xfrm>
            <a:off x="5626644" y="49911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4</a:t>
            </a:r>
          </a:p>
        </p:txBody>
      </p:sp>
      <p:cxnSp>
        <p:nvCxnSpPr>
          <p:cNvPr id="183" name="Shape 182"/>
          <p:cNvCxnSpPr>
            <a:stCxn id="129" idx="2"/>
          </p:cNvCxnSpPr>
          <p:nvPr/>
        </p:nvCxnSpPr>
        <p:spPr bwMode="auto">
          <a:xfrm rot="5400000">
            <a:off x="7817638" y="2051660"/>
            <a:ext cx="417890" cy="2260590"/>
          </a:xfrm>
          <a:prstGeom prst="bentConnector2">
            <a:avLst/>
          </a:prstGeom>
          <a:noFill/>
          <a:ln w="25400" cap="flat" cmpd="sng" algn="ctr">
            <a:solidFill>
              <a:schemeClr val="tx1"/>
            </a:solidFill>
            <a:prstDash val="solid"/>
            <a:round/>
            <a:headEnd type="none" w="med" len="med"/>
            <a:tailEnd type="none" w="med" len="med"/>
          </a:ln>
          <a:effectLst/>
        </p:spPr>
      </p:cxnSp>
      <p:sp>
        <p:nvSpPr>
          <p:cNvPr id="60" name="TextBox 59"/>
          <p:cNvSpPr txBox="1"/>
          <p:nvPr/>
        </p:nvSpPr>
        <p:spPr>
          <a:xfrm>
            <a:off x="8399253" y="3412270"/>
            <a:ext cx="931665" cy="288284"/>
          </a:xfrm>
          <a:prstGeom prst="rect">
            <a:avLst/>
          </a:prstGeom>
          <a:noFill/>
        </p:spPr>
        <p:txBody>
          <a:bodyPr wrap="none" rtlCol="0">
            <a:spAutoFit/>
          </a:bodyPr>
          <a:lstStyle/>
          <a:p>
            <a:r>
              <a:rPr lang="en-US" dirty="0">
                <a:latin typeface="Calibri" pitchFamily="34" charset="0"/>
              </a:rPr>
              <a:t>Find set</a:t>
            </a:r>
          </a:p>
        </p:txBody>
      </p:sp>
    </p:spTree>
    <p:extLst>
      <p:ext uri="{BB962C8B-B14F-4D97-AF65-F5344CB8AC3E}">
        <p14:creationId xmlns:p14="http://schemas.microsoft.com/office/powerpoint/2010/main" val="62573311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Direct Mapped Cache (E = 1)</a:t>
            </a:r>
          </a:p>
        </p:txBody>
      </p:sp>
      <p:sp>
        <p:nvSpPr>
          <p:cNvPr id="127" name="TextBox 126"/>
          <p:cNvSpPr txBox="1"/>
          <p:nvPr/>
        </p:nvSpPr>
        <p:spPr>
          <a:xfrm>
            <a:off x="1905000" y="1254059"/>
            <a:ext cx="3298788" cy="606833"/>
          </a:xfrm>
          <a:prstGeom prst="rect">
            <a:avLst/>
          </a:prstGeom>
          <a:noFill/>
        </p:spPr>
        <p:txBody>
          <a:bodyPr wrap="none" rtlCol="0">
            <a:spAutoFit/>
          </a:bodyPr>
          <a:lstStyle/>
          <a:p>
            <a:r>
              <a:rPr lang="en-US" dirty="0">
                <a:latin typeface="Calibri" pitchFamily="34" charset="0"/>
              </a:rPr>
              <a:t>Direct mapped: One line per set</a:t>
            </a:r>
          </a:p>
          <a:p>
            <a:r>
              <a:rPr lang="en-US" dirty="0">
                <a:latin typeface="Calibri" pitchFamily="34" charset="0"/>
              </a:rPr>
              <a:t>Assume cache block size 8 bytes</a:t>
            </a:r>
          </a:p>
        </p:txBody>
      </p:sp>
      <p:sp>
        <p:nvSpPr>
          <p:cNvPr id="128" name="Rectangle 127"/>
          <p:cNvSpPr/>
          <p:nvPr/>
        </p:nvSpPr>
        <p:spPr bwMode="auto">
          <a:xfrm>
            <a:off x="7785278" y="2702162"/>
            <a:ext cx="990600" cy="270848"/>
          </a:xfrm>
          <a:prstGeom prst="rect">
            <a:avLst/>
          </a:prstGeom>
          <a:solidFill>
            <a:srgbClr val="FF9999"/>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t bits</a:t>
            </a:r>
          </a:p>
        </p:txBody>
      </p:sp>
      <p:sp>
        <p:nvSpPr>
          <p:cNvPr id="129" name="Rectangle 128"/>
          <p:cNvSpPr/>
          <p:nvPr/>
        </p:nvSpPr>
        <p:spPr bwMode="auto">
          <a:xfrm>
            <a:off x="8775878" y="2702162"/>
            <a:ext cx="762000"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0…01</a:t>
            </a:r>
          </a:p>
        </p:txBody>
      </p:sp>
      <p:sp>
        <p:nvSpPr>
          <p:cNvPr id="130" name="Rectangle 129"/>
          <p:cNvSpPr/>
          <p:nvPr/>
        </p:nvSpPr>
        <p:spPr bwMode="auto">
          <a:xfrm>
            <a:off x="9537878" y="2702162"/>
            <a:ext cx="520522"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lvl="0" algn="ctr"/>
            <a:r>
              <a:rPr lang="en-US" sz="1600" dirty="0">
                <a:solidFill>
                  <a:srgbClr val="000000"/>
                </a:solidFill>
                <a:latin typeface="Calibri" pitchFamily="34" charset="0"/>
              </a:rPr>
              <a:t>100</a:t>
            </a:r>
          </a:p>
        </p:txBody>
      </p:sp>
      <p:sp>
        <p:nvSpPr>
          <p:cNvPr id="131" name="TextBox 130"/>
          <p:cNvSpPr txBox="1"/>
          <p:nvPr/>
        </p:nvSpPr>
        <p:spPr>
          <a:xfrm>
            <a:off x="7696201" y="2362200"/>
            <a:ext cx="1572995" cy="288284"/>
          </a:xfrm>
          <a:prstGeom prst="rect">
            <a:avLst/>
          </a:prstGeom>
          <a:noFill/>
        </p:spPr>
        <p:txBody>
          <a:bodyPr wrap="none" rtlCol="0">
            <a:spAutoFit/>
          </a:bodyPr>
          <a:lstStyle/>
          <a:p>
            <a:r>
              <a:rPr lang="en-US" dirty="0">
                <a:latin typeface="Calibri" pitchFamily="34" charset="0"/>
              </a:rPr>
              <a:t>Address of </a:t>
            </a:r>
            <a:r>
              <a:rPr lang="en-US" dirty="0" err="1">
                <a:latin typeface="Calibri" pitchFamily="34" charset="0"/>
              </a:rPr>
              <a:t>int</a:t>
            </a:r>
            <a:r>
              <a:rPr lang="en-US" dirty="0">
                <a:latin typeface="Calibri" pitchFamily="34" charset="0"/>
              </a:rPr>
              <a:t>:</a:t>
            </a:r>
          </a:p>
        </p:txBody>
      </p:sp>
      <p:sp>
        <p:nvSpPr>
          <p:cNvPr id="147" name="Rectangle 146"/>
          <p:cNvSpPr/>
          <p:nvPr/>
        </p:nvSpPr>
        <p:spPr bwMode="auto">
          <a:xfrm>
            <a:off x="3048000" y="3124200"/>
            <a:ext cx="3848288" cy="53340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sz="1400" dirty="0">
              <a:latin typeface="Calibri" pitchFamily="34" charset="0"/>
            </a:endParaRPr>
          </a:p>
        </p:txBody>
      </p:sp>
      <p:sp>
        <p:nvSpPr>
          <p:cNvPr id="148" name="Rectangle 147"/>
          <p:cNvSpPr/>
          <p:nvPr/>
        </p:nvSpPr>
        <p:spPr bwMode="auto">
          <a:xfrm>
            <a:off x="4546244"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0</a:t>
            </a:r>
          </a:p>
        </p:txBody>
      </p:sp>
      <p:sp>
        <p:nvSpPr>
          <p:cNvPr id="149" name="Rectangle 148"/>
          <p:cNvSpPr/>
          <p:nvPr/>
        </p:nvSpPr>
        <p:spPr bwMode="auto">
          <a:xfrm>
            <a:off x="4818849"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1</a:t>
            </a:r>
          </a:p>
        </p:txBody>
      </p:sp>
      <p:sp>
        <p:nvSpPr>
          <p:cNvPr id="150" name="Rectangle 149"/>
          <p:cNvSpPr/>
          <p:nvPr/>
        </p:nvSpPr>
        <p:spPr bwMode="auto">
          <a:xfrm>
            <a:off x="5079644"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2</a:t>
            </a:r>
          </a:p>
        </p:txBody>
      </p:sp>
      <p:sp>
        <p:nvSpPr>
          <p:cNvPr id="151" name="Rectangle 150"/>
          <p:cNvSpPr/>
          <p:nvPr/>
        </p:nvSpPr>
        <p:spPr bwMode="auto">
          <a:xfrm>
            <a:off x="6501688" y="32385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7</a:t>
            </a:r>
          </a:p>
        </p:txBody>
      </p:sp>
      <p:sp>
        <p:nvSpPr>
          <p:cNvPr id="152" name="Rectangle 151"/>
          <p:cNvSpPr/>
          <p:nvPr/>
        </p:nvSpPr>
        <p:spPr bwMode="auto">
          <a:xfrm>
            <a:off x="3643654" y="3238500"/>
            <a:ext cx="71799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tag</a:t>
            </a:r>
          </a:p>
        </p:txBody>
      </p:sp>
      <p:sp>
        <p:nvSpPr>
          <p:cNvPr id="153" name="Rectangle 152"/>
          <p:cNvSpPr/>
          <p:nvPr/>
        </p:nvSpPr>
        <p:spPr bwMode="auto">
          <a:xfrm>
            <a:off x="3174644"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v</a:t>
            </a:r>
          </a:p>
        </p:txBody>
      </p:sp>
      <p:sp>
        <p:nvSpPr>
          <p:cNvPr id="154" name="Rectangle 153"/>
          <p:cNvSpPr/>
          <p:nvPr/>
        </p:nvSpPr>
        <p:spPr bwMode="auto">
          <a:xfrm>
            <a:off x="5352972"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3</a:t>
            </a:r>
          </a:p>
        </p:txBody>
      </p:sp>
      <p:sp>
        <p:nvSpPr>
          <p:cNvPr id="155" name="Rectangle 154"/>
          <p:cNvSpPr/>
          <p:nvPr/>
        </p:nvSpPr>
        <p:spPr bwMode="auto">
          <a:xfrm>
            <a:off x="6210488" y="32385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6</a:t>
            </a:r>
          </a:p>
        </p:txBody>
      </p:sp>
      <p:sp>
        <p:nvSpPr>
          <p:cNvPr id="156" name="Rectangle 155"/>
          <p:cNvSpPr/>
          <p:nvPr/>
        </p:nvSpPr>
        <p:spPr bwMode="auto">
          <a:xfrm>
            <a:off x="5918566" y="32385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5</a:t>
            </a:r>
          </a:p>
        </p:txBody>
      </p:sp>
      <p:sp>
        <p:nvSpPr>
          <p:cNvPr id="157" name="Rectangle 156"/>
          <p:cNvSpPr/>
          <p:nvPr/>
        </p:nvSpPr>
        <p:spPr bwMode="auto">
          <a:xfrm>
            <a:off x="5626644" y="3238500"/>
            <a:ext cx="292644"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4</a:t>
            </a:r>
          </a:p>
        </p:txBody>
      </p:sp>
      <p:cxnSp>
        <p:nvCxnSpPr>
          <p:cNvPr id="183" name="Shape 182"/>
          <p:cNvCxnSpPr>
            <a:stCxn id="129" idx="2"/>
          </p:cNvCxnSpPr>
          <p:nvPr/>
        </p:nvCxnSpPr>
        <p:spPr bwMode="auto">
          <a:xfrm rot="5400000">
            <a:off x="7817638" y="2051660"/>
            <a:ext cx="417890" cy="2260590"/>
          </a:xfrm>
          <a:prstGeom prst="bentConnector2">
            <a:avLst/>
          </a:prstGeom>
          <a:noFill/>
          <a:ln w="25400" cap="flat" cmpd="sng" algn="ctr">
            <a:solidFill>
              <a:schemeClr val="tx1"/>
            </a:solidFill>
            <a:prstDash val="solid"/>
            <a:round/>
            <a:headEnd type="none" w="med" len="med"/>
            <a:tailEnd type="none" w="med" len="med"/>
          </a:ln>
          <a:effectLst/>
        </p:spPr>
      </p:cxnSp>
      <p:cxnSp>
        <p:nvCxnSpPr>
          <p:cNvPr id="61" name="Shape 60"/>
          <p:cNvCxnSpPr>
            <a:stCxn id="128" idx="1"/>
          </p:cNvCxnSpPr>
          <p:nvPr/>
        </p:nvCxnSpPr>
        <p:spPr bwMode="auto">
          <a:xfrm rot="10800000" flipV="1">
            <a:off x="4002653" y="2837586"/>
            <a:ext cx="3782627" cy="400914"/>
          </a:xfrm>
          <a:prstGeom prst="bentConnector2">
            <a:avLst/>
          </a:prstGeom>
          <a:noFill/>
          <a:ln w="25400" cap="flat" cmpd="sng" algn="ctr">
            <a:solidFill>
              <a:schemeClr val="tx1"/>
            </a:solidFill>
            <a:prstDash val="solid"/>
            <a:round/>
            <a:headEnd type="none" w="med" len="med"/>
            <a:tailEnd type="none" w="med" len="med"/>
          </a:ln>
          <a:effectLst/>
        </p:spPr>
      </p:cxnSp>
      <p:sp>
        <p:nvSpPr>
          <p:cNvPr id="62" name="TextBox 61"/>
          <p:cNvSpPr txBox="1"/>
          <p:nvPr/>
        </p:nvSpPr>
        <p:spPr>
          <a:xfrm>
            <a:off x="3892640" y="2514600"/>
            <a:ext cx="2262479" cy="288284"/>
          </a:xfrm>
          <a:prstGeom prst="rect">
            <a:avLst/>
          </a:prstGeom>
          <a:noFill/>
        </p:spPr>
        <p:txBody>
          <a:bodyPr wrap="none" rtlCol="0">
            <a:spAutoFit/>
          </a:bodyPr>
          <a:lstStyle/>
          <a:p>
            <a:r>
              <a:rPr lang="en-US" dirty="0">
                <a:latin typeface="Calibri" pitchFamily="34" charset="0"/>
              </a:rPr>
              <a:t>Match:  both yes = hit</a:t>
            </a:r>
          </a:p>
        </p:txBody>
      </p:sp>
      <p:cxnSp>
        <p:nvCxnSpPr>
          <p:cNvPr id="68" name="Straight Connector 67"/>
          <p:cNvCxnSpPr/>
          <p:nvPr/>
        </p:nvCxnSpPr>
        <p:spPr bwMode="auto">
          <a:xfrm rot="5400000">
            <a:off x="3106476" y="3038043"/>
            <a:ext cx="400914" cy="1588"/>
          </a:xfrm>
          <a:prstGeom prst="line">
            <a:avLst/>
          </a:prstGeom>
          <a:noFill/>
          <a:ln w="25400" cap="flat" cmpd="sng" algn="ctr">
            <a:solidFill>
              <a:schemeClr val="tx1"/>
            </a:solidFill>
            <a:prstDash val="solid"/>
            <a:round/>
            <a:headEnd type="none" w="med" len="med"/>
            <a:tailEnd type="none" w="med" len="med"/>
          </a:ln>
          <a:effectLst/>
        </p:spPr>
      </p:cxnSp>
      <p:sp>
        <p:nvSpPr>
          <p:cNvPr id="69" name="TextBox 68"/>
          <p:cNvSpPr txBox="1"/>
          <p:nvPr/>
        </p:nvSpPr>
        <p:spPr>
          <a:xfrm>
            <a:off x="2926727" y="2514600"/>
            <a:ext cx="1039131" cy="288284"/>
          </a:xfrm>
          <a:prstGeom prst="rect">
            <a:avLst/>
          </a:prstGeom>
          <a:noFill/>
        </p:spPr>
        <p:txBody>
          <a:bodyPr wrap="none" rtlCol="0">
            <a:spAutoFit/>
          </a:bodyPr>
          <a:lstStyle/>
          <a:p>
            <a:r>
              <a:rPr lang="en-US" dirty="0">
                <a:latin typeface="Calibri" pitchFamily="34" charset="0"/>
              </a:rPr>
              <a:t>Valid?   +</a:t>
            </a:r>
          </a:p>
        </p:txBody>
      </p:sp>
      <p:cxnSp>
        <p:nvCxnSpPr>
          <p:cNvPr id="71" name="Elbow Connector 70"/>
          <p:cNvCxnSpPr>
            <a:stCxn id="130" idx="2"/>
          </p:cNvCxnSpPr>
          <p:nvPr/>
        </p:nvCxnSpPr>
        <p:spPr bwMode="auto">
          <a:xfrm rot="5400000">
            <a:off x="7500408" y="1245570"/>
            <a:ext cx="570290" cy="4025173"/>
          </a:xfrm>
          <a:prstGeom prst="bentConnector3">
            <a:avLst>
              <a:gd name="adj1" fmla="val 175089"/>
            </a:avLst>
          </a:prstGeom>
          <a:noFill/>
          <a:ln w="25400" cap="flat" cmpd="sng" algn="ctr">
            <a:solidFill>
              <a:schemeClr val="tx1"/>
            </a:solidFill>
            <a:prstDash val="solid"/>
            <a:round/>
            <a:headEnd type="none" w="med" len="med"/>
            <a:tailEnd type="none" w="med" len="med"/>
          </a:ln>
          <a:effectLst/>
        </p:spPr>
      </p:cxnSp>
      <p:sp>
        <p:nvSpPr>
          <p:cNvPr id="26" name="TextBox 25"/>
          <p:cNvSpPr txBox="1"/>
          <p:nvPr/>
        </p:nvSpPr>
        <p:spPr>
          <a:xfrm>
            <a:off x="7239000" y="4030496"/>
            <a:ext cx="1307730" cy="288284"/>
          </a:xfrm>
          <a:prstGeom prst="rect">
            <a:avLst/>
          </a:prstGeom>
          <a:noFill/>
        </p:spPr>
        <p:txBody>
          <a:bodyPr wrap="none" rtlCol="0">
            <a:spAutoFit/>
          </a:bodyPr>
          <a:lstStyle/>
          <a:p>
            <a:r>
              <a:rPr lang="en-US" dirty="0">
                <a:latin typeface="Calibri" pitchFamily="34" charset="0"/>
              </a:rPr>
              <a:t>Block offset</a:t>
            </a:r>
          </a:p>
        </p:txBody>
      </p:sp>
      <p:sp>
        <p:nvSpPr>
          <p:cNvPr id="27" name="Rectangle 26"/>
          <p:cNvSpPr/>
          <p:nvPr/>
        </p:nvSpPr>
        <p:spPr bwMode="auto">
          <a:xfrm>
            <a:off x="3648975" y="3242096"/>
            <a:ext cx="717995"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tag</a:t>
            </a:r>
          </a:p>
        </p:txBody>
      </p:sp>
      <mc:AlternateContent xmlns:mc="http://schemas.openxmlformats.org/markup-compatibility/2006">
        <mc:Choice xmlns:p14="http://schemas.microsoft.com/office/powerpoint/2010/main" Requires="p14">
          <p:contentPart p14:bwMode="auto" r:id="rId3">
            <p14:nvContentPartPr>
              <p14:cNvPr id="3" name="Ink 2">
                <a:extLst>
                  <a:ext uri="{FF2B5EF4-FFF2-40B4-BE49-F238E27FC236}">
                    <a16:creationId xmlns:a16="http://schemas.microsoft.com/office/drawing/2014/main" id="{A2CCABAC-4566-8DA7-AB52-AF142FB0251B}"/>
                  </a:ext>
                </a:extLst>
              </p14:cNvPr>
              <p14:cNvContentPartPr/>
              <p14:nvPr/>
            </p14:nvContentPartPr>
            <p14:xfrm>
              <a:off x="5568840" y="2946240"/>
              <a:ext cx="1594440" cy="870480"/>
            </p14:xfrm>
          </p:contentPart>
        </mc:Choice>
        <mc:Fallback>
          <p:pic>
            <p:nvPicPr>
              <p:cNvPr id="3" name="Ink 2">
                <a:extLst>
                  <a:ext uri="{FF2B5EF4-FFF2-40B4-BE49-F238E27FC236}">
                    <a16:creationId xmlns:a16="http://schemas.microsoft.com/office/drawing/2014/main" id="{A2CCABAC-4566-8DA7-AB52-AF142FB0251B}"/>
                  </a:ext>
                </a:extLst>
              </p:cNvPr>
              <p:cNvPicPr/>
              <p:nvPr/>
            </p:nvPicPr>
            <p:blipFill>
              <a:blip r:embed="rId4"/>
              <a:stretch>
                <a:fillRect/>
              </a:stretch>
            </p:blipFill>
            <p:spPr>
              <a:xfrm>
                <a:off x="5559480" y="2936880"/>
                <a:ext cx="1613160" cy="889200"/>
              </a:xfrm>
              <a:prstGeom prst="rect">
                <a:avLst/>
              </a:prstGeom>
            </p:spPr>
          </p:pic>
        </mc:Fallback>
      </mc:AlternateContent>
    </p:spTree>
    <p:extLst>
      <p:ext uri="{BB962C8B-B14F-4D97-AF65-F5344CB8AC3E}">
        <p14:creationId xmlns:p14="http://schemas.microsoft.com/office/powerpoint/2010/main" val="3987062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9" grpId="0"/>
      <p:bldP spid="26" grpId="0"/>
      <p:bldP spid="2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Direct Mapped Cache (E = 1)</a:t>
            </a:r>
          </a:p>
        </p:txBody>
      </p:sp>
      <p:sp>
        <p:nvSpPr>
          <p:cNvPr id="127" name="TextBox 126"/>
          <p:cNvSpPr txBox="1"/>
          <p:nvPr/>
        </p:nvSpPr>
        <p:spPr>
          <a:xfrm>
            <a:off x="1905000" y="1254059"/>
            <a:ext cx="3298788" cy="606833"/>
          </a:xfrm>
          <a:prstGeom prst="rect">
            <a:avLst/>
          </a:prstGeom>
          <a:noFill/>
        </p:spPr>
        <p:txBody>
          <a:bodyPr wrap="none" rtlCol="0">
            <a:spAutoFit/>
          </a:bodyPr>
          <a:lstStyle/>
          <a:p>
            <a:r>
              <a:rPr lang="en-US" dirty="0">
                <a:latin typeface="Calibri" pitchFamily="34" charset="0"/>
              </a:rPr>
              <a:t>Direct mapped: One line per set</a:t>
            </a:r>
          </a:p>
          <a:p>
            <a:r>
              <a:rPr lang="en-US" dirty="0">
                <a:latin typeface="Calibri" pitchFamily="34" charset="0"/>
              </a:rPr>
              <a:t>Assume cache block size 8 bytes</a:t>
            </a:r>
          </a:p>
        </p:txBody>
      </p:sp>
      <p:sp>
        <p:nvSpPr>
          <p:cNvPr id="128" name="Rectangle 127"/>
          <p:cNvSpPr/>
          <p:nvPr/>
        </p:nvSpPr>
        <p:spPr bwMode="auto">
          <a:xfrm>
            <a:off x="7785278" y="2702162"/>
            <a:ext cx="990600" cy="270848"/>
          </a:xfrm>
          <a:prstGeom prst="rect">
            <a:avLst/>
          </a:prstGeom>
          <a:solidFill>
            <a:srgbClr val="FF9999"/>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t bits</a:t>
            </a:r>
          </a:p>
        </p:txBody>
      </p:sp>
      <p:sp>
        <p:nvSpPr>
          <p:cNvPr id="129" name="Rectangle 128"/>
          <p:cNvSpPr/>
          <p:nvPr/>
        </p:nvSpPr>
        <p:spPr bwMode="auto">
          <a:xfrm>
            <a:off x="8775878" y="2702162"/>
            <a:ext cx="762000"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0…01</a:t>
            </a:r>
          </a:p>
        </p:txBody>
      </p:sp>
      <p:sp>
        <p:nvSpPr>
          <p:cNvPr id="130" name="Rectangle 129"/>
          <p:cNvSpPr/>
          <p:nvPr/>
        </p:nvSpPr>
        <p:spPr bwMode="auto">
          <a:xfrm>
            <a:off x="9537878" y="2702162"/>
            <a:ext cx="520522"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lvl="0" algn="ctr"/>
            <a:r>
              <a:rPr lang="en-US" sz="1600" dirty="0">
                <a:solidFill>
                  <a:srgbClr val="000000"/>
                </a:solidFill>
                <a:latin typeface="Calibri" pitchFamily="34" charset="0"/>
              </a:rPr>
              <a:t>100</a:t>
            </a:r>
          </a:p>
        </p:txBody>
      </p:sp>
      <p:sp>
        <p:nvSpPr>
          <p:cNvPr id="131" name="TextBox 130"/>
          <p:cNvSpPr txBox="1"/>
          <p:nvPr/>
        </p:nvSpPr>
        <p:spPr>
          <a:xfrm>
            <a:off x="7696201" y="2362200"/>
            <a:ext cx="1572995" cy="288284"/>
          </a:xfrm>
          <a:prstGeom prst="rect">
            <a:avLst/>
          </a:prstGeom>
          <a:noFill/>
        </p:spPr>
        <p:txBody>
          <a:bodyPr wrap="none" rtlCol="0">
            <a:spAutoFit/>
          </a:bodyPr>
          <a:lstStyle/>
          <a:p>
            <a:r>
              <a:rPr lang="en-US" dirty="0">
                <a:latin typeface="Calibri" pitchFamily="34" charset="0"/>
              </a:rPr>
              <a:t>Address of </a:t>
            </a:r>
            <a:r>
              <a:rPr lang="en-US" dirty="0" err="1">
                <a:latin typeface="Calibri" pitchFamily="34" charset="0"/>
              </a:rPr>
              <a:t>int</a:t>
            </a:r>
            <a:r>
              <a:rPr lang="en-US" dirty="0">
                <a:latin typeface="Calibri" pitchFamily="34" charset="0"/>
              </a:rPr>
              <a:t>:</a:t>
            </a:r>
          </a:p>
        </p:txBody>
      </p:sp>
      <p:sp>
        <p:nvSpPr>
          <p:cNvPr id="147" name="Rectangle 146"/>
          <p:cNvSpPr/>
          <p:nvPr/>
        </p:nvSpPr>
        <p:spPr bwMode="auto">
          <a:xfrm>
            <a:off x="3048000" y="3124200"/>
            <a:ext cx="3848288" cy="533400"/>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endParaRPr lang="en-US" sz="1600" dirty="0">
              <a:latin typeface="Calibri" pitchFamily="34" charset="0"/>
            </a:endParaRPr>
          </a:p>
        </p:txBody>
      </p:sp>
      <p:sp>
        <p:nvSpPr>
          <p:cNvPr id="148" name="Rectangle 147"/>
          <p:cNvSpPr/>
          <p:nvPr/>
        </p:nvSpPr>
        <p:spPr bwMode="auto">
          <a:xfrm>
            <a:off x="4546244"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0</a:t>
            </a:r>
          </a:p>
        </p:txBody>
      </p:sp>
      <p:sp>
        <p:nvSpPr>
          <p:cNvPr id="149" name="Rectangle 148"/>
          <p:cNvSpPr/>
          <p:nvPr/>
        </p:nvSpPr>
        <p:spPr bwMode="auto">
          <a:xfrm>
            <a:off x="4818849"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1</a:t>
            </a:r>
          </a:p>
        </p:txBody>
      </p:sp>
      <p:sp>
        <p:nvSpPr>
          <p:cNvPr id="150" name="Rectangle 149"/>
          <p:cNvSpPr/>
          <p:nvPr/>
        </p:nvSpPr>
        <p:spPr bwMode="auto">
          <a:xfrm>
            <a:off x="5079644"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2</a:t>
            </a:r>
          </a:p>
        </p:txBody>
      </p:sp>
      <p:sp>
        <p:nvSpPr>
          <p:cNvPr id="151" name="Rectangle 150"/>
          <p:cNvSpPr/>
          <p:nvPr/>
        </p:nvSpPr>
        <p:spPr bwMode="auto">
          <a:xfrm>
            <a:off x="6501688" y="3238500"/>
            <a:ext cx="292644"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7</a:t>
            </a:r>
          </a:p>
        </p:txBody>
      </p:sp>
      <p:sp>
        <p:nvSpPr>
          <p:cNvPr id="152" name="Rectangle 151"/>
          <p:cNvSpPr/>
          <p:nvPr/>
        </p:nvSpPr>
        <p:spPr bwMode="auto">
          <a:xfrm>
            <a:off x="3643654" y="3238500"/>
            <a:ext cx="717995"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tag</a:t>
            </a:r>
          </a:p>
        </p:txBody>
      </p:sp>
      <p:sp>
        <p:nvSpPr>
          <p:cNvPr id="153" name="Rectangle 152"/>
          <p:cNvSpPr/>
          <p:nvPr/>
        </p:nvSpPr>
        <p:spPr bwMode="auto">
          <a:xfrm>
            <a:off x="3174644"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v</a:t>
            </a:r>
          </a:p>
        </p:txBody>
      </p:sp>
      <p:sp>
        <p:nvSpPr>
          <p:cNvPr id="154" name="Rectangle 153"/>
          <p:cNvSpPr/>
          <p:nvPr/>
        </p:nvSpPr>
        <p:spPr bwMode="auto">
          <a:xfrm>
            <a:off x="5352972" y="3238500"/>
            <a:ext cx="272605"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3</a:t>
            </a:r>
          </a:p>
        </p:txBody>
      </p:sp>
      <p:sp>
        <p:nvSpPr>
          <p:cNvPr id="155" name="Rectangle 154"/>
          <p:cNvSpPr/>
          <p:nvPr/>
        </p:nvSpPr>
        <p:spPr bwMode="auto">
          <a:xfrm>
            <a:off x="6210488" y="3238500"/>
            <a:ext cx="292644"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6</a:t>
            </a:r>
          </a:p>
        </p:txBody>
      </p:sp>
      <p:sp>
        <p:nvSpPr>
          <p:cNvPr id="156" name="Rectangle 155"/>
          <p:cNvSpPr/>
          <p:nvPr/>
        </p:nvSpPr>
        <p:spPr bwMode="auto">
          <a:xfrm>
            <a:off x="5918566" y="3238500"/>
            <a:ext cx="292644"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5</a:t>
            </a:r>
          </a:p>
        </p:txBody>
      </p:sp>
      <p:sp>
        <p:nvSpPr>
          <p:cNvPr id="157" name="Rectangle 156"/>
          <p:cNvSpPr/>
          <p:nvPr/>
        </p:nvSpPr>
        <p:spPr bwMode="auto">
          <a:xfrm>
            <a:off x="5626644" y="3238500"/>
            <a:ext cx="292644"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noAutofit/>
          </a:bodyPr>
          <a:lstStyle/>
          <a:p>
            <a:pPr algn="ctr">
              <a:lnSpc>
                <a:spcPct val="100000"/>
              </a:lnSpc>
              <a:spcBef>
                <a:spcPct val="0"/>
              </a:spcBef>
            </a:pPr>
            <a:r>
              <a:rPr lang="en-US" sz="1600" dirty="0">
                <a:latin typeface="Calibri" pitchFamily="34" charset="0"/>
              </a:rPr>
              <a:t>4</a:t>
            </a:r>
          </a:p>
        </p:txBody>
      </p:sp>
      <p:cxnSp>
        <p:nvCxnSpPr>
          <p:cNvPr id="183" name="Shape 182"/>
          <p:cNvCxnSpPr>
            <a:stCxn id="129" idx="2"/>
          </p:cNvCxnSpPr>
          <p:nvPr/>
        </p:nvCxnSpPr>
        <p:spPr bwMode="auto">
          <a:xfrm rot="5400000">
            <a:off x="7817638" y="2051660"/>
            <a:ext cx="417890" cy="2260590"/>
          </a:xfrm>
          <a:prstGeom prst="bentConnector2">
            <a:avLst/>
          </a:prstGeom>
          <a:noFill/>
          <a:ln w="25400" cap="flat" cmpd="sng" algn="ctr">
            <a:solidFill>
              <a:schemeClr val="tx1"/>
            </a:solidFill>
            <a:prstDash val="solid"/>
            <a:round/>
            <a:headEnd type="none" w="med" len="med"/>
            <a:tailEnd type="none" w="med" len="med"/>
          </a:ln>
          <a:effectLst/>
        </p:spPr>
      </p:cxnSp>
      <p:cxnSp>
        <p:nvCxnSpPr>
          <p:cNvPr id="61" name="Shape 60"/>
          <p:cNvCxnSpPr>
            <a:stCxn id="128" idx="1"/>
          </p:cNvCxnSpPr>
          <p:nvPr/>
        </p:nvCxnSpPr>
        <p:spPr bwMode="auto">
          <a:xfrm rot="10800000" flipV="1">
            <a:off x="4002653" y="2837586"/>
            <a:ext cx="3782627" cy="400914"/>
          </a:xfrm>
          <a:prstGeom prst="bentConnector2">
            <a:avLst/>
          </a:prstGeom>
          <a:noFill/>
          <a:ln w="25400" cap="flat" cmpd="sng" algn="ctr">
            <a:solidFill>
              <a:schemeClr val="tx1"/>
            </a:solidFill>
            <a:prstDash val="solid"/>
            <a:round/>
            <a:headEnd type="none" w="med" len="med"/>
            <a:tailEnd type="none" w="med" len="med"/>
          </a:ln>
          <a:effectLst/>
        </p:spPr>
      </p:cxnSp>
      <p:sp>
        <p:nvSpPr>
          <p:cNvPr id="62" name="TextBox 61"/>
          <p:cNvSpPr txBox="1"/>
          <p:nvPr/>
        </p:nvSpPr>
        <p:spPr>
          <a:xfrm>
            <a:off x="3892639" y="2514600"/>
            <a:ext cx="2262479" cy="288284"/>
          </a:xfrm>
          <a:prstGeom prst="rect">
            <a:avLst/>
          </a:prstGeom>
          <a:noFill/>
        </p:spPr>
        <p:txBody>
          <a:bodyPr wrap="none" rtlCol="0">
            <a:spAutoFit/>
          </a:bodyPr>
          <a:lstStyle/>
          <a:p>
            <a:r>
              <a:rPr lang="en-US" dirty="0">
                <a:latin typeface="Calibri" pitchFamily="34" charset="0"/>
              </a:rPr>
              <a:t>Match:  both yes = hit</a:t>
            </a:r>
          </a:p>
        </p:txBody>
      </p:sp>
      <p:cxnSp>
        <p:nvCxnSpPr>
          <p:cNvPr id="68" name="Straight Connector 67"/>
          <p:cNvCxnSpPr/>
          <p:nvPr/>
        </p:nvCxnSpPr>
        <p:spPr bwMode="auto">
          <a:xfrm rot="5400000">
            <a:off x="3106476" y="3038043"/>
            <a:ext cx="400914" cy="1588"/>
          </a:xfrm>
          <a:prstGeom prst="line">
            <a:avLst/>
          </a:prstGeom>
          <a:noFill/>
          <a:ln w="25400" cap="flat" cmpd="sng" algn="ctr">
            <a:solidFill>
              <a:schemeClr val="tx1"/>
            </a:solidFill>
            <a:prstDash val="solid"/>
            <a:round/>
            <a:headEnd type="none" w="med" len="med"/>
            <a:tailEnd type="none" w="med" len="med"/>
          </a:ln>
          <a:effectLst/>
        </p:spPr>
      </p:cxnSp>
      <p:sp>
        <p:nvSpPr>
          <p:cNvPr id="69" name="TextBox 68"/>
          <p:cNvSpPr txBox="1"/>
          <p:nvPr/>
        </p:nvSpPr>
        <p:spPr>
          <a:xfrm>
            <a:off x="2926727" y="2514600"/>
            <a:ext cx="1039131" cy="288284"/>
          </a:xfrm>
          <a:prstGeom prst="rect">
            <a:avLst/>
          </a:prstGeom>
          <a:noFill/>
        </p:spPr>
        <p:txBody>
          <a:bodyPr wrap="none" rtlCol="0">
            <a:spAutoFit/>
          </a:bodyPr>
          <a:lstStyle/>
          <a:p>
            <a:r>
              <a:rPr lang="en-US" dirty="0">
                <a:latin typeface="Calibri" pitchFamily="34" charset="0"/>
              </a:rPr>
              <a:t>Valid?   +</a:t>
            </a:r>
          </a:p>
        </p:txBody>
      </p:sp>
      <p:cxnSp>
        <p:nvCxnSpPr>
          <p:cNvPr id="71" name="Elbow Connector 70"/>
          <p:cNvCxnSpPr>
            <a:stCxn id="130" idx="2"/>
          </p:cNvCxnSpPr>
          <p:nvPr/>
        </p:nvCxnSpPr>
        <p:spPr bwMode="auto">
          <a:xfrm rot="5400000">
            <a:off x="7500408" y="1245570"/>
            <a:ext cx="570290" cy="4025173"/>
          </a:xfrm>
          <a:prstGeom prst="bentConnector3">
            <a:avLst>
              <a:gd name="adj1" fmla="val 175089"/>
            </a:avLst>
          </a:prstGeom>
          <a:noFill/>
          <a:ln w="25400" cap="flat" cmpd="sng" algn="ctr">
            <a:solidFill>
              <a:schemeClr val="tx1"/>
            </a:solidFill>
            <a:prstDash val="solid"/>
            <a:round/>
            <a:headEnd type="none" w="med" len="med"/>
            <a:tailEnd type="none" w="med" len="med"/>
          </a:ln>
          <a:effectLst/>
        </p:spPr>
      </p:cxnSp>
      <p:sp>
        <p:nvSpPr>
          <p:cNvPr id="26" name="Down Arrow 25"/>
          <p:cNvSpPr/>
          <p:nvPr/>
        </p:nvSpPr>
        <p:spPr bwMode="auto">
          <a:xfrm flipV="1">
            <a:off x="5854522" y="3581400"/>
            <a:ext cx="733658" cy="1066800"/>
          </a:xfrm>
          <a:prstGeom prst="downArrow">
            <a:avLst/>
          </a:prstGeom>
          <a:solidFill>
            <a:schemeClr val="bg1">
              <a:lumMod val="6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27" name="TextBox 26"/>
          <p:cNvSpPr txBox="1"/>
          <p:nvPr/>
        </p:nvSpPr>
        <p:spPr>
          <a:xfrm>
            <a:off x="5064657" y="4659868"/>
            <a:ext cx="2017925" cy="288284"/>
          </a:xfrm>
          <a:prstGeom prst="rect">
            <a:avLst/>
          </a:prstGeom>
          <a:noFill/>
        </p:spPr>
        <p:txBody>
          <a:bodyPr wrap="none" rtlCol="0">
            <a:spAutoFit/>
          </a:bodyPr>
          <a:lstStyle/>
          <a:p>
            <a:r>
              <a:rPr lang="en-US" dirty="0" err="1">
                <a:latin typeface="Calibri" pitchFamily="34" charset="0"/>
              </a:rPr>
              <a:t>int</a:t>
            </a:r>
            <a:r>
              <a:rPr lang="en-US" dirty="0">
                <a:latin typeface="Calibri" pitchFamily="34" charset="0"/>
              </a:rPr>
              <a:t> (4 Bytes) is here</a:t>
            </a:r>
          </a:p>
        </p:txBody>
      </p:sp>
      <p:sp>
        <p:nvSpPr>
          <p:cNvPr id="28" name="TextBox 27"/>
          <p:cNvSpPr txBox="1"/>
          <p:nvPr/>
        </p:nvSpPr>
        <p:spPr>
          <a:xfrm>
            <a:off x="7239000" y="4030496"/>
            <a:ext cx="1307730" cy="288284"/>
          </a:xfrm>
          <a:prstGeom prst="rect">
            <a:avLst/>
          </a:prstGeom>
          <a:noFill/>
        </p:spPr>
        <p:txBody>
          <a:bodyPr wrap="none" rtlCol="0">
            <a:spAutoFit/>
          </a:bodyPr>
          <a:lstStyle/>
          <a:p>
            <a:r>
              <a:rPr lang="en-US" dirty="0">
                <a:latin typeface="Calibri" pitchFamily="34" charset="0"/>
              </a:rPr>
              <a:t>Block offset</a:t>
            </a:r>
          </a:p>
        </p:txBody>
      </p:sp>
      <p:sp>
        <p:nvSpPr>
          <p:cNvPr id="29" name="TextBox 28"/>
          <p:cNvSpPr txBox="1"/>
          <p:nvPr/>
        </p:nvSpPr>
        <p:spPr>
          <a:xfrm>
            <a:off x="1981201" y="5715000"/>
            <a:ext cx="5143267" cy="288284"/>
          </a:xfrm>
          <a:prstGeom prst="rect">
            <a:avLst/>
          </a:prstGeom>
          <a:noFill/>
        </p:spPr>
        <p:txBody>
          <a:bodyPr wrap="none" rtlCol="0">
            <a:spAutoFit/>
          </a:bodyPr>
          <a:lstStyle/>
          <a:p>
            <a:r>
              <a:rPr lang="en-US" dirty="0">
                <a:solidFill>
                  <a:srgbClr val="C00000"/>
                </a:solidFill>
                <a:latin typeface="Calibri" pitchFamily="34" charset="0"/>
              </a:rPr>
              <a:t>If tag doesn’t match: </a:t>
            </a:r>
            <a:r>
              <a:rPr lang="en-US" dirty="0">
                <a:latin typeface="Calibri" pitchFamily="34" charset="0"/>
              </a:rPr>
              <a:t>old line is </a:t>
            </a:r>
            <a:r>
              <a:rPr lang="en-US" i="1" dirty="0">
                <a:latin typeface="Calibri" pitchFamily="34" charset="0"/>
              </a:rPr>
              <a:t>evicted</a:t>
            </a:r>
            <a:r>
              <a:rPr lang="en-US" dirty="0">
                <a:latin typeface="Calibri" pitchFamily="34" charset="0"/>
              </a:rPr>
              <a:t> and replaced</a:t>
            </a:r>
          </a:p>
        </p:txBody>
      </p:sp>
    </p:spTree>
    <p:extLst>
      <p:ext uri="{BB962C8B-B14F-4D97-AF65-F5344CB8AC3E}">
        <p14:creationId xmlns:p14="http://schemas.microsoft.com/office/powerpoint/2010/main" val="61387329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640" name="Rectangle 136"/>
          <p:cNvSpPr>
            <a:spLocks noGrp="1" noChangeArrowheads="1"/>
          </p:cNvSpPr>
          <p:nvPr>
            <p:ph type="title"/>
          </p:nvPr>
        </p:nvSpPr>
        <p:spPr/>
        <p:txBody>
          <a:bodyPr/>
          <a:lstStyle/>
          <a:p>
            <a:r>
              <a:rPr lang="en-US"/>
              <a:t>Direct-Mapped Cache Simulation</a:t>
            </a:r>
          </a:p>
        </p:txBody>
      </p:sp>
      <p:sp>
        <p:nvSpPr>
          <p:cNvPr id="149507" name="Rectangle 3"/>
          <p:cNvSpPr>
            <a:spLocks noChangeArrowheads="1"/>
          </p:cNvSpPr>
          <p:nvPr/>
        </p:nvSpPr>
        <p:spPr bwMode="auto">
          <a:xfrm>
            <a:off x="4735514" y="1391766"/>
            <a:ext cx="6161087" cy="3167534"/>
          </a:xfrm>
          <a:prstGeom prst="rect">
            <a:avLst/>
          </a:prstGeom>
          <a:noFill/>
          <a:ln w="12700">
            <a:noFill/>
            <a:miter lim="800000"/>
            <a:headEnd/>
            <a:tailEnd/>
          </a:ln>
          <a:effectLst/>
        </p:spPr>
        <p:txBody>
          <a:bodyPr lIns="90487" tIns="44450" rIns="90487" bIns="44450">
            <a:prstTxWarp prst="textNoShape">
              <a:avLst/>
            </a:prstTxWarp>
            <a:spAutoFit/>
          </a:bodyPr>
          <a:lstStyle/>
          <a:p>
            <a:pPr>
              <a:lnSpc>
                <a:spcPct val="100000"/>
              </a:lnSpc>
              <a:spcBef>
                <a:spcPts val="0"/>
              </a:spcBef>
            </a:pPr>
            <a:r>
              <a:rPr lang="en-US" sz="2000" b="0" dirty="0">
                <a:latin typeface="Calibri"/>
                <a:cs typeface="Calibri"/>
              </a:rPr>
              <a:t>M=16 bytes (4-bit addresses), B=2 bytes/block, </a:t>
            </a:r>
          </a:p>
          <a:p>
            <a:pPr>
              <a:lnSpc>
                <a:spcPct val="100000"/>
              </a:lnSpc>
              <a:spcBef>
                <a:spcPts val="0"/>
              </a:spcBef>
            </a:pPr>
            <a:r>
              <a:rPr lang="en-US" sz="2000" b="0" dirty="0">
                <a:latin typeface="Calibri"/>
                <a:cs typeface="Calibri"/>
              </a:rPr>
              <a:t>S=4 sets, E=1 Blocks/set</a:t>
            </a:r>
          </a:p>
          <a:p>
            <a:pPr>
              <a:lnSpc>
                <a:spcPct val="100000"/>
              </a:lnSpc>
              <a:spcBef>
                <a:spcPts val="0"/>
              </a:spcBef>
            </a:pPr>
            <a:endParaRPr lang="en-US" sz="2000" b="0" dirty="0">
              <a:latin typeface="Calibri"/>
              <a:cs typeface="Calibri"/>
            </a:endParaRPr>
          </a:p>
          <a:p>
            <a:pPr>
              <a:lnSpc>
                <a:spcPct val="100000"/>
              </a:lnSpc>
              <a:spcBef>
                <a:spcPts val="0"/>
              </a:spcBef>
            </a:pPr>
            <a:endParaRPr lang="en-US" sz="2000" b="0" dirty="0">
              <a:latin typeface="Calibri"/>
              <a:cs typeface="Calibri"/>
            </a:endParaRPr>
          </a:p>
          <a:p>
            <a:pPr>
              <a:lnSpc>
                <a:spcPct val="100000"/>
              </a:lnSpc>
              <a:spcBef>
                <a:spcPts val="0"/>
              </a:spcBef>
            </a:pPr>
            <a:r>
              <a:rPr lang="en-US" sz="2000" b="0" dirty="0">
                <a:latin typeface="Calibri"/>
                <a:cs typeface="Calibri"/>
              </a:rPr>
              <a:t>Address trace (reads, one byte per read):</a:t>
            </a:r>
          </a:p>
          <a:p>
            <a:pPr>
              <a:lnSpc>
                <a:spcPct val="100000"/>
              </a:lnSpc>
              <a:spcBef>
                <a:spcPts val="0"/>
              </a:spcBef>
            </a:pPr>
            <a:r>
              <a:rPr lang="en-US" sz="2000" b="0" dirty="0">
                <a:latin typeface="Calibri"/>
                <a:cs typeface="Calibri"/>
              </a:rPr>
              <a:t>	</a:t>
            </a:r>
            <a:r>
              <a:rPr lang="en-US" sz="2000" dirty="0">
                <a:latin typeface="Calibri"/>
                <a:cs typeface="Calibri"/>
              </a:rPr>
              <a:t>0	[0</a:t>
            </a:r>
            <a:r>
              <a:rPr lang="en-US" sz="2000" u="sng" dirty="0">
                <a:latin typeface="Calibri"/>
                <a:cs typeface="Calibri"/>
              </a:rPr>
              <a:t>00</a:t>
            </a:r>
            <a:r>
              <a:rPr lang="en-US" sz="2000" dirty="0">
                <a:latin typeface="Calibri"/>
                <a:cs typeface="Calibri"/>
              </a:rPr>
              <a:t>0</a:t>
            </a:r>
            <a:r>
              <a:rPr lang="en-US" sz="2000" baseline="-25000" dirty="0">
                <a:latin typeface="Calibri"/>
                <a:cs typeface="Calibri"/>
              </a:rPr>
              <a:t>2</a:t>
            </a:r>
            <a:r>
              <a:rPr lang="en-US" sz="2000" dirty="0">
                <a:latin typeface="Calibri"/>
                <a:cs typeface="Calibri"/>
              </a:rPr>
              <a:t>], </a:t>
            </a:r>
          </a:p>
          <a:p>
            <a:pPr>
              <a:lnSpc>
                <a:spcPct val="100000"/>
              </a:lnSpc>
              <a:spcBef>
                <a:spcPts val="0"/>
              </a:spcBef>
            </a:pPr>
            <a:r>
              <a:rPr lang="en-US" sz="2000" dirty="0">
                <a:latin typeface="Calibri"/>
                <a:cs typeface="Calibri"/>
              </a:rPr>
              <a:t>	1	[0</a:t>
            </a:r>
            <a:r>
              <a:rPr lang="en-US" sz="2000" u="sng" dirty="0">
                <a:latin typeface="Calibri"/>
                <a:cs typeface="Calibri"/>
              </a:rPr>
              <a:t>00</a:t>
            </a:r>
            <a:r>
              <a:rPr lang="en-US" sz="2000" dirty="0">
                <a:latin typeface="Calibri"/>
                <a:cs typeface="Calibri"/>
              </a:rPr>
              <a:t>1</a:t>
            </a:r>
            <a:r>
              <a:rPr lang="en-US" sz="2000" baseline="-25000" dirty="0">
                <a:latin typeface="Calibri"/>
                <a:cs typeface="Calibri"/>
              </a:rPr>
              <a:t>2</a:t>
            </a:r>
            <a:r>
              <a:rPr lang="en-US" sz="2000" dirty="0">
                <a:latin typeface="Calibri"/>
                <a:cs typeface="Calibri"/>
              </a:rPr>
              <a:t>],  </a:t>
            </a:r>
          </a:p>
          <a:p>
            <a:pPr>
              <a:lnSpc>
                <a:spcPct val="100000"/>
              </a:lnSpc>
              <a:spcBef>
                <a:spcPts val="0"/>
              </a:spcBef>
            </a:pPr>
            <a:r>
              <a:rPr lang="en-US" sz="2000" dirty="0">
                <a:latin typeface="Calibri"/>
                <a:cs typeface="Calibri"/>
              </a:rPr>
              <a:t>	7	[0</a:t>
            </a:r>
            <a:r>
              <a:rPr lang="en-US" sz="2000" u="sng" dirty="0">
                <a:latin typeface="Calibri"/>
                <a:cs typeface="Calibri"/>
              </a:rPr>
              <a:t>11</a:t>
            </a:r>
            <a:r>
              <a:rPr lang="en-US" sz="2000" dirty="0">
                <a:latin typeface="Calibri"/>
                <a:cs typeface="Calibri"/>
              </a:rPr>
              <a:t>1</a:t>
            </a:r>
            <a:r>
              <a:rPr lang="en-US" sz="2000" baseline="-25000" dirty="0">
                <a:latin typeface="Calibri"/>
                <a:cs typeface="Calibri"/>
              </a:rPr>
              <a:t>2</a:t>
            </a:r>
            <a:r>
              <a:rPr lang="en-US" sz="2000" dirty="0">
                <a:latin typeface="Calibri"/>
                <a:cs typeface="Calibri"/>
              </a:rPr>
              <a:t>],  </a:t>
            </a:r>
          </a:p>
          <a:p>
            <a:pPr>
              <a:lnSpc>
                <a:spcPct val="100000"/>
              </a:lnSpc>
              <a:spcBef>
                <a:spcPts val="0"/>
              </a:spcBef>
            </a:pPr>
            <a:r>
              <a:rPr lang="en-US" sz="2000" dirty="0">
                <a:latin typeface="Calibri"/>
                <a:cs typeface="Calibri"/>
              </a:rPr>
              <a:t>	8	[1</a:t>
            </a:r>
            <a:r>
              <a:rPr lang="en-US" sz="2000" u="sng" dirty="0">
                <a:latin typeface="Calibri"/>
                <a:cs typeface="Calibri"/>
              </a:rPr>
              <a:t>00</a:t>
            </a:r>
            <a:r>
              <a:rPr lang="en-US" sz="2000" dirty="0">
                <a:latin typeface="Calibri"/>
                <a:cs typeface="Calibri"/>
              </a:rPr>
              <a:t>0</a:t>
            </a:r>
            <a:r>
              <a:rPr lang="en-US" sz="2000" baseline="-25000" dirty="0">
                <a:latin typeface="Calibri"/>
                <a:cs typeface="Calibri"/>
              </a:rPr>
              <a:t>2</a:t>
            </a:r>
            <a:r>
              <a:rPr lang="en-US" sz="2000" dirty="0">
                <a:latin typeface="Calibri"/>
                <a:cs typeface="Calibri"/>
              </a:rPr>
              <a:t>],  </a:t>
            </a:r>
          </a:p>
          <a:p>
            <a:pPr>
              <a:lnSpc>
                <a:spcPct val="100000"/>
              </a:lnSpc>
              <a:spcBef>
                <a:spcPts val="0"/>
              </a:spcBef>
            </a:pPr>
            <a:r>
              <a:rPr lang="en-US" sz="2000" dirty="0">
                <a:latin typeface="Calibri"/>
                <a:cs typeface="Calibri"/>
              </a:rPr>
              <a:t>	0	[0</a:t>
            </a:r>
            <a:r>
              <a:rPr lang="en-US" sz="2000" u="sng" dirty="0">
                <a:latin typeface="Calibri"/>
                <a:cs typeface="Calibri"/>
              </a:rPr>
              <a:t>00</a:t>
            </a:r>
            <a:r>
              <a:rPr lang="en-US" sz="2000" dirty="0">
                <a:latin typeface="Calibri"/>
                <a:cs typeface="Calibri"/>
              </a:rPr>
              <a:t>0</a:t>
            </a:r>
            <a:r>
              <a:rPr lang="en-US" sz="2000" baseline="-25000" dirty="0">
                <a:latin typeface="Calibri"/>
                <a:cs typeface="Calibri"/>
              </a:rPr>
              <a:t>2</a:t>
            </a:r>
            <a:r>
              <a:rPr lang="en-US" sz="2000" dirty="0">
                <a:latin typeface="Calibri"/>
                <a:cs typeface="Calibri"/>
              </a:rPr>
              <a:t>]</a:t>
            </a:r>
          </a:p>
        </p:txBody>
      </p:sp>
      <p:sp>
        <p:nvSpPr>
          <p:cNvPr id="149509" name="Rectangle 5"/>
          <p:cNvSpPr>
            <a:spLocks noChangeArrowheads="1"/>
          </p:cNvSpPr>
          <p:nvPr/>
        </p:nvSpPr>
        <p:spPr bwMode="auto">
          <a:xfrm>
            <a:off x="1989138" y="1633736"/>
            <a:ext cx="703262" cy="285750"/>
          </a:xfrm>
          <a:prstGeom prst="rect">
            <a:avLst/>
          </a:prstGeom>
          <a:solidFill>
            <a:schemeClr val="bg1"/>
          </a:solid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dirty="0" err="1">
                <a:latin typeface="Calibri"/>
                <a:cs typeface="Calibri"/>
              </a:rPr>
              <a:t>x</a:t>
            </a:r>
            <a:endParaRPr lang="en-US" sz="2000" b="0" dirty="0">
              <a:latin typeface="Calibri"/>
              <a:cs typeface="Calibri"/>
            </a:endParaRPr>
          </a:p>
        </p:txBody>
      </p:sp>
      <p:sp>
        <p:nvSpPr>
          <p:cNvPr id="149510" name="Rectangle 6"/>
          <p:cNvSpPr>
            <a:spLocks noChangeArrowheads="1"/>
          </p:cNvSpPr>
          <p:nvPr/>
        </p:nvSpPr>
        <p:spPr bwMode="auto">
          <a:xfrm>
            <a:off x="2108200" y="1295401"/>
            <a:ext cx="528990"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err="1">
                <a:latin typeface="Calibri"/>
                <a:cs typeface="Calibri"/>
              </a:rPr>
              <a:t>t</a:t>
            </a:r>
            <a:r>
              <a:rPr lang="en-US" sz="2000" b="0" dirty="0">
                <a:latin typeface="Calibri"/>
                <a:cs typeface="Calibri"/>
              </a:rPr>
              <a:t>=1</a:t>
            </a:r>
          </a:p>
        </p:txBody>
      </p:sp>
      <p:sp>
        <p:nvSpPr>
          <p:cNvPr id="149511" name="Rectangle 7"/>
          <p:cNvSpPr>
            <a:spLocks noChangeArrowheads="1"/>
          </p:cNvSpPr>
          <p:nvPr/>
        </p:nvSpPr>
        <p:spPr bwMode="auto">
          <a:xfrm>
            <a:off x="2736851" y="1295401"/>
            <a:ext cx="540787"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err="1">
                <a:latin typeface="Calibri"/>
                <a:cs typeface="Calibri"/>
              </a:rPr>
              <a:t>s</a:t>
            </a:r>
            <a:r>
              <a:rPr lang="en-US" sz="2000" b="0" dirty="0">
                <a:latin typeface="Calibri"/>
                <a:cs typeface="Calibri"/>
              </a:rPr>
              <a:t>=2</a:t>
            </a:r>
          </a:p>
        </p:txBody>
      </p:sp>
      <p:sp>
        <p:nvSpPr>
          <p:cNvPr id="149512" name="Rectangle 8"/>
          <p:cNvSpPr>
            <a:spLocks noChangeArrowheads="1"/>
          </p:cNvSpPr>
          <p:nvPr/>
        </p:nvSpPr>
        <p:spPr bwMode="auto">
          <a:xfrm>
            <a:off x="3476626" y="1295401"/>
            <a:ext cx="575227"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b=1</a:t>
            </a:r>
          </a:p>
        </p:txBody>
      </p:sp>
      <p:sp>
        <p:nvSpPr>
          <p:cNvPr id="149513" name="Rectangle 9"/>
          <p:cNvSpPr>
            <a:spLocks noChangeArrowheads="1"/>
          </p:cNvSpPr>
          <p:nvPr/>
        </p:nvSpPr>
        <p:spPr bwMode="auto">
          <a:xfrm>
            <a:off x="2706688" y="1633736"/>
            <a:ext cx="703262" cy="285750"/>
          </a:xfrm>
          <a:prstGeom prst="rect">
            <a:avLst/>
          </a:prstGeom>
          <a:solidFill>
            <a:schemeClr val="bg1"/>
          </a:solid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xx</a:t>
            </a:r>
          </a:p>
        </p:txBody>
      </p:sp>
      <p:sp>
        <p:nvSpPr>
          <p:cNvPr id="149514" name="Rectangle 10"/>
          <p:cNvSpPr>
            <a:spLocks noChangeArrowheads="1"/>
          </p:cNvSpPr>
          <p:nvPr/>
        </p:nvSpPr>
        <p:spPr bwMode="auto">
          <a:xfrm>
            <a:off x="3422651" y="1633736"/>
            <a:ext cx="703263" cy="285750"/>
          </a:xfrm>
          <a:prstGeom prst="rect">
            <a:avLst/>
          </a:prstGeom>
          <a:solidFill>
            <a:schemeClr val="bg1"/>
          </a:solid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x</a:t>
            </a:r>
          </a:p>
        </p:txBody>
      </p:sp>
      <p:grpSp>
        <p:nvGrpSpPr>
          <p:cNvPr id="2" name="Group 175"/>
          <p:cNvGrpSpPr>
            <a:grpSpLocks/>
          </p:cNvGrpSpPr>
          <p:nvPr/>
        </p:nvGrpSpPr>
        <p:grpSpPr bwMode="auto">
          <a:xfrm>
            <a:off x="4876801" y="5137150"/>
            <a:ext cx="2662237" cy="306388"/>
            <a:chOff x="2027" y="3244"/>
            <a:chExt cx="1677" cy="193"/>
          </a:xfrm>
          <a:solidFill>
            <a:srgbClr val="DEDFF5"/>
          </a:solidFill>
        </p:grpSpPr>
        <p:sp>
          <p:nvSpPr>
            <p:cNvPr id="149516" name="Rectangle 12"/>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0</a:t>
              </a:r>
            </a:p>
          </p:txBody>
        </p:sp>
        <p:sp>
          <p:nvSpPr>
            <p:cNvPr id="149517" name="Rectangle 13"/>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a:t>
              </a:r>
            </a:p>
          </p:txBody>
        </p:sp>
        <p:sp>
          <p:nvSpPr>
            <p:cNvPr id="149518" name="Rectangle 14"/>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a:t>
              </a:r>
            </a:p>
          </p:txBody>
        </p:sp>
      </p:grpSp>
      <p:sp>
        <p:nvSpPr>
          <p:cNvPr id="149519" name="Rectangle 15"/>
          <p:cNvSpPr>
            <a:spLocks noChangeArrowheads="1"/>
          </p:cNvSpPr>
          <p:nvPr/>
        </p:nvSpPr>
        <p:spPr bwMode="auto">
          <a:xfrm>
            <a:off x="5026025" y="4724401"/>
            <a:ext cx="298158"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v</a:t>
            </a:r>
          </a:p>
        </p:txBody>
      </p:sp>
      <p:sp>
        <p:nvSpPr>
          <p:cNvPr id="149520" name="Rectangle 16"/>
          <p:cNvSpPr>
            <a:spLocks noChangeArrowheads="1"/>
          </p:cNvSpPr>
          <p:nvPr/>
        </p:nvSpPr>
        <p:spPr bwMode="auto">
          <a:xfrm>
            <a:off x="5503863" y="4724401"/>
            <a:ext cx="531269"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a:latin typeface="Calibri"/>
                <a:cs typeface="Calibri"/>
              </a:rPr>
              <a:t>Tag</a:t>
            </a:r>
          </a:p>
        </p:txBody>
      </p:sp>
      <p:sp>
        <p:nvSpPr>
          <p:cNvPr id="149521" name="Rectangle 17"/>
          <p:cNvSpPr>
            <a:spLocks noChangeArrowheads="1"/>
          </p:cNvSpPr>
          <p:nvPr/>
        </p:nvSpPr>
        <p:spPr bwMode="auto">
          <a:xfrm>
            <a:off x="6461126" y="4724401"/>
            <a:ext cx="741413"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a:latin typeface="Calibri"/>
                <a:cs typeface="Calibri"/>
              </a:rPr>
              <a:t>Block</a:t>
            </a:r>
          </a:p>
        </p:txBody>
      </p:sp>
      <p:sp>
        <p:nvSpPr>
          <p:cNvPr id="149522" name="Rectangle 18"/>
          <p:cNvSpPr>
            <a:spLocks noChangeArrowheads="1"/>
          </p:cNvSpPr>
          <p:nvPr/>
        </p:nvSpPr>
        <p:spPr bwMode="auto">
          <a:xfrm>
            <a:off x="4876800" y="5446713"/>
            <a:ext cx="55721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a:latin typeface="Calibri"/>
              <a:cs typeface="Calibri"/>
            </a:endParaRPr>
          </a:p>
        </p:txBody>
      </p:sp>
      <p:sp>
        <p:nvSpPr>
          <p:cNvPr id="149523" name="Rectangle 19"/>
          <p:cNvSpPr>
            <a:spLocks noChangeArrowheads="1"/>
          </p:cNvSpPr>
          <p:nvPr/>
        </p:nvSpPr>
        <p:spPr bwMode="auto">
          <a:xfrm>
            <a:off x="5451475" y="5446713"/>
            <a:ext cx="65246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a:latin typeface="Calibri"/>
              <a:cs typeface="Calibri"/>
            </a:endParaRPr>
          </a:p>
        </p:txBody>
      </p:sp>
      <p:sp>
        <p:nvSpPr>
          <p:cNvPr id="149524" name="Rectangle 20"/>
          <p:cNvSpPr>
            <a:spLocks noChangeArrowheads="1"/>
          </p:cNvSpPr>
          <p:nvPr/>
        </p:nvSpPr>
        <p:spPr bwMode="auto">
          <a:xfrm>
            <a:off x="6119813" y="5446713"/>
            <a:ext cx="1419225"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a:latin typeface="Calibri"/>
              <a:cs typeface="Calibri"/>
            </a:endParaRPr>
          </a:p>
        </p:txBody>
      </p:sp>
      <p:sp>
        <p:nvSpPr>
          <p:cNvPr id="149525" name="Rectangle 21"/>
          <p:cNvSpPr>
            <a:spLocks noChangeArrowheads="1"/>
          </p:cNvSpPr>
          <p:nvPr/>
        </p:nvSpPr>
        <p:spPr bwMode="auto">
          <a:xfrm>
            <a:off x="4876800" y="5770563"/>
            <a:ext cx="55721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a:latin typeface="Calibri"/>
              <a:cs typeface="Calibri"/>
            </a:endParaRPr>
          </a:p>
        </p:txBody>
      </p:sp>
      <p:sp>
        <p:nvSpPr>
          <p:cNvPr id="149526" name="Rectangle 22"/>
          <p:cNvSpPr>
            <a:spLocks noChangeArrowheads="1"/>
          </p:cNvSpPr>
          <p:nvPr/>
        </p:nvSpPr>
        <p:spPr bwMode="auto">
          <a:xfrm>
            <a:off x="5451475" y="5770563"/>
            <a:ext cx="65246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a:latin typeface="Calibri"/>
              <a:cs typeface="Calibri"/>
            </a:endParaRPr>
          </a:p>
        </p:txBody>
      </p:sp>
      <p:sp>
        <p:nvSpPr>
          <p:cNvPr id="149527" name="Rectangle 23"/>
          <p:cNvSpPr>
            <a:spLocks noChangeArrowheads="1"/>
          </p:cNvSpPr>
          <p:nvPr/>
        </p:nvSpPr>
        <p:spPr bwMode="auto">
          <a:xfrm>
            <a:off x="6119813" y="5770563"/>
            <a:ext cx="1419225"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a:latin typeface="Calibri"/>
              <a:cs typeface="Calibri"/>
            </a:endParaRPr>
          </a:p>
        </p:txBody>
      </p:sp>
      <p:sp>
        <p:nvSpPr>
          <p:cNvPr id="149528" name="Rectangle 24"/>
          <p:cNvSpPr>
            <a:spLocks noChangeArrowheads="1"/>
          </p:cNvSpPr>
          <p:nvPr/>
        </p:nvSpPr>
        <p:spPr bwMode="auto">
          <a:xfrm>
            <a:off x="4876800" y="6094413"/>
            <a:ext cx="55721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a:latin typeface="Calibri"/>
              <a:cs typeface="Calibri"/>
            </a:endParaRPr>
          </a:p>
        </p:txBody>
      </p:sp>
      <p:sp>
        <p:nvSpPr>
          <p:cNvPr id="149529" name="Rectangle 25"/>
          <p:cNvSpPr>
            <a:spLocks noChangeArrowheads="1"/>
          </p:cNvSpPr>
          <p:nvPr/>
        </p:nvSpPr>
        <p:spPr bwMode="auto">
          <a:xfrm>
            <a:off x="5451475" y="6094413"/>
            <a:ext cx="65246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a:latin typeface="Calibri"/>
              <a:cs typeface="Calibri"/>
            </a:endParaRPr>
          </a:p>
        </p:txBody>
      </p:sp>
      <p:sp>
        <p:nvSpPr>
          <p:cNvPr id="149530" name="Rectangle 26"/>
          <p:cNvSpPr>
            <a:spLocks noChangeArrowheads="1"/>
          </p:cNvSpPr>
          <p:nvPr/>
        </p:nvSpPr>
        <p:spPr bwMode="auto">
          <a:xfrm>
            <a:off x="6119813" y="6094413"/>
            <a:ext cx="1419225"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endParaRPr lang="en-US" sz="2000">
              <a:latin typeface="Calibri"/>
              <a:cs typeface="Calibri"/>
            </a:endParaRPr>
          </a:p>
        </p:txBody>
      </p:sp>
      <p:sp>
        <p:nvSpPr>
          <p:cNvPr id="149678" name="Text Box 174"/>
          <p:cNvSpPr txBox="1">
            <a:spLocks noChangeArrowheads="1"/>
          </p:cNvSpPr>
          <p:nvPr/>
        </p:nvSpPr>
        <p:spPr bwMode="auto">
          <a:xfrm>
            <a:off x="8181976" y="2968824"/>
            <a:ext cx="647111" cy="307777"/>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a:latin typeface="Calibri"/>
                <a:cs typeface="Calibri"/>
              </a:rPr>
              <a:t>miss</a:t>
            </a:r>
          </a:p>
        </p:txBody>
      </p:sp>
      <p:grpSp>
        <p:nvGrpSpPr>
          <p:cNvPr id="3" name="Group 176"/>
          <p:cNvGrpSpPr>
            <a:grpSpLocks/>
          </p:cNvGrpSpPr>
          <p:nvPr/>
        </p:nvGrpSpPr>
        <p:grpSpPr bwMode="auto">
          <a:xfrm>
            <a:off x="4876801" y="5140325"/>
            <a:ext cx="2662237" cy="306388"/>
            <a:chOff x="2027" y="3244"/>
            <a:chExt cx="1677" cy="193"/>
          </a:xfrm>
          <a:solidFill>
            <a:srgbClr val="DEDFF5"/>
          </a:solidFill>
        </p:grpSpPr>
        <p:sp>
          <p:nvSpPr>
            <p:cNvPr id="149681" name="Rectangle 177"/>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1</a:t>
              </a:r>
            </a:p>
          </p:txBody>
        </p:sp>
        <p:sp>
          <p:nvSpPr>
            <p:cNvPr id="149682" name="Rectangle 178"/>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0</a:t>
              </a:r>
            </a:p>
          </p:txBody>
        </p:sp>
        <p:sp>
          <p:nvSpPr>
            <p:cNvPr id="149683" name="Rectangle 179"/>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M[0-1]</a:t>
              </a:r>
            </a:p>
          </p:txBody>
        </p:sp>
      </p:grpSp>
      <p:sp>
        <p:nvSpPr>
          <p:cNvPr id="149684" name="Text Box 180"/>
          <p:cNvSpPr txBox="1">
            <a:spLocks noChangeArrowheads="1"/>
          </p:cNvSpPr>
          <p:nvPr/>
        </p:nvSpPr>
        <p:spPr bwMode="auto">
          <a:xfrm>
            <a:off x="8272464" y="3273624"/>
            <a:ext cx="462265" cy="307777"/>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a:latin typeface="Calibri"/>
                <a:cs typeface="Calibri"/>
              </a:rPr>
              <a:t>hit</a:t>
            </a:r>
          </a:p>
        </p:txBody>
      </p:sp>
      <p:sp>
        <p:nvSpPr>
          <p:cNvPr id="149685" name="Text Box 181"/>
          <p:cNvSpPr txBox="1">
            <a:spLocks noChangeArrowheads="1"/>
          </p:cNvSpPr>
          <p:nvPr/>
        </p:nvSpPr>
        <p:spPr bwMode="auto">
          <a:xfrm>
            <a:off x="8181976" y="3548064"/>
            <a:ext cx="647111" cy="307777"/>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a:latin typeface="Calibri"/>
                <a:cs typeface="Calibri"/>
              </a:rPr>
              <a:t>miss</a:t>
            </a:r>
          </a:p>
        </p:txBody>
      </p:sp>
      <p:grpSp>
        <p:nvGrpSpPr>
          <p:cNvPr id="4" name="Group 182"/>
          <p:cNvGrpSpPr>
            <a:grpSpLocks/>
          </p:cNvGrpSpPr>
          <p:nvPr/>
        </p:nvGrpSpPr>
        <p:grpSpPr bwMode="auto">
          <a:xfrm>
            <a:off x="4876801" y="6096001"/>
            <a:ext cx="2662237" cy="306387"/>
            <a:chOff x="2027" y="3244"/>
            <a:chExt cx="1677" cy="193"/>
          </a:xfrm>
          <a:solidFill>
            <a:srgbClr val="DEDFF5"/>
          </a:solidFill>
        </p:grpSpPr>
        <p:sp>
          <p:nvSpPr>
            <p:cNvPr id="149687" name="Rectangle 183"/>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1</a:t>
              </a:r>
            </a:p>
          </p:txBody>
        </p:sp>
        <p:sp>
          <p:nvSpPr>
            <p:cNvPr id="149688" name="Rectangle 184"/>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0</a:t>
              </a:r>
            </a:p>
          </p:txBody>
        </p:sp>
        <p:sp>
          <p:nvSpPr>
            <p:cNvPr id="149689" name="Rectangle 185"/>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M[6-7]</a:t>
              </a:r>
            </a:p>
          </p:txBody>
        </p:sp>
      </p:grpSp>
      <p:sp>
        <p:nvSpPr>
          <p:cNvPr id="149690" name="Text Box 186"/>
          <p:cNvSpPr txBox="1">
            <a:spLocks noChangeArrowheads="1"/>
          </p:cNvSpPr>
          <p:nvPr/>
        </p:nvSpPr>
        <p:spPr bwMode="auto">
          <a:xfrm>
            <a:off x="8181976" y="3883224"/>
            <a:ext cx="647111" cy="307777"/>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a:latin typeface="Calibri"/>
                <a:cs typeface="Calibri"/>
              </a:rPr>
              <a:t>miss</a:t>
            </a:r>
          </a:p>
        </p:txBody>
      </p:sp>
      <p:grpSp>
        <p:nvGrpSpPr>
          <p:cNvPr id="5" name="Group 187"/>
          <p:cNvGrpSpPr>
            <a:grpSpLocks/>
          </p:cNvGrpSpPr>
          <p:nvPr/>
        </p:nvGrpSpPr>
        <p:grpSpPr bwMode="auto">
          <a:xfrm>
            <a:off x="4876801" y="5140325"/>
            <a:ext cx="2662237" cy="306388"/>
            <a:chOff x="2027" y="3244"/>
            <a:chExt cx="1677" cy="193"/>
          </a:xfrm>
          <a:solidFill>
            <a:srgbClr val="DEDFF5"/>
          </a:solidFill>
        </p:grpSpPr>
        <p:sp>
          <p:nvSpPr>
            <p:cNvPr id="149692" name="Rectangle 188"/>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1</a:t>
              </a:r>
            </a:p>
          </p:txBody>
        </p:sp>
        <p:sp>
          <p:nvSpPr>
            <p:cNvPr id="149693" name="Rectangle 189"/>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1</a:t>
              </a:r>
            </a:p>
          </p:txBody>
        </p:sp>
        <p:sp>
          <p:nvSpPr>
            <p:cNvPr id="149694" name="Rectangle 190"/>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M[8-9]</a:t>
              </a:r>
            </a:p>
          </p:txBody>
        </p:sp>
      </p:grpSp>
      <p:sp>
        <p:nvSpPr>
          <p:cNvPr id="149695" name="Text Box 191"/>
          <p:cNvSpPr txBox="1">
            <a:spLocks noChangeArrowheads="1"/>
          </p:cNvSpPr>
          <p:nvPr/>
        </p:nvSpPr>
        <p:spPr bwMode="auto">
          <a:xfrm>
            <a:off x="8181976" y="4188024"/>
            <a:ext cx="647111" cy="307777"/>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a:latin typeface="Calibri"/>
                <a:cs typeface="Calibri"/>
              </a:rPr>
              <a:t>miss</a:t>
            </a:r>
          </a:p>
        </p:txBody>
      </p:sp>
      <p:grpSp>
        <p:nvGrpSpPr>
          <p:cNvPr id="6" name="Group 192"/>
          <p:cNvGrpSpPr>
            <a:grpSpLocks/>
          </p:cNvGrpSpPr>
          <p:nvPr/>
        </p:nvGrpSpPr>
        <p:grpSpPr bwMode="auto">
          <a:xfrm>
            <a:off x="4876801" y="5140325"/>
            <a:ext cx="2662237" cy="306388"/>
            <a:chOff x="2027" y="3244"/>
            <a:chExt cx="1677" cy="193"/>
          </a:xfrm>
          <a:solidFill>
            <a:srgbClr val="DEDFF5"/>
          </a:solidFill>
        </p:grpSpPr>
        <p:sp>
          <p:nvSpPr>
            <p:cNvPr id="149697" name="Rectangle 193"/>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1</a:t>
              </a:r>
            </a:p>
          </p:txBody>
        </p:sp>
        <p:sp>
          <p:nvSpPr>
            <p:cNvPr id="149698" name="Rectangle 194"/>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0</a:t>
              </a:r>
            </a:p>
          </p:txBody>
        </p:sp>
        <p:sp>
          <p:nvSpPr>
            <p:cNvPr id="149699" name="Rectangle 195"/>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M[0-1]</a:t>
              </a:r>
            </a:p>
          </p:txBody>
        </p:sp>
      </p:grpSp>
      <p:sp>
        <p:nvSpPr>
          <p:cNvPr id="50" name="TextBox 49"/>
          <p:cNvSpPr txBox="1"/>
          <p:nvPr/>
        </p:nvSpPr>
        <p:spPr>
          <a:xfrm>
            <a:off x="4191000" y="5194892"/>
            <a:ext cx="657552" cy="288284"/>
          </a:xfrm>
          <a:prstGeom prst="rect">
            <a:avLst/>
          </a:prstGeom>
          <a:noFill/>
        </p:spPr>
        <p:txBody>
          <a:bodyPr wrap="none" rtlCol="0">
            <a:spAutoFit/>
          </a:bodyPr>
          <a:lstStyle/>
          <a:p>
            <a:r>
              <a:rPr lang="en-US" dirty="0">
                <a:latin typeface="Calibri" pitchFamily="34" charset="0"/>
              </a:rPr>
              <a:t>Set 0</a:t>
            </a:r>
          </a:p>
        </p:txBody>
      </p:sp>
      <p:sp>
        <p:nvSpPr>
          <p:cNvPr id="51" name="TextBox 50"/>
          <p:cNvSpPr txBox="1"/>
          <p:nvPr/>
        </p:nvSpPr>
        <p:spPr>
          <a:xfrm>
            <a:off x="4191000" y="5509949"/>
            <a:ext cx="657552" cy="288284"/>
          </a:xfrm>
          <a:prstGeom prst="rect">
            <a:avLst/>
          </a:prstGeom>
          <a:noFill/>
        </p:spPr>
        <p:txBody>
          <a:bodyPr wrap="none" rtlCol="0">
            <a:spAutoFit/>
          </a:bodyPr>
          <a:lstStyle/>
          <a:p>
            <a:r>
              <a:rPr lang="en-US" dirty="0">
                <a:latin typeface="Calibri" pitchFamily="34" charset="0"/>
              </a:rPr>
              <a:t>Set 1</a:t>
            </a:r>
          </a:p>
        </p:txBody>
      </p:sp>
      <p:sp>
        <p:nvSpPr>
          <p:cNvPr id="52" name="TextBox 51"/>
          <p:cNvSpPr txBox="1"/>
          <p:nvPr/>
        </p:nvSpPr>
        <p:spPr>
          <a:xfrm>
            <a:off x="4191000" y="5834734"/>
            <a:ext cx="657552" cy="288284"/>
          </a:xfrm>
          <a:prstGeom prst="rect">
            <a:avLst/>
          </a:prstGeom>
          <a:noFill/>
        </p:spPr>
        <p:txBody>
          <a:bodyPr wrap="none" rtlCol="0">
            <a:spAutoFit/>
          </a:bodyPr>
          <a:lstStyle/>
          <a:p>
            <a:r>
              <a:rPr lang="en-US" dirty="0">
                <a:latin typeface="Calibri" pitchFamily="34" charset="0"/>
              </a:rPr>
              <a:t>Set 2</a:t>
            </a:r>
          </a:p>
        </p:txBody>
      </p:sp>
      <p:sp>
        <p:nvSpPr>
          <p:cNvPr id="53" name="TextBox 52"/>
          <p:cNvSpPr txBox="1"/>
          <p:nvPr/>
        </p:nvSpPr>
        <p:spPr>
          <a:xfrm>
            <a:off x="4191000" y="6149791"/>
            <a:ext cx="657552" cy="288284"/>
          </a:xfrm>
          <a:prstGeom prst="rect">
            <a:avLst/>
          </a:prstGeom>
          <a:noFill/>
        </p:spPr>
        <p:txBody>
          <a:bodyPr wrap="none" rtlCol="0">
            <a:spAutoFit/>
          </a:bodyPr>
          <a:lstStyle/>
          <a:p>
            <a:r>
              <a:rPr lang="en-US" dirty="0">
                <a:latin typeface="Calibri" pitchFamily="34" charset="0"/>
              </a:rPr>
              <a:t>Set 3</a:t>
            </a:r>
          </a:p>
        </p:txBody>
      </p:sp>
      <mc:AlternateContent xmlns:mc="http://schemas.openxmlformats.org/markup-compatibility/2006">
        <mc:Choice xmlns:p14="http://schemas.microsoft.com/office/powerpoint/2010/main" Requires="p14">
          <p:contentPart p14:bwMode="auto" r:id="rId3">
            <p14:nvContentPartPr>
              <p14:cNvPr id="7" name="Ink 6">
                <a:extLst>
                  <a:ext uri="{FF2B5EF4-FFF2-40B4-BE49-F238E27FC236}">
                    <a16:creationId xmlns:a16="http://schemas.microsoft.com/office/drawing/2014/main" id="{5D195F6B-0DB0-A4F5-CCC3-7BFC351F2E47}"/>
                  </a:ext>
                </a:extLst>
              </p14:cNvPr>
              <p14:cNvContentPartPr/>
              <p14:nvPr/>
            </p14:nvContentPartPr>
            <p14:xfrm>
              <a:off x="8915400" y="2724120"/>
              <a:ext cx="2095920" cy="1949760"/>
            </p14:xfrm>
          </p:contentPart>
        </mc:Choice>
        <mc:Fallback>
          <p:pic>
            <p:nvPicPr>
              <p:cNvPr id="7" name="Ink 6">
                <a:extLst>
                  <a:ext uri="{FF2B5EF4-FFF2-40B4-BE49-F238E27FC236}">
                    <a16:creationId xmlns:a16="http://schemas.microsoft.com/office/drawing/2014/main" id="{5D195F6B-0DB0-A4F5-CCC3-7BFC351F2E47}"/>
                  </a:ext>
                </a:extLst>
              </p:cNvPr>
              <p:cNvPicPr/>
              <p:nvPr/>
            </p:nvPicPr>
            <p:blipFill>
              <a:blip r:embed="rId4"/>
              <a:stretch>
                <a:fillRect/>
              </a:stretch>
            </p:blipFill>
            <p:spPr>
              <a:xfrm>
                <a:off x="8906040" y="2714760"/>
                <a:ext cx="2114640" cy="196848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8" name="Ink 7">
                <a:extLst>
                  <a:ext uri="{FF2B5EF4-FFF2-40B4-BE49-F238E27FC236}">
                    <a16:creationId xmlns:a16="http://schemas.microsoft.com/office/drawing/2014/main" id="{4CE416DF-4DBA-8AE6-C484-14D0189A5506}"/>
                  </a:ext>
                </a:extLst>
              </p14:cNvPr>
              <p14:cNvContentPartPr/>
              <p14:nvPr/>
            </p14:nvContentPartPr>
            <p14:xfrm>
              <a:off x="11004480" y="3683160"/>
              <a:ext cx="1086120" cy="768600"/>
            </p14:xfrm>
          </p:contentPart>
        </mc:Choice>
        <mc:Fallback>
          <p:pic>
            <p:nvPicPr>
              <p:cNvPr id="8" name="Ink 7">
                <a:extLst>
                  <a:ext uri="{FF2B5EF4-FFF2-40B4-BE49-F238E27FC236}">
                    <a16:creationId xmlns:a16="http://schemas.microsoft.com/office/drawing/2014/main" id="{4CE416DF-4DBA-8AE6-C484-14D0189A5506}"/>
                  </a:ext>
                </a:extLst>
              </p:cNvPr>
              <p:cNvPicPr/>
              <p:nvPr/>
            </p:nvPicPr>
            <p:blipFill>
              <a:blip r:embed="rId6"/>
              <a:stretch>
                <a:fillRect/>
              </a:stretch>
            </p:blipFill>
            <p:spPr>
              <a:xfrm>
                <a:off x="10995120" y="3673800"/>
                <a:ext cx="1104840" cy="787320"/>
              </a:xfrm>
              <a:prstGeom prst="rect">
                <a:avLst/>
              </a:prstGeom>
            </p:spPr>
          </p:pic>
        </mc:Fallback>
      </mc:AlternateContent>
    </p:spTree>
    <p:extLst>
      <p:ext uri="{BB962C8B-B14F-4D97-AF65-F5344CB8AC3E}">
        <p14:creationId xmlns:p14="http://schemas.microsoft.com/office/powerpoint/2010/main" val="107707442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967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968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968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969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969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678" grpId="0"/>
      <p:bldP spid="149684" grpId="0"/>
      <p:bldP spid="149685" grpId="0"/>
      <p:bldP spid="149690" grpId="0"/>
      <p:bldP spid="14969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E-way Set-Associative Cache (Here: E = 2)</a:t>
            </a:r>
          </a:p>
        </p:txBody>
      </p:sp>
      <p:cxnSp>
        <p:nvCxnSpPr>
          <p:cNvPr id="125" name="Straight Connector 124"/>
          <p:cNvCxnSpPr/>
          <p:nvPr/>
        </p:nvCxnSpPr>
        <p:spPr bwMode="auto">
          <a:xfrm>
            <a:off x="2286000" y="4800601"/>
            <a:ext cx="6598924" cy="17189"/>
          </a:xfrm>
          <a:prstGeom prst="line">
            <a:avLst/>
          </a:prstGeom>
          <a:noFill/>
          <a:ln w="76200" cap="rnd" cmpd="sng" algn="ctr">
            <a:solidFill>
              <a:schemeClr val="tx1"/>
            </a:solidFill>
            <a:prstDash val="sysDot"/>
            <a:round/>
            <a:headEnd type="none" w="med" len="med"/>
            <a:tailEnd type="none" w="med" len="med"/>
          </a:ln>
          <a:effectLst/>
        </p:spPr>
      </p:cxnSp>
      <p:sp>
        <p:nvSpPr>
          <p:cNvPr id="127" name="TextBox 126"/>
          <p:cNvSpPr txBox="1"/>
          <p:nvPr/>
        </p:nvSpPr>
        <p:spPr>
          <a:xfrm>
            <a:off x="1905000" y="1353449"/>
            <a:ext cx="3298788" cy="606833"/>
          </a:xfrm>
          <a:prstGeom prst="rect">
            <a:avLst/>
          </a:prstGeom>
          <a:noFill/>
        </p:spPr>
        <p:txBody>
          <a:bodyPr wrap="none" rtlCol="0">
            <a:spAutoFit/>
          </a:bodyPr>
          <a:lstStyle/>
          <a:p>
            <a:r>
              <a:rPr lang="en-US" dirty="0">
                <a:latin typeface="Calibri" pitchFamily="34" charset="0"/>
              </a:rPr>
              <a:t>E = 2: Two lines per set</a:t>
            </a:r>
          </a:p>
          <a:p>
            <a:r>
              <a:rPr lang="en-US" dirty="0">
                <a:latin typeface="Calibri" pitchFamily="34" charset="0"/>
              </a:rPr>
              <a:t>Assume cache block size 8 bytes</a:t>
            </a:r>
          </a:p>
        </p:txBody>
      </p:sp>
      <p:sp>
        <p:nvSpPr>
          <p:cNvPr id="128" name="Rectangle 127"/>
          <p:cNvSpPr/>
          <p:nvPr/>
        </p:nvSpPr>
        <p:spPr bwMode="auto">
          <a:xfrm>
            <a:off x="8090078" y="1862752"/>
            <a:ext cx="990600" cy="270848"/>
          </a:xfrm>
          <a:prstGeom prst="rect">
            <a:avLst/>
          </a:prstGeom>
          <a:solidFill>
            <a:srgbClr val="FF9999"/>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t bits</a:t>
            </a:r>
          </a:p>
        </p:txBody>
      </p:sp>
      <p:sp>
        <p:nvSpPr>
          <p:cNvPr id="129" name="Rectangle 128"/>
          <p:cNvSpPr/>
          <p:nvPr/>
        </p:nvSpPr>
        <p:spPr bwMode="auto">
          <a:xfrm>
            <a:off x="9080678" y="1862752"/>
            <a:ext cx="762000"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0…01</a:t>
            </a:r>
          </a:p>
        </p:txBody>
      </p:sp>
      <p:sp>
        <p:nvSpPr>
          <p:cNvPr id="130" name="Rectangle 129"/>
          <p:cNvSpPr/>
          <p:nvPr/>
        </p:nvSpPr>
        <p:spPr bwMode="auto">
          <a:xfrm>
            <a:off x="9842678" y="1862752"/>
            <a:ext cx="520522"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lvl="0" algn="ctr"/>
            <a:r>
              <a:rPr lang="en-US" sz="1600" dirty="0">
                <a:solidFill>
                  <a:srgbClr val="000000"/>
                </a:solidFill>
                <a:latin typeface="Calibri" pitchFamily="34" charset="0"/>
              </a:rPr>
              <a:t>100</a:t>
            </a:r>
          </a:p>
        </p:txBody>
      </p:sp>
      <p:sp>
        <p:nvSpPr>
          <p:cNvPr id="131" name="TextBox 130"/>
          <p:cNvSpPr txBox="1"/>
          <p:nvPr/>
        </p:nvSpPr>
        <p:spPr>
          <a:xfrm>
            <a:off x="8001001" y="1522790"/>
            <a:ext cx="2126031" cy="288284"/>
          </a:xfrm>
          <a:prstGeom prst="rect">
            <a:avLst/>
          </a:prstGeom>
          <a:noFill/>
        </p:spPr>
        <p:txBody>
          <a:bodyPr wrap="none" rtlCol="0">
            <a:spAutoFit/>
          </a:bodyPr>
          <a:lstStyle/>
          <a:p>
            <a:r>
              <a:rPr lang="en-US" dirty="0">
                <a:latin typeface="Calibri" pitchFamily="34" charset="0"/>
              </a:rPr>
              <a:t>Address of short </a:t>
            </a:r>
            <a:r>
              <a:rPr lang="en-US" dirty="0" err="1">
                <a:latin typeface="Calibri" pitchFamily="34" charset="0"/>
              </a:rPr>
              <a:t>int</a:t>
            </a:r>
            <a:r>
              <a:rPr lang="en-US" dirty="0">
                <a:latin typeface="Calibri" pitchFamily="34" charset="0"/>
              </a:rPr>
              <a:t>:</a:t>
            </a:r>
          </a:p>
        </p:txBody>
      </p:sp>
      <p:sp>
        <p:nvSpPr>
          <p:cNvPr id="73" name="Rectangle 72"/>
          <p:cNvSpPr/>
          <p:nvPr/>
        </p:nvSpPr>
        <p:spPr bwMode="auto">
          <a:xfrm>
            <a:off x="1981200" y="2514601"/>
            <a:ext cx="7086600" cy="612843"/>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sz="1600" dirty="0">
              <a:latin typeface="Calibri" pitchFamily="34" charset="0"/>
            </a:endParaRPr>
          </a:p>
        </p:txBody>
      </p:sp>
      <p:sp>
        <p:nvSpPr>
          <p:cNvPr id="75" name="Rectangle 74"/>
          <p:cNvSpPr/>
          <p:nvPr/>
        </p:nvSpPr>
        <p:spPr bwMode="auto">
          <a:xfrm>
            <a:off x="2130607" y="2590804"/>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endParaRPr lang="en-US" sz="1600" dirty="0">
              <a:latin typeface="Calibri" pitchFamily="34" charset="0"/>
            </a:endParaRPr>
          </a:p>
        </p:txBody>
      </p:sp>
      <p:sp>
        <p:nvSpPr>
          <p:cNvPr id="76" name="Rectangle 75"/>
          <p:cNvSpPr/>
          <p:nvPr/>
        </p:nvSpPr>
        <p:spPr bwMode="auto">
          <a:xfrm>
            <a:off x="3423925" y="26894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0</a:t>
            </a:r>
          </a:p>
        </p:txBody>
      </p:sp>
      <p:sp>
        <p:nvSpPr>
          <p:cNvPr id="77" name="Rectangle 76"/>
          <p:cNvSpPr/>
          <p:nvPr/>
        </p:nvSpPr>
        <p:spPr bwMode="auto">
          <a:xfrm>
            <a:off x="3659243" y="26894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1</a:t>
            </a:r>
          </a:p>
        </p:txBody>
      </p:sp>
      <p:sp>
        <p:nvSpPr>
          <p:cNvPr id="78" name="Rectangle 77"/>
          <p:cNvSpPr/>
          <p:nvPr/>
        </p:nvSpPr>
        <p:spPr bwMode="auto">
          <a:xfrm>
            <a:off x="3884368" y="26894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2</a:t>
            </a:r>
          </a:p>
        </p:txBody>
      </p:sp>
      <p:sp>
        <p:nvSpPr>
          <p:cNvPr id="79" name="Rectangle 78"/>
          <p:cNvSpPr/>
          <p:nvPr/>
        </p:nvSpPr>
        <p:spPr bwMode="auto">
          <a:xfrm>
            <a:off x="5111908" y="26894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7</a:t>
            </a:r>
          </a:p>
        </p:txBody>
      </p:sp>
      <p:sp>
        <p:nvSpPr>
          <p:cNvPr id="80" name="Rectangle 79"/>
          <p:cNvSpPr/>
          <p:nvPr/>
        </p:nvSpPr>
        <p:spPr bwMode="auto">
          <a:xfrm>
            <a:off x="2644789" y="2689469"/>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tag</a:t>
            </a:r>
          </a:p>
        </p:txBody>
      </p:sp>
      <p:sp>
        <p:nvSpPr>
          <p:cNvPr id="81" name="Rectangle 80"/>
          <p:cNvSpPr/>
          <p:nvPr/>
        </p:nvSpPr>
        <p:spPr bwMode="auto">
          <a:xfrm>
            <a:off x="2239929" y="26894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v</a:t>
            </a:r>
          </a:p>
        </p:txBody>
      </p:sp>
      <p:sp>
        <p:nvSpPr>
          <p:cNvPr id="82" name="Rectangle 81"/>
          <p:cNvSpPr/>
          <p:nvPr/>
        </p:nvSpPr>
        <p:spPr bwMode="auto">
          <a:xfrm>
            <a:off x="4120310" y="26894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3</a:t>
            </a:r>
          </a:p>
        </p:txBody>
      </p:sp>
      <p:sp>
        <p:nvSpPr>
          <p:cNvPr id="83" name="Rectangle 82"/>
          <p:cNvSpPr/>
          <p:nvPr/>
        </p:nvSpPr>
        <p:spPr bwMode="auto">
          <a:xfrm>
            <a:off x="4860538" y="26894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6</a:t>
            </a:r>
          </a:p>
        </p:txBody>
      </p:sp>
      <p:sp>
        <p:nvSpPr>
          <p:cNvPr id="84" name="Rectangle 83"/>
          <p:cNvSpPr/>
          <p:nvPr/>
        </p:nvSpPr>
        <p:spPr bwMode="auto">
          <a:xfrm>
            <a:off x="4608545" y="26894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5</a:t>
            </a:r>
          </a:p>
        </p:txBody>
      </p:sp>
      <p:sp>
        <p:nvSpPr>
          <p:cNvPr id="85" name="Rectangle 84"/>
          <p:cNvSpPr/>
          <p:nvPr/>
        </p:nvSpPr>
        <p:spPr bwMode="auto">
          <a:xfrm>
            <a:off x="4356551" y="26894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4</a:t>
            </a:r>
          </a:p>
        </p:txBody>
      </p:sp>
      <p:sp>
        <p:nvSpPr>
          <p:cNvPr id="87" name="Rectangle 86"/>
          <p:cNvSpPr/>
          <p:nvPr/>
        </p:nvSpPr>
        <p:spPr bwMode="auto">
          <a:xfrm>
            <a:off x="5604935" y="2594047"/>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endParaRPr lang="en-US" sz="1600" dirty="0">
              <a:latin typeface="Calibri" pitchFamily="34" charset="0"/>
            </a:endParaRPr>
          </a:p>
        </p:txBody>
      </p:sp>
      <p:sp>
        <p:nvSpPr>
          <p:cNvPr id="88" name="Rectangle 87"/>
          <p:cNvSpPr/>
          <p:nvPr/>
        </p:nvSpPr>
        <p:spPr bwMode="auto">
          <a:xfrm>
            <a:off x="6898253" y="26927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0</a:t>
            </a:r>
          </a:p>
        </p:txBody>
      </p:sp>
      <p:sp>
        <p:nvSpPr>
          <p:cNvPr id="89" name="Rectangle 88"/>
          <p:cNvSpPr/>
          <p:nvPr/>
        </p:nvSpPr>
        <p:spPr bwMode="auto">
          <a:xfrm>
            <a:off x="7133571" y="26927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1</a:t>
            </a:r>
          </a:p>
        </p:txBody>
      </p:sp>
      <p:sp>
        <p:nvSpPr>
          <p:cNvPr id="90" name="Rectangle 89"/>
          <p:cNvSpPr/>
          <p:nvPr/>
        </p:nvSpPr>
        <p:spPr bwMode="auto">
          <a:xfrm>
            <a:off x="7358696" y="26927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2</a:t>
            </a:r>
          </a:p>
        </p:txBody>
      </p:sp>
      <p:sp>
        <p:nvSpPr>
          <p:cNvPr id="91" name="Rectangle 90"/>
          <p:cNvSpPr/>
          <p:nvPr/>
        </p:nvSpPr>
        <p:spPr bwMode="auto">
          <a:xfrm>
            <a:off x="8586236" y="26927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7</a:t>
            </a:r>
          </a:p>
        </p:txBody>
      </p:sp>
      <p:sp>
        <p:nvSpPr>
          <p:cNvPr id="92" name="Rectangle 91"/>
          <p:cNvSpPr/>
          <p:nvPr/>
        </p:nvSpPr>
        <p:spPr bwMode="auto">
          <a:xfrm>
            <a:off x="6119117" y="2692712"/>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tag</a:t>
            </a:r>
          </a:p>
        </p:txBody>
      </p:sp>
      <p:sp>
        <p:nvSpPr>
          <p:cNvPr id="93" name="Rectangle 92"/>
          <p:cNvSpPr/>
          <p:nvPr/>
        </p:nvSpPr>
        <p:spPr bwMode="auto">
          <a:xfrm>
            <a:off x="5714257" y="26927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v</a:t>
            </a:r>
          </a:p>
        </p:txBody>
      </p:sp>
      <p:sp>
        <p:nvSpPr>
          <p:cNvPr id="94" name="Rectangle 93"/>
          <p:cNvSpPr/>
          <p:nvPr/>
        </p:nvSpPr>
        <p:spPr bwMode="auto">
          <a:xfrm>
            <a:off x="7594638" y="26927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3</a:t>
            </a:r>
          </a:p>
        </p:txBody>
      </p:sp>
      <p:sp>
        <p:nvSpPr>
          <p:cNvPr id="95" name="Rectangle 94"/>
          <p:cNvSpPr/>
          <p:nvPr/>
        </p:nvSpPr>
        <p:spPr bwMode="auto">
          <a:xfrm>
            <a:off x="8334866" y="26927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6</a:t>
            </a:r>
          </a:p>
        </p:txBody>
      </p:sp>
      <p:sp>
        <p:nvSpPr>
          <p:cNvPr id="96" name="Rectangle 95"/>
          <p:cNvSpPr/>
          <p:nvPr/>
        </p:nvSpPr>
        <p:spPr bwMode="auto">
          <a:xfrm>
            <a:off x="8082873" y="26927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5</a:t>
            </a:r>
          </a:p>
        </p:txBody>
      </p:sp>
      <p:sp>
        <p:nvSpPr>
          <p:cNvPr id="97" name="Rectangle 96"/>
          <p:cNvSpPr/>
          <p:nvPr/>
        </p:nvSpPr>
        <p:spPr bwMode="auto">
          <a:xfrm>
            <a:off x="7830879" y="26927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4</a:t>
            </a:r>
          </a:p>
        </p:txBody>
      </p:sp>
      <p:sp>
        <p:nvSpPr>
          <p:cNvPr id="100" name="Rectangle 99"/>
          <p:cNvSpPr/>
          <p:nvPr/>
        </p:nvSpPr>
        <p:spPr bwMode="auto">
          <a:xfrm>
            <a:off x="1981200" y="3200401"/>
            <a:ext cx="7086600" cy="612843"/>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sz="1600" dirty="0">
              <a:latin typeface="Calibri" pitchFamily="34" charset="0"/>
            </a:endParaRPr>
          </a:p>
        </p:txBody>
      </p:sp>
      <p:sp>
        <p:nvSpPr>
          <p:cNvPr id="114" name="Rectangle 113"/>
          <p:cNvSpPr/>
          <p:nvPr/>
        </p:nvSpPr>
        <p:spPr bwMode="auto">
          <a:xfrm>
            <a:off x="2130607" y="3276604"/>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endParaRPr lang="en-US" sz="1600" dirty="0">
              <a:latin typeface="Calibri" pitchFamily="34" charset="0"/>
            </a:endParaRPr>
          </a:p>
        </p:txBody>
      </p:sp>
      <p:sp>
        <p:nvSpPr>
          <p:cNvPr id="115" name="Rectangle 114"/>
          <p:cNvSpPr/>
          <p:nvPr/>
        </p:nvSpPr>
        <p:spPr bwMode="auto">
          <a:xfrm>
            <a:off x="3423925"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0</a:t>
            </a:r>
          </a:p>
        </p:txBody>
      </p:sp>
      <p:sp>
        <p:nvSpPr>
          <p:cNvPr id="116" name="Rectangle 115"/>
          <p:cNvSpPr/>
          <p:nvPr/>
        </p:nvSpPr>
        <p:spPr bwMode="auto">
          <a:xfrm>
            <a:off x="3659243"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1</a:t>
            </a:r>
          </a:p>
        </p:txBody>
      </p:sp>
      <p:sp>
        <p:nvSpPr>
          <p:cNvPr id="117" name="Rectangle 116"/>
          <p:cNvSpPr/>
          <p:nvPr/>
        </p:nvSpPr>
        <p:spPr bwMode="auto">
          <a:xfrm>
            <a:off x="3884368"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2</a:t>
            </a:r>
          </a:p>
        </p:txBody>
      </p:sp>
      <p:sp>
        <p:nvSpPr>
          <p:cNvPr id="118" name="Rectangle 117"/>
          <p:cNvSpPr/>
          <p:nvPr/>
        </p:nvSpPr>
        <p:spPr bwMode="auto">
          <a:xfrm>
            <a:off x="5111908" y="3375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7</a:t>
            </a:r>
          </a:p>
        </p:txBody>
      </p:sp>
      <p:sp>
        <p:nvSpPr>
          <p:cNvPr id="119" name="Rectangle 118"/>
          <p:cNvSpPr/>
          <p:nvPr/>
        </p:nvSpPr>
        <p:spPr bwMode="auto">
          <a:xfrm>
            <a:off x="2644789" y="3375269"/>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tag</a:t>
            </a:r>
          </a:p>
        </p:txBody>
      </p:sp>
      <p:sp>
        <p:nvSpPr>
          <p:cNvPr id="120" name="Rectangle 119"/>
          <p:cNvSpPr/>
          <p:nvPr/>
        </p:nvSpPr>
        <p:spPr bwMode="auto">
          <a:xfrm>
            <a:off x="2239929"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v</a:t>
            </a:r>
          </a:p>
        </p:txBody>
      </p:sp>
      <p:sp>
        <p:nvSpPr>
          <p:cNvPr id="121" name="Rectangle 120"/>
          <p:cNvSpPr/>
          <p:nvPr/>
        </p:nvSpPr>
        <p:spPr bwMode="auto">
          <a:xfrm>
            <a:off x="4120310"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3</a:t>
            </a:r>
          </a:p>
        </p:txBody>
      </p:sp>
      <p:sp>
        <p:nvSpPr>
          <p:cNvPr id="122" name="Rectangle 121"/>
          <p:cNvSpPr/>
          <p:nvPr/>
        </p:nvSpPr>
        <p:spPr bwMode="auto">
          <a:xfrm>
            <a:off x="4860538" y="3375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6</a:t>
            </a:r>
          </a:p>
        </p:txBody>
      </p:sp>
      <p:sp>
        <p:nvSpPr>
          <p:cNvPr id="123" name="Rectangle 122"/>
          <p:cNvSpPr/>
          <p:nvPr/>
        </p:nvSpPr>
        <p:spPr bwMode="auto">
          <a:xfrm>
            <a:off x="4608545" y="3375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5</a:t>
            </a:r>
          </a:p>
        </p:txBody>
      </p:sp>
      <p:sp>
        <p:nvSpPr>
          <p:cNvPr id="124" name="Rectangle 123"/>
          <p:cNvSpPr/>
          <p:nvPr/>
        </p:nvSpPr>
        <p:spPr bwMode="auto">
          <a:xfrm>
            <a:off x="4356551" y="3375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4</a:t>
            </a:r>
          </a:p>
        </p:txBody>
      </p:sp>
      <p:sp>
        <p:nvSpPr>
          <p:cNvPr id="103" name="Rectangle 102"/>
          <p:cNvSpPr/>
          <p:nvPr/>
        </p:nvSpPr>
        <p:spPr bwMode="auto">
          <a:xfrm>
            <a:off x="5604935" y="3279847"/>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endParaRPr lang="en-US" sz="1600" dirty="0">
              <a:latin typeface="Calibri" pitchFamily="34" charset="0"/>
            </a:endParaRPr>
          </a:p>
        </p:txBody>
      </p:sp>
      <p:sp>
        <p:nvSpPr>
          <p:cNvPr id="104" name="Rectangle 103"/>
          <p:cNvSpPr/>
          <p:nvPr/>
        </p:nvSpPr>
        <p:spPr bwMode="auto">
          <a:xfrm>
            <a:off x="6898253"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0</a:t>
            </a:r>
          </a:p>
        </p:txBody>
      </p:sp>
      <p:sp>
        <p:nvSpPr>
          <p:cNvPr id="105" name="Rectangle 104"/>
          <p:cNvSpPr/>
          <p:nvPr/>
        </p:nvSpPr>
        <p:spPr bwMode="auto">
          <a:xfrm>
            <a:off x="7133571"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1</a:t>
            </a:r>
          </a:p>
        </p:txBody>
      </p:sp>
      <p:sp>
        <p:nvSpPr>
          <p:cNvPr id="106" name="Rectangle 105"/>
          <p:cNvSpPr/>
          <p:nvPr/>
        </p:nvSpPr>
        <p:spPr bwMode="auto">
          <a:xfrm>
            <a:off x="7358696"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2</a:t>
            </a:r>
          </a:p>
        </p:txBody>
      </p:sp>
      <p:sp>
        <p:nvSpPr>
          <p:cNvPr id="107" name="Rectangle 106"/>
          <p:cNvSpPr/>
          <p:nvPr/>
        </p:nvSpPr>
        <p:spPr bwMode="auto">
          <a:xfrm>
            <a:off x="8586236"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7</a:t>
            </a:r>
          </a:p>
        </p:txBody>
      </p:sp>
      <p:sp>
        <p:nvSpPr>
          <p:cNvPr id="108" name="Rectangle 107"/>
          <p:cNvSpPr/>
          <p:nvPr/>
        </p:nvSpPr>
        <p:spPr bwMode="auto">
          <a:xfrm>
            <a:off x="6119117" y="3378512"/>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tag</a:t>
            </a:r>
          </a:p>
        </p:txBody>
      </p:sp>
      <p:sp>
        <p:nvSpPr>
          <p:cNvPr id="109" name="Rectangle 108"/>
          <p:cNvSpPr/>
          <p:nvPr/>
        </p:nvSpPr>
        <p:spPr bwMode="auto">
          <a:xfrm>
            <a:off x="5714257"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v</a:t>
            </a:r>
          </a:p>
        </p:txBody>
      </p:sp>
      <p:sp>
        <p:nvSpPr>
          <p:cNvPr id="110" name="Rectangle 109"/>
          <p:cNvSpPr/>
          <p:nvPr/>
        </p:nvSpPr>
        <p:spPr bwMode="auto">
          <a:xfrm>
            <a:off x="7594638"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3</a:t>
            </a:r>
          </a:p>
        </p:txBody>
      </p:sp>
      <p:sp>
        <p:nvSpPr>
          <p:cNvPr id="111" name="Rectangle 110"/>
          <p:cNvSpPr/>
          <p:nvPr/>
        </p:nvSpPr>
        <p:spPr bwMode="auto">
          <a:xfrm>
            <a:off x="8334866"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6</a:t>
            </a:r>
          </a:p>
        </p:txBody>
      </p:sp>
      <p:sp>
        <p:nvSpPr>
          <p:cNvPr id="112" name="Rectangle 111"/>
          <p:cNvSpPr/>
          <p:nvPr/>
        </p:nvSpPr>
        <p:spPr bwMode="auto">
          <a:xfrm>
            <a:off x="8082873"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5</a:t>
            </a:r>
          </a:p>
        </p:txBody>
      </p:sp>
      <p:sp>
        <p:nvSpPr>
          <p:cNvPr id="113" name="Rectangle 112"/>
          <p:cNvSpPr/>
          <p:nvPr/>
        </p:nvSpPr>
        <p:spPr bwMode="auto">
          <a:xfrm>
            <a:off x="7830879"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4</a:t>
            </a:r>
          </a:p>
        </p:txBody>
      </p:sp>
      <p:sp>
        <p:nvSpPr>
          <p:cNvPr id="137" name="Rectangle 136"/>
          <p:cNvSpPr/>
          <p:nvPr/>
        </p:nvSpPr>
        <p:spPr bwMode="auto">
          <a:xfrm>
            <a:off x="1981200" y="3886201"/>
            <a:ext cx="7086600" cy="612843"/>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sz="1600" dirty="0">
              <a:latin typeface="Calibri" pitchFamily="34" charset="0"/>
            </a:endParaRPr>
          </a:p>
        </p:txBody>
      </p:sp>
      <p:sp>
        <p:nvSpPr>
          <p:cNvPr id="191" name="Rectangle 190"/>
          <p:cNvSpPr/>
          <p:nvPr/>
        </p:nvSpPr>
        <p:spPr bwMode="auto">
          <a:xfrm>
            <a:off x="2130607" y="3962404"/>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endParaRPr lang="en-US" sz="1600" dirty="0">
              <a:latin typeface="Calibri" pitchFamily="34" charset="0"/>
            </a:endParaRPr>
          </a:p>
        </p:txBody>
      </p:sp>
      <p:sp>
        <p:nvSpPr>
          <p:cNvPr id="192" name="Rectangle 191"/>
          <p:cNvSpPr/>
          <p:nvPr/>
        </p:nvSpPr>
        <p:spPr bwMode="auto">
          <a:xfrm>
            <a:off x="3423925" y="40610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0</a:t>
            </a:r>
          </a:p>
        </p:txBody>
      </p:sp>
      <p:sp>
        <p:nvSpPr>
          <p:cNvPr id="193" name="Rectangle 192"/>
          <p:cNvSpPr/>
          <p:nvPr/>
        </p:nvSpPr>
        <p:spPr bwMode="auto">
          <a:xfrm>
            <a:off x="3659243" y="40610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1</a:t>
            </a:r>
          </a:p>
        </p:txBody>
      </p:sp>
      <p:sp>
        <p:nvSpPr>
          <p:cNvPr id="194" name="Rectangle 193"/>
          <p:cNvSpPr/>
          <p:nvPr/>
        </p:nvSpPr>
        <p:spPr bwMode="auto">
          <a:xfrm>
            <a:off x="3884368" y="40610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2</a:t>
            </a:r>
          </a:p>
        </p:txBody>
      </p:sp>
      <p:sp>
        <p:nvSpPr>
          <p:cNvPr id="195" name="Rectangle 194"/>
          <p:cNvSpPr/>
          <p:nvPr/>
        </p:nvSpPr>
        <p:spPr bwMode="auto">
          <a:xfrm>
            <a:off x="5111908" y="40610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7</a:t>
            </a:r>
          </a:p>
        </p:txBody>
      </p:sp>
      <p:sp>
        <p:nvSpPr>
          <p:cNvPr id="196" name="Rectangle 195"/>
          <p:cNvSpPr/>
          <p:nvPr/>
        </p:nvSpPr>
        <p:spPr bwMode="auto">
          <a:xfrm>
            <a:off x="2644789" y="4061069"/>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tag</a:t>
            </a:r>
          </a:p>
        </p:txBody>
      </p:sp>
      <p:sp>
        <p:nvSpPr>
          <p:cNvPr id="197" name="Rectangle 196"/>
          <p:cNvSpPr/>
          <p:nvPr/>
        </p:nvSpPr>
        <p:spPr bwMode="auto">
          <a:xfrm>
            <a:off x="2239929" y="40610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v</a:t>
            </a:r>
          </a:p>
        </p:txBody>
      </p:sp>
      <p:sp>
        <p:nvSpPr>
          <p:cNvPr id="198" name="Rectangle 197"/>
          <p:cNvSpPr/>
          <p:nvPr/>
        </p:nvSpPr>
        <p:spPr bwMode="auto">
          <a:xfrm>
            <a:off x="4120310" y="40610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3</a:t>
            </a:r>
          </a:p>
        </p:txBody>
      </p:sp>
      <p:sp>
        <p:nvSpPr>
          <p:cNvPr id="199" name="Rectangle 198"/>
          <p:cNvSpPr/>
          <p:nvPr/>
        </p:nvSpPr>
        <p:spPr bwMode="auto">
          <a:xfrm>
            <a:off x="4860538" y="40610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6</a:t>
            </a:r>
          </a:p>
        </p:txBody>
      </p:sp>
      <p:sp>
        <p:nvSpPr>
          <p:cNvPr id="200" name="Rectangle 199"/>
          <p:cNvSpPr/>
          <p:nvPr/>
        </p:nvSpPr>
        <p:spPr bwMode="auto">
          <a:xfrm>
            <a:off x="4608545" y="40610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5</a:t>
            </a:r>
          </a:p>
        </p:txBody>
      </p:sp>
      <p:sp>
        <p:nvSpPr>
          <p:cNvPr id="201" name="Rectangle 200"/>
          <p:cNvSpPr/>
          <p:nvPr/>
        </p:nvSpPr>
        <p:spPr bwMode="auto">
          <a:xfrm>
            <a:off x="4356551" y="40610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4</a:t>
            </a:r>
          </a:p>
        </p:txBody>
      </p:sp>
      <p:sp>
        <p:nvSpPr>
          <p:cNvPr id="146" name="Rectangle 145"/>
          <p:cNvSpPr/>
          <p:nvPr/>
        </p:nvSpPr>
        <p:spPr bwMode="auto">
          <a:xfrm>
            <a:off x="5604935" y="3965647"/>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endParaRPr lang="en-US" sz="1600" dirty="0">
              <a:latin typeface="Calibri" pitchFamily="34" charset="0"/>
            </a:endParaRPr>
          </a:p>
        </p:txBody>
      </p:sp>
      <p:sp>
        <p:nvSpPr>
          <p:cNvPr id="158" name="Rectangle 157"/>
          <p:cNvSpPr/>
          <p:nvPr/>
        </p:nvSpPr>
        <p:spPr bwMode="auto">
          <a:xfrm>
            <a:off x="6898253" y="40643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0</a:t>
            </a:r>
          </a:p>
        </p:txBody>
      </p:sp>
      <p:sp>
        <p:nvSpPr>
          <p:cNvPr id="170" name="Rectangle 169"/>
          <p:cNvSpPr/>
          <p:nvPr/>
        </p:nvSpPr>
        <p:spPr bwMode="auto">
          <a:xfrm>
            <a:off x="7133571" y="40643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1</a:t>
            </a:r>
          </a:p>
        </p:txBody>
      </p:sp>
      <p:sp>
        <p:nvSpPr>
          <p:cNvPr id="182" name="Rectangle 181"/>
          <p:cNvSpPr/>
          <p:nvPr/>
        </p:nvSpPr>
        <p:spPr bwMode="auto">
          <a:xfrm>
            <a:off x="7358696" y="40643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2</a:t>
            </a:r>
          </a:p>
        </p:txBody>
      </p:sp>
      <p:sp>
        <p:nvSpPr>
          <p:cNvPr id="184" name="Rectangle 183"/>
          <p:cNvSpPr/>
          <p:nvPr/>
        </p:nvSpPr>
        <p:spPr bwMode="auto">
          <a:xfrm>
            <a:off x="8586236" y="40643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7</a:t>
            </a:r>
          </a:p>
        </p:txBody>
      </p:sp>
      <p:sp>
        <p:nvSpPr>
          <p:cNvPr id="185" name="Rectangle 184"/>
          <p:cNvSpPr/>
          <p:nvPr/>
        </p:nvSpPr>
        <p:spPr bwMode="auto">
          <a:xfrm>
            <a:off x="6119117" y="4064312"/>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tag</a:t>
            </a:r>
          </a:p>
        </p:txBody>
      </p:sp>
      <p:sp>
        <p:nvSpPr>
          <p:cNvPr id="186" name="Rectangle 185"/>
          <p:cNvSpPr/>
          <p:nvPr/>
        </p:nvSpPr>
        <p:spPr bwMode="auto">
          <a:xfrm>
            <a:off x="5714257" y="40643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v</a:t>
            </a:r>
          </a:p>
        </p:txBody>
      </p:sp>
      <p:sp>
        <p:nvSpPr>
          <p:cNvPr id="187" name="Rectangle 186"/>
          <p:cNvSpPr/>
          <p:nvPr/>
        </p:nvSpPr>
        <p:spPr bwMode="auto">
          <a:xfrm>
            <a:off x="7594638" y="40643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3</a:t>
            </a:r>
          </a:p>
        </p:txBody>
      </p:sp>
      <p:sp>
        <p:nvSpPr>
          <p:cNvPr id="188" name="Rectangle 187"/>
          <p:cNvSpPr/>
          <p:nvPr/>
        </p:nvSpPr>
        <p:spPr bwMode="auto">
          <a:xfrm>
            <a:off x="8334866" y="40643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6</a:t>
            </a:r>
          </a:p>
        </p:txBody>
      </p:sp>
      <p:sp>
        <p:nvSpPr>
          <p:cNvPr id="189" name="Rectangle 188"/>
          <p:cNvSpPr/>
          <p:nvPr/>
        </p:nvSpPr>
        <p:spPr bwMode="auto">
          <a:xfrm>
            <a:off x="8082873" y="40643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5</a:t>
            </a:r>
          </a:p>
        </p:txBody>
      </p:sp>
      <p:sp>
        <p:nvSpPr>
          <p:cNvPr id="190" name="Rectangle 189"/>
          <p:cNvSpPr/>
          <p:nvPr/>
        </p:nvSpPr>
        <p:spPr bwMode="auto">
          <a:xfrm>
            <a:off x="7830879" y="40643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4</a:t>
            </a:r>
          </a:p>
        </p:txBody>
      </p:sp>
      <p:sp>
        <p:nvSpPr>
          <p:cNvPr id="205" name="Rectangle 204"/>
          <p:cNvSpPr/>
          <p:nvPr/>
        </p:nvSpPr>
        <p:spPr bwMode="auto">
          <a:xfrm>
            <a:off x="1981200" y="5102158"/>
            <a:ext cx="7086600" cy="612843"/>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sz="1600" dirty="0">
              <a:latin typeface="Calibri" pitchFamily="34" charset="0"/>
            </a:endParaRPr>
          </a:p>
        </p:txBody>
      </p:sp>
      <p:sp>
        <p:nvSpPr>
          <p:cNvPr id="219" name="Rectangle 218"/>
          <p:cNvSpPr/>
          <p:nvPr/>
        </p:nvSpPr>
        <p:spPr bwMode="auto">
          <a:xfrm>
            <a:off x="2130607" y="5178361"/>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endParaRPr lang="en-US" sz="1600" dirty="0">
              <a:latin typeface="Calibri" pitchFamily="34" charset="0"/>
            </a:endParaRPr>
          </a:p>
        </p:txBody>
      </p:sp>
      <p:sp>
        <p:nvSpPr>
          <p:cNvPr id="220" name="Rectangle 219"/>
          <p:cNvSpPr/>
          <p:nvPr/>
        </p:nvSpPr>
        <p:spPr bwMode="auto">
          <a:xfrm>
            <a:off x="3423925" y="5277026"/>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0</a:t>
            </a:r>
          </a:p>
        </p:txBody>
      </p:sp>
      <p:sp>
        <p:nvSpPr>
          <p:cNvPr id="221" name="Rectangle 220"/>
          <p:cNvSpPr/>
          <p:nvPr/>
        </p:nvSpPr>
        <p:spPr bwMode="auto">
          <a:xfrm>
            <a:off x="3659243" y="5277026"/>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1</a:t>
            </a:r>
          </a:p>
        </p:txBody>
      </p:sp>
      <p:sp>
        <p:nvSpPr>
          <p:cNvPr id="222" name="Rectangle 221"/>
          <p:cNvSpPr/>
          <p:nvPr/>
        </p:nvSpPr>
        <p:spPr bwMode="auto">
          <a:xfrm>
            <a:off x="3884368" y="5277026"/>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2</a:t>
            </a:r>
          </a:p>
        </p:txBody>
      </p:sp>
      <p:sp>
        <p:nvSpPr>
          <p:cNvPr id="223" name="Rectangle 222"/>
          <p:cNvSpPr/>
          <p:nvPr/>
        </p:nvSpPr>
        <p:spPr bwMode="auto">
          <a:xfrm>
            <a:off x="5111908" y="5277026"/>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7</a:t>
            </a:r>
          </a:p>
        </p:txBody>
      </p:sp>
      <p:sp>
        <p:nvSpPr>
          <p:cNvPr id="224" name="Rectangle 223"/>
          <p:cNvSpPr/>
          <p:nvPr/>
        </p:nvSpPr>
        <p:spPr bwMode="auto">
          <a:xfrm>
            <a:off x="2644789" y="5277026"/>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tag</a:t>
            </a:r>
          </a:p>
        </p:txBody>
      </p:sp>
      <p:sp>
        <p:nvSpPr>
          <p:cNvPr id="225" name="Rectangle 224"/>
          <p:cNvSpPr/>
          <p:nvPr/>
        </p:nvSpPr>
        <p:spPr bwMode="auto">
          <a:xfrm>
            <a:off x="2239929" y="5277026"/>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v</a:t>
            </a:r>
          </a:p>
        </p:txBody>
      </p:sp>
      <p:sp>
        <p:nvSpPr>
          <p:cNvPr id="226" name="Rectangle 225"/>
          <p:cNvSpPr/>
          <p:nvPr/>
        </p:nvSpPr>
        <p:spPr bwMode="auto">
          <a:xfrm>
            <a:off x="4120310" y="5277026"/>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3</a:t>
            </a:r>
          </a:p>
        </p:txBody>
      </p:sp>
      <p:sp>
        <p:nvSpPr>
          <p:cNvPr id="227" name="Rectangle 226"/>
          <p:cNvSpPr/>
          <p:nvPr/>
        </p:nvSpPr>
        <p:spPr bwMode="auto">
          <a:xfrm>
            <a:off x="4860538" y="5277026"/>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6</a:t>
            </a:r>
          </a:p>
        </p:txBody>
      </p:sp>
      <p:sp>
        <p:nvSpPr>
          <p:cNvPr id="228" name="Rectangle 227"/>
          <p:cNvSpPr/>
          <p:nvPr/>
        </p:nvSpPr>
        <p:spPr bwMode="auto">
          <a:xfrm>
            <a:off x="4608545" y="5277026"/>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5</a:t>
            </a:r>
          </a:p>
        </p:txBody>
      </p:sp>
      <p:sp>
        <p:nvSpPr>
          <p:cNvPr id="229" name="Rectangle 228"/>
          <p:cNvSpPr/>
          <p:nvPr/>
        </p:nvSpPr>
        <p:spPr bwMode="auto">
          <a:xfrm>
            <a:off x="4356551" y="5277026"/>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4</a:t>
            </a:r>
          </a:p>
        </p:txBody>
      </p:sp>
      <p:sp>
        <p:nvSpPr>
          <p:cNvPr id="208" name="Rectangle 207"/>
          <p:cNvSpPr/>
          <p:nvPr/>
        </p:nvSpPr>
        <p:spPr bwMode="auto">
          <a:xfrm>
            <a:off x="5604935" y="5181604"/>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endParaRPr lang="en-US" sz="1600" dirty="0">
              <a:latin typeface="Calibri" pitchFamily="34" charset="0"/>
            </a:endParaRPr>
          </a:p>
        </p:txBody>
      </p:sp>
      <p:sp>
        <p:nvSpPr>
          <p:cNvPr id="209" name="Rectangle 208"/>
          <p:cNvSpPr/>
          <p:nvPr/>
        </p:nvSpPr>
        <p:spPr bwMode="auto">
          <a:xfrm>
            <a:off x="6898253" y="5280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0</a:t>
            </a:r>
          </a:p>
        </p:txBody>
      </p:sp>
      <p:sp>
        <p:nvSpPr>
          <p:cNvPr id="210" name="Rectangle 209"/>
          <p:cNvSpPr/>
          <p:nvPr/>
        </p:nvSpPr>
        <p:spPr bwMode="auto">
          <a:xfrm>
            <a:off x="7133571" y="5280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1</a:t>
            </a:r>
          </a:p>
        </p:txBody>
      </p:sp>
      <p:sp>
        <p:nvSpPr>
          <p:cNvPr id="211" name="Rectangle 210"/>
          <p:cNvSpPr/>
          <p:nvPr/>
        </p:nvSpPr>
        <p:spPr bwMode="auto">
          <a:xfrm>
            <a:off x="7358696" y="5280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2</a:t>
            </a:r>
          </a:p>
        </p:txBody>
      </p:sp>
      <p:sp>
        <p:nvSpPr>
          <p:cNvPr id="212" name="Rectangle 211"/>
          <p:cNvSpPr/>
          <p:nvPr/>
        </p:nvSpPr>
        <p:spPr bwMode="auto">
          <a:xfrm>
            <a:off x="8586236" y="5280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7</a:t>
            </a:r>
          </a:p>
        </p:txBody>
      </p:sp>
      <p:sp>
        <p:nvSpPr>
          <p:cNvPr id="213" name="Rectangle 212"/>
          <p:cNvSpPr/>
          <p:nvPr/>
        </p:nvSpPr>
        <p:spPr bwMode="auto">
          <a:xfrm>
            <a:off x="6119117" y="5280269"/>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tag</a:t>
            </a:r>
          </a:p>
        </p:txBody>
      </p:sp>
      <p:sp>
        <p:nvSpPr>
          <p:cNvPr id="214" name="Rectangle 213"/>
          <p:cNvSpPr/>
          <p:nvPr/>
        </p:nvSpPr>
        <p:spPr bwMode="auto">
          <a:xfrm>
            <a:off x="5714257" y="5280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v</a:t>
            </a:r>
          </a:p>
        </p:txBody>
      </p:sp>
      <p:sp>
        <p:nvSpPr>
          <p:cNvPr id="215" name="Rectangle 214"/>
          <p:cNvSpPr/>
          <p:nvPr/>
        </p:nvSpPr>
        <p:spPr bwMode="auto">
          <a:xfrm>
            <a:off x="7594638" y="5280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3</a:t>
            </a:r>
          </a:p>
        </p:txBody>
      </p:sp>
      <p:sp>
        <p:nvSpPr>
          <p:cNvPr id="216" name="Rectangle 215"/>
          <p:cNvSpPr/>
          <p:nvPr/>
        </p:nvSpPr>
        <p:spPr bwMode="auto">
          <a:xfrm>
            <a:off x="8334866" y="5280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6</a:t>
            </a:r>
          </a:p>
        </p:txBody>
      </p:sp>
      <p:sp>
        <p:nvSpPr>
          <p:cNvPr id="217" name="Rectangle 216"/>
          <p:cNvSpPr/>
          <p:nvPr/>
        </p:nvSpPr>
        <p:spPr bwMode="auto">
          <a:xfrm>
            <a:off x="8082873" y="5280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5</a:t>
            </a:r>
          </a:p>
        </p:txBody>
      </p:sp>
      <p:sp>
        <p:nvSpPr>
          <p:cNvPr id="218" name="Rectangle 217"/>
          <p:cNvSpPr/>
          <p:nvPr/>
        </p:nvSpPr>
        <p:spPr bwMode="auto">
          <a:xfrm>
            <a:off x="7830879" y="5280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4</a:t>
            </a:r>
          </a:p>
        </p:txBody>
      </p:sp>
      <p:cxnSp>
        <p:nvCxnSpPr>
          <p:cNvPr id="231" name="Shape 230"/>
          <p:cNvCxnSpPr>
            <a:stCxn id="129" idx="2"/>
            <a:endCxn id="100" idx="3"/>
          </p:cNvCxnSpPr>
          <p:nvPr/>
        </p:nvCxnSpPr>
        <p:spPr bwMode="auto">
          <a:xfrm rot="5400000">
            <a:off x="8578128" y="2623272"/>
            <a:ext cx="1373222" cy="393878"/>
          </a:xfrm>
          <a:prstGeom prst="bentConnector2">
            <a:avLst/>
          </a:prstGeom>
          <a:noFill/>
          <a:ln w="25400" cap="flat" cmpd="sng" algn="ctr">
            <a:solidFill>
              <a:schemeClr val="tx1"/>
            </a:solidFill>
            <a:prstDash val="solid"/>
            <a:round/>
            <a:headEnd type="none" w="med" len="med"/>
            <a:tailEnd type="none" w="med" len="med"/>
          </a:ln>
          <a:effectLst/>
        </p:spPr>
      </p:cxnSp>
      <p:sp>
        <p:nvSpPr>
          <p:cNvPr id="132" name="TextBox 131"/>
          <p:cNvSpPr txBox="1"/>
          <p:nvPr/>
        </p:nvSpPr>
        <p:spPr>
          <a:xfrm>
            <a:off x="9448801" y="3246572"/>
            <a:ext cx="931665" cy="288284"/>
          </a:xfrm>
          <a:prstGeom prst="rect">
            <a:avLst/>
          </a:prstGeom>
          <a:noFill/>
        </p:spPr>
        <p:txBody>
          <a:bodyPr wrap="none" rtlCol="0">
            <a:spAutoFit/>
          </a:bodyPr>
          <a:lstStyle/>
          <a:p>
            <a:r>
              <a:rPr lang="en-US" dirty="0">
                <a:latin typeface="Calibri" pitchFamily="34" charset="0"/>
              </a:rPr>
              <a:t>Find set</a:t>
            </a:r>
          </a:p>
        </p:txBody>
      </p:sp>
      <mc:AlternateContent xmlns:mc="http://schemas.openxmlformats.org/markup-compatibility/2006">
        <mc:Choice xmlns:p14="http://schemas.microsoft.com/office/powerpoint/2010/main" Requires="p14">
          <p:contentPart p14:bwMode="auto" r:id="rId3">
            <p14:nvContentPartPr>
              <p14:cNvPr id="3" name="Ink 2">
                <a:extLst>
                  <a:ext uri="{FF2B5EF4-FFF2-40B4-BE49-F238E27FC236}">
                    <a16:creationId xmlns:a16="http://schemas.microsoft.com/office/drawing/2014/main" id="{FD9E815D-1969-40AA-7D91-578466029D49}"/>
                  </a:ext>
                </a:extLst>
              </p14:cNvPr>
              <p14:cNvContentPartPr/>
              <p14:nvPr/>
            </p14:nvContentPartPr>
            <p14:xfrm>
              <a:off x="9817200" y="1752480"/>
              <a:ext cx="597240" cy="584640"/>
            </p14:xfrm>
          </p:contentPart>
        </mc:Choice>
        <mc:Fallback>
          <p:pic>
            <p:nvPicPr>
              <p:cNvPr id="3" name="Ink 2">
                <a:extLst>
                  <a:ext uri="{FF2B5EF4-FFF2-40B4-BE49-F238E27FC236}">
                    <a16:creationId xmlns:a16="http://schemas.microsoft.com/office/drawing/2014/main" id="{FD9E815D-1969-40AA-7D91-578466029D49}"/>
                  </a:ext>
                </a:extLst>
              </p:cNvPr>
              <p:cNvPicPr/>
              <p:nvPr/>
            </p:nvPicPr>
            <p:blipFill>
              <a:blip r:embed="rId4"/>
              <a:stretch>
                <a:fillRect/>
              </a:stretch>
            </p:blipFill>
            <p:spPr>
              <a:xfrm>
                <a:off x="9807840" y="1743120"/>
                <a:ext cx="615960" cy="603360"/>
              </a:xfrm>
              <a:prstGeom prst="rect">
                <a:avLst/>
              </a:prstGeom>
            </p:spPr>
          </p:pic>
        </mc:Fallback>
      </mc:AlternateContent>
    </p:spTree>
    <p:extLst>
      <p:ext uri="{BB962C8B-B14F-4D97-AF65-F5344CB8AC3E}">
        <p14:creationId xmlns:p14="http://schemas.microsoft.com/office/powerpoint/2010/main" val="168798716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2"/>
                                        </p:tgtEl>
                                        <p:attrNameLst>
                                          <p:attrName>style.visibility</p:attrName>
                                        </p:attrNameLst>
                                      </p:cBhvr>
                                      <p:to>
                                        <p:strVal val="visible"/>
                                      </p:to>
                                    </p:set>
                                  </p:childTnLst>
                                </p:cTn>
                              </p:par>
                              <p:par>
                                <p:cTn id="9" presetID="1" presetClass="entr" presetSubtype="0" fill="hold" grpId="1" nodeType="withEffect">
                                  <p:stCondLst>
                                    <p:cond delay="0"/>
                                  </p:stCondLst>
                                  <p:childTnLst>
                                    <p:set>
                                      <p:cBhvr>
                                        <p:cTn id="10" dur="1" fill="hold">
                                          <p:stCondLst>
                                            <p:cond delay="0"/>
                                          </p:stCondLst>
                                        </p:cTn>
                                        <p:tgtEl>
                                          <p:spTgt spid="1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 grpId="0"/>
      <p:bldP spid="132"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E-way Set-Associative Cache (Here: E = 2)</a:t>
            </a:r>
          </a:p>
        </p:txBody>
      </p:sp>
      <p:sp>
        <p:nvSpPr>
          <p:cNvPr id="127" name="TextBox 126"/>
          <p:cNvSpPr txBox="1"/>
          <p:nvPr/>
        </p:nvSpPr>
        <p:spPr>
          <a:xfrm>
            <a:off x="1905000" y="1353449"/>
            <a:ext cx="3298788" cy="606833"/>
          </a:xfrm>
          <a:prstGeom prst="rect">
            <a:avLst/>
          </a:prstGeom>
          <a:noFill/>
        </p:spPr>
        <p:txBody>
          <a:bodyPr wrap="none" rtlCol="0">
            <a:spAutoFit/>
          </a:bodyPr>
          <a:lstStyle/>
          <a:p>
            <a:r>
              <a:rPr lang="en-US" dirty="0">
                <a:latin typeface="Calibri" pitchFamily="34" charset="0"/>
              </a:rPr>
              <a:t>E = 2: Two lines per set</a:t>
            </a:r>
          </a:p>
          <a:p>
            <a:r>
              <a:rPr lang="en-US" dirty="0">
                <a:latin typeface="Calibri" pitchFamily="34" charset="0"/>
              </a:rPr>
              <a:t>Assume cache block size 8 bytes</a:t>
            </a:r>
          </a:p>
        </p:txBody>
      </p:sp>
      <p:sp>
        <p:nvSpPr>
          <p:cNvPr id="128" name="Rectangle 127"/>
          <p:cNvSpPr/>
          <p:nvPr/>
        </p:nvSpPr>
        <p:spPr bwMode="auto">
          <a:xfrm>
            <a:off x="8090078" y="1862752"/>
            <a:ext cx="990600" cy="270848"/>
          </a:xfrm>
          <a:prstGeom prst="rect">
            <a:avLst/>
          </a:prstGeom>
          <a:solidFill>
            <a:srgbClr val="FF9999"/>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t bits</a:t>
            </a:r>
          </a:p>
        </p:txBody>
      </p:sp>
      <p:sp>
        <p:nvSpPr>
          <p:cNvPr id="129" name="Rectangle 128"/>
          <p:cNvSpPr/>
          <p:nvPr/>
        </p:nvSpPr>
        <p:spPr bwMode="auto">
          <a:xfrm>
            <a:off x="9080678" y="1862752"/>
            <a:ext cx="762000"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0…01</a:t>
            </a:r>
          </a:p>
        </p:txBody>
      </p:sp>
      <p:sp>
        <p:nvSpPr>
          <p:cNvPr id="130" name="Rectangle 129"/>
          <p:cNvSpPr/>
          <p:nvPr/>
        </p:nvSpPr>
        <p:spPr bwMode="auto">
          <a:xfrm>
            <a:off x="9842678" y="1862752"/>
            <a:ext cx="520522"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lvl="0" algn="ctr"/>
            <a:r>
              <a:rPr lang="en-US" sz="1600" dirty="0">
                <a:solidFill>
                  <a:srgbClr val="000000"/>
                </a:solidFill>
                <a:latin typeface="Calibri" pitchFamily="34" charset="0"/>
              </a:rPr>
              <a:t>100</a:t>
            </a:r>
          </a:p>
        </p:txBody>
      </p:sp>
      <p:sp>
        <p:nvSpPr>
          <p:cNvPr id="131" name="TextBox 130"/>
          <p:cNvSpPr txBox="1"/>
          <p:nvPr/>
        </p:nvSpPr>
        <p:spPr>
          <a:xfrm>
            <a:off x="8001001" y="1522790"/>
            <a:ext cx="2126031" cy="288284"/>
          </a:xfrm>
          <a:prstGeom prst="rect">
            <a:avLst/>
          </a:prstGeom>
          <a:noFill/>
        </p:spPr>
        <p:txBody>
          <a:bodyPr wrap="none" rtlCol="0">
            <a:spAutoFit/>
          </a:bodyPr>
          <a:lstStyle/>
          <a:p>
            <a:r>
              <a:rPr lang="en-US" dirty="0">
                <a:latin typeface="Calibri" pitchFamily="34" charset="0"/>
              </a:rPr>
              <a:t>Address of short </a:t>
            </a:r>
            <a:r>
              <a:rPr lang="en-US" dirty="0" err="1">
                <a:latin typeface="Calibri" pitchFamily="34" charset="0"/>
              </a:rPr>
              <a:t>int</a:t>
            </a:r>
            <a:r>
              <a:rPr lang="en-US" dirty="0">
                <a:latin typeface="Calibri" pitchFamily="34" charset="0"/>
              </a:rPr>
              <a:t>:</a:t>
            </a:r>
          </a:p>
        </p:txBody>
      </p:sp>
      <p:sp>
        <p:nvSpPr>
          <p:cNvPr id="100" name="Rectangle 99"/>
          <p:cNvSpPr/>
          <p:nvPr/>
        </p:nvSpPr>
        <p:spPr bwMode="auto">
          <a:xfrm>
            <a:off x="1981200" y="3200401"/>
            <a:ext cx="7086600" cy="612843"/>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114" name="Rectangle 113"/>
          <p:cNvSpPr/>
          <p:nvPr/>
        </p:nvSpPr>
        <p:spPr bwMode="auto">
          <a:xfrm>
            <a:off x="2130607" y="3276604"/>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endParaRPr lang="en-US" sz="1600" dirty="0">
              <a:latin typeface="Calibri" pitchFamily="34" charset="0"/>
            </a:endParaRPr>
          </a:p>
        </p:txBody>
      </p:sp>
      <p:sp>
        <p:nvSpPr>
          <p:cNvPr id="115" name="Rectangle 114"/>
          <p:cNvSpPr/>
          <p:nvPr/>
        </p:nvSpPr>
        <p:spPr bwMode="auto">
          <a:xfrm>
            <a:off x="3423925"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0</a:t>
            </a:r>
          </a:p>
        </p:txBody>
      </p:sp>
      <p:sp>
        <p:nvSpPr>
          <p:cNvPr id="116" name="Rectangle 115"/>
          <p:cNvSpPr/>
          <p:nvPr/>
        </p:nvSpPr>
        <p:spPr bwMode="auto">
          <a:xfrm>
            <a:off x="3659243"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1</a:t>
            </a:r>
          </a:p>
        </p:txBody>
      </p:sp>
      <p:sp>
        <p:nvSpPr>
          <p:cNvPr id="117" name="Rectangle 116"/>
          <p:cNvSpPr/>
          <p:nvPr/>
        </p:nvSpPr>
        <p:spPr bwMode="auto">
          <a:xfrm>
            <a:off x="3884368"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2</a:t>
            </a:r>
          </a:p>
        </p:txBody>
      </p:sp>
      <p:sp>
        <p:nvSpPr>
          <p:cNvPr id="118" name="Rectangle 117"/>
          <p:cNvSpPr/>
          <p:nvPr/>
        </p:nvSpPr>
        <p:spPr bwMode="auto">
          <a:xfrm>
            <a:off x="5111908" y="3375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7</a:t>
            </a:r>
          </a:p>
        </p:txBody>
      </p:sp>
      <p:sp>
        <p:nvSpPr>
          <p:cNvPr id="119" name="Rectangle 118"/>
          <p:cNvSpPr/>
          <p:nvPr/>
        </p:nvSpPr>
        <p:spPr bwMode="auto">
          <a:xfrm>
            <a:off x="2644789" y="3375269"/>
            <a:ext cx="61978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tag</a:t>
            </a:r>
          </a:p>
        </p:txBody>
      </p:sp>
      <p:sp>
        <p:nvSpPr>
          <p:cNvPr id="120" name="Rectangle 119"/>
          <p:cNvSpPr/>
          <p:nvPr/>
        </p:nvSpPr>
        <p:spPr bwMode="auto">
          <a:xfrm>
            <a:off x="2239929"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v</a:t>
            </a:r>
          </a:p>
        </p:txBody>
      </p:sp>
      <p:sp>
        <p:nvSpPr>
          <p:cNvPr id="121" name="Rectangle 120"/>
          <p:cNvSpPr/>
          <p:nvPr/>
        </p:nvSpPr>
        <p:spPr bwMode="auto">
          <a:xfrm>
            <a:off x="4120310"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3</a:t>
            </a:r>
          </a:p>
        </p:txBody>
      </p:sp>
      <p:sp>
        <p:nvSpPr>
          <p:cNvPr id="122" name="Rectangle 121"/>
          <p:cNvSpPr/>
          <p:nvPr/>
        </p:nvSpPr>
        <p:spPr bwMode="auto">
          <a:xfrm>
            <a:off x="4860538" y="3375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6</a:t>
            </a:r>
          </a:p>
        </p:txBody>
      </p:sp>
      <p:sp>
        <p:nvSpPr>
          <p:cNvPr id="123" name="Rectangle 122"/>
          <p:cNvSpPr/>
          <p:nvPr/>
        </p:nvSpPr>
        <p:spPr bwMode="auto">
          <a:xfrm>
            <a:off x="4608545" y="3375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5</a:t>
            </a:r>
          </a:p>
        </p:txBody>
      </p:sp>
      <p:sp>
        <p:nvSpPr>
          <p:cNvPr id="124" name="Rectangle 123"/>
          <p:cNvSpPr/>
          <p:nvPr/>
        </p:nvSpPr>
        <p:spPr bwMode="auto">
          <a:xfrm>
            <a:off x="4356551" y="3375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4</a:t>
            </a:r>
          </a:p>
        </p:txBody>
      </p:sp>
      <p:sp>
        <p:nvSpPr>
          <p:cNvPr id="103" name="Rectangle 102"/>
          <p:cNvSpPr/>
          <p:nvPr/>
        </p:nvSpPr>
        <p:spPr bwMode="auto">
          <a:xfrm>
            <a:off x="5604935" y="3279847"/>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endParaRPr lang="en-US" sz="1600" dirty="0">
              <a:latin typeface="Calibri" pitchFamily="34" charset="0"/>
            </a:endParaRPr>
          </a:p>
        </p:txBody>
      </p:sp>
      <p:sp>
        <p:nvSpPr>
          <p:cNvPr id="104" name="Rectangle 103"/>
          <p:cNvSpPr/>
          <p:nvPr/>
        </p:nvSpPr>
        <p:spPr bwMode="auto">
          <a:xfrm>
            <a:off x="6898253"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0</a:t>
            </a:r>
          </a:p>
        </p:txBody>
      </p:sp>
      <p:sp>
        <p:nvSpPr>
          <p:cNvPr id="105" name="Rectangle 104"/>
          <p:cNvSpPr/>
          <p:nvPr/>
        </p:nvSpPr>
        <p:spPr bwMode="auto">
          <a:xfrm>
            <a:off x="7133571"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1</a:t>
            </a:r>
          </a:p>
        </p:txBody>
      </p:sp>
      <p:sp>
        <p:nvSpPr>
          <p:cNvPr id="106" name="Rectangle 105"/>
          <p:cNvSpPr/>
          <p:nvPr/>
        </p:nvSpPr>
        <p:spPr bwMode="auto">
          <a:xfrm>
            <a:off x="7358696"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2</a:t>
            </a:r>
          </a:p>
        </p:txBody>
      </p:sp>
      <p:sp>
        <p:nvSpPr>
          <p:cNvPr id="107" name="Rectangle 106"/>
          <p:cNvSpPr/>
          <p:nvPr/>
        </p:nvSpPr>
        <p:spPr bwMode="auto">
          <a:xfrm>
            <a:off x="8586236"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7</a:t>
            </a:r>
          </a:p>
        </p:txBody>
      </p:sp>
      <p:sp>
        <p:nvSpPr>
          <p:cNvPr id="108" name="Rectangle 107"/>
          <p:cNvSpPr/>
          <p:nvPr/>
        </p:nvSpPr>
        <p:spPr bwMode="auto">
          <a:xfrm>
            <a:off x="6119117" y="3378512"/>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tag</a:t>
            </a:r>
          </a:p>
        </p:txBody>
      </p:sp>
      <p:sp>
        <p:nvSpPr>
          <p:cNvPr id="109" name="Rectangle 108"/>
          <p:cNvSpPr/>
          <p:nvPr/>
        </p:nvSpPr>
        <p:spPr bwMode="auto">
          <a:xfrm>
            <a:off x="5714257"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v</a:t>
            </a:r>
          </a:p>
        </p:txBody>
      </p:sp>
      <p:sp>
        <p:nvSpPr>
          <p:cNvPr id="110" name="Rectangle 109"/>
          <p:cNvSpPr/>
          <p:nvPr/>
        </p:nvSpPr>
        <p:spPr bwMode="auto">
          <a:xfrm>
            <a:off x="7594638"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3</a:t>
            </a:r>
          </a:p>
        </p:txBody>
      </p:sp>
      <p:sp>
        <p:nvSpPr>
          <p:cNvPr id="111" name="Rectangle 110"/>
          <p:cNvSpPr/>
          <p:nvPr/>
        </p:nvSpPr>
        <p:spPr bwMode="auto">
          <a:xfrm>
            <a:off x="8334866"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6</a:t>
            </a:r>
          </a:p>
        </p:txBody>
      </p:sp>
      <p:sp>
        <p:nvSpPr>
          <p:cNvPr id="112" name="Rectangle 111"/>
          <p:cNvSpPr/>
          <p:nvPr/>
        </p:nvSpPr>
        <p:spPr bwMode="auto">
          <a:xfrm>
            <a:off x="8082873"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5</a:t>
            </a:r>
          </a:p>
        </p:txBody>
      </p:sp>
      <p:sp>
        <p:nvSpPr>
          <p:cNvPr id="113" name="Rectangle 112"/>
          <p:cNvSpPr/>
          <p:nvPr/>
        </p:nvSpPr>
        <p:spPr bwMode="auto">
          <a:xfrm>
            <a:off x="7830879"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4</a:t>
            </a:r>
          </a:p>
        </p:txBody>
      </p:sp>
      <p:cxnSp>
        <p:nvCxnSpPr>
          <p:cNvPr id="231" name="Shape 230"/>
          <p:cNvCxnSpPr>
            <a:stCxn id="129" idx="2"/>
            <a:endCxn id="100" idx="3"/>
          </p:cNvCxnSpPr>
          <p:nvPr/>
        </p:nvCxnSpPr>
        <p:spPr bwMode="auto">
          <a:xfrm rot="5400000">
            <a:off x="8578128" y="2623272"/>
            <a:ext cx="1373222" cy="393878"/>
          </a:xfrm>
          <a:prstGeom prst="bentConnector2">
            <a:avLst/>
          </a:prstGeom>
          <a:noFill/>
          <a:ln w="25400" cap="flat" cmpd="sng" algn="ctr">
            <a:solidFill>
              <a:schemeClr val="tx1"/>
            </a:solidFill>
            <a:prstDash val="solid"/>
            <a:round/>
            <a:headEnd type="none" w="med" len="med"/>
            <a:tailEnd type="none" w="med" len="med"/>
          </a:ln>
          <a:effectLst/>
        </p:spPr>
      </p:cxnSp>
      <p:cxnSp>
        <p:nvCxnSpPr>
          <p:cNvPr id="132" name="Shape 131"/>
          <p:cNvCxnSpPr>
            <a:stCxn id="128" idx="1"/>
            <a:endCxn id="108" idx="0"/>
          </p:cNvCxnSpPr>
          <p:nvPr/>
        </p:nvCxnSpPr>
        <p:spPr bwMode="auto">
          <a:xfrm rot="10800000" flipV="1">
            <a:off x="6429013" y="1998176"/>
            <a:ext cx="1661067" cy="1380336"/>
          </a:xfrm>
          <a:prstGeom prst="bentConnector2">
            <a:avLst/>
          </a:prstGeom>
          <a:noFill/>
          <a:ln w="25400" cap="flat" cmpd="sng" algn="ctr">
            <a:solidFill>
              <a:schemeClr val="tx1"/>
            </a:solidFill>
            <a:prstDash val="solid"/>
            <a:round/>
            <a:headEnd type="none" w="med" len="med"/>
            <a:tailEnd type="none" w="med" len="med"/>
          </a:ln>
          <a:effectLst/>
        </p:spPr>
      </p:cxnSp>
      <p:cxnSp>
        <p:nvCxnSpPr>
          <p:cNvPr id="134" name="Shape 133"/>
          <p:cNvCxnSpPr>
            <a:stCxn id="128" idx="1"/>
            <a:endCxn id="119" idx="0"/>
          </p:cNvCxnSpPr>
          <p:nvPr/>
        </p:nvCxnSpPr>
        <p:spPr bwMode="auto">
          <a:xfrm rot="10800000" flipV="1">
            <a:off x="2954685" y="1998176"/>
            <a:ext cx="5135395" cy="1377093"/>
          </a:xfrm>
          <a:prstGeom prst="bentConnector2">
            <a:avLst/>
          </a:prstGeom>
          <a:noFill/>
          <a:ln w="25400" cap="flat" cmpd="sng" algn="ctr">
            <a:solidFill>
              <a:schemeClr val="tx1"/>
            </a:solidFill>
            <a:prstDash val="solid"/>
            <a:round/>
            <a:headEnd type="none" w="med" len="med"/>
            <a:tailEnd type="none" w="med" len="med"/>
          </a:ln>
          <a:effectLst/>
        </p:spPr>
      </p:cxnSp>
      <p:sp>
        <p:nvSpPr>
          <p:cNvPr id="135" name="TextBox 134"/>
          <p:cNvSpPr txBox="1"/>
          <p:nvPr/>
        </p:nvSpPr>
        <p:spPr>
          <a:xfrm>
            <a:off x="4938933" y="2194560"/>
            <a:ext cx="1552669" cy="288284"/>
          </a:xfrm>
          <a:prstGeom prst="rect">
            <a:avLst/>
          </a:prstGeom>
          <a:noFill/>
        </p:spPr>
        <p:txBody>
          <a:bodyPr wrap="none" rtlCol="0">
            <a:spAutoFit/>
          </a:bodyPr>
          <a:lstStyle/>
          <a:p>
            <a:r>
              <a:rPr lang="en-US" dirty="0">
                <a:latin typeface="Calibri" pitchFamily="34" charset="0"/>
              </a:rPr>
              <a:t>Compare both</a:t>
            </a:r>
          </a:p>
        </p:txBody>
      </p:sp>
      <p:cxnSp>
        <p:nvCxnSpPr>
          <p:cNvPr id="136" name="Straight Connector 135"/>
          <p:cNvCxnSpPr/>
          <p:nvPr/>
        </p:nvCxnSpPr>
        <p:spPr bwMode="auto">
          <a:xfrm rot="5400000">
            <a:off x="2160949" y="3171463"/>
            <a:ext cx="400914" cy="1588"/>
          </a:xfrm>
          <a:prstGeom prst="line">
            <a:avLst/>
          </a:prstGeom>
          <a:noFill/>
          <a:ln w="25400" cap="flat" cmpd="sng" algn="ctr">
            <a:solidFill>
              <a:schemeClr val="tx1"/>
            </a:solidFill>
            <a:prstDash val="solid"/>
            <a:round/>
            <a:headEnd type="none" w="med" len="med"/>
            <a:tailEnd type="none" w="med" len="med"/>
          </a:ln>
          <a:effectLst/>
        </p:spPr>
      </p:cxnSp>
      <p:sp>
        <p:nvSpPr>
          <p:cNvPr id="138" name="TextBox 137"/>
          <p:cNvSpPr txBox="1"/>
          <p:nvPr/>
        </p:nvSpPr>
        <p:spPr>
          <a:xfrm>
            <a:off x="1981200" y="2628106"/>
            <a:ext cx="1039131" cy="288284"/>
          </a:xfrm>
          <a:prstGeom prst="rect">
            <a:avLst/>
          </a:prstGeom>
          <a:noFill/>
        </p:spPr>
        <p:txBody>
          <a:bodyPr wrap="none" rtlCol="0">
            <a:spAutoFit/>
          </a:bodyPr>
          <a:lstStyle/>
          <a:p>
            <a:r>
              <a:rPr lang="en-US" dirty="0">
                <a:latin typeface="Calibri" pitchFamily="34" charset="0"/>
              </a:rPr>
              <a:t>Valid?  + </a:t>
            </a:r>
          </a:p>
        </p:txBody>
      </p:sp>
      <p:sp>
        <p:nvSpPr>
          <p:cNvPr id="139" name="TextBox 138"/>
          <p:cNvSpPr txBox="1"/>
          <p:nvPr/>
        </p:nvSpPr>
        <p:spPr>
          <a:xfrm>
            <a:off x="2942537" y="2641599"/>
            <a:ext cx="2209579" cy="288284"/>
          </a:xfrm>
          <a:prstGeom prst="rect">
            <a:avLst/>
          </a:prstGeom>
          <a:noFill/>
        </p:spPr>
        <p:txBody>
          <a:bodyPr wrap="none" rtlCol="0">
            <a:spAutoFit/>
          </a:bodyPr>
          <a:lstStyle/>
          <a:p>
            <a:r>
              <a:rPr lang="en-US" dirty="0">
                <a:latin typeface="Calibri" pitchFamily="34" charset="0"/>
              </a:rPr>
              <a:t>Match: both yes = hit</a:t>
            </a:r>
          </a:p>
        </p:txBody>
      </p:sp>
      <p:cxnSp>
        <p:nvCxnSpPr>
          <p:cNvPr id="143" name="Elbow Connector 142"/>
          <p:cNvCxnSpPr>
            <a:stCxn id="130" idx="2"/>
            <a:endCxn id="124" idx="2"/>
          </p:cNvCxnSpPr>
          <p:nvPr/>
        </p:nvCxnSpPr>
        <p:spPr bwMode="auto">
          <a:xfrm rot="5400000">
            <a:off x="6540511" y="75949"/>
            <a:ext cx="1504779" cy="5620080"/>
          </a:xfrm>
          <a:prstGeom prst="bentConnector3">
            <a:avLst>
              <a:gd name="adj1" fmla="val 148388"/>
            </a:avLst>
          </a:prstGeom>
          <a:noFill/>
          <a:ln w="25400" cap="flat" cmpd="sng" algn="ctr">
            <a:solidFill>
              <a:schemeClr val="tx1"/>
            </a:solidFill>
            <a:prstDash val="solid"/>
            <a:round/>
            <a:headEnd type="none" w="med" len="med"/>
            <a:tailEnd type="none" w="med" len="med"/>
          </a:ln>
          <a:effectLst/>
        </p:spPr>
      </p:cxnSp>
      <p:sp>
        <p:nvSpPr>
          <p:cNvPr id="145" name="TextBox 144"/>
          <p:cNvSpPr txBox="1"/>
          <p:nvPr/>
        </p:nvSpPr>
        <p:spPr>
          <a:xfrm>
            <a:off x="6629400" y="4432892"/>
            <a:ext cx="1307730" cy="288284"/>
          </a:xfrm>
          <a:prstGeom prst="rect">
            <a:avLst/>
          </a:prstGeom>
          <a:noFill/>
        </p:spPr>
        <p:txBody>
          <a:bodyPr wrap="none" rtlCol="0">
            <a:spAutoFit/>
          </a:bodyPr>
          <a:lstStyle/>
          <a:p>
            <a:r>
              <a:rPr lang="en-US" dirty="0">
                <a:latin typeface="Calibri" pitchFamily="34" charset="0"/>
              </a:rPr>
              <a:t>Block offset</a:t>
            </a:r>
          </a:p>
        </p:txBody>
      </p:sp>
      <p:sp>
        <p:nvSpPr>
          <p:cNvPr id="43" name="Rectangle 42"/>
          <p:cNvSpPr/>
          <p:nvPr/>
        </p:nvSpPr>
        <p:spPr bwMode="auto">
          <a:xfrm>
            <a:off x="2648186" y="3377238"/>
            <a:ext cx="619789" cy="26311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tag</a:t>
            </a:r>
          </a:p>
        </p:txBody>
      </p:sp>
      <mc:AlternateContent xmlns:mc="http://schemas.openxmlformats.org/markup-compatibility/2006">
        <mc:Choice xmlns:p14="http://schemas.microsoft.com/office/powerpoint/2010/main" Requires="p14">
          <p:contentPart p14:bwMode="auto" r:id="rId3">
            <p14:nvContentPartPr>
              <p14:cNvPr id="3" name="Ink 2">
                <a:extLst>
                  <a:ext uri="{FF2B5EF4-FFF2-40B4-BE49-F238E27FC236}">
                    <a16:creationId xmlns:a16="http://schemas.microsoft.com/office/drawing/2014/main" id="{53E98822-999F-4192-77B1-05B3ED41157C}"/>
                  </a:ext>
                </a:extLst>
              </p14:cNvPr>
              <p14:cNvContentPartPr/>
              <p14:nvPr/>
            </p14:nvContentPartPr>
            <p14:xfrm>
              <a:off x="4349880" y="3162240"/>
              <a:ext cx="425520" cy="616320"/>
            </p14:xfrm>
          </p:contentPart>
        </mc:Choice>
        <mc:Fallback>
          <p:pic>
            <p:nvPicPr>
              <p:cNvPr id="3" name="Ink 2">
                <a:extLst>
                  <a:ext uri="{FF2B5EF4-FFF2-40B4-BE49-F238E27FC236}">
                    <a16:creationId xmlns:a16="http://schemas.microsoft.com/office/drawing/2014/main" id="{53E98822-999F-4192-77B1-05B3ED41157C}"/>
                  </a:ext>
                </a:extLst>
              </p:cNvPr>
              <p:cNvPicPr/>
              <p:nvPr/>
            </p:nvPicPr>
            <p:blipFill>
              <a:blip r:embed="rId4"/>
              <a:stretch>
                <a:fillRect/>
              </a:stretch>
            </p:blipFill>
            <p:spPr>
              <a:xfrm>
                <a:off x="4340520" y="3152880"/>
                <a:ext cx="444240" cy="635040"/>
              </a:xfrm>
              <a:prstGeom prst="rect">
                <a:avLst/>
              </a:prstGeom>
            </p:spPr>
          </p:pic>
        </mc:Fallback>
      </mc:AlternateContent>
    </p:spTree>
    <p:extLst>
      <p:ext uri="{BB962C8B-B14F-4D97-AF65-F5344CB8AC3E}">
        <p14:creationId xmlns:p14="http://schemas.microsoft.com/office/powerpoint/2010/main" val="295465378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 grpId="0"/>
      <p:bldP spid="138" grpId="0"/>
      <p:bldP spid="139" grpId="0"/>
      <p:bldP spid="145" grpId="0"/>
      <p:bldP spid="4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E-way Set-Associative Cache (Here: E = 2)</a:t>
            </a:r>
          </a:p>
        </p:txBody>
      </p:sp>
      <p:sp>
        <p:nvSpPr>
          <p:cNvPr id="127" name="TextBox 126"/>
          <p:cNvSpPr txBox="1"/>
          <p:nvPr/>
        </p:nvSpPr>
        <p:spPr>
          <a:xfrm>
            <a:off x="1905000" y="1353449"/>
            <a:ext cx="3298788" cy="606833"/>
          </a:xfrm>
          <a:prstGeom prst="rect">
            <a:avLst/>
          </a:prstGeom>
          <a:noFill/>
        </p:spPr>
        <p:txBody>
          <a:bodyPr wrap="none" rtlCol="0">
            <a:spAutoFit/>
          </a:bodyPr>
          <a:lstStyle/>
          <a:p>
            <a:r>
              <a:rPr lang="en-US" dirty="0">
                <a:latin typeface="Calibri" pitchFamily="34" charset="0"/>
              </a:rPr>
              <a:t>E = 2: Two lines per set</a:t>
            </a:r>
          </a:p>
          <a:p>
            <a:r>
              <a:rPr lang="en-US" dirty="0">
                <a:latin typeface="Calibri" pitchFamily="34" charset="0"/>
              </a:rPr>
              <a:t>Assume cache block size 8 bytes</a:t>
            </a:r>
          </a:p>
        </p:txBody>
      </p:sp>
      <p:sp>
        <p:nvSpPr>
          <p:cNvPr id="128" name="Rectangle 127"/>
          <p:cNvSpPr/>
          <p:nvPr/>
        </p:nvSpPr>
        <p:spPr bwMode="auto">
          <a:xfrm>
            <a:off x="8090078" y="1862752"/>
            <a:ext cx="990600" cy="270848"/>
          </a:xfrm>
          <a:prstGeom prst="rect">
            <a:avLst/>
          </a:prstGeom>
          <a:solidFill>
            <a:srgbClr val="FF9999"/>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t bits</a:t>
            </a:r>
          </a:p>
        </p:txBody>
      </p:sp>
      <p:sp>
        <p:nvSpPr>
          <p:cNvPr id="129" name="Rectangle 128"/>
          <p:cNvSpPr/>
          <p:nvPr/>
        </p:nvSpPr>
        <p:spPr bwMode="auto">
          <a:xfrm>
            <a:off x="9080678" y="1862752"/>
            <a:ext cx="762000"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0…01</a:t>
            </a:r>
          </a:p>
        </p:txBody>
      </p:sp>
      <p:sp>
        <p:nvSpPr>
          <p:cNvPr id="130" name="Rectangle 129"/>
          <p:cNvSpPr/>
          <p:nvPr/>
        </p:nvSpPr>
        <p:spPr bwMode="auto">
          <a:xfrm>
            <a:off x="9842678" y="1862752"/>
            <a:ext cx="520522" cy="270848"/>
          </a:xfrm>
          <a:prstGeom prst="rect">
            <a:avLst/>
          </a:prstGeom>
          <a:solidFill>
            <a:schemeClr val="bg1"/>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lvl="0" algn="ctr"/>
            <a:r>
              <a:rPr lang="en-US" sz="1600" dirty="0">
                <a:solidFill>
                  <a:srgbClr val="000000"/>
                </a:solidFill>
                <a:latin typeface="Calibri" pitchFamily="34" charset="0"/>
              </a:rPr>
              <a:t>100</a:t>
            </a:r>
          </a:p>
        </p:txBody>
      </p:sp>
      <p:sp>
        <p:nvSpPr>
          <p:cNvPr id="131" name="TextBox 130"/>
          <p:cNvSpPr txBox="1"/>
          <p:nvPr/>
        </p:nvSpPr>
        <p:spPr>
          <a:xfrm>
            <a:off x="8001001" y="1522790"/>
            <a:ext cx="2126031" cy="288284"/>
          </a:xfrm>
          <a:prstGeom prst="rect">
            <a:avLst/>
          </a:prstGeom>
          <a:noFill/>
        </p:spPr>
        <p:txBody>
          <a:bodyPr wrap="none" rtlCol="0">
            <a:spAutoFit/>
          </a:bodyPr>
          <a:lstStyle/>
          <a:p>
            <a:r>
              <a:rPr lang="en-US" dirty="0">
                <a:latin typeface="Calibri" pitchFamily="34" charset="0"/>
              </a:rPr>
              <a:t>Address of short </a:t>
            </a:r>
            <a:r>
              <a:rPr lang="en-US" dirty="0" err="1">
                <a:latin typeface="Calibri" pitchFamily="34" charset="0"/>
              </a:rPr>
              <a:t>int</a:t>
            </a:r>
            <a:r>
              <a:rPr lang="en-US" dirty="0">
                <a:latin typeface="Calibri" pitchFamily="34" charset="0"/>
              </a:rPr>
              <a:t>:</a:t>
            </a:r>
          </a:p>
        </p:txBody>
      </p:sp>
      <p:sp>
        <p:nvSpPr>
          <p:cNvPr id="100" name="Rectangle 99"/>
          <p:cNvSpPr/>
          <p:nvPr/>
        </p:nvSpPr>
        <p:spPr bwMode="auto">
          <a:xfrm>
            <a:off x="1981200" y="3200401"/>
            <a:ext cx="7086600" cy="612843"/>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114" name="Rectangle 113"/>
          <p:cNvSpPr/>
          <p:nvPr/>
        </p:nvSpPr>
        <p:spPr bwMode="auto">
          <a:xfrm>
            <a:off x="2130607" y="3276604"/>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endParaRPr lang="en-US" sz="1600" dirty="0">
              <a:latin typeface="Calibri" pitchFamily="34" charset="0"/>
            </a:endParaRPr>
          </a:p>
        </p:txBody>
      </p:sp>
      <p:sp>
        <p:nvSpPr>
          <p:cNvPr id="115" name="Rectangle 114"/>
          <p:cNvSpPr/>
          <p:nvPr/>
        </p:nvSpPr>
        <p:spPr bwMode="auto">
          <a:xfrm>
            <a:off x="3423925"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0</a:t>
            </a:r>
          </a:p>
        </p:txBody>
      </p:sp>
      <p:sp>
        <p:nvSpPr>
          <p:cNvPr id="116" name="Rectangle 115"/>
          <p:cNvSpPr/>
          <p:nvPr/>
        </p:nvSpPr>
        <p:spPr bwMode="auto">
          <a:xfrm>
            <a:off x="3659243"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1</a:t>
            </a:r>
          </a:p>
        </p:txBody>
      </p:sp>
      <p:sp>
        <p:nvSpPr>
          <p:cNvPr id="117" name="Rectangle 116"/>
          <p:cNvSpPr/>
          <p:nvPr/>
        </p:nvSpPr>
        <p:spPr bwMode="auto">
          <a:xfrm>
            <a:off x="3884368"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2</a:t>
            </a:r>
          </a:p>
        </p:txBody>
      </p:sp>
      <p:sp>
        <p:nvSpPr>
          <p:cNvPr id="118" name="Rectangle 117"/>
          <p:cNvSpPr/>
          <p:nvPr/>
        </p:nvSpPr>
        <p:spPr bwMode="auto">
          <a:xfrm>
            <a:off x="5111908" y="3375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7</a:t>
            </a:r>
          </a:p>
        </p:txBody>
      </p:sp>
      <p:sp>
        <p:nvSpPr>
          <p:cNvPr id="119" name="Rectangle 118"/>
          <p:cNvSpPr/>
          <p:nvPr/>
        </p:nvSpPr>
        <p:spPr bwMode="auto">
          <a:xfrm>
            <a:off x="2644789" y="3375269"/>
            <a:ext cx="619789" cy="26311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tag</a:t>
            </a:r>
          </a:p>
        </p:txBody>
      </p:sp>
      <p:sp>
        <p:nvSpPr>
          <p:cNvPr id="120" name="Rectangle 119"/>
          <p:cNvSpPr/>
          <p:nvPr/>
        </p:nvSpPr>
        <p:spPr bwMode="auto">
          <a:xfrm>
            <a:off x="2239929"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v</a:t>
            </a:r>
          </a:p>
        </p:txBody>
      </p:sp>
      <p:sp>
        <p:nvSpPr>
          <p:cNvPr id="121" name="Rectangle 120"/>
          <p:cNvSpPr/>
          <p:nvPr/>
        </p:nvSpPr>
        <p:spPr bwMode="auto">
          <a:xfrm>
            <a:off x="4120310" y="3375269"/>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3</a:t>
            </a:r>
          </a:p>
        </p:txBody>
      </p:sp>
      <p:sp>
        <p:nvSpPr>
          <p:cNvPr id="122" name="Rectangle 121"/>
          <p:cNvSpPr/>
          <p:nvPr/>
        </p:nvSpPr>
        <p:spPr bwMode="auto">
          <a:xfrm>
            <a:off x="4860538" y="3375269"/>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6</a:t>
            </a:r>
          </a:p>
        </p:txBody>
      </p:sp>
      <p:sp>
        <p:nvSpPr>
          <p:cNvPr id="123" name="Rectangle 122"/>
          <p:cNvSpPr/>
          <p:nvPr/>
        </p:nvSpPr>
        <p:spPr bwMode="auto">
          <a:xfrm>
            <a:off x="4608545" y="3375269"/>
            <a:ext cx="252617" cy="26311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5</a:t>
            </a:r>
          </a:p>
        </p:txBody>
      </p:sp>
      <p:sp>
        <p:nvSpPr>
          <p:cNvPr id="124" name="Rectangle 123"/>
          <p:cNvSpPr/>
          <p:nvPr/>
        </p:nvSpPr>
        <p:spPr bwMode="auto">
          <a:xfrm>
            <a:off x="4356551" y="3375269"/>
            <a:ext cx="252617" cy="26311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4</a:t>
            </a:r>
          </a:p>
        </p:txBody>
      </p:sp>
      <p:sp>
        <p:nvSpPr>
          <p:cNvPr id="103" name="Rectangle 102"/>
          <p:cNvSpPr/>
          <p:nvPr/>
        </p:nvSpPr>
        <p:spPr bwMode="auto">
          <a:xfrm>
            <a:off x="5604935" y="3279847"/>
            <a:ext cx="3321928"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endParaRPr lang="en-US" sz="1600" dirty="0">
              <a:latin typeface="Calibri" pitchFamily="34" charset="0"/>
            </a:endParaRPr>
          </a:p>
        </p:txBody>
      </p:sp>
      <p:sp>
        <p:nvSpPr>
          <p:cNvPr id="104" name="Rectangle 103"/>
          <p:cNvSpPr/>
          <p:nvPr/>
        </p:nvSpPr>
        <p:spPr bwMode="auto">
          <a:xfrm>
            <a:off x="6898253"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0</a:t>
            </a:r>
          </a:p>
        </p:txBody>
      </p:sp>
      <p:sp>
        <p:nvSpPr>
          <p:cNvPr id="105" name="Rectangle 104"/>
          <p:cNvSpPr/>
          <p:nvPr/>
        </p:nvSpPr>
        <p:spPr bwMode="auto">
          <a:xfrm>
            <a:off x="7133571"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1</a:t>
            </a:r>
          </a:p>
        </p:txBody>
      </p:sp>
      <p:sp>
        <p:nvSpPr>
          <p:cNvPr id="106" name="Rectangle 105"/>
          <p:cNvSpPr/>
          <p:nvPr/>
        </p:nvSpPr>
        <p:spPr bwMode="auto">
          <a:xfrm>
            <a:off x="7358696"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2</a:t>
            </a:r>
          </a:p>
        </p:txBody>
      </p:sp>
      <p:sp>
        <p:nvSpPr>
          <p:cNvPr id="107" name="Rectangle 106"/>
          <p:cNvSpPr/>
          <p:nvPr/>
        </p:nvSpPr>
        <p:spPr bwMode="auto">
          <a:xfrm>
            <a:off x="8586236"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7</a:t>
            </a:r>
          </a:p>
        </p:txBody>
      </p:sp>
      <p:sp>
        <p:nvSpPr>
          <p:cNvPr id="108" name="Rectangle 107"/>
          <p:cNvSpPr/>
          <p:nvPr/>
        </p:nvSpPr>
        <p:spPr bwMode="auto">
          <a:xfrm>
            <a:off x="6119117" y="3378512"/>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tag</a:t>
            </a:r>
          </a:p>
        </p:txBody>
      </p:sp>
      <p:sp>
        <p:nvSpPr>
          <p:cNvPr id="109" name="Rectangle 108"/>
          <p:cNvSpPr/>
          <p:nvPr/>
        </p:nvSpPr>
        <p:spPr bwMode="auto">
          <a:xfrm>
            <a:off x="5714257"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v</a:t>
            </a:r>
          </a:p>
        </p:txBody>
      </p:sp>
      <p:sp>
        <p:nvSpPr>
          <p:cNvPr id="110" name="Rectangle 109"/>
          <p:cNvSpPr/>
          <p:nvPr/>
        </p:nvSpPr>
        <p:spPr bwMode="auto">
          <a:xfrm>
            <a:off x="7594638" y="3378512"/>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3</a:t>
            </a:r>
          </a:p>
        </p:txBody>
      </p:sp>
      <p:sp>
        <p:nvSpPr>
          <p:cNvPr id="111" name="Rectangle 110"/>
          <p:cNvSpPr/>
          <p:nvPr/>
        </p:nvSpPr>
        <p:spPr bwMode="auto">
          <a:xfrm>
            <a:off x="8334866"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6</a:t>
            </a:r>
          </a:p>
        </p:txBody>
      </p:sp>
      <p:sp>
        <p:nvSpPr>
          <p:cNvPr id="112" name="Rectangle 111"/>
          <p:cNvSpPr/>
          <p:nvPr/>
        </p:nvSpPr>
        <p:spPr bwMode="auto">
          <a:xfrm>
            <a:off x="8082873"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5</a:t>
            </a:r>
          </a:p>
        </p:txBody>
      </p:sp>
      <p:sp>
        <p:nvSpPr>
          <p:cNvPr id="113" name="Rectangle 112"/>
          <p:cNvSpPr/>
          <p:nvPr/>
        </p:nvSpPr>
        <p:spPr bwMode="auto">
          <a:xfrm>
            <a:off x="7830879" y="3378512"/>
            <a:ext cx="252617"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algn="ctr">
              <a:lnSpc>
                <a:spcPct val="100000"/>
              </a:lnSpc>
              <a:spcBef>
                <a:spcPct val="0"/>
              </a:spcBef>
            </a:pPr>
            <a:r>
              <a:rPr lang="en-US" sz="1600" dirty="0">
                <a:latin typeface="Calibri" pitchFamily="34" charset="0"/>
              </a:rPr>
              <a:t>4</a:t>
            </a:r>
          </a:p>
        </p:txBody>
      </p:sp>
      <p:cxnSp>
        <p:nvCxnSpPr>
          <p:cNvPr id="231" name="Shape 230"/>
          <p:cNvCxnSpPr>
            <a:stCxn id="129" idx="2"/>
            <a:endCxn id="100" idx="3"/>
          </p:cNvCxnSpPr>
          <p:nvPr/>
        </p:nvCxnSpPr>
        <p:spPr bwMode="auto">
          <a:xfrm rot="5400000">
            <a:off x="8578128" y="2623272"/>
            <a:ext cx="1373222" cy="393878"/>
          </a:xfrm>
          <a:prstGeom prst="bentConnector2">
            <a:avLst/>
          </a:prstGeom>
          <a:noFill/>
          <a:ln w="25400" cap="flat" cmpd="sng" algn="ctr">
            <a:solidFill>
              <a:schemeClr val="tx1"/>
            </a:solidFill>
            <a:prstDash val="solid"/>
            <a:round/>
            <a:headEnd type="none" w="med" len="med"/>
            <a:tailEnd type="none" w="med" len="med"/>
          </a:ln>
          <a:effectLst/>
        </p:spPr>
      </p:cxnSp>
      <p:cxnSp>
        <p:nvCxnSpPr>
          <p:cNvPr id="132" name="Shape 131"/>
          <p:cNvCxnSpPr>
            <a:stCxn id="128" idx="1"/>
            <a:endCxn id="108" idx="0"/>
          </p:cNvCxnSpPr>
          <p:nvPr/>
        </p:nvCxnSpPr>
        <p:spPr bwMode="auto">
          <a:xfrm rot="10800000" flipV="1">
            <a:off x="6429013" y="1998176"/>
            <a:ext cx="1661067" cy="1380336"/>
          </a:xfrm>
          <a:prstGeom prst="bentConnector2">
            <a:avLst/>
          </a:prstGeom>
          <a:noFill/>
          <a:ln w="25400" cap="flat" cmpd="sng" algn="ctr">
            <a:solidFill>
              <a:schemeClr val="tx1"/>
            </a:solidFill>
            <a:prstDash val="solid"/>
            <a:round/>
            <a:headEnd type="none" w="med" len="med"/>
            <a:tailEnd type="none" w="med" len="med"/>
          </a:ln>
          <a:effectLst/>
        </p:spPr>
      </p:cxnSp>
      <p:cxnSp>
        <p:nvCxnSpPr>
          <p:cNvPr id="134" name="Shape 133"/>
          <p:cNvCxnSpPr>
            <a:stCxn id="128" idx="1"/>
            <a:endCxn id="119" idx="0"/>
          </p:cNvCxnSpPr>
          <p:nvPr/>
        </p:nvCxnSpPr>
        <p:spPr bwMode="auto">
          <a:xfrm rot="10800000" flipV="1">
            <a:off x="2954685" y="1998176"/>
            <a:ext cx="5135395" cy="1377093"/>
          </a:xfrm>
          <a:prstGeom prst="bentConnector2">
            <a:avLst/>
          </a:prstGeom>
          <a:noFill/>
          <a:ln w="25400" cap="flat" cmpd="sng" algn="ctr">
            <a:solidFill>
              <a:schemeClr val="tx1"/>
            </a:solidFill>
            <a:prstDash val="solid"/>
            <a:round/>
            <a:headEnd type="none" w="med" len="med"/>
            <a:tailEnd type="none" w="med" len="med"/>
          </a:ln>
          <a:effectLst/>
        </p:spPr>
      </p:cxnSp>
      <p:sp>
        <p:nvSpPr>
          <p:cNvPr id="135" name="TextBox 134"/>
          <p:cNvSpPr txBox="1"/>
          <p:nvPr/>
        </p:nvSpPr>
        <p:spPr>
          <a:xfrm>
            <a:off x="4937760" y="2194560"/>
            <a:ext cx="1552669" cy="288284"/>
          </a:xfrm>
          <a:prstGeom prst="rect">
            <a:avLst/>
          </a:prstGeom>
          <a:noFill/>
        </p:spPr>
        <p:txBody>
          <a:bodyPr wrap="none" rtlCol="0">
            <a:spAutoFit/>
          </a:bodyPr>
          <a:lstStyle/>
          <a:p>
            <a:r>
              <a:rPr lang="en-US" dirty="0">
                <a:latin typeface="Calibri" pitchFamily="34" charset="0"/>
              </a:rPr>
              <a:t>Compare both</a:t>
            </a:r>
          </a:p>
        </p:txBody>
      </p:sp>
      <p:cxnSp>
        <p:nvCxnSpPr>
          <p:cNvPr id="136" name="Straight Connector 135"/>
          <p:cNvCxnSpPr/>
          <p:nvPr/>
        </p:nvCxnSpPr>
        <p:spPr bwMode="auto">
          <a:xfrm rot="5400000">
            <a:off x="2160949" y="3171463"/>
            <a:ext cx="400914" cy="1588"/>
          </a:xfrm>
          <a:prstGeom prst="line">
            <a:avLst/>
          </a:prstGeom>
          <a:noFill/>
          <a:ln w="25400" cap="flat" cmpd="sng" algn="ctr">
            <a:solidFill>
              <a:schemeClr val="tx1"/>
            </a:solidFill>
            <a:prstDash val="solid"/>
            <a:round/>
            <a:headEnd type="none" w="med" len="med"/>
            <a:tailEnd type="none" w="med" len="med"/>
          </a:ln>
          <a:effectLst/>
        </p:spPr>
      </p:cxnSp>
      <p:sp>
        <p:nvSpPr>
          <p:cNvPr id="138" name="TextBox 137"/>
          <p:cNvSpPr txBox="1"/>
          <p:nvPr/>
        </p:nvSpPr>
        <p:spPr>
          <a:xfrm>
            <a:off x="1981200" y="2641599"/>
            <a:ext cx="1039131" cy="288284"/>
          </a:xfrm>
          <a:prstGeom prst="rect">
            <a:avLst/>
          </a:prstGeom>
          <a:noFill/>
        </p:spPr>
        <p:txBody>
          <a:bodyPr wrap="none" rtlCol="0">
            <a:spAutoFit/>
          </a:bodyPr>
          <a:lstStyle/>
          <a:p>
            <a:r>
              <a:rPr lang="en-US" dirty="0">
                <a:latin typeface="Calibri" pitchFamily="34" charset="0"/>
              </a:rPr>
              <a:t>Valid?  + </a:t>
            </a:r>
          </a:p>
        </p:txBody>
      </p:sp>
      <p:sp>
        <p:nvSpPr>
          <p:cNvPr id="139" name="TextBox 138"/>
          <p:cNvSpPr txBox="1"/>
          <p:nvPr/>
        </p:nvSpPr>
        <p:spPr>
          <a:xfrm>
            <a:off x="2942537" y="2641599"/>
            <a:ext cx="2209579" cy="288284"/>
          </a:xfrm>
          <a:prstGeom prst="rect">
            <a:avLst/>
          </a:prstGeom>
          <a:noFill/>
        </p:spPr>
        <p:txBody>
          <a:bodyPr wrap="none" rtlCol="0">
            <a:spAutoFit/>
          </a:bodyPr>
          <a:lstStyle/>
          <a:p>
            <a:r>
              <a:rPr lang="en-US" dirty="0">
                <a:latin typeface="Calibri" pitchFamily="34" charset="0"/>
              </a:rPr>
              <a:t>Match: both yes = hit</a:t>
            </a:r>
          </a:p>
        </p:txBody>
      </p:sp>
      <p:cxnSp>
        <p:nvCxnSpPr>
          <p:cNvPr id="143" name="Elbow Connector 142"/>
          <p:cNvCxnSpPr>
            <a:stCxn id="130" idx="2"/>
            <a:endCxn id="124" idx="2"/>
          </p:cNvCxnSpPr>
          <p:nvPr/>
        </p:nvCxnSpPr>
        <p:spPr bwMode="auto">
          <a:xfrm rot="5400000">
            <a:off x="6540511" y="75949"/>
            <a:ext cx="1504779" cy="5620080"/>
          </a:xfrm>
          <a:prstGeom prst="bentConnector3">
            <a:avLst>
              <a:gd name="adj1" fmla="val 148388"/>
            </a:avLst>
          </a:prstGeom>
          <a:noFill/>
          <a:ln w="25400" cap="flat" cmpd="sng" algn="ctr">
            <a:solidFill>
              <a:schemeClr val="tx1"/>
            </a:solidFill>
            <a:prstDash val="solid"/>
            <a:round/>
            <a:headEnd type="none" w="med" len="med"/>
            <a:tailEnd type="none" w="med" len="med"/>
          </a:ln>
          <a:effectLst/>
        </p:spPr>
      </p:cxnSp>
      <p:sp>
        <p:nvSpPr>
          <p:cNvPr id="145" name="TextBox 144"/>
          <p:cNvSpPr txBox="1"/>
          <p:nvPr/>
        </p:nvSpPr>
        <p:spPr>
          <a:xfrm>
            <a:off x="6629400" y="4432892"/>
            <a:ext cx="1301318" cy="288284"/>
          </a:xfrm>
          <a:prstGeom prst="rect">
            <a:avLst/>
          </a:prstGeom>
          <a:noFill/>
        </p:spPr>
        <p:txBody>
          <a:bodyPr wrap="none" rtlCol="0">
            <a:spAutoFit/>
          </a:bodyPr>
          <a:lstStyle/>
          <a:p>
            <a:r>
              <a:rPr lang="en-US" dirty="0">
                <a:latin typeface="Calibri" pitchFamily="34" charset="0"/>
              </a:rPr>
              <a:t>block offset</a:t>
            </a:r>
          </a:p>
        </p:txBody>
      </p:sp>
      <p:sp>
        <p:nvSpPr>
          <p:cNvPr id="43" name="Down Arrow 42"/>
          <p:cNvSpPr/>
          <p:nvPr/>
        </p:nvSpPr>
        <p:spPr bwMode="auto">
          <a:xfrm flipV="1">
            <a:off x="4241407" y="3733800"/>
            <a:ext cx="733658" cy="1066800"/>
          </a:xfrm>
          <a:prstGeom prst="downArrow">
            <a:avLst/>
          </a:prstGeom>
          <a:solidFill>
            <a:schemeClr val="bg1">
              <a:lumMod val="6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44" name="TextBox 43"/>
          <p:cNvSpPr txBox="1"/>
          <p:nvPr/>
        </p:nvSpPr>
        <p:spPr>
          <a:xfrm>
            <a:off x="3327399" y="4812268"/>
            <a:ext cx="2565574" cy="288284"/>
          </a:xfrm>
          <a:prstGeom prst="rect">
            <a:avLst/>
          </a:prstGeom>
          <a:noFill/>
        </p:spPr>
        <p:txBody>
          <a:bodyPr wrap="none" rtlCol="0">
            <a:spAutoFit/>
          </a:bodyPr>
          <a:lstStyle/>
          <a:p>
            <a:r>
              <a:rPr lang="en-US" dirty="0">
                <a:latin typeface="Calibri" pitchFamily="34" charset="0"/>
              </a:rPr>
              <a:t>short int (2 bytes) is here</a:t>
            </a:r>
          </a:p>
        </p:txBody>
      </p:sp>
      <p:sp>
        <p:nvSpPr>
          <p:cNvPr id="45" name="TextBox 44"/>
          <p:cNvSpPr txBox="1"/>
          <p:nvPr/>
        </p:nvSpPr>
        <p:spPr>
          <a:xfrm>
            <a:off x="1981201" y="5562600"/>
            <a:ext cx="6053067" cy="925382"/>
          </a:xfrm>
          <a:prstGeom prst="rect">
            <a:avLst/>
          </a:prstGeom>
          <a:noFill/>
        </p:spPr>
        <p:txBody>
          <a:bodyPr wrap="none" rtlCol="0">
            <a:spAutoFit/>
          </a:bodyPr>
          <a:lstStyle/>
          <a:p>
            <a:r>
              <a:rPr lang="en-US" dirty="0">
                <a:solidFill>
                  <a:srgbClr val="C00000"/>
                </a:solidFill>
                <a:latin typeface="Calibri" pitchFamily="34" charset="0"/>
              </a:rPr>
              <a:t>No match: </a:t>
            </a:r>
          </a:p>
          <a:p>
            <a:pPr marL="228600" indent="-228600">
              <a:buFont typeface="Arial" pitchFamily="34" charset="0"/>
              <a:buChar char="•"/>
            </a:pPr>
            <a:r>
              <a:rPr lang="en-US" dirty="0">
                <a:latin typeface="Calibri" pitchFamily="34" charset="0"/>
              </a:rPr>
              <a:t>One line in set is selected for eviction and replacement</a:t>
            </a:r>
          </a:p>
          <a:p>
            <a:pPr marL="228600" indent="-228600">
              <a:buFont typeface="Arial" pitchFamily="34" charset="0"/>
              <a:buChar char="•"/>
            </a:pPr>
            <a:r>
              <a:rPr lang="en-US" dirty="0">
                <a:latin typeface="Calibri" pitchFamily="34" charset="0"/>
              </a:rPr>
              <a:t>Replacement policies: random, least recently used (LRU), …</a:t>
            </a:r>
          </a:p>
        </p:txBody>
      </p:sp>
      <mc:AlternateContent xmlns:mc="http://schemas.openxmlformats.org/markup-compatibility/2006">
        <mc:Choice xmlns:p14="http://schemas.microsoft.com/office/powerpoint/2010/main" Requires="p14">
          <p:contentPart p14:bwMode="auto" r:id="rId3">
            <p14:nvContentPartPr>
              <p14:cNvPr id="3" name="Ink 2">
                <a:extLst>
                  <a:ext uri="{FF2B5EF4-FFF2-40B4-BE49-F238E27FC236}">
                    <a16:creationId xmlns:a16="http://schemas.microsoft.com/office/drawing/2014/main" id="{AA5989FD-0BB7-B41A-49A8-3290EC218A78}"/>
                  </a:ext>
                </a:extLst>
              </p14:cNvPr>
              <p14:cNvContentPartPr/>
              <p14:nvPr/>
            </p14:nvContentPartPr>
            <p14:xfrm>
              <a:off x="1441440" y="1797120"/>
              <a:ext cx="9436320" cy="4953240"/>
            </p14:xfrm>
          </p:contentPart>
        </mc:Choice>
        <mc:Fallback>
          <p:pic>
            <p:nvPicPr>
              <p:cNvPr id="3" name="Ink 2">
                <a:extLst>
                  <a:ext uri="{FF2B5EF4-FFF2-40B4-BE49-F238E27FC236}">
                    <a16:creationId xmlns:a16="http://schemas.microsoft.com/office/drawing/2014/main" id="{AA5989FD-0BB7-B41A-49A8-3290EC218A78}"/>
                  </a:ext>
                </a:extLst>
              </p:cNvPr>
              <p:cNvPicPr/>
              <p:nvPr/>
            </p:nvPicPr>
            <p:blipFill>
              <a:blip r:embed="rId4"/>
              <a:stretch>
                <a:fillRect/>
              </a:stretch>
            </p:blipFill>
            <p:spPr>
              <a:xfrm>
                <a:off x="1432080" y="1787760"/>
                <a:ext cx="9455040" cy="4971960"/>
              </a:xfrm>
              <a:prstGeom prst="rect">
                <a:avLst/>
              </a:prstGeom>
            </p:spPr>
          </p:pic>
        </mc:Fallback>
      </mc:AlternateContent>
    </p:spTree>
    <p:extLst>
      <p:ext uri="{BB962C8B-B14F-4D97-AF65-F5344CB8AC3E}">
        <p14:creationId xmlns:p14="http://schemas.microsoft.com/office/powerpoint/2010/main" val="164112353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p:txBody>
          <a:bodyPr/>
          <a:lstStyle/>
          <a:p>
            <a:r>
              <a:rPr lang="en-US" dirty="0"/>
              <a:t>2-Way Set-Associative Cache Simulation</a:t>
            </a:r>
          </a:p>
        </p:txBody>
      </p:sp>
      <p:sp>
        <p:nvSpPr>
          <p:cNvPr id="202755" name="Rectangle 3"/>
          <p:cNvSpPr>
            <a:spLocks noChangeArrowheads="1"/>
          </p:cNvSpPr>
          <p:nvPr/>
        </p:nvSpPr>
        <p:spPr bwMode="auto">
          <a:xfrm>
            <a:off x="4735514" y="1712244"/>
            <a:ext cx="5475287" cy="2859757"/>
          </a:xfrm>
          <a:prstGeom prst="rect">
            <a:avLst/>
          </a:prstGeom>
          <a:noFill/>
          <a:ln w="12700">
            <a:noFill/>
            <a:miter lim="800000"/>
            <a:headEnd/>
            <a:tailEnd/>
          </a:ln>
          <a:effectLst/>
        </p:spPr>
        <p:txBody>
          <a:bodyPr wrap="square" lIns="90487" tIns="44450" rIns="90487" bIns="44450">
            <a:prstTxWarp prst="textNoShape">
              <a:avLst/>
            </a:prstTxWarp>
            <a:spAutoFit/>
          </a:bodyPr>
          <a:lstStyle/>
          <a:p>
            <a:pPr>
              <a:lnSpc>
                <a:spcPct val="100000"/>
              </a:lnSpc>
              <a:spcBef>
                <a:spcPts val="0"/>
              </a:spcBef>
            </a:pPr>
            <a:r>
              <a:rPr lang="en-US" sz="2000" b="0" dirty="0">
                <a:latin typeface="Calibri"/>
                <a:cs typeface="Calibri"/>
              </a:rPr>
              <a:t>M=16 byte addresses, B=2 bytes/block, </a:t>
            </a:r>
          </a:p>
          <a:p>
            <a:pPr>
              <a:lnSpc>
                <a:spcPct val="100000"/>
              </a:lnSpc>
              <a:spcBef>
                <a:spcPts val="0"/>
              </a:spcBef>
            </a:pPr>
            <a:r>
              <a:rPr lang="en-US" sz="2000" b="0" dirty="0">
                <a:latin typeface="Calibri"/>
                <a:cs typeface="Calibri"/>
              </a:rPr>
              <a:t>S=2 sets, E=2 blocks/set</a:t>
            </a:r>
          </a:p>
          <a:p>
            <a:pPr>
              <a:lnSpc>
                <a:spcPct val="100000"/>
              </a:lnSpc>
              <a:spcBef>
                <a:spcPts val="0"/>
              </a:spcBef>
            </a:pPr>
            <a:endParaRPr lang="en-US" sz="2000" b="0" dirty="0">
              <a:latin typeface="Calibri"/>
              <a:cs typeface="Calibri"/>
            </a:endParaRPr>
          </a:p>
          <a:p>
            <a:pPr>
              <a:lnSpc>
                <a:spcPct val="100000"/>
              </a:lnSpc>
              <a:spcBef>
                <a:spcPts val="0"/>
              </a:spcBef>
            </a:pPr>
            <a:r>
              <a:rPr lang="en-US" sz="2000" b="0" dirty="0">
                <a:latin typeface="Calibri"/>
                <a:cs typeface="Calibri"/>
              </a:rPr>
              <a:t>Address trace (reads, one byte per read):</a:t>
            </a:r>
          </a:p>
          <a:p>
            <a:pPr>
              <a:lnSpc>
                <a:spcPct val="100000"/>
              </a:lnSpc>
              <a:spcBef>
                <a:spcPts val="0"/>
              </a:spcBef>
            </a:pPr>
            <a:r>
              <a:rPr lang="en-US" sz="2000" b="0" dirty="0">
                <a:latin typeface="Calibri"/>
                <a:cs typeface="Calibri"/>
              </a:rPr>
              <a:t>	</a:t>
            </a:r>
            <a:r>
              <a:rPr lang="en-US" sz="2000" dirty="0">
                <a:latin typeface="Calibri"/>
                <a:cs typeface="Calibri"/>
              </a:rPr>
              <a:t>0	[00</a:t>
            </a:r>
            <a:r>
              <a:rPr lang="en-US" sz="2000" u="sng" dirty="0">
                <a:latin typeface="Calibri"/>
                <a:cs typeface="Calibri"/>
              </a:rPr>
              <a:t>0</a:t>
            </a:r>
            <a:r>
              <a:rPr lang="en-US" sz="2000" dirty="0">
                <a:latin typeface="Calibri"/>
                <a:cs typeface="Calibri"/>
              </a:rPr>
              <a:t>0</a:t>
            </a:r>
            <a:r>
              <a:rPr lang="en-US" sz="2000" baseline="-25000" dirty="0">
                <a:latin typeface="Calibri"/>
                <a:cs typeface="Calibri"/>
              </a:rPr>
              <a:t>2</a:t>
            </a:r>
            <a:r>
              <a:rPr lang="en-US" sz="2000" dirty="0">
                <a:latin typeface="Calibri"/>
                <a:cs typeface="Calibri"/>
              </a:rPr>
              <a:t>], </a:t>
            </a:r>
          </a:p>
          <a:p>
            <a:pPr>
              <a:lnSpc>
                <a:spcPct val="100000"/>
              </a:lnSpc>
              <a:spcBef>
                <a:spcPts val="0"/>
              </a:spcBef>
            </a:pPr>
            <a:r>
              <a:rPr lang="en-US" sz="2000" dirty="0">
                <a:latin typeface="Calibri"/>
                <a:cs typeface="Calibri"/>
              </a:rPr>
              <a:t>	1	[00</a:t>
            </a:r>
            <a:r>
              <a:rPr lang="en-US" sz="2000" u="sng" dirty="0">
                <a:latin typeface="Calibri"/>
                <a:cs typeface="Calibri"/>
              </a:rPr>
              <a:t>0</a:t>
            </a:r>
            <a:r>
              <a:rPr lang="en-US" sz="2000" dirty="0">
                <a:latin typeface="Calibri"/>
                <a:cs typeface="Calibri"/>
              </a:rPr>
              <a:t>1</a:t>
            </a:r>
            <a:r>
              <a:rPr lang="en-US" sz="2000" baseline="-25000" dirty="0">
                <a:latin typeface="Calibri"/>
                <a:cs typeface="Calibri"/>
              </a:rPr>
              <a:t>2</a:t>
            </a:r>
            <a:r>
              <a:rPr lang="en-US" sz="2000" dirty="0">
                <a:latin typeface="Calibri"/>
                <a:cs typeface="Calibri"/>
              </a:rPr>
              <a:t>],  </a:t>
            </a:r>
          </a:p>
          <a:p>
            <a:pPr>
              <a:lnSpc>
                <a:spcPct val="100000"/>
              </a:lnSpc>
              <a:spcBef>
                <a:spcPts val="0"/>
              </a:spcBef>
            </a:pPr>
            <a:r>
              <a:rPr lang="en-US" sz="2000" dirty="0">
                <a:latin typeface="Calibri"/>
                <a:cs typeface="Calibri"/>
              </a:rPr>
              <a:t>	7	[01</a:t>
            </a:r>
            <a:r>
              <a:rPr lang="en-US" sz="2000" u="sng" dirty="0">
                <a:latin typeface="Calibri"/>
                <a:cs typeface="Calibri"/>
              </a:rPr>
              <a:t>1</a:t>
            </a:r>
            <a:r>
              <a:rPr lang="en-US" sz="2000" dirty="0">
                <a:latin typeface="Calibri"/>
                <a:cs typeface="Calibri"/>
              </a:rPr>
              <a:t>1</a:t>
            </a:r>
            <a:r>
              <a:rPr lang="en-US" sz="2000" baseline="-25000" dirty="0">
                <a:latin typeface="Calibri"/>
                <a:cs typeface="Calibri"/>
              </a:rPr>
              <a:t>2</a:t>
            </a:r>
            <a:r>
              <a:rPr lang="en-US" sz="2000" dirty="0">
                <a:latin typeface="Calibri"/>
                <a:cs typeface="Calibri"/>
              </a:rPr>
              <a:t>],  </a:t>
            </a:r>
          </a:p>
          <a:p>
            <a:pPr>
              <a:lnSpc>
                <a:spcPct val="100000"/>
              </a:lnSpc>
              <a:spcBef>
                <a:spcPts val="0"/>
              </a:spcBef>
            </a:pPr>
            <a:r>
              <a:rPr lang="en-US" sz="2000" dirty="0">
                <a:latin typeface="Calibri"/>
                <a:cs typeface="Calibri"/>
              </a:rPr>
              <a:t>	8	[10</a:t>
            </a:r>
            <a:r>
              <a:rPr lang="en-US" sz="2000" u="sng" dirty="0">
                <a:latin typeface="Calibri"/>
                <a:cs typeface="Calibri"/>
              </a:rPr>
              <a:t>0</a:t>
            </a:r>
            <a:r>
              <a:rPr lang="en-US" sz="2000" dirty="0">
                <a:latin typeface="Calibri"/>
                <a:cs typeface="Calibri"/>
              </a:rPr>
              <a:t>0</a:t>
            </a:r>
            <a:r>
              <a:rPr lang="en-US" sz="2000" baseline="-25000" dirty="0">
                <a:latin typeface="Calibri"/>
                <a:cs typeface="Calibri"/>
              </a:rPr>
              <a:t>2</a:t>
            </a:r>
            <a:r>
              <a:rPr lang="en-US" sz="2000" dirty="0">
                <a:latin typeface="Calibri"/>
                <a:cs typeface="Calibri"/>
              </a:rPr>
              <a:t>],  </a:t>
            </a:r>
          </a:p>
          <a:p>
            <a:pPr>
              <a:lnSpc>
                <a:spcPct val="100000"/>
              </a:lnSpc>
              <a:spcBef>
                <a:spcPts val="0"/>
              </a:spcBef>
            </a:pPr>
            <a:r>
              <a:rPr lang="en-US" sz="2000" dirty="0">
                <a:latin typeface="Calibri"/>
                <a:cs typeface="Calibri"/>
              </a:rPr>
              <a:t>	0	[00</a:t>
            </a:r>
            <a:r>
              <a:rPr lang="en-US" sz="2000" u="sng" dirty="0">
                <a:latin typeface="Calibri"/>
                <a:cs typeface="Calibri"/>
              </a:rPr>
              <a:t>0</a:t>
            </a:r>
            <a:r>
              <a:rPr lang="en-US" sz="2000" dirty="0">
                <a:latin typeface="Calibri"/>
                <a:cs typeface="Calibri"/>
              </a:rPr>
              <a:t>0</a:t>
            </a:r>
            <a:r>
              <a:rPr lang="en-US" sz="2000" baseline="-25000" dirty="0">
                <a:latin typeface="Calibri"/>
                <a:cs typeface="Calibri"/>
              </a:rPr>
              <a:t>2</a:t>
            </a:r>
            <a:r>
              <a:rPr lang="en-US" sz="2000" dirty="0">
                <a:latin typeface="Calibri"/>
                <a:cs typeface="Calibri"/>
              </a:rPr>
              <a:t>]</a:t>
            </a:r>
          </a:p>
        </p:txBody>
      </p:sp>
      <p:sp>
        <p:nvSpPr>
          <p:cNvPr id="202756" name="Rectangle 4"/>
          <p:cNvSpPr>
            <a:spLocks noChangeArrowheads="1"/>
          </p:cNvSpPr>
          <p:nvPr/>
        </p:nvSpPr>
        <p:spPr bwMode="auto">
          <a:xfrm>
            <a:off x="1981200" y="1841500"/>
            <a:ext cx="703262" cy="285750"/>
          </a:xfrm>
          <a:prstGeom prst="rect">
            <a:avLst/>
          </a:prstGeom>
          <a:solidFill>
            <a:schemeClr val="bg1"/>
          </a:solid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xx</a:t>
            </a:r>
          </a:p>
        </p:txBody>
      </p:sp>
      <p:sp>
        <p:nvSpPr>
          <p:cNvPr id="202757" name="Rectangle 5"/>
          <p:cNvSpPr>
            <a:spLocks noChangeArrowheads="1"/>
          </p:cNvSpPr>
          <p:nvPr/>
        </p:nvSpPr>
        <p:spPr bwMode="auto">
          <a:xfrm>
            <a:off x="2100263" y="1507456"/>
            <a:ext cx="526385"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t=2</a:t>
            </a:r>
          </a:p>
        </p:txBody>
      </p:sp>
      <p:sp>
        <p:nvSpPr>
          <p:cNvPr id="202758" name="Rectangle 6"/>
          <p:cNvSpPr>
            <a:spLocks noChangeArrowheads="1"/>
          </p:cNvSpPr>
          <p:nvPr/>
        </p:nvSpPr>
        <p:spPr bwMode="auto">
          <a:xfrm>
            <a:off x="2728913" y="1507456"/>
            <a:ext cx="553937"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s=1</a:t>
            </a:r>
          </a:p>
        </p:txBody>
      </p:sp>
      <p:sp>
        <p:nvSpPr>
          <p:cNvPr id="202759" name="Rectangle 7"/>
          <p:cNvSpPr>
            <a:spLocks noChangeArrowheads="1"/>
          </p:cNvSpPr>
          <p:nvPr/>
        </p:nvSpPr>
        <p:spPr bwMode="auto">
          <a:xfrm>
            <a:off x="3468687" y="1507456"/>
            <a:ext cx="581238"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a:latin typeface="Calibri"/>
                <a:cs typeface="Calibri"/>
              </a:rPr>
              <a:t>b=1</a:t>
            </a:r>
          </a:p>
        </p:txBody>
      </p:sp>
      <p:sp>
        <p:nvSpPr>
          <p:cNvPr id="202760" name="Rectangle 8"/>
          <p:cNvSpPr>
            <a:spLocks noChangeArrowheads="1"/>
          </p:cNvSpPr>
          <p:nvPr/>
        </p:nvSpPr>
        <p:spPr bwMode="auto">
          <a:xfrm>
            <a:off x="2698750" y="1841500"/>
            <a:ext cx="703262" cy="285750"/>
          </a:xfrm>
          <a:prstGeom prst="rect">
            <a:avLst/>
          </a:prstGeom>
          <a:solidFill>
            <a:schemeClr val="bg1"/>
          </a:solid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x</a:t>
            </a:r>
          </a:p>
        </p:txBody>
      </p:sp>
      <p:sp>
        <p:nvSpPr>
          <p:cNvPr id="202761" name="Rectangle 9"/>
          <p:cNvSpPr>
            <a:spLocks noChangeArrowheads="1"/>
          </p:cNvSpPr>
          <p:nvPr/>
        </p:nvSpPr>
        <p:spPr bwMode="auto">
          <a:xfrm>
            <a:off x="3414713" y="1841500"/>
            <a:ext cx="703263" cy="285750"/>
          </a:xfrm>
          <a:prstGeom prst="rect">
            <a:avLst/>
          </a:prstGeom>
          <a:solidFill>
            <a:schemeClr val="bg1"/>
          </a:solidFill>
          <a:ln w="12700">
            <a:solidFill>
              <a:schemeClr val="tx1"/>
            </a:solidFill>
            <a:miter lim="800000"/>
            <a:headEnd/>
            <a:tailEnd/>
          </a:ln>
          <a:effectLst/>
        </p:spPr>
        <p:txBody>
          <a:bodyPr wrap="none" lIns="90487" tIns="44450" rIns="90487" bIns="44450" anchor="ctr">
            <a:prstTxWarp prst="textNoShape">
              <a:avLst/>
            </a:prstTxWarp>
          </a:bodyPr>
          <a:lstStyle/>
          <a:p>
            <a:pPr algn="ctr">
              <a:lnSpc>
                <a:spcPct val="100000"/>
              </a:lnSpc>
            </a:pPr>
            <a:r>
              <a:rPr lang="en-US" sz="2000" b="0">
                <a:latin typeface="Calibri"/>
                <a:cs typeface="Calibri"/>
              </a:rPr>
              <a:t>x</a:t>
            </a:r>
          </a:p>
        </p:txBody>
      </p:sp>
      <p:grpSp>
        <p:nvGrpSpPr>
          <p:cNvPr id="2" name="Group 10"/>
          <p:cNvGrpSpPr>
            <a:grpSpLocks/>
          </p:cNvGrpSpPr>
          <p:nvPr/>
        </p:nvGrpSpPr>
        <p:grpSpPr bwMode="auto">
          <a:xfrm>
            <a:off x="5446714" y="5106989"/>
            <a:ext cx="2662237" cy="306387"/>
            <a:chOff x="2027" y="3244"/>
            <a:chExt cx="1677" cy="193"/>
          </a:xfrm>
          <a:solidFill>
            <a:srgbClr val="DEDFF5"/>
          </a:solidFill>
        </p:grpSpPr>
        <p:sp>
          <p:nvSpPr>
            <p:cNvPr id="202763" name="Rectangle 11"/>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a:latin typeface="Calibri"/>
                  <a:cs typeface="Calibri"/>
                </a:rPr>
                <a:t>0</a:t>
              </a:r>
            </a:p>
          </p:txBody>
        </p:sp>
        <p:sp>
          <p:nvSpPr>
            <p:cNvPr id="202764" name="Rectangle 12"/>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a:latin typeface="Calibri"/>
                  <a:cs typeface="Calibri"/>
                </a:rPr>
                <a:t>?</a:t>
              </a:r>
            </a:p>
          </p:txBody>
        </p:sp>
        <p:sp>
          <p:nvSpPr>
            <p:cNvPr id="202765" name="Rectangle 13"/>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a:latin typeface="Calibri"/>
                  <a:cs typeface="Calibri"/>
                </a:rPr>
                <a:t>?</a:t>
              </a:r>
            </a:p>
          </p:txBody>
        </p:sp>
      </p:grpSp>
      <p:sp>
        <p:nvSpPr>
          <p:cNvPr id="202766" name="Rectangle 14"/>
          <p:cNvSpPr>
            <a:spLocks noChangeArrowheads="1"/>
          </p:cNvSpPr>
          <p:nvPr/>
        </p:nvSpPr>
        <p:spPr bwMode="auto">
          <a:xfrm>
            <a:off x="5595938" y="4724401"/>
            <a:ext cx="304570"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dirty="0" err="1">
                <a:latin typeface="Calibri"/>
                <a:cs typeface="Calibri"/>
              </a:rPr>
              <a:t>v</a:t>
            </a:r>
            <a:endParaRPr lang="en-US" sz="2000" dirty="0">
              <a:latin typeface="Calibri"/>
              <a:cs typeface="Calibri"/>
            </a:endParaRPr>
          </a:p>
        </p:txBody>
      </p:sp>
      <p:sp>
        <p:nvSpPr>
          <p:cNvPr id="202767" name="Rectangle 15"/>
          <p:cNvSpPr>
            <a:spLocks noChangeArrowheads="1"/>
          </p:cNvSpPr>
          <p:nvPr/>
        </p:nvSpPr>
        <p:spPr bwMode="auto">
          <a:xfrm>
            <a:off x="6073776" y="4724401"/>
            <a:ext cx="538533"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dirty="0">
                <a:latin typeface="Calibri"/>
                <a:cs typeface="Calibri"/>
              </a:rPr>
              <a:t>Tag</a:t>
            </a:r>
          </a:p>
        </p:txBody>
      </p:sp>
      <p:sp>
        <p:nvSpPr>
          <p:cNvPr id="202768" name="Rectangle 16"/>
          <p:cNvSpPr>
            <a:spLocks noChangeArrowheads="1"/>
          </p:cNvSpPr>
          <p:nvPr/>
        </p:nvSpPr>
        <p:spPr bwMode="auto">
          <a:xfrm>
            <a:off x="6934201" y="4724401"/>
            <a:ext cx="757819" cy="397545"/>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dirty="0">
                <a:latin typeface="Calibri"/>
                <a:cs typeface="Calibri"/>
              </a:rPr>
              <a:t>Block</a:t>
            </a:r>
          </a:p>
        </p:txBody>
      </p:sp>
      <p:sp>
        <p:nvSpPr>
          <p:cNvPr id="202769" name="Rectangle 17"/>
          <p:cNvSpPr>
            <a:spLocks noChangeArrowheads="1"/>
          </p:cNvSpPr>
          <p:nvPr/>
        </p:nvSpPr>
        <p:spPr bwMode="auto">
          <a:xfrm>
            <a:off x="5446713" y="5416550"/>
            <a:ext cx="55721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nSpc>
                <a:spcPct val="65000"/>
              </a:lnSpc>
              <a:spcBef>
                <a:spcPct val="50000"/>
              </a:spcBef>
            </a:pPr>
            <a:r>
              <a:rPr lang="en-US" sz="2000" b="0">
                <a:latin typeface="Calibri"/>
                <a:cs typeface="Calibri"/>
              </a:rPr>
              <a:t>0</a:t>
            </a:r>
          </a:p>
        </p:txBody>
      </p:sp>
      <p:sp>
        <p:nvSpPr>
          <p:cNvPr id="202770" name="Rectangle 18"/>
          <p:cNvSpPr>
            <a:spLocks noChangeArrowheads="1"/>
          </p:cNvSpPr>
          <p:nvPr/>
        </p:nvSpPr>
        <p:spPr bwMode="auto">
          <a:xfrm>
            <a:off x="6021388" y="5416550"/>
            <a:ext cx="65246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202771" name="Rectangle 19"/>
          <p:cNvSpPr>
            <a:spLocks noChangeArrowheads="1"/>
          </p:cNvSpPr>
          <p:nvPr/>
        </p:nvSpPr>
        <p:spPr bwMode="auto">
          <a:xfrm>
            <a:off x="6689726" y="5416550"/>
            <a:ext cx="1419225"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202772" name="Rectangle 20"/>
          <p:cNvSpPr>
            <a:spLocks noChangeArrowheads="1"/>
          </p:cNvSpPr>
          <p:nvPr/>
        </p:nvSpPr>
        <p:spPr bwMode="auto">
          <a:xfrm>
            <a:off x="5446713" y="5924550"/>
            <a:ext cx="55721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nSpc>
                <a:spcPct val="65000"/>
              </a:lnSpc>
              <a:spcBef>
                <a:spcPct val="50000"/>
              </a:spcBef>
            </a:pPr>
            <a:r>
              <a:rPr lang="en-US" sz="2000" b="0">
                <a:latin typeface="Calibri"/>
                <a:cs typeface="Calibri"/>
              </a:rPr>
              <a:t>0</a:t>
            </a:r>
          </a:p>
        </p:txBody>
      </p:sp>
      <p:sp>
        <p:nvSpPr>
          <p:cNvPr id="202773" name="Rectangle 21"/>
          <p:cNvSpPr>
            <a:spLocks noChangeArrowheads="1"/>
          </p:cNvSpPr>
          <p:nvPr/>
        </p:nvSpPr>
        <p:spPr bwMode="auto">
          <a:xfrm>
            <a:off x="6021388" y="5924550"/>
            <a:ext cx="65246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202774" name="Rectangle 22"/>
          <p:cNvSpPr>
            <a:spLocks noChangeArrowheads="1"/>
          </p:cNvSpPr>
          <p:nvPr/>
        </p:nvSpPr>
        <p:spPr bwMode="auto">
          <a:xfrm>
            <a:off x="6689726" y="5924550"/>
            <a:ext cx="1419225"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202775" name="Rectangle 23"/>
          <p:cNvSpPr>
            <a:spLocks noChangeArrowheads="1"/>
          </p:cNvSpPr>
          <p:nvPr/>
        </p:nvSpPr>
        <p:spPr bwMode="auto">
          <a:xfrm>
            <a:off x="5446713" y="6248400"/>
            <a:ext cx="55721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nSpc>
                <a:spcPct val="65000"/>
              </a:lnSpc>
              <a:spcBef>
                <a:spcPct val="50000"/>
              </a:spcBef>
            </a:pPr>
            <a:r>
              <a:rPr lang="en-US" sz="2000" b="0">
                <a:latin typeface="Calibri"/>
                <a:cs typeface="Calibri"/>
              </a:rPr>
              <a:t>0</a:t>
            </a:r>
          </a:p>
        </p:txBody>
      </p:sp>
      <p:sp>
        <p:nvSpPr>
          <p:cNvPr id="202776" name="Rectangle 24"/>
          <p:cNvSpPr>
            <a:spLocks noChangeArrowheads="1"/>
          </p:cNvSpPr>
          <p:nvPr/>
        </p:nvSpPr>
        <p:spPr bwMode="auto">
          <a:xfrm>
            <a:off x="6021388" y="6248400"/>
            <a:ext cx="652462"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202777" name="Rectangle 25"/>
          <p:cNvSpPr>
            <a:spLocks noChangeArrowheads="1"/>
          </p:cNvSpPr>
          <p:nvPr/>
        </p:nvSpPr>
        <p:spPr bwMode="auto">
          <a:xfrm>
            <a:off x="6689726" y="6248400"/>
            <a:ext cx="1419225" cy="3048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202779" name="Text Box 27"/>
          <p:cNvSpPr txBox="1">
            <a:spLocks noChangeArrowheads="1"/>
          </p:cNvSpPr>
          <p:nvPr/>
        </p:nvSpPr>
        <p:spPr bwMode="auto">
          <a:xfrm>
            <a:off x="8181976" y="2984699"/>
            <a:ext cx="647111" cy="307777"/>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a:latin typeface="Calibri"/>
                <a:cs typeface="Calibri"/>
              </a:rPr>
              <a:t>miss</a:t>
            </a:r>
          </a:p>
        </p:txBody>
      </p:sp>
      <p:grpSp>
        <p:nvGrpSpPr>
          <p:cNvPr id="3" name="Group 28"/>
          <p:cNvGrpSpPr>
            <a:grpSpLocks/>
          </p:cNvGrpSpPr>
          <p:nvPr/>
        </p:nvGrpSpPr>
        <p:grpSpPr bwMode="auto">
          <a:xfrm>
            <a:off x="5446714" y="5110164"/>
            <a:ext cx="2662237" cy="306387"/>
            <a:chOff x="2027" y="3244"/>
            <a:chExt cx="1677" cy="193"/>
          </a:xfrm>
          <a:solidFill>
            <a:srgbClr val="DEDFF5"/>
          </a:solidFill>
        </p:grpSpPr>
        <p:sp>
          <p:nvSpPr>
            <p:cNvPr id="202781" name="Rectangle 29"/>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a:latin typeface="Calibri"/>
                  <a:cs typeface="Calibri"/>
                </a:rPr>
                <a:t>1</a:t>
              </a:r>
            </a:p>
          </p:txBody>
        </p:sp>
        <p:sp>
          <p:nvSpPr>
            <p:cNvPr id="202782" name="Rectangle 30"/>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a:latin typeface="Calibri"/>
                  <a:cs typeface="Calibri"/>
                </a:rPr>
                <a:t>00</a:t>
              </a:r>
            </a:p>
          </p:txBody>
        </p:sp>
        <p:sp>
          <p:nvSpPr>
            <p:cNvPr id="202783" name="Rectangle 31"/>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a:latin typeface="Calibri"/>
                  <a:cs typeface="Calibri"/>
                </a:rPr>
                <a:t>M[0-1]</a:t>
              </a:r>
            </a:p>
          </p:txBody>
        </p:sp>
      </p:grpSp>
      <p:sp>
        <p:nvSpPr>
          <p:cNvPr id="202784" name="Text Box 32"/>
          <p:cNvSpPr txBox="1">
            <a:spLocks noChangeArrowheads="1"/>
          </p:cNvSpPr>
          <p:nvPr/>
        </p:nvSpPr>
        <p:spPr bwMode="auto">
          <a:xfrm>
            <a:off x="8272464" y="3276601"/>
            <a:ext cx="462265" cy="307777"/>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a:latin typeface="Calibri"/>
                <a:cs typeface="Calibri"/>
              </a:rPr>
              <a:t>hit</a:t>
            </a:r>
          </a:p>
        </p:txBody>
      </p:sp>
      <p:sp>
        <p:nvSpPr>
          <p:cNvPr id="202785" name="Text Box 33"/>
          <p:cNvSpPr txBox="1">
            <a:spLocks noChangeArrowheads="1"/>
          </p:cNvSpPr>
          <p:nvPr/>
        </p:nvSpPr>
        <p:spPr bwMode="auto">
          <a:xfrm>
            <a:off x="8181976" y="3581401"/>
            <a:ext cx="647111" cy="307777"/>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a:latin typeface="Calibri"/>
                <a:cs typeface="Calibri"/>
              </a:rPr>
              <a:t>miss</a:t>
            </a:r>
          </a:p>
        </p:txBody>
      </p:sp>
      <p:grpSp>
        <p:nvGrpSpPr>
          <p:cNvPr id="4" name="Group 34"/>
          <p:cNvGrpSpPr>
            <a:grpSpLocks/>
          </p:cNvGrpSpPr>
          <p:nvPr/>
        </p:nvGrpSpPr>
        <p:grpSpPr bwMode="auto">
          <a:xfrm>
            <a:off x="5446714" y="5921376"/>
            <a:ext cx="2662237" cy="306387"/>
            <a:chOff x="2027" y="3244"/>
            <a:chExt cx="1677" cy="193"/>
          </a:xfrm>
          <a:solidFill>
            <a:srgbClr val="DEDFF5"/>
          </a:solidFill>
        </p:grpSpPr>
        <p:sp>
          <p:nvSpPr>
            <p:cNvPr id="202787" name="Rectangle 35"/>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a:latin typeface="Calibri"/>
                  <a:cs typeface="Calibri"/>
                </a:rPr>
                <a:t>1</a:t>
              </a:r>
            </a:p>
          </p:txBody>
        </p:sp>
        <p:sp>
          <p:nvSpPr>
            <p:cNvPr id="202788" name="Rectangle 36"/>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a:latin typeface="Calibri"/>
                  <a:cs typeface="Calibri"/>
                </a:rPr>
                <a:t>01</a:t>
              </a:r>
            </a:p>
          </p:txBody>
        </p:sp>
        <p:sp>
          <p:nvSpPr>
            <p:cNvPr id="202789" name="Rectangle 37"/>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a:latin typeface="Calibri"/>
                  <a:cs typeface="Calibri"/>
                </a:rPr>
                <a:t>M[6-7]</a:t>
              </a:r>
            </a:p>
          </p:txBody>
        </p:sp>
      </p:grpSp>
      <p:sp>
        <p:nvSpPr>
          <p:cNvPr id="202790" name="Text Box 38"/>
          <p:cNvSpPr txBox="1">
            <a:spLocks noChangeArrowheads="1"/>
          </p:cNvSpPr>
          <p:nvPr/>
        </p:nvSpPr>
        <p:spPr bwMode="auto">
          <a:xfrm>
            <a:off x="8181976" y="3886201"/>
            <a:ext cx="647111" cy="307777"/>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a:latin typeface="Calibri"/>
                <a:cs typeface="Calibri"/>
              </a:rPr>
              <a:t>miss</a:t>
            </a:r>
          </a:p>
        </p:txBody>
      </p:sp>
      <p:grpSp>
        <p:nvGrpSpPr>
          <p:cNvPr id="5" name="Group 39"/>
          <p:cNvGrpSpPr>
            <a:grpSpLocks/>
          </p:cNvGrpSpPr>
          <p:nvPr/>
        </p:nvGrpSpPr>
        <p:grpSpPr bwMode="auto">
          <a:xfrm>
            <a:off x="5446714" y="5413375"/>
            <a:ext cx="2662237" cy="306388"/>
            <a:chOff x="2027" y="3244"/>
            <a:chExt cx="1677" cy="193"/>
          </a:xfrm>
          <a:solidFill>
            <a:srgbClr val="DEDFF5"/>
          </a:solidFill>
        </p:grpSpPr>
        <p:sp>
          <p:nvSpPr>
            <p:cNvPr id="202792" name="Rectangle 40"/>
            <p:cNvSpPr>
              <a:spLocks noChangeArrowheads="1"/>
            </p:cNvSpPr>
            <p:nvPr/>
          </p:nvSpPr>
          <p:spPr bwMode="auto">
            <a:xfrm>
              <a:off x="2027" y="3244"/>
              <a:ext cx="35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a:latin typeface="Calibri"/>
                  <a:cs typeface="Calibri"/>
                </a:rPr>
                <a:t>1</a:t>
              </a:r>
            </a:p>
          </p:txBody>
        </p:sp>
        <p:sp>
          <p:nvSpPr>
            <p:cNvPr id="202793" name="Rectangle 41"/>
            <p:cNvSpPr>
              <a:spLocks noChangeArrowheads="1"/>
            </p:cNvSpPr>
            <p:nvPr/>
          </p:nvSpPr>
          <p:spPr bwMode="auto">
            <a:xfrm>
              <a:off x="2389" y="3244"/>
              <a:ext cx="411"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a:latin typeface="Calibri"/>
                  <a:cs typeface="Calibri"/>
                </a:rPr>
                <a:t>10</a:t>
              </a:r>
            </a:p>
          </p:txBody>
        </p:sp>
        <p:sp>
          <p:nvSpPr>
            <p:cNvPr id="202794" name="Rectangle 42"/>
            <p:cNvSpPr>
              <a:spLocks noChangeArrowheads="1"/>
            </p:cNvSpPr>
            <p:nvPr/>
          </p:nvSpPr>
          <p:spPr bwMode="auto">
            <a:xfrm>
              <a:off x="2810" y="3244"/>
              <a:ext cx="894" cy="193"/>
            </a:xfrm>
            <a:prstGeom prst="rect">
              <a:avLst/>
            </a:prstGeom>
            <a:grpFill/>
            <a:ln w="12700">
              <a:solidFill>
                <a:schemeClr val="tx1"/>
              </a:solidFill>
              <a:miter lim="800000"/>
              <a:headEnd/>
              <a:tailEnd/>
            </a:ln>
            <a:effectLst/>
          </p:spPr>
          <p:txBody>
            <a:bodyPr wrap="none" lIns="90487" tIns="44450" rIns="90487" bIns="44450" anchor="ctr">
              <a:prstTxWarp prst="textNoShape">
                <a:avLst/>
              </a:prstTxWarp>
            </a:bodyPr>
            <a:lstStyle/>
            <a:p>
              <a:pPr>
                <a:lnSpc>
                  <a:spcPct val="100000"/>
                </a:lnSpc>
              </a:pPr>
              <a:r>
                <a:rPr lang="en-US" sz="2000" b="0">
                  <a:latin typeface="Calibri"/>
                  <a:cs typeface="Calibri"/>
                </a:rPr>
                <a:t>M[8-9]</a:t>
              </a:r>
            </a:p>
          </p:txBody>
        </p:sp>
      </p:grpSp>
      <p:sp>
        <p:nvSpPr>
          <p:cNvPr id="202795" name="Text Box 43"/>
          <p:cNvSpPr txBox="1">
            <a:spLocks noChangeArrowheads="1"/>
          </p:cNvSpPr>
          <p:nvPr/>
        </p:nvSpPr>
        <p:spPr bwMode="auto">
          <a:xfrm>
            <a:off x="8272464" y="4191001"/>
            <a:ext cx="462265" cy="307777"/>
          </a:xfrm>
          <a:prstGeom prst="rect">
            <a:avLst/>
          </a:prstGeom>
          <a:noFill/>
          <a:ln w="28575">
            <a:noFill/>
            <a:miter lim="800000"/>
            <a:headEnd/>
            <a:tailEnd/>
          </a:ln>
          <a:effectLst/>
        </p:spPr>
        <p:txBody>
          <a:bodyPr wrap="none" lIns="90487" tIns="44450" rIns="90487" bIns="44450">
            <a:prstTxWarp prst="textNoShape">
              <a:avLst/>
            </a:prstTxWarp>
            <a:spAutoFit/>
          </a:bodyPr>
          <a:lstStyle/>
          <a:p>
            <a:pPr>
              <a:lnSpc>
                <a:spcPct val="65000"/>
              </a:lnSpc>
              <a:spcBef>
                <a:spcPct val="50000"/>
              </a:spcBef>
            </a:pPr>
            <a:r>
              <a:rPr lang="en-US" sz="2000" b="0" dirty="0">
                <a:latin typeface="Calibri"/>
                <a:cs typeface="Calibri"/>
              </a:rPr>
              <a:t>hit</a:t>
            </a:r>
          </a:p>
        </p:txBody>
      </p:sp>
      <p:sp>
        <p:nvSpPr>
          <p:cNvPr id="47" name="TextBox 46"/>
          <p:cNvSpPr txBox="1"/>
          <p:nvPr/>
        </p:nvSpPr>
        <p:spPr>
          <a:xfrm>
            <a:off x="4349750" y="5416550"/>
            <a:ext cx="858838" cy="369332"/>
          </a:xfrm>
          <a:prstGeom prst="rect">
            <a:avLst/>
          </a:prstGeom>
          <a:noFill/>
        </p:spPr>
        <p:txBody>
          <a:bodyPr wrap="square" rtlCol="0">
            <a:normAutofit/>
          </a:bodyPr>
          <a:lstStyle/>
          <a:p>
            <a:endParaRPr lang="en-US" dirty="0">
              <a:latin typeface="Calibri" pitchFamily="34" charset="0"/>
            </a:endParaRPr>
          </a:p>
        </p:txBody>
      </p:sp>
      <p:sp>
        <p:nvSpPr>
          <p:cNvPr id="48" name="TextBox 47"/>
          <p:cNvSpPr txBox="1"/>
          <p:nvPr/>
        </p:nvSpPr>
        <p:spPr>
          <a:xfrm>
            <a:off x="4751045" y="5220512"/>
            <a:ext cx="657552" cy="288284"/>
          </a:xfrm>
          <a:prstGeom prst="rect">
            <a:avLst/>
          </a:prstGeom>
          <a:noFill/>
        </p:spPr>
        <p:txBody>
          <a:bodyPr wrap="none" rtlCol="0">
            <a:spAutoFit/>
          </a:bodyPr>
          <a:lstStyle/>
          <a:p>
            <a:r>
              <a:rPr lang="en-US" dirty="0">
                <a:latin typeface="Calibri" pitchFamily="34" charset="0"/>
              </a:rPr>
              <a:t>Set 0</a:t>
            </a:r>
          </a:p>
        </p:txBody>
      </p:sp>
      <p:sp>
        <p:nvSpPr>
          <p:cNvPr id="49" name="TextBox 48"/>
          <p:cNvSpPr txBox="1"/>
          <p:nvPr/>
        </p:nvSpPr>
        <p:spPr>
          <a:xfrm>
            <a:off x="4751045" y="6031468"/>
            <a:ext cx="657552" cy="288284"/>
          </a:xfrm>
          <a:prstGeom prst="rect">
            <a:avLst/>
          </a:prstGeom>
          <a:noFill/>
        </p:spPr>
        <p:txBody>
          <a:bodyPr wrap="none" rtlCol="0">
            <a:spAutoFit/>
          </a:bodyPr>
          <a:lstStyle/>
          <a:p>
            <a:r>
              <a:rPr lang="en-US" dirty="0">
                <a:latin typeface="Calibri" pitchFamily="34" charset="0"/>
              </a:rPr>
              <a:t>Set 1</a:t>
            </a:r>
          </a:p>
        </p:txBody>
      </p:sp>
      <mc:AlternateContent xmlns:mc="http://schemas.openxmlformats.org/markup-compatibility/2006">
        <mc:Choice xmlns:p14="http://schemas.microsoft.com/office/powerpoint/2010/main" Requires="p14">
          <p:contentPart p14:bwMode="auto" r:id="rId3">
            <p14:nvContentPartPr>
              <p14:cNvPr id="7" name="Ink 6">
                <a:extLst>
                  <a:ext uri="{FF2B5EF4-FFF2-40B4-BE49-F238E27FC236}">
                    <a16:creationId xmlns:a16="http://schemas.microsoft.com/office/drawing/2014/main" id="{B5C52CC0-2ABF-494A-C57B-F24ED19B236F}"/>
                  </a:ext>
                </a:extLst>
              </p14:cNvPr>
              <p14:cNvContentPartPr/>
              <p14:nvPr/>
            </p14:nvContentPartPr>
            <p14:xfrm>
              <a:off x="1835280" y="1415880"/>
              <a:ext cx="8363160" cy="2794680"/>
            </p14:xfrm>
          </p:contentPart>
        </mc:Choice>
        <mc:Fallback>
          <p:pic>
            <p:nvPicPr>
              <p:cNvPr id="7" name="Ink 6">
                <a:extLst>
                  <a:ext uri="{FF2B5EF4-FFF2-40B4-BE49-F238E27FC236}">
                    <a16:creationId xmlns:a16="http://schemas.microsoft.com/office/drawing/2014/main" id="{B5C52CC0-2ABF-494A-C57B-F24ED19B236F}"/>
                  </a:ext>
                </a:extLst>
              </p:cNvPr>
              <p:cNvPicPr/>
              <p:nvPr/>
            </p:nvPicPr>
            <p:blipFill>
              <a:blip r:embed="rId4"/>
              <a:stretch>
                <a:fillRect/>
              </a:stretch>
            </p:blipFill>
            <p:spPr>
              <a:xfrm>
                <a:off x="1825920" y="1406520"/>
                <a:ext cx="8381880" cy="2813400"/>
              </a:xfrm>
              <a:prstGeom prst="rect">
                <a:avLst/>
              </a:prstGeom>
            </p:spPr>
          </p:pic>
        </mc:Fallback>
      </mc:AlternateContent>
    </p:spTree>
    <p:extLst>
      <p:ext uri="{BB962C8B-B14F-4D97-AF65-F5344CB8AC3E}">
        <p14:creationId xmlns:p14="http://schemas.microsoft.com/office/powerpoint/2010/main" val="12507500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277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278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278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279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27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79" grpId="0"/>
      <p:bldP spid="202784" grpId="0"/>
      <p:bldP spid="202785" grpId="0"/>
      <p:bldP spid="202790" grpId="0"/>
      <p:bldP spid="20279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
          <p:cNvSpPr>
            <a:spLocks noGrp="1" noChangeArrowheads="1"/>
          </p:cNvSpPr>
          <p:nvPr>
            <p:ph type="title"/>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What About Writes?</a:t>
            </a:r>
          </a:p>
        </p:txBody>
      </p:sp>
      <p:sp>
        <p:nvSpPr>
          <p:cNvPr id="26626" name="Rectangle 2"/>
          <p:cNvSpPr>
            <a:spLocks noGrp="1" noChangeArrowheads="1"/>
          </p:cNvSpPr>
          <p:nvPr>
            <p:ph idx="1"/>
          </p:nvPr>
        </p:nvSpPr>
        <p:spPr/>
        <p:txBody>
          <a:bodyPr vert="horz" wrap="square" lIns="90360" tIns="44280" rIns="90360" bIns="44280" numCol="1" anchor="t" anchorCtr="0" compatLnSpc="1">
            <a:prstTxWarp prst="textNoShape">
              <a:avLst/>
            </a:prstTxWarp>
          </a:bodyPr>
          <a:lstStyle/>
          <a:p>
            <a:pPr>
              <a:lnSpc>
                <a:spcPct val="100000"/>
              </a:lnSpc>
              <a:spcBef>
                <a:spcPts val="600"/>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a:t>Multiple copies of data exist:</a:t>
            </a:r>
          </a:p>
          <a:p>
            <a:pPr lvl="1" eaLnBrk="1" hangingPunct="1">
              <a:spcBef>
                <a:spcPts val="600"/>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a:t>L1, L2, L3, Main Memory, Disk</a:t>
            </a:r>
          </a:p>
          <a:p>
            <a:pPr>
              <a:lnSpc>
                <a:spcPct val="100000"/>
              </a:lnSpc>
              <a:spcBef>
                <a:spcPts val="600"/>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a:t>What to do on a write hit?</a:t>
            </a:r>
          </a:p>
          <a:p>
            <a:pPr lvl="1" eaLnBrk="1" hangingPunct="1">
              <a:spcBef>
                <a:spcPts val="600"/>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a:solidFill>
                  <a:srgbClr val="FF0000"/>
                </a:solidFill>
              </a:rPr>
              <a:t>Write-through </a:t>
            </a:r>
            <a:r>
              <a:rPr lang="en-GB" dirty="0"/>
              <a:t>(write immediately to memory)</a:t>
            </a:r>
          </a:p>
          <a:p>
            <a:pPr lvl="1" eaLnBrk="1" hangingPunct="1">
              <a:spcBef>
                <a:spcPts val="600"/>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a:solidFill>
                  <a:srgbClr val="FF0000"/>
                </a:solidFill>
              </a:rPr>
              <a:t>Write-back </a:t>
            </a:r>
            <a:r>
              <a:rPr lang="en-GB" dirty="0"/>
              <a:t>(defer write to memory until replacement of line)</a:t>
            </a:r>
          </a:p>
          <a:p>
            <a:pPr lvl="2" eaLnBrk="1" hangingPunct="1">
              <a:lnSpc>
                <a:spcPct val="100000"/>
              </a:lnSpc>
              <a:spcBef>
                <a:spcPts val="600"/>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a:t>Need a “dirty” bit (line different from memory or not)</a:t>
            </a:r>
          </a:p>
          <a:p>
            <a:pPr>
              <a:lnSpc>
                <a:spcPct val="100000"/>
              </a:lnSpc>
              <a:spcBef>
                <a:spcPts val="600"/>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a:t>What to do on a write miss?</a:t>
            </a:r>
          </a:p>
          <a:p>
            <a:pPr lvl="1">
              <a:spcBef>
                <a:spcPts val="600"/>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a:solidFill>
                  <a:srgbClr val="FF0000"/>
                </a:solidFill>
              </a:rPr>
              <a:t>Write-allocate </a:t>
            </a:r>
            <a:r>
              <a:rPr lang="en-GB" dirty="0"/>
              <a:t>(load into cache, update line in cache)</a:t>
            </a:r>
          </a:p>
          <a:p>
            <a:pPr lvl="2">
              <a:lnSpc>
                <a:spcPct val="100000"/>
              </a:lnSpc>
              <a:spcBef>
                <a:spcPts val="600"/>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a:t>Good if more writes to the location follow</a:t>
            </a:r>
          </a:p>
          <a:p>
            <a:pPr lvl="1">
              <a:spcBef>
                <a:spcPts val="600"/>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a:solidFill>
                  <a:srgbClr val="FF0000"/>
                </a:solidFill>
              </a:rPr>
              <a:t>No-write-allocate </a:t>
            </a:r>
            <a:r>
              <a:rPr lang="en-GB" dirty="0"/>
              <a:t>(writes straight to memory, does not load into cache)</a:t>
            </a:r>
          </a:p>
          <a:p>
            <a:pPr>
              <a:lnSpc>
                <a:spcPct val="100000"/>
              </a:lnSpc>
              <a:spcBef>
                <a:spcPts val="600"/>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a:t>Typical</a:t>
            </a:r>
          </a:p>
          <a:p>
            <a:pPr lvl="1">
              <a:spcBef>
                <a:spcPts val="600"/>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dirty="0"/>
              <a:t>Write-through + No-write-allocate</a:t>
            </a:r>
          </a:p>
          <a:p>
            <a:pPr lvl="1">
              <a:spcBef>
                <a:spcPts val="600"/>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lang="en-GB" b="1" dirty="0"/>
              <a:t>Write-back + Write-allocate</a:t>
            </a:r>
          </a:p>
          <a:p>
            <a:pPr eaLnBrk="1" hangingPunct="1">
              <a:lnSpc>
                <a:spcPct val="100000"/>
              </a:lnSpc>
              <a:spcBef>
                <a:spcPts val="600"/>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endParaRPr lang="en-GB" dirty="0"/>
          </a:p>
        </p:txBody>
      </p:sp>
    </p:spTree>
    <p:extLst>
      <p:ext uri="{BB962C8B-B14F-4D97-AF65-F5344CB8AC3E}">
        <p14:creationId xmlns:p14="http://schemas.microsoft.com/office/powerpoint/2010/main" val="151361172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6">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626">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6626">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6626">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6626">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6626">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626">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6626">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6626">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6626">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662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425"/>
          <p:cNvSpPr>
            <a:spLocks noChangeArrowheads="1"/>
          </p:cNvSpPr>
          <p:nvPr/>
        </p:nvSpPr>
        <p:spPr bwMode="auto">
          <a:xfrm>
            <a:off x="1752600" y="1676400"/>
            <a:ext cx="6172200" cy="3886200"/>
          </a:xfrm>
          <a:prstGeom prst="rect">
            <a:avLst/>
          </a:prstGeom>
          <a:solidFill>
            <a:srgbClr val="D5F1CF"/>
          </a:solidFill>
          <a:ln w="12700">
            <a:solidFill>
              <a:schemeClr val="tx1"/>
            </a:solidFill>
            <a:prstDash val="dash"/>
            <a:miter lim="800000"/>
            <a:headEnd/>
            <a:tailEnd/>
          </a:ln>
          <a:effectLst/>
        </p:spPr>
        <p:txBody>
          <a:bodyPr wrap="none" anchor="ctr">
            <a:prstTxWarp prst="textNoShape">
              <a:avLst/>
            </a:prstTxWarp>
          </a:bodyPr>
          <a:lstStyle/>
          <a:p>
            <a:endParaRPr lang="en-US"/>
          </a:p>
        </p:txBody>
      </p:sp>
      <p:sp>
        <p:nvSpPr>
          <p:cNvPr id="11" name="Rectangle 404"/>
          <p:cNvSpPr>
            <a:spLocks noChangeArrowheads="1"/>
          </p:cNvSpPr>
          <p:nvPr/>
        </p:nvSpPr>
        <p:spPr bwMode="auto">
          <a:xfrm>
            <a:off x="1905000" y="1981200"/>
            <a:ext cx="2121408" cy="2438400"/>
          </a:xfrm>
          <a:prstGeom prst="rect">
            <a:avLst/>
          </a:prstGeom>
          <a:solidFill>
            <a:srgbClr val="F6F5B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20" name="Rectangle 413"/>
          <p:cNvSpPr>
            <a:spLocks noChangeArrowheads="1"/>
          </p:cNvSpPr>
          <p:nvPr/>
        </p:nvSpPr>
        <p:spPr bwMode="auto">
          <a:xfrm>
            <a:off x="5638800" y="1981200"/>
            <a:ext cx="2122488" cy="2438400"/>
          </a:xfrm>
          <a:prstGeom prst="rect">
            <a:avLst/>
          </a:prstGeom>
          <a:solidFill>
            <a:srgbClr val="F6F5B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2" name="Title 1"/>
          <p:cNvSpPr>
            <a:spLocks noGrp="1"/>
          </p:cNvSpPr>
          <p:nvPr>
            <p:ph type="title"/>
          </p:nvPr>
        </p:nvSpPr>
        <p:spPr>
          <a:noFill/>
        </p:spPr>
        <p:txBody>
          <a:bodyPr/>
          <a:lstStyle/>
          <a:p>
            <a:r>
              <a:rPr lang="en-US" dirty="0"/>
              <a:t>Intel Core i7 Cache Hierarchy</a:t>
            </a:r>
          </a:p>
        </p:txBody>
      </p:sp>
      <p:sp>
        <p:nvSpPr>
          <p:cNvPr id="4" name="Rectangle 396"/>
          <p:cNvSpPr>
            <a:spLocks noChangeArrowheads="1"/>
          </p:cNvSpPr>
          <p:nvPr/>
        </p:nvSpPr>
        <p:spPr bwMode="auto">
          <a:xfrm>
            <a:off x="2070100" y="2133600"/>
            <a:ext cx="977900" cy="3048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spcBef>
                <a:spcPts val="0"/>
              </a:spcBef>
            </a:pPr>
            <a:r>
              <a:rPr lang="en-US" dirty="0" err="1"/>
              <a:t>Regs</a:t>
            </a:r>
            <a:endParaRPr lang="en-US" dirty="0"/>
          </a:p>
        </p:txBody>
      </p:sp>
      <p:sp>
        <p:nvSpPr>
          <p:cNvPr id="5" name="Rectangle 397"/>
          <p:cNvSpPr>
            <a:spLocks noChangeArrowheads="1"/>
          </p:cNvSpPr>
          <p:nvPr/>
        </p:nvSpPr>
        <p:spPr bwMode="auto">
          <a:xfrm>
            <a:off x="2112963" y="2781300"/>
            <a:ext cx="822960" cy="5715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lnSpc>
                <a:spcPct val="100000"/>
              </a:lnSpc>
              <a:spcBef>
                <a:spcPts val="0"/>
              </a:spcBef>
            </a:pPr>
            <a:r>
              <a:rPr lang="en-US" sz="1600" dirty="0"/>
              <a:t>L1 </a:t>
            </a:r>
          </a:p>
          <a:p>
            <a:pPr algn="ctr">
              <a:lnSpc>
                <a:spcPct val="100000"/>
              </a:lnSpc>
              <a:spcBef>
                <a:spcPts val="0"/>
              </a:spcBef>
            </a:pPr>
            <a:r>
              <a:rPr lang="en-US" sz="1600" dirty="0"/>
              <a:t>d-cache</a:t>
            </a:r>
          </a:p>
        </p:txBody>
      </p:sp>
      <p:sp>
        <p:nvSpPr>
          <p:cNvPr id="6" name="Rectangle 399"/>
          <p:cNvSpPr>
            <a:spLocks noChangeArrowheads="1"/>
          </p:cNvSpPr>
          <p:nvPr/>
        </p:nvSpPr>
        <p:spPr bwMode="auto">
          <a:xfrm>
            <a:off x="3048000" y="2781300"/>
            <a:ext cx="795338" cy="5715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lnSpc>
                <a:spcPct val="100000"/>
              </a:lnSpc>
              <a:spcBef>
                <a:spcPts val="0"/>
              </a:spcBef>
            </a:pPr>
            <a:r>
              <a:rPr lang="en-US" sz="1600" dirty="0"/>
              <a:t>L1 </a:t>
            </a:r>
          </a:p>
          <a:p>
            <a:pPr algn="ctr">
              <a:lnSpc>
                <a:spcPct val="100000"/>
              </a:lnSpc>
              <a:spcBef>
                <a:spcPts val="0"/>
              </a:spcBef>
            </a:pPr>
            <a:r>
              <a:rPr lang="en-US" sz="1600" dirty="0" err="1"/>
              <a:t>i</a:t>
            </a:r>
            <a:r>
              <a:rPr lang="en-US" sz="1600" dirty="0"/>
              <a:t>-cache</a:t>
            </a:r>
          </a:p>
        </p:txBody>
      </p:sp>
      <p:sp>
        <p:nvSpPr>
          <p:cNvPr id="7" name="Rectangle 400"/>
          <p:cNvSpPr>
            <a:spLocks noChangeArrowheads="1"/>
          </p:cNvSpPr>
          <p:nvPr/>
        </p:nvSpPr>
        <p:spPr bwMode="auto">
          <a:xfrm>
            <a:off x="2133600" y="3695700"/>
            <a:ext cx="1709738" cy="571500"/>
          </a:xfrm>
          <a:prstGeom prst="rect">
            <a:avLst/>
          </a:prstGeom>
          <a:solidFill>
            <a:srgbClr val="DEDFF5"/>
          </a:solidFill>
          <a:ln w="12700">
            <a:solidFill>
              <a:schemeClr val="tx1"/>
            </a:solidFill>
            <a:miter lim="800000"/>
            <a:headEnd/>
            <a:tailEnd/>
          </a:ln>
          <a:effectLst/>
        </p:spPr>
        <p:txBody>
          <a:bodyPr anchor="ctr">
            <a:prstTxWarp prst="textNoShape">
              <a:avLst/>
            </a:prstTxWarp>
          </a:bodyPr>
          <a:lstStyle/>
          <a:p>
            <a:pPr algn="ctr">
              <a:lnSpc>
                <a:spcPct val="100000"/>
              </a:lnSpc>
              <a:spcBef>
                <a:spcPts val="0"/>
              </a:spcBef>
            </a:pPr>
            <a:r>
              <a:rPr lang="en-US" dirty="0"/>
              <a:t>L2 unified cache</a:t>
            </a:r>
          </a:p>
        </p:txBody>
      </p:sp>
      <p:sp>
        <p:nvSpPr>
          <p:cNvPr id="8" name="Line 401"/>
          <p:cNvSpPr>
            <a:spLocks noChangeShapeType="1"/>
          </p:cNvSpPr>
          <p:nvPr/>
        </p:nvSpPr>
        <p:spPr bwMode="auto">
          <a:xfrm>
            <a:off x="2590800" y="2438400"/>
            <a:ext cx="0" cy="3429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 name="Line 402"/>
          <p:cNvSpPr>
            <a:spLocks noChangeShapeType="1"/>
          </p:cNvSpPr>
          <p:nvPr/>
        </p:nvSpPr>
        <p:spPr bwMode="auto">
          <a:xfrm>
            <a:off x="2590800" y="3352800"/>
            <a:ext cx="0" cy="3429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10" name="Line 403"/>
          <p:cNvSpPr>
            <a:spLocks noChangeShapeType="1"/>
          </p:cNvSpPr>
          <p:nvPr/>
        </p:nvSpPr>
        <p:spPr bwMode="auto">
          <a:xfrm>
            <a:off x="3429000" y="3352800"/>
            <a:ext cx="0" cy="3429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12" name="Text Box 405"/>
          <p:cNvSpPr txBox="1">
            <a:spLocks noChangeArrowheads="1"/>
          </p:cNvSpPr>
          <p:nvPr/>
        </p:nvSpPr>
        <p:spPr bwMode="auto">
          <a:xfrm>
            <a:off x="1828801" y="1676400"/>
            <a:ext cx="902811" cy="279948"/>
          </a:xfrm>
          <a:prstGeom prst="rect">
            <a:avLst/>
          </a:prstGeom>
          <a:noFill/>
          <a:ln w="12700">
            <a:noFill/>
            <a:miter lim="800000"/>
            <a:headEnd/>
            <a:tailEnd/>
          </a:ln>
          <a:effectLst/>
        </p:spPr>
        <p:txBody>
          <a:bodyPr wrap="none">
            <a:prstTxWarp prst="textNoShape">
              <a:avLst/>
            </a:prstTxWarp>
            <a:spAutoFit/>
          </a:bodyPr>
          <a:lstStyle/>
          <a:p>
            <a:r>
              <a:rPr lang="en-US"/>
              <a:t>Core 0</a:t>
            </a:r>
          </a:p>
        </p:txBody>
      </p:sp>
      <p:sp>
        <p:nvSpPr>
          <p:cNvPr id="13" name="Rectangle 406"/>
          <p:cNvSpPr>
            <a:spLocks noChangeArrowheads="1"/>
          </p:cNvSpPr>
          <p:nvPr/>
        </p:nvSpPr>
        <p:spPr bwMode="auto">
          <a:xfrm>
            <a:off x="5803900" y="2133600"/>
            <a:ext cx="977900" cy="3048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spcBef>
                <a:spcPts val="0"/>
              </a:spcBef>
            </a:pPr>
            <a:r>
              <a:rPr lang="en-US" dirty="0"/>
              <a:t>Regs</a:t>
            </a:r>
          </a:p>
        </p:txBody>
      </p:sp>
      <p:sp>
        <p:nvSpPr>
          <p:cNvPr id="14" name="Rectangle 407"/>
          <p:cNvSpPr>
            <a:spLocks noChangeArrowheads="1"/>
          </p:cNvSpPr>
          <p:nvPr/>
        </p:nvSpPr>
        <p:spPr bwMode="auto">
          <a:xfrm>
            <a:off x="5846763" y="2781300"/>
            <a:ext cx="822960" cy="5715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lnSpc>
                <a:spcPct val="100000"/>
              </a:lnSpc>
              <a:spcBef>
                <a:spcPts val="0"/>
              </a:spcBef>
            </a:pPr>
            <a:r>
              <a:rPr lang="en-US" sz="1600" dirty="0"/>
              <a:t>L1 </a:t>
            </a:r>
          </a:p>
          <a:p>
            <a:pPr algn="ctr">
              <a:lnSpc>
                <a:spcPct val="100000"/>
              </a:lnSpc>
              <a:spcBef>
                <a:spcPts val="0"/>
              </a:spcBef>
            </a:pPr>
            <a:r>
              <a:rPr lang="en-US" sz="1600" dirty="0" err="1"/>
              <a:t>d</a:t>
            </a:r>
            <a:r>
              <a:rPr lang="en-US" sz="1600" dirty="0"/>
              <a:t>-cache</a:t>
            </a:r>
          </a:p>
        </p:txBody>
      </p:sp>
      <p:sp>
        <p:nvSpPr>
          <p:cNvPr id="15" name="Rectangle 408"/>
          <p:cNvSpPr>
            <a:spLocks noChangeArrowheads="1"/>
          </p:cNvSpPr>
          <p:nvPr/>
        </p:nvSpPr>
        <p:spPr bwMode="auto">
          <a:xfrm>
            <a:off x="6781800" y="2781300"/>
            <a:ext cx="795338" cy="5715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algn="ctr">
              <a:lnSpc>
                <a:spcPct val="100000"/>
              </a:lnSpc>
              <a:spcBef>
                <a:spcPts val="0"/>
              </a:spcBef>
            </a:pPr>
            <a:r>
              <a:rPr lang="en-US" sz="1600"/>
              <a:t>L1 </a:t>
            </a:r>
          </a:p>
          <a:p>
            <a:pPr algn="ctr">
              <a:lnSpc>
                <a:spcPct val="100000"/>
              </a:lnSpc>
              <a:spcBef>
                <a:spcPts val="0"/>
              </a:spcBef>
            </a:pPr>
            <a:r>
              <a:rPr lang="en-US" sz="1600"/>
              <a:t>i-cache</a:t>
            </a:r>
          </a:p>
        </p:txBody>
      </p:sp>
      <p:sp>
        <p:nvSpPr>
          <p:cNvPr id="16" name="Rectangle 409"/>
          <p:cNvSpPr>
            <a:spLocks noChangeArrowheads="1"/>
          </p:cNvSpPr>
          <p:nvPr/>
        </p:nvSpPr>
        <p:spPr bwMode="auto">
          <a:xfrm>
            <a:off x="5867400" y="3695700"/>
            <a:ext cx="1709738" cy="571500"/>
          </a:xfrm>
          <a:prstGeom prst="rect">
            <a:avLst/>
          </a:prstGeom>
          <a:solidFill>
            <a:srgbClr val="DEDFF5"/>
          </a:solidFill>
          <a:ln w="12700">
            <a:solidFill>
              <a:schemeClr val="tx1"/>
            </a:solidFill>
            <a:miter lim="800000"/>
            <a:headEnd/>
            <a:tailEnd/>
          </a:ln>
          <a:effectLst/>
        </p:spPr>
        <p:txBody>
          <a:bodyPr anchor="ctr">
            <a:prstTxWarp prst="textNoShape">
              <a:avLst/>
            </a:prstTxWarp>
          </a:bodyPr>
          <a:lstStyle/>
          <a:p>
            <a:pPr algn="ctr">
              <a:lnSpc>
                <a:spcPct val="100000"/>
              </a:lnSpc>
              <a:spcBef>
                <a:spcPts val="0"/>
              </a:spcBef>
            </a:pPr>
            <a:r>
              <a:rPr lang="en-US" dirty="0"/>
              <a:t>L2 unified cache</a:t>
            </a:r>
          </a:p>
        </p:txBody>
      </p:sp>
      <p:sp>
        <p:nvSpPr>
          <p:cNvPr id="17" name="Line 410"/>
          <p:cNvSpPr>
            <a:spLocks noChangeShapeType="1"/>
          </p:cNvSpPr>
          <p:nvPr/>
        </p:nvSpPr>
        <p:spPr bwMode="auto">
          <a:xfrm>
            <a:off x="6324600" y="2438400"/>
            <a:ext cx="0" cy="3429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18" name="Line 411"/>
          <p:cNvSpPr>
            <a:spLocks noChangeShapeType="1"/>
          </p:cNvSpPr>
          <p:nvPr/>
        </p:nvSpPr>
        <p:spPr bwMode="auto">
          <a:xfrm>
            <a:off x="6324600" y="3352800"/>
            <a:ext cx="0" cy="3429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19" name="Line 412"/>
          <p:cNvSpPr>
            <a:spLocks noChangeShapeType="1"/>
          </p:cNvSpPr>
          <p:nvPr/>
        </p:nvSpPr>
        <p:spPr bwMode="auto">
          <a:xfrm>
            <a:off x="7162800" y="3352800"/>
            <a:ext cx="0" cy="3429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1" name="Text Box 414"/>
          <p:cNvSpPr txBox="1">
            <a:spLocks noChangeArrowheads="1"/>
          </p:cNvSpPr>
          <p:nvPr/>
        </p:nvSpPr>
        <p:spPr bwMode="auto">
          <a:xfrm>
            <a:off x="5562601" y="1676400"/>
            <a:ext cx="902811" cy="279948"/>
          </a:xfrm>
          <a:prstGeom prst="rect">
            <a:avLst/>
          </a:prstGeom>
          <a:noFill/>
          <a:ln w="12700">
            <a:noFill/>
            <a:miter lim="800000"/>
            <a:headEnd/>
            <a:tailEnd/>
          </a:ln>
          <a:effectLst/>
        </p:spPr>
        <p:txBody>
          <a:bodyPr wrap="none">
            <a:prstTxWarp prst="textNoShape">
              <a:avLst/>
            </a:prstTxWarp>
            <a:spAutoFit/>
          </a:bodyPr>
          <a:lstStyle/>
          <a:p>
            <a:r>
              <a:rPr lang="en-US"/>
              <a:t>Core 3</a:t>
            </a:r>
          </a:p>
        </p:txBody>
      </p:sp>
      <p:sp>
        <p:nvSpPr>
          <p:cNvPr id="22" name="Text Box 415"/>
          <p:cNvSpPr txBox="1">
            <a:spLocks noChangeArrowheads="1"/>
          </p:cNvSpPr>
          <p:nvPr/>
        </p:nvSpPr>
        <p:spPr bwMode="auto">
          <a:xfrm>
            <a:off x="4495800" y="2983468"/>
            <a:ext cx="723900" cy="467500"/>
          </a:xfrm>
          <a:prstGeom prst="rect">
            <a:avLst/>
          </a:prstGeom>
          <a:noFill/>
          <a:ln w="12700">
            <a:noFill/>
            <a:miter lim="800000"/>
            <a:headEnd/>
            <a:tailEnd/>
          </a:ln>
          <a:effectLst/>
        </p:spPr>
        <p:txBody>
          <a:bodyPr wrap="square">
            <a:prstTxWarp prst="textNoShape">
              <a:avLst/>
            </a:prstTxWarp>
            <a:spAutoFit/>
          </a:bodyPr>
          <a:lstStyle/>
          <a:p>
            <a:pPr algn="ctr"/>
            <a:r>
              <a:rPr lang="en-US" sz="3600" dirty="0"/>
              <a:t>…</a:t>
            </a:r>
          </a:p>
        </p:txBody>
      </p:sp>
      <p:sp>
        <p:nvSpPr>
          <p:cNvPr id="23" name="Line 417"/>
          <p:cNvSpPr>
            <a:spLocks noChangeShapeType="1"/>
          </p:cNvSpPr>
          <p:nvPr/>
        </p:nvSpPr>
        <p:spPr bwMode="auto">
          <a:xfrm>
            <a:off x="2971800" y="4267200"/>
            <a:ext cx="0" cy="5334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4" name="Line 418"/>
          <p:cNvSpPr>
            <a:spLocks noChangeShapeType="1"/>
          </p:cNvSpPr>
          <p:nvPr/>
        </p:nvSpPr>
        <p:spPr bwMode="auto">
          <a:xfrm>
            <a:off x="6705600" y="4267200"/>
            <a:ext cx="0" cy="5334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5" name="Rectangle 419"/>
          <p:cNvSpPr>
            <a:spLocks noChangeArrowheads="1"/>
          </p:cNvSpPr>
          <p:nvPr/>
        </p:nvSpPr>
        <p:spPr bwMode="auto">
          <a:xfrm>
            <a:off x="2622550" y="4820478"/>
            <a:ext cx="4387850" cy="571500"/>
          </a:xfrm>
          <a:prstGeom prst="rect">
            <a:avLst/>
          </a:prstGeom>
          <a:solidFill>
            <a:srgbClr val="DEDFF5"/>
          </a:solidFill>
          <a:ln w="12700">
            <a:solidFill>
              <a:schemeClr val="tx1"/>
            </a:solidFill>
            <a:miter lim="800000"/>
            <a:headEnd/>
            <a:tailEnd/>
          </a:ln>
          <a:effectLst/>
        </p:spPr>
        <p:txBody>
          <a:bodyPr anchor="ctr">
            <a:prstTxWarp prst="textNoShape">
              <a:avLst/>
            </a:prstTxWarp>
          </a:bodyPr>
          <a:lstStyle/>
          <a:p>
            <a:pPr algn="ctr">
              <a:lnSpc>
                <a:spcPct val="100000"/>
              </a:lnSpc>
              <a:spcBef>
                <a:spcPts val="0"/>
              </a:spcBef>
            </a:pPr>
            <a:r>
              <a:rPr lang="en-US" sz="1700" dirty="0"/>
              <a:t>L3 unified cache</a:t>
            </a:r>
          </a:p>
          <a:p>
            <a:pPr algn="ctr">
              <a:lnSpc>
                <a:spcPct val="100000"/>
              </a:lnSpc>
              <a:spcBef>
                <a:spcPts val="0"/>
              </a:spcBef>
            </a:pPr>
            <a:r>
              <a:rPr lang="en-US" sz="1700" dirty="0"/>
              <a:t>(shared by all cores)</a:t>
            </a:r>
          </a:p>
        </p:txBody>
      </p:sp>
      <p:sp>
        <p:nvSpPr>
          <p:cNvPr id="26" name="Rectangle 420"/>
          <p:cNvSpPr>
            <a:spLocks noChangeArrowheads="1"/>
          </p:cNvSpPr>
          <p:nvPr/>
        </p:nvSpPr>
        <p:spPr bwMode="auto">
          <a:xfrm>
            <a:off x="1752600" y="6057900"/>
            <a:ext cx="6172200" cy="571500"/>
          </a:xfrm>
          <a:prstGeom prst="rect">
            <a:avLst/>
          </a:prstGeom>
          <a:solidFill>
            <a:srgbClr val="D5F1CF"/>
          </a:solidFill>
          <a:ln w="12700">
            <a:solidFill>
              <a:schemeClr val="tx1"/>
            </a:solidFill>
            <a:miter lim="800000"/>
            <a:headEnd/>
            <a:tailEnd/>
          </a:ln>
          <a:effectLst/>
        </p:spPr>
        <p:txBody>
          <a:bodyPr anchor="ctr">
            <a:prstTxWarp prst="textNoShape">
              <a:avLst/>
            </a:prstTxWarp>
          </a:bodyPr>
          <a:lstStyle/>
          <a:p>
            <a:pPr algn="ctr"/>
            <a:r>
              <a:rPr lang="en-US"/>
              <a:t>Main memory</a:t>
            </a:r>
          </a:p>
        </p:txBody>
      </p:sp>
      <p:sp>
        <p:nvSpPr>
          <p:cNvPr id="27" name="Line 421"/>
          <p:cNvSpPr>
            <a:spLocks noChangeShapeType="1"/>
          </p:cNvSpPr>
          <p:nvPr/>
        </p:nvSpPr>
        <p:spPr bwMode="auto">
          <a:xfrm>
            <a:off x="4895850" y="5372100"/>
            <a:ext cx="0" cy="6858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9" name="Text Box 426"/>
          <p:cNvSpPr txBox="1">
            <a:spLocks noChangeArrowheads="1"/>
          </p:cNvSpPr>
          <p:nvPr/>
        </p:nvSpPr>
        <p:spPr bwMode="auto">
          <a:xfrm>
            <a:off x="1676400" y="1295400"/>
            <a:ext cx="2300630" cy="279948"/>
          </a:xfrm>
          <a:prstGeom prst="rect">
            <a:avLst/>
          </a:prstGeom>
          <a:noFill/>
          <a:ln w="12700">
            <a:noFill/>
            <a:miter lim="800000"/>
            <a:headEnd/>
            <a:tailEnd/>
          </a:ln>
          <a:effectLst/>
        </p:spPr>
        <p:txBody>
          <a:bodyPr wrap="none">
            <a:prstTxWarp prst="textNoShape">
              <a:avLst/>
            </a:prstTxWarp>
            <a:spAutoFit/>
          </a:bodyPr>
          <a:lstStyle/>
          <a:p>
            <a:r>
              <a:rPr lang="en-US" dirty="0"/>
              <a:t>Processor package</a:t>
            </a:r>
          </a:p>
        </p:txBody>
      </p:sp>
      <p:sp>
        <p:nvSpPr>
          <p:cNvPr id="30" name="TextBox 29"/>
          <p:cNvSpPr txBox="1"/>
          <p:nvPr/>
        </p:nvSpPr>
        <p:spPr>
          <a:xfrm>
            <a:off x="8077200" y="1676401"/>
            <a:ext cx="2514600" cy="3536353"/>
          </a:xfrm>
          <a:prstGeom prst="rect">
            <a:avLst/>
          </a:prstGeom>
          <a:noFill/>
        </p:spPr>
        <p:txBody>
          <a:bodyPr wrap="square" rtlCol="0">
            <a:spAutoFit/>
          </a:bodyPr>
          <a:lstStyle/>
          <a:p>
            <a:pPr>
              <a:spcBef>
                <a:spcPts val="600"/>
              </a:spcBef>
            </a:pPr>
            <a:r>
              <a:rPr lang="en-US" dirty="0">
                <a:latin typeface="Calibri" pitchFamily="34" charset="0"/>
              </a:rPr>
              <a:t>L1 </a:t>
            </a:r>
            <a:r>
              <a:rPr lang="en-US" dirty="0" err="1">
                <a:latin typeface="Calibri" pitchFamily="34" charset="0"/>
              </a:rPr>
              <a:t>i</a:t>
            </a:r>
            <a:r>
              <a:rPr lang="en-US" dirty="0">
                <a:latin typeface="Calibri" pitchFamily="34" charset="0"/>
              </a:rPr>
              <a:t>-cache and </a:t>
            </a:r>
            <a:r>
              <a:rPr lang="en-US" dirty="0" err="1">
                <a:latin typeface="Calibri" pitchFamily="34" charset="0"/>
              </a:rPr>
              <a:t>d</a:t>
            </a:r>
            <a:r>
              <a:rPr lang="en-US" dirty="0">
                <a:latin typeface="Calibri" pitchFamily="34" charset="0"/>
              </a:rPr>
              <a:t>-cache:</a:t>
            </a:r>
          </a:p>
          <a:p>
            <a:pPr lvl="1">
              <a:spcBef>
                <a:spcPts val="600"/>
              </a:spcBef>
            </a:pPr>
            <a:r>
              <a:rPr lang="en-US" b="0" dirty="0">
                <a:latin typeface="Calibri" pitchFamily="34" charset="0"/>
              </a:rPr>
              <a:t>32 KB,  8-way, </a:t>
            </a:r>
          </a:p>
          <a:p>
            <a:pPr lvl="1">
              <a:spcBef>
                <a:spcPts val="600"/>
              </a:spcBef>
            </a:pPr>
            <a:r>
              <a:rPr lang="en-US" b="0" dirty="0">
                <a:latin typeface="Calibri" pitchFamily="34" charset="0"/>
              </a:rPr>
              <a:t>Access: 4 cycles</a:t>
            </a:r>
          </a:p>
          <a:p>
            <a:pPr>
              <a:spcBef>
                <a:spcPts val="600"/>
              </a:spcBef>
            </a:pPr>
            <a:endParaRPr lang="en-US" b="0" dirty="0">
              <a:latin typeface="Calibri" pitchFamily="34" charset="0"/>
            </a:endParaRPr>
          </a:p>
          <a:p>
            <a:pPr>
              <a:spcBef>
                <a:spcPts val="600"/>
              </a:spcBef>
            </a:pPr>
            <a:r>
              <a:rPr lang="en-US" dirty="0">
                <a:latin typeface="Calibri" pitchFamily="34" charset="0"/>
              </a:rPr>
              <a:t>L2 unified cache:</a:t>
            </a:r>
          </a:p>
          <a:p>
            <a:pPr lvl="1">
              <a:spcBef>
                <a:spcPts val="600"/>
              </a:spcBef>
            </a:pPr>
            <a:r>
              <a:rPr lang="en-US" b="0" dirty="0">
                <a:latin typeface="Calibri" pitchFamily="34" charset="0"/>
              </a:rPr>
              <a:t> 256 KB, 8-way, </a:t>
            </a:r>
          </a:p>
          <a:p>
            <a:pPr lvl="1">
              <a:spcBef>
                <a:spcPts val="600"/>
              </a:spcBef>
            </a:pPr>
            <a:r>
              <a:rPr lang="en-US" b="0" dirty="0">
                <a:latin typeface="Calibri" pitchFamily="34" charset="0"/>
              </a:rPr>
              <a:t>Access: 10 cycles</a:t>
            </a:r>
          </a:p>
          <a:p>
            <a:pPr lvl="1">
              <a:spcBef>
                <a:spcPts val="600"/>
              </a:spcBef>
            </a:pPr>
            <a:endParaRPr lang="en-US" b="0" dirty="0">
              <a:latin typeface="Calibri" pitchFamily="34" charset="0"/>
            </a:endParaRPr>
          </a:p>
          <a:p>
            <a:pPr>
              <a:spcBef>
                <a:spcPts val="600"/>
              </a:spcBef>
            </a:pPr>
            <a:r>
              <a:rPr lang="en-US" dirty="0">
                <a:latin typeface="Calibri" pitchFamily="34" charset="0"/>
              </a:rPr>
              <a:t>L3 unified cache:</a:t>
            </a:r>
          </a:p>
          <a:p>
            <a:pPr lvl="1">
              <a:spcBef>
                <a:spcPts val="600"/>
              </a:spcBef>
            </a:pPr>
            <a:r>
              <a:rPr lang="en-US" b="0" dirty="0">
                <a:latin typeface="Calibri" pitchFamily="34" charset="0"/>
              </a:rPr>
              <a:t>8 MB, 16-way,</a:t>
            </a:r>
          </a:p>
          <a:p>
            <a:pPr lvl="1">
              <a:spcBef>
                <a:spcPts val="600"/>
              </a:spcBef>
            </a:pPr>
            <a:r>
              <a:rPr lang="en-US" b="0" dirty="0">
                <a:latin typeface="Calibri" pitchFamily="34" charset="0"/>
              </a:rPr>
              <a:t>Access: 40-75 cycles</a:t>
            </a:r>
          </a:p>
          <a:p>
            <a:pPr lvl="1">
              <a:spcBef>
                <a:spcPts val="600"/>
              </a:spcBef>
            </a:pPr>
            <a:endParaRPr lang="en-US" b="0" dirty="0">
              <a:latin typeface="Calibri" pitchFamily="34" charset="0"/>
            </a:endParaRPr>
          </a:p>
          <a:p>
            <a:pPr>
              <a:spcBef>
                <a:spcPts val="600"/>
              </a:spcBef>
            </a:pPr>
            <a:r>
              <a:rPr lang="en-US" dirty="0">
                <a:latin typeface="Calibri" pitchFamily="34" charset="0"/>
              </a:rPr>
              <a:t>Block size</a:t>
            </a:r>
            <a:r>
              <a:rPr lang="en-US" b="0" dirty="0">
                <a:latin typeface="Calibri" pitchFamily="34" charset="0"/>
              </a:rPr>
              <a:t>: 64 bytes for all caches. </a:t>
            </a:r>
          </a:p>
        </p:txBody>
      </p:sp>
      <p:sp>
        <p:nvSpPr>
          <p:cNvPr id="32" name="Rectangle 31">
            <a:extLst>
              <a:ext uri="{FF2B5EF4-FFF2-40B4-BE49-F238E27FC236}">
                <a16:creationId xmlns:a16="http://schemas.microsoft.com/office/drawing/2014/main" id="{4E799029-5EF5-4590-B75D-15D53A5B1894}"/>
              </a:ext>
            </a:extLst>
          </p:cNvPr>
          <p:cNvSpPr/>
          <p:nvPr/>
        </p:nvSpPr>
        <p:spPr bwMode="auto">
          <a:xfrm>
            <a:off x="8077200" y="5569349"/>
            <a:ext cx="1854579" cy="582211"/>
          </a:xfrm>
          <a:prstGeom prst="rect">
            <a:avLst/>
          </a:prstGeom>
          <a:solidFill>
            <a:srgbClr val="DEDFF5"/>
          </a:solidFill>
          <a:ln w="12700" cap="flat" cmpd="sng" algn="ctr">
            <a:solidFill>
              <a:schemeClr val="tx1"/>
            </a:solidFill>
            <a:prstDash val="solid"/>
            <a:round/>
            <a:headEnd type="none" w="med" len="med"/>
            <a:tailEnd type="none" w="med" len="med"/>
          </a:ln>
          <a:effectLst/>
        </p:spPr>
        <p:txBody>
          <a:bodyPr vert="horz" wrap="square" lIns="90487" tIns="44450" rIns="90487" bIns="4445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r>
              <a:rPr kumimoji="0" lang="en-US" sz="1600" b="0" i="0" u="none" strike="noStrike" cap="none" normalizeH="0" baseline="0" dirty="0">
                <a:ln>
                  <a:noFill/>
                </a:ln>
                <a:solidFill>
                  <a:schemeClr val="tx1"/>
                </a:solidFill>
                <a:effectLst/>
                <a:latin typeface="Helvetica" pitchFamily="34" charset="0"/>
              </a:rPr>
              <a:t>Motherboard might provide L4</a:t>
            </a:r>
          </a:p>
        </p:txBody>
      </p:sp>
      <p:cxnSp>
        <p:nvCxnSpPr>
          <p:cNvPr id="34" name="Straight Arrow Connector 33">
            <a:extLst>
              <a:ext uri="{FF2B5EF4-FFF2-40B4-BE49-F238E27FC236}">
                <a16:creationId xmlns:a16="http://schemas.microsoft.com/office/drawing/2014/main" id="{5EB8B6A1-E35B-4A8A-B8B2-702453EF11F7}"/>
              </a:ext>
            </a:extLst>
          </p:cNvPr>
          <p:cNvCxnSpPr>
            <a:cxnSpLocks/>
            <a:stCxn id="32" idx="1"/>
          </p:cNvCxnSpPr>
          <p:nvPr/>
        </p:nvCxnSpPr>
        <p:spPr bwMode="auto">
          <a:xfrm flipH="1" flipV="1">
            <a:off x="5025836" y="5843589"/>
            <a:ext cx="3051364" cy="16866"/>
          </a:xfrm>
          <a:prstGeom prst="straightConnector1">
            <a:avLst/>
          </a:prstGeom>
          <a:solidFill>
            <a:schemeClr val="bg1"/>
          </a:solidFill>
          <a:ln w="12700" cap="flat" cmpd="sng" algn="ctr">
            <a:solidFill>
              <a:schemeClr val="tx1"/>
            </a:solidFill>
            <a:prstDash val="solid"/>
            <a:round/>
            <a:headEnd type="none" w="med" len="med"/>
            <a:tailEnd type="triangle" w="lg" len="lg"/>
          </a:ln>
          <a:effectLst/>
        </p:spPr>
      </p:cxnSp>
    </p:spTree>
    <p:extLst>
      <p:ext uri="{BB962C8B-B14F-4D97-AF65-F5344CB8AC3E}">
        <p14:creationId xmlns:p14="http://schemas.microsoft.com/office/powerpoint/2010/main" val="265861926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Locality</a:t>
            </a:r>
          </a:p>
        </p:txBody>
      </p:sp>
      <p:sp>
        <p:nvSpPr>
          <p:cNvPr id="3" name="Content Placeholder 2"/>
          <p:cNvSpPr>
            <a:spLocks noGrp="1"/>
          </p:cNvSpPr>
          <p:nvPr>
            <p:ph idx="1"/>
          </p:nvPr>
        </p:nvSpPr>
        <p:spPr/>
        <p:txBody>
          <a:bodyPr/>
          <a:lstStyle/>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rgbClr val="C00000"/>
                </a:solidFill>
              </a:rPr>
              <a:t>Principle of Locality:</a:t>
            </a:r>
            <a:r>
              <a:rPr lang="en-US" dirty="0"/>
              <a:t> </a:t>
            </a:r>
            <a:r>
              <a:rPr lang="en-GB" dirty="0"/>
              <a:t>Programs tend to use data and instructions with addresses equal or near to those they have used recently</a:t>
            </a: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dirty="0">
              <a:solidFill>
                <a:srgbClr val="C00000"/>
              </a:solidFill>
            </a:endParaRP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a:solidFill>
                  <a:srgbClr val="C00000"/>
                </a:solidFill>
              </a:rPr>
              <a:t>Temporal locality:  </a:t>
            </a:r>
          </a:p>
          <a:p>
            <a:pPr lvl="1">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a:t>Recently referenced items are likely </a:t>
            </a:r>
            <a:br>
              <a:rPr lang="en-GB" dirty="0"/>
            </a:br>
            <a:r>
              <a:rPr lang="en-GB" dirty="0"/>
              <a:t>to be referenced again in the near future</a:t>
            </a: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dirty="0">
              <a:solidFill>
                <a:srgbClr val="C00000"/>
              </a:solidFill>
            </a:endParaRP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a:solidFill>
                  <a:srgbClr val="C00000"/>
                </a:solidFill>
              </a:rPr>
              <a:t>Spatial locality:  </a:t>
            </a:r>
          </a:p>
          <a:p>
            <a:pPr lvl="1">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a:t>Items with nearby addresses tend </a:t>
            </a:r>
            <a:br>
              <a:rPr lang="en-GB" dirty="0"/>
            </a:br>
            <a:r>
              <a:rPr lang="en-GB" dirty="0"/>
              <a:t>to be referenced close together in time</a:t>
            </a:r>
          </a:p>
          <a:p>
            <a:pPr>
              <a:buNone/>
            </a:pPr>
            <a:endParaRPr lang="en-US" dirty="0"/>
          </a:p>
          <a:p>
            <a:endParaRPr lang="en-US" dirty="0"/>
          </a:p>
        </p:txBody>
      </p:sp>
      <p:sp>
        <p:nvSpPr>
          <p:cNvPr id="4" name="Rectangle 3"/>
          <p:cNvSpPr/>
          <p:nvPr/>
        </p:nvSpPr>
        <p:spPr bwMode="auto">
          <a:xfrm>
            <a:off x="7620000" y="3124200"/>
            <a:ext cx="1905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endParaRPr lang="en-US" dirty="0">
              <a:latin typeface="Calibri" pitchFamily="34" charset="0"/>
            </a:endParaRPr>
          </a:p>
        </p:txBody>
      </p:sp>
      <p:sp>
        <p:nvSpPr>
          <p:cNvPr id="5" name="Rectangle 4"/>
          <p:cNvSpPr/>
          <p:nvPr/>
        </p:nvSpPr>
        <p:spPr bwMode="auto">
          <a:xfrm>
            <a:off x="8013700" y="312420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endParaRPr lang="en-US" dirty="0">
              <a:latin typeface="Calibri" pitchFamily="34" charset="0"/>
            </a:endParaRPr>
          </a:p>
        </p:txBody>
      </p:sp>
      <p:sp>
        <p:nvSpPr>
          <p:cNvPr id="6" name="Freeform 5"/>
          <p:cNvSpPr/>
          <p:nvPr/>
        </p:nvSpPr>
        <p:spPr bwMode="auto">
          <a:xfrm>
            <a:off x="7843056" y="2614412"/>
            <a:ext cx="627844" cy="433589"/>
          </a:xfrm>
          <a:custGeom>
            <a:avLst/>
            <a:gdLst>
              <a:gd name="connsiteX0" fmla="*/ 290847 w 627844"/>
              <a:gd name="connsiteY0" fmla="*/ 433589 h 433589"/>
              <a:gd name="connsiteX1" fmla="*/ 46149 w 627844"/>
              <a:gd name="connsiteY1" fmla="*/ 72980 h 433589"/>
              <a:gd name="connsiteX2" fmla="*/ 567743 w 627844"/>
              <a:gd name="connsiteY2" fmla="*/ 60101 h 433589"/>
              <a:gd name="connsiteX3" fmla="*/ 406757 w 627844"/>
              <a:gd name="connsiteY3" fmla="*/ 433589 h 433589"/>
            </a:gdLst>
            <a:ahLst/>
            <a:cxnLst>
              <a:cxn ang="0">
                <a:pos x="connsiteX0" y="connsiteY0"/>
              </a:cxn>
              <a:cxn ang="0">
                <a:pos x="connsiteX1" y="connsiteY1"/>
              </a:cxn>
              <a:cxn ang="0">
                <a:pos x="connsiteX2" y="connsiteY2"/>
              </a:cxn>
              <a:cxn ang="0">
                <a:pos x="connsiteX3" y="connsiteY3"/>
              </a:cxn>
            </a:cxnLst>
            <a:rect l="l" t="t" r="r" b="b"/>
            <a:pathLst>
              <a:path w="627844" h="433589">
                <a:moveTo>
                  <a:pt x="290847" y="433589"/>
                </a:moveTo>
                <a:cubicBezTo>
                  <a:pt x="145423" y="284408"/>
                  <a:pt x="0" y="135228"/>
                  <a:pt x="46149" y="72980"/>
                </a:cubicBezTo>
                <a:cubicBezTo>
                  <a:pt x="92298" y="10732"/>
                  <a:pt x="507642" y="0"/>
                  <a:pt x="567743" y="60101"/>
                </a:cubicBezTo>
                <a:cubicBezTo>
                  <a:pt x="627844" y="120202"/>
                  <a:pt x="517300" y="276895"/>
                  <a:pt x="406757" y="433589"/>
                </a:cubicBezTo>
              </a:path>
            </a:pathLst>
          </a:custGeom>
          <a:noFill/>
          <a:ln w="25400" cap="flat" cmpd="sng" algn="ctr">
            <a:solidFill>
              <a:schemeClr val="tx1"/>
            </a:solidFill>
            <a:prstDash val="solid"/>
            <a:round/>
            <a:headEnd type="none" w="med" len="med"/>
            <a:tailEnd type="arrow"/>
          </a:ln>
          <a:effectLst/>
        </p:spPr>
        <p:txBody>
          <a:bodyPr rtlCol="0" anchor="ctr"/>
          <a:lstStyle/>
          <a:p>
            <a:pPr algn="ctr"/>
            <a:endParaRPr lang="en-US"/>
          </a:p>
        </p:txBody>
      </p:sp>
      <p:sp>
        <p:nvSpPr>
          <p:cNvPr id="7" name="Rectangle 6"/>
          <p:cNvSpPr/>
          <p:nvPr/>
        </p:nvSpPr>
        <p:spPr bwMode="auto">
          <a:xfrm>
            <a:off x="7626261" y="4616940"/>
            <a:ext cx="1905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endParaRPr lang="en-US" dirty="0">
              <a:latin typeface="Calibri" pitchFamily="34" charset="0"/>
            </a:endParaRPr>
          </a:p>
        </p:txBody>
      </p:sp>
      <p:sp>
        <p:nvSpPr>
          <p:cNvPr id="8" name="Rectangle 7"/>
          <p:cNvSpPr/>
          <p:nvPr/>
        </p:nvSpPr>
        <p:spPr bwMode="auto">
          <a:xfrm>
            <a:off x="8019961" y="461694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endParaRPr lang="en-US" dirty="0">
              <a:latin typeface="Calibri" pitchFamily="34" charset="0"/>
            </a:endParaRPr>
          </a:p>
        </p:txBody>
      </p:sp>
      <p:sp>
        <p:nvSpPr>
          <p:cNvPr id="10" name="Rectangle 9"/>
          <p:cNvSpPr/>
          <p:nvPr/>
        </p:nvSpPr>
        <p:spPr bwMode="auto">
          <a:xfrm>
            <a:off x="8394700" y="461694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nSpc>
                <a:spcPct val="100000"/>
              </a:lnSpc>
            </a:pPr>
            <a:endParaRPr lang="en-US" dirty="0">
              <a:latin typeface="Calibri" pitchFamily="34" charset="0"/>
            </a:endParaRPr>
          </a:p>
        </p:txBody>
      </p:sp>
      <p:sp>
        <p:nvSpPr>
          <p:cNvPr id="11" name="Freeform 10"/>
          <p:cNvSpPr/>
          <p:nvPr/>
        </p:nvSpPr>
        <p:spPr bwMode="auto">
          <a:xfrm>
            <a:off x="7940720" y="4186572"/>
            <a:ext cx="841420" cy="359535"/>
          </a:xfrm>
          <a:custGeom>
            <a:avLst/>
            <a:gdLst>
              <a:gd name="connsiteX0" fmla="*/ 200695 w 841420"/>
              <a:gd name="connsiteY0" fmla="*/ 353095 h 359535"/>
              <a:gd name="connsiteX1" fmla="*/ 91225 w 841420"/>
              <a:gd name="connsiteY1" fmla="*/ 56881 h 359535"/>
              <a:gd name="connsiteX2" fmla="*/ 748048 w 841420"/>
              <a:gd name="connsiteY2" fmla="*/ 50442 h 359535"/>
              <a:gd name="connsiteX3" fmla="*/ 651456 w 841420"/>
              <a:gd name="connsiteY3" fmla="*/ 359535 h 359535"/>
            </a:gdLst>
            <a:ahLst/>
            <a:cxnLst>
              <a:cxn ang="0">
                <a:pos x="connsiteX0" y="connsiteY0"/>
              </a:cxn>
              <a:cxn ang="0">
                <a:pos x="connsiteX1" y="connsiteY1"/>
              </a:cxn>
              <a:cxn ang="0">
                <a:pos x="connsiteX2" y="connsiteY2"/>
              </a:cxn>
              <a:cxn ang="0">
                <a:pos x="connsiteX3" y="connsiteY3"/>
              </a:cxn>
            </a:cxnLst>
            <a:rect l="l" t="t" r="r" b="b"/>
            <a:pathLst>
              <a:path w="841420" h="359535">
                <a:moveTo>
                  <a:pt x="200695" y="353095"/>
                </a:moveTo>
                <a:cubicBezTo>
                  <a:pt x="100347" y="230209"/>
                  <a:pt x="0" y="107323"/>
                  <a:pt x="91225" y="56881"/>
                </a:cubicBezTo>
                <a:cubicBezTo>
                  <a:pt x="182450" y="6439"/>
                  <a:pt x="654676" y="0"/>
                  <a:pt x="748048" y="50442"/>
                </a:cubicBezTo>
                <a:cubicBezTo>
                  <a:pt x="841420" y="100884"/>
                  <a:pt x="746438" y="230209"/>
                  <a:pt x="651456" y="359535"/>
                </a:cubicBezTo>
              </a:path>
            </a:pathLst>
          </a:custGeom>
          <a:noFill/>
          <a:ln w="25400" cap="flat" cmpd="sng" algn="ctr">
            <a:solidFill>
              <a:schemeClr val="tx1"/>
            </a:solidFill>
            <a:prstDash val="solid"/>
            <a:round/>
            <a:headEnd type="none" w="med" len="med"/>
            <a:tailEnd type="arrow"/>
          </a:ln>
          <a:effectLst/>
        </p:spPr>
        <p:txBody>
          <a:bodyPr rtlCol="0" anchor="ctr"/>
          <a:lstStyle/>
          <a:p>
            <a:pPr algn="ctr"/>
            <a:endParaRPr lang="en-US"/>
          </a:p>
        </p:txBody>
      </p:sp>
    </p:spTree>
    <p:extLst>
      <p:ext uri="{BB962C8B-B14F-4D97-AF65-F5344CB8AC3E}">
        <p14:creationId xmlns:p14="http://schemas.microsoft.com/office/powerpoint/2010/main" val="276499631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10" grpId="0" animBg="1"/>
      <p:bldP spid="11"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GB" dirty="0"/>
              <a:t>Cache Performance Metrics</a:t>
            </a:r>
          </a:p>
        </p:txBody>
      </p:sp>
      <p:sp>
        <p:nvSpPr>
          <p:cNvPr id="114691" name="Rectangle 3"/>
          <p:cNvSpPr>
            <a:spLocks noGrp="1" noChangeArrowheads="1"/>
          </p:cNvSpPr>
          <p:nvPr>
            <p:ph idx="1"/>
          </p:nvPr>
        </p:nvSpPr>
        <p:spPr/>
        <p:txBody>
          <a:bodyPr>
            <a:normAutofit fontScale="92500" lnSpcReduction="10000"/>
          </a:bodyPr>
          <a:lstStyle/>
          <a:p>
            <a:r>
              <a:rPr lang="en-GB" dirty="0"/>
              <a:t>Miss Rate</a:t>
            </a:r>
          </a:p>
          <a:p>
            <a:pPr lvl="1"/>
            <a:r>
              <a:rPr lang="en-GB" dirty="0"/>
              <a:t>Fraction of memory references not found in cache</a:t>
            </a:r>
            <a:br>
              <a:rPr lang="en-GB" dirty="0"/>
            </a:br>
            <a:r>
              <a:rPr lang="en-GB" dirty="0"/>
              <a:t>(misses / accesses) = 1 – hit rate</a:t>
            </a:r>
          </a:p>
          <a:p>
            <a:pPr lvl="1"/>
            <a:r>
              <a:rPr lang="en-GB" dirty="0"/>
              <a:t>Typical numbers (in percentages):</a:t>
            </a:r>
          </a:p>
          <a:p>
            <a:pPr lvl="2"/>
            <a:r>
              <a:rPr lang="en-GB" dirty="0"/>
              <a:t>3-10% for L1</a:t>
            </a:r>
          </a:p>
          <a:p>
            <a:pPr lvl="2"/>
            <a:r>
              <a:rPr lang="en-GB" dirty="0"/>
              <a:t>Can be quite small (e.g., &lt; 1%) for L2, depending on size, etc.</a:t>
            </a:r>
          </a:p>
          <a:p>
            <a:r>
              <a:rPr lang="en-GB" dirty="0"/>
              <a:t>Hit Time</a:t>
            </a:r>
          </a:p>
          <a:p>
            <a:pPr lvl="1"/>
            <a:r>
              <a:rPr lang="en-GB" dirty="0"/>
              <a:t>Time to deliver a line in the cache to the processor</a:t>
            </a:r>
          </a:p>
          <a:p>
            <a:pPr lvl="2"/>
            <a:r>
              <a:rPr lang="en-GB" dirty="0"/>
              <a:t>Includes time to determine whether line is in the cache</a:t>
            </a:r>
          </a:p>
          <a:p>
            <a:pPr lvl="1"/>
            <a:r>
              <a:rPr lang="en-GB" dirty="0"/>
              <a:t>Typical numbers:</a:t>
            </a:r>
          </a:p>
          <a:p>
            <a:pPr lvl="2"/>
            <a:r>
              <a:rPr lang="en-GB" dirty="0"/>
              <a:t>3-4 clock cycles for L1</a:t>
            </a:r>
          </a:p>
          <a:p>
            <a:pPr lvl="2"/>
            <a:r>
              <a:rPr lang="en-GB" dirty="0"/>
              <a:t>~10 clock cycles for L2</a:t>
            </a:r>
          </a:p>
          <a:p>
            <a:r>
              <a:rPr lang="en-GB" dirty="0"/>
              <a:t>Miss Penalty</a:t>
            </a:r>
          </a:p>
          <a:p>
            <a:pPr lvl="1"/>
            <a:r>
              <a:rPr lang="en-GB" dirty="0"/>
              <a:t>Additional time required because of a miss</a:t>
            </a:r>
          </a:p>
          <a:p>
            <a:pPr lvl="2"/>
            <a:r>
              <a:rPr lang="en-GB" dirty="0"/>
              <a:t>Typically 50-200 cycles for main memory</a:t>
            </a:r>
          </a:p>
        </p:txBody>
      </p:sp>
    </p:spTree>
    <p:extLst>
      <p:ext uri="{BB962C8B-B14F-4D97-AF65-F5344CB8AC3E}">
        <p14:creationId xmlns:p14="http://schemas.microsoft.com/office/powerpoint/2010/main" val="4281846857"/>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vert="horz" wrap="square" lIns="90488" tIns="44450" rIns="90488" bIns="44450" numCol="1" anchor="b" anchorCtr="0" compatLnSpc="1">
            <a:prstTxWarp prst="textNoShape">
              <a:avLst/>
            </a:prstTxWarp>
          </a:bodyPr>
          <a:lstStyle/>
          <a:p>
            <a:pPr eaLnBrk="1" hangingPunct="1"/>
            <a:r>
              <a:rPr lang="en-US" dirty="0"/>
              <a:t>Let’s Think About Those Numbers</a:t>
            </a:r>
          </a:p>
        </p:txBody>
      </p:sp>
      <p:sp>
        <p:nvSpPr>
          <p:cNvPr id="112643" name="Rectangle 3"/>
          <p:cNvSpPr>
            <a:spLocks noGrp="1" noChangeArrowheads="1"/>
          </p:cNvSpPr>
          <p:nvPr>
            <p:ph idx="1"/>
          </p:nvPr>
        </p:nvSpPr>
        <p:spPr/>
        <p:txBody>
          <a:bodyPr vert="horz" wrap="square" lIns="90488" tIns="44450" rIns="90488" bIns="44450" numCol="1" anchor="t" anchorCtr="0" compatLnSpc="1">
            <a:prstTxWarp prst="textNoShape">
              <a:avLst/>
            </a:prstTxWarp>
          </a:bodyPr>
          <a:lstStyle/>
          <a:p>
            <a:pPr>
              <a:defRPr/>
            </a:pPr>
            <a:r>
              <a:rPr lang="en-US" dirty="0"/>
              <a:t>Huge difference between a hit and a miss</a:t>
            </a:r>
          </a:p>
          <a:p>
            <a:pPr lvl="1" eaLnBrk="1" hangingPunct="1">
              <a:lnSpc>
                <a:spcPct val="100000"/>
              </a:lnSpc>
              <a:defRPr/>
            </a:pPr>
            <a:r>
              <a:rPr lang="en-US" sz="1800" dirty="0"/>
              <a:t>Could be 100x, e.g., for L1 vs. main memory</a:t>
            </a:r>
          </a:p>
          <a:p>
            <a:pPr>
              <a:defRPr/>
            </a:pPr>
            <a:endParaRPr lang="en-US" dirty="0"/>
          </a:p>
          <a:p>
            <a:pPr>
              <a:defRPr/>
            </a:pPr>
            <a:r>
              <a:rPr lang="en-US" dirty="0"/>
              <a:t>Would you believe 99% hits is twice as good as 97%?</a:t>
            </a:r>
          </a:p>
          <a:p>
            <a:pPr lvl="1" eaLnBrk="1" hangingPunct="1">
              <a:lnSpc>
                <a:spcPct val="100000"/>
              </a:lnSpc>
              <a:defRPr/>
            </a:pPr>
            <a:r>
              <a:rPr lang="en-US" sz="1800" dirty="0"/>
              <a:t>Consider: </a:t>
            </a:r>
            <a:br>
              <a:rPr lang="en-US" sz="1800" dirty="0"/>
            </a:br>
            <a:r>
              <a:rPr lang="en-US" sz="1800" dirty="0"/>
              <a:t>Cache hit time of 1 cycle</a:t>
            </a:r>
            <a:br>
              <a:rPr lang="en-US" sz="1800" dirty="0"/>
            </a:br>
            <a:r>
              <a:rPr lang="en-US" sz="1800" dirty="0"/>
              <a:t>Miss penalty of 100 cycles</a:t>
            </a:r>
          </a:p>
          <a:p>
            <a:pPr lvl="1">
              <a:defRPr/>
            </a:pPr>
            <a:endParaRPr lang="en-US" sz="1800" dirty="0"/>
          </a:p>
          <a:p>
            <a:pPr lvl="1">
              <a:defRPr/>
            </a:pPr>
            <a:r>
              <a:rPr lang="en-US" sz="1800" dirty="0"/>
              <a:t>Average access time:</a:t>
            </a:r>
          </a:p>
          <a:p>
            <a:pPr lvl="1" eaLnBrk="1" hangingPunct="1">
              <a:lnSpc>
                <a:spcPct val="100000"/>
              </a:lnSpc>
              <a:buFont typeface="Wingdings" pitchFamily="2" charset="2"/>
              <a:buNone/>
              <a:defRPr/>
            </a:pPr>
            <a:r>
              <a:rPr lang="en-US" sz="1800" dirty="0"/>
              <a:t>	 97% hits:  1 cycle + 0.03 * 100 cycles =</a:t>
            </a:r>
            <a:r>
              <a:rPr lang="en-US" sz="1800" dirty="0">
                <a:solidFill>
                  <a:srgbClr val="FF0000"/>
                </a:solidFill>
              </a:rPr>
              <a:t> </a:t>
            </a:r>
            <a:r>
              <a:rPr lang="en-US" sz="1800" dirty="0">
                <a:solidFill>
                  <a:srgbClr val="C00000"/>
                </a:solidFill>
              </a:rPr>
              <a:t>4 cycles</a:t>
            </a:r>
          </a:p>
          <a:p>
            <a:pPr lvl="1" eaLnBrk="1" hangingPunct="1">
              <a:lnSpc>
                <a:spcPct val="100000"/>
              </a:lnSpc>
              <a:buFont typeface="Wingdings" pitchFamily="2" charset="2"/>
              <a:buNone/>
              <a:defRPr/>
            </a:pPr>
            <a:r>
              <a:rPr lang="en-US" sz="1800" dirty="0"/>
              <a:t>	 99% hits:  1 cycle + 0.01 * 100 cycles = </a:t>
            </a:r>
            <a:r>
              <a:rPr lang="en-US" sz="1800" dirty="0">
                <a:solidFill>
                  <a:srgbClr val="C00000"/>
                </a:solidFill>
              </a:rPr>
              <a:t>2 cycles</a:t>
            </a:r>
          </a:p>
          <a:p>
            <a:pPr lvl="1" eaLnBrk="1" hangingPunct="1">
              <a:lnSpc>
                <a:spcPct val="100000"/>
              </a:lnSpc>
              <a:buFont typeface="Wingdings" pitchFamily="2" charset="2"/>
              <a:buNone/>
              <a:defRPr/>
            </a:pPr>
            <a:endParaRPr lang="en-US" sz="1600" dirty="0">
              <a:solidFill>
                <a:srgbClr val="C00000"/>
              </a:solidFill>
            </a:endParaRPr>
          </a:p>
          <a:p>
            <a:pPr>
              <a:defRPr/>
            </a:pPr>
            <a:r>
              <a:rPr lang="en-US" dirty="0">
                <a:solidFill>
                  <a:srgbClr val="C00000"/>
                </a:solidFill>
              </a:rPr>
              <a:t>This is why “miss rate” is used instead of “hit rate”</a:t>
            </a:r>
            <a:endParaRPr lang="en-US" sz="1800" dirty="0">
              <a:solidFill>
                <a:srgbClr val="C00000"/>
              </a:solidFill>
            </a:endParaRPr>
          </a:p>
        </p:txBody>
      </p:sp>
    </p:spTree>
    <p:extLst>
      <p:ext uri="{BB962C8B-B14F-4D97-AF65-F5344CB8AC3E}">
        <p14:creationId xmlns:p14="http://schemas.microsoft.com/office/powerpoint/2010/main" val="48480697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4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264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264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4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6" name="Rectangle 8"/>
          <p:cNvSpPr>
            <a:spLocks noGrp="1" noChangeArrowheads="1"/>
          </p:cNvSpPr>
          <p:nvPr>
            <p:ph type="title"/>
          </p:nvPr>
        </p:nvSpPr>
        <p:spPr/>
        <p:txBody>
          <a:bodyPr/>
          <a:lstStyle/>
          <a:p>
            <a:r>
              <a:rPr lang="en-US" dirty="0"/>
              <a:t>Writing Cache-Friendly Code</a:t>
            </a:r>
          </a:p>
        </p:txBody>
      </p:sp>
      <p:sp>
        <p:nvSpPr>
          <p:cNvPr id="160777" name="Rectangle 9"/>
          <p:cNvSpPr>
            <a:spLocks noGrp="1" noChangeArrowheads="1"/>
          </p:cNvSpPr>
          <p:nvPr>
            <p:ph idx="1"/>
          </p:nvPr>
        </p:nvSpPr>
        <p:spPr/>
        <p:txBody>
          <a:bodyPr/>
          <a:lstStyle/>
          <a:p>
            <a:r>
              <a:rPr lang="en-US" dirty="0"/>
              <a:t>Make the common case go fast</a:t>
            </a:r>
          </a:p>
          <a:p>
            <a:pPr lvl="1"/>
            <a:r>
              <a:rPr lang="en-US" dirty="0"/>
              <a:t>Focus on the inner loops of the core functions</a:t>
            </a:r>
          </a:p>
          <a:p>
            <a:pPr lvl="1"/>
            <a:endParaRPr lang="en-US" dirty="0"/>
          </a:p>
          <a:p>
            <a:r>
              <a:rPr lang="en-US" dirty="0"/>
              <a:t>Minimize misses in the inner loops</a:t>
            </a:r>
          </a:p>
          <a:p>
            <a:pPr lvl="1"/>
            <a:r>
              <a:rPr lang="en-US" dirty="0"/>
              <a:t>Repeated references to variables are good (</a:t>
            </a:r>
            <a:r>
              <a:rPr lang="en-US" dirty="0">
                <a:solidFill>
                  <a:srgbClr val="FF0000"/>
                </a:solidFill>
              </a:rPr>
              <a:t>temporal locality</a:t>
            </a:r>
            <a:r>
              <a:rPr lang="en-US" dirty="0"/>
              <a:t>)</a:t>
            </a:r>
          </a:p>
          <a:p>
            <a:pPr lvl="1"/>
            <a:r>
              <a:rPr lang="en-US" dirty="0"/>
              <a:t>Stride-1 reference patterns are good (</a:t>
            </a:r>
            <a:r>
              <a:rPr lang="en-US" dirty="0">
                <a:solidFill>
                  <a:srgbClr val="FF0000"/>
                </a:solidFill>
              </a:rPr>
              <a:t>spatial locality</a:t>
            </a:r>
            <a:r>
              <a:rPr lang="en-US" dirty="0"/>
              <a:t>)</a:t>
            </a:r>
          </a:p>
        </p:txBody>
      </p:sp>
      <p:sp>
        <p:nvSpPr>
          <p:cNvPr id="12" name="TextBox 11"/>
          <p:cNvSpPr txBox="1"/>
          <p:nvPr/>
        </p:nvSpPr>
        <p:spPr>
          <a:xfrm>
            <a:off x="1920876" y="4800601"/>
            <a:ext cx="8518524" cy="954107"/>
          </a:xfrm>
          <a:prstGeom prst="rect">
            <a:avLst/>
          </a:prstGeom>
          <a:noFill/>
        </p:spPr>
        <p:txBody>
          <a:bodyPr wrap="square" rtlCol="0">
            <a:spAutoFit/>
          </a:bodyPr>
          <a:lstStyle/>
          <a:p>
            <a:pPr>
              <a:lnSpc>
                <a:spcPct val="100000"/>
              </a:lnSpc>
            </a:pPr>
            <a:r>
              <a:rPr lang="en-US" sz="2800" dirty="0">
                <a:latin typeface="Calibri" pitchFamily="34" charset="0"/>
              </a:rPr>
              <a:t>Key idea: Our qualitative notion of locality is quantified by our understanding of cache memories</a:t>
            </a:r>
          </a:p>
        </p:txBody>
      </p:sp>
    </p:spTree>
    <p:extLst>
      <p:ext uri="{BB962C8B-B14F-4D97-AF65-F5344CB8AC3E}">
        <p14:creationId xmlns:p14="http://schemas.microsoft.com/office/powerpoint/2010/main" val="2452380233"/>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1796" name="Rectangle 4"/>
          <p:cNvSpPr>
            <a:spLocks noGrp="1" noChangeArrowheads="1"/>
          </p:cNvSpPr>
          <p:nvPr>
            <p:ph type="title"/>
          </p:nvPr>
        </p:nvSpPr>
        <p:spPr/>
        <p:txBody>
          <a:bodyPr/>
          <a:lstStyle/>
          <a:p>
            <a:r>
              <a:rPr lang="en-US"/>
              <a:t>The Memory Mountain</a:t>
            </a:r>
          </a:p>
        </p:txBody>
      </p:sp>
      <p:sp>
        <p:nvSpPr>
          <p:cNvPr id="161797" name="Rectangle 5"/>
          <p:cNvSpPr>
            <a:spLocks noGrp="1" noChangeArrowheads="1"/>
          </p:cNvSpPr>
          <p:nvPr>
            <p:ph idx="1"/>
          </p:nvPr>
        </p:nvSpPr>
        <p:spPr/>
        <p:txBody>
          <a:bodyPr/>
          <a:lstStyle/>
          <a:p>
            <a:r>
              <a:rPr lang="en-US" dirty="0">
                <a:solidFill>
                  <a:srgbClr val="FF0000"/>
                </a:solidFill>
              </a:rPr>
              <a:t>Read throughput </a:t>
            </a:r>
            <a:r>
              <a:rPr lang="en-US" dirty="0"/>
              <a:t>(read bandwidth)</a:t>
            </a:r>
          </a:p>
          <a:p>
            <a:pPr lvl="1"/>
            <a:r>
              <a:rPr lang="en-US" dirty="0"/>
              <a:t>Number of bytes read from memory per second (MB/</a:t>
            </a:r>
            <a:r>
              <a:rPr lang="en-US" dirty="0" err="1"/>
              <a:t>s</a:t>
            </a:r>
            <a:r>
              <a:rPr lang="en-US" dirty="0"/>
              <a:t>)</a:t>
            </a:r>
          </a:p>
          <a:p>
            <a:pPr>
              <a:buNone/>
            </a:pPr>
            <a:endParaRPr lang="en-US" dirty="0">
              <a:solidFill>
                <a:srgbClr val="FF0000"/>
              </a:solidFill>
            </a:endParaRPr>
          </a:p>
          <a:p>
            <a:r>
              <a:rPr lang="en-US" dirty="0">
                <a:solidFill>
                  <a:srgbClr val="FF0000"/>
                </a:solidFill>
              </a:rPr>
              <a:t>Memory mountain: </a:t>
            </a:r>
            <a:r>
              <a:rPr lang="en-US" dirty="0"/>
              <a:t>Measured read throughput as a function of spatial and temporal locality.</a:t>
            </a:r>
          </a:p>
          <a:p>
            <a:pPr lvl="1"/>
            <a:r>
              <a:rPr lang="en-US" dirty="0"/>
              <a:t>Compact way to characterize memory system performance. </a:t>
            </a:r>
          </a:p>
          <a:p>
            <a:endParaRPr lang="en-US" dirty="0"/>
          </a:p>
        </p:txBody>
      </p:sp>
    </p:spTree>
    <p:extLst>
      <p:ext uri="{BB962C8B-B14F-4D97-AF65-F5344CB8AC3E}">
        <p14:creationId xmlns:p14="http://schemas.microsoft.com/office/powerpoint/2010/main" val="4281229892"/>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2820" name="Rectangle 4"/>
          <p:cNvSpPr>
            <a:spLocks noGrp="1" noChangeArrowheads="1"/>
          </p:cNvSpPr>
          <p:nvPr>
            <p:ph type="title"/>
          </p:nvPr>
        </p:nvSpPr>
        <p:spPr/>
        <p:txBody>
          <a:bodyPr/>
          <a:lstStyle/>
          <a:p>
            <a:r>
              <a:rPr lang="en-US" dirty="0"/>
              <a:t>Memory Mountain Test Function</a:t>
            </a:r>
          </a:p>
        </p:txBody>
      </p:sp>
      <p:sp>
        <p:nvSpPr>
          <p:cNvPr id="162819" name="Text Box 3"/>
          <p:cNvSpPr txBox="1">
            <a:spLocks noChangeArrowheads="1"/>
          </p:cNvSpPr>
          <p:nvPr/>
        </p:nvSpPr>
        <p:spPr bwMode="auto">
          <a:xfrm>
            <a:off x="1600201" y="918656"/>
            <a:ext cx="6318391" cy="5863144"/>
          </a:xfrm>
          <a:prstGeom prst="rect">
            <a:avLst/>
          </a:prstGeom>
          <a:solidFill>
            <a:srgbClr val="F6F5BD"/>
          </a:solidFill>
          <a:ln w="25400">
            <a:solidFill>
              <a:schemeClr val="tx1"/>
            </a:solidFill>
            <a:miter lim="800000"/>
            <a:headEnd/>
            <a:tailEnd/>
          </a:ln>
          <a:effectLst/>
        </p:spPr>
        <p:txBody>
          <a:bodyPr wrap="square">
            <a:prstTxWarp prst="textNoShape">
              <a:avLst/>
            </a:prstTxWarp>
            <a:spAutoFit/>
          </a:bodyPr>
          <a:lstStyle/>
          <a:p>
            <a:pPr>
              <a:spcBef>
                <a:spcPts val="600"/>
              </a:spcBef>
            </a:pPr>
            <a:r>
              <a:rPr lang="en-US" sz="1500" dirty="0">
                <a:solidFill>
                  <a:srgbClr val="2D961E"/>
                </a:solidFill>
                <a:latin typeface="Menlo-Regular"/>
              </a:rPr>
              <a:t>long</a:t>
            </a:r>
            <a:r>
              <a:rPr lang="en-US" sz="1500" dirty="0">
                <a:solidFill>
                  <a:srgbClr val="000000"/>
                </a:solidFill>
                <a:latin typeface="Menlo-Regular"/>
              </a:rPr>
              <a:t> </a:t>
            </a:r>
            <a:r>
              <a:rPr lang="en-US" sz="1500" dirty="0">
                <a:solidFill>
                  <a:srgbClr val="C1651C"/>
                </a:solidFill>
                <a:latin typeface="Menlo-Regular"/>
              </a:rPr>
              <a:t>data</a:t>
            </a:r>
            <a:r>
              <a:rPr lang="en-US" sz="1500" dirty="0">
                <a:solidFill>
                  <a:srgbClr val="000000"/>
                </a:solidFill>
                <a:latin typeface="Menlo-Regular"/>
              </a:rPr>
              <a:t>[MAXELEMS];  </a:t>
            </a:r>
            <a:r>
              <a:rPr lang="en-US" sz="1500" dirty="0">
                <a:solidFill>
                  <a:srgbClr val="CB2418"/>
                </a:solidFill>
                <a:latin typeface="Menlo-Regular"/>
              </a:rPr>
              <a:t>/* Global array to traverse */</a:t>
            </a:r>
          </a:p>
          <a:p>
            <a:pPr>
              <a:spcBef>
                <a:spcPts val="600"/>
              </a:spcBef>
            </a:pPr>
            <a:endParaRPr lang="en-US" sz="1500" dirty="0">
              <a:solidFill>
                <a:srgbClr val="9D0003"/>
              </a:solidFill>
              <a:latin typeface="Menlo-Regular"/>
            </a:endParaRPr>
          </a:p>
          <a:p>
            <a:pPr>
              <a:spcBef>
                <a:spcPts val="600"/>
              </a:spcBef>
            </a:pPr>
            <a:r>
              <a:rPr lang="en-US" sz="1500" dirty="0">
                <a:solidFill>
                  <a:srgbClr val="9D0003"/>
                </a:solidFill>
                <a:latin typeface="Menlo-Regular"/>
              </a:rPr>
              <a:t>/* test - Iterate over first "</a:t>
            </a:r>
            <a:r>
              <a:rPr lang="en-US" sz="1500" dirty="0" err="1">
                <a:solidFill>
                  <a:srgbClr val="9D0003"/>
                </a:solidFill>
                <a:latin typeface="Menlo-Regular"/>
              </a:rPr>
              <a:t>elems</a:t>
            </a:r>
            <a:r>
              <a:rPr lang="en-US" sz="1500" dirty="0">
                <a:solidFill>
                  <a:srgbClr val="9D0003"/>
                </a:solidFill>
                <a:latin typeface="Menlo-Regular"/>
              </a:rPr>
              <a:t>" elements of</a:t>
            </a:r>
            <a:endParaRPr lang="en-US" sz="1500" dirty="0">
              <a:solidFill>
                <a:srgbClr val="000000"/>
              </a:solidFill>
              <a:latin typeface="Menlo-Regular"/>
            </a:endParaRPr>
          </a:p>
          <a:p>
            <a:pPr>
              <a:spcBef>
                <a:spcPts val="600"/>
              </a:spcBef>
            </a:pPr>
            <a:r>
              <a:rPr lang="en-US" sz="1500" dirty="0">
                <a:solidFill>
                  <a:srgbClr val="9D0003"/>
                </a:solidFill>
                <a:latin typeface="Menlo-Regular"/>
              </a:rPr>
              <a:t> *        array “data” with stride of "stride", using </a:t>
            </a:r>
          </a:p>
          <a:p>
            <a:pPr>
              <a:spcBef>
                <a:spcPts val="600"/>
              </a:spcBef>
            </a:pPr>
            <a:r>
              <a:rPr lang="en-US" sz="1500" dirty="0">
                <a:solidFill>
                  <a:srgbClr val="9D0003"/>
                </a:solidFill>
                <a:latin typeface="Menlo-Regular"/>
              </a:rPr>
              <a:t> *        using 4x4 loop unrolling.                                                            </a:t>
            </a:r>
            <a:endParaRPr lang="en-US" sz="1500" dirty="0">
              <a:solidFill>
                <a:srgbClr val="000000"/>
              </a:solidFill>
              <a:latin typeface="Menlo-Regular"/>
            </a:endParaRPr>
          </a:p>
          <a:p>
            <a:pPr>
              <a:spcBef>
                <a:spcPts val="600"/>
              </a:spcBef>
            </a:pPr>
            <a:r>
              <a:rPr lang="en-US" sz="1500" dirty="0">
                <a:solidFill>
                  <a:srgbClr val="9D0003"/>
                </a:solidFill>
                <a:latin typeface="Menlo-Regular"/>
              </a:rPr>
              <a:t> */</a:t>
            </a:r>
            <a:r>
              <a:rPr lang="en-US" sz="1500" dirty="0">
                <a:solidFill>
                  <a:srgbClr val="000000"/>
                </a:solidFill>
                <a:latin typeface="Menlo-Regular"/>
              </a:rPr>
              <a:t> </a:t>
            </a:r>
          </a:p>
          <a:p>
            <a:pPr>
              <a:spcBef>
                <a:spcPts val="600"/>
              </a:spcBef>
            </a:pPr>
            <a:r>
              <a:rPr lang="en-US" sz="1500" dirty="0" err="1">
                <a:solidFill>
                  <a:srgbClr val="2D961E"/>
                </a:solidFill>
                <a:latin typeface="Menlo-Regular"/>
              </a:rPr>
              <a:t>int</a:t>
            </a:r>
            <a:r>
              <a:rPr lang="en-US" sz="1500" dirty="0">
                <a:solidFill>
                  <a:srgbClr val="000000"/>
                </a:solidFill>
                <a:latin typeface="Menlo-Regular"/>
              </a:rPr>
              <a:t> </a:t>
            </a:r>
            <a:r>
              <a:rPr lang="en-US" sz="1500" dirty="0">
                <a:solidFill>
                  <a:srgbClr val="4A00FF"/>
                </a:solidFill>
                <a:latin typeface="Menlo-Regular"/>
              </a:rPr>
              <a:t>test</a:t>
            </a:r>
            <a:r>
              <a:rPr lang="en-US" sz="1500" dirty="0">
                <a:solidFill>
                  <a:srgbClr val="000000"/>
                </a:solidFill>
                <a:latin typeface="Menlo-Regular"/>
              </a:rPr>
              <a:t>(</a:t>
            </a:r>
            <a:r>
              <a:rPr lang="en-US" sz="1500" dirty="0" err="1">
                <a:solidFill>
                  <a:srgbClr val="2D961E"/>
                </a:solidFill>
                <a:latin typeface="Menlo-Regular"/>
              </a:rPr>
              <a:t>int</a:t>
            </a:r>
            <a:r>
              <a:rPr lang="en-US" sz="1500" dirty="0">
                <a:solidFill>
                  <a:srgbClr val="000000"/>
                </a:solidFill>
                <a:latin typeface="Menlo-Regular"/>
              </a:rPr>
              <a:t> </a:t>
            </a:r>
            <a:r>
              <a:rPr lang="en-US" sz="1500" dirty="0" err="1">
                <a:solidFill>
                  <a:srgbClr val="C1651C"/>
                </a:solidFill>
                <a:latin typeface="Menlo-Regular"/>
              </a:rPr>
              <a:t>elems</a:t>
            </a:r>
            <a:r>
              <a:rPr lang="en-US" sz="1500" dirty="0">
                <a:solidFill>
                  <a:srgbClr val="000000"/>
                </a:solidFill>
                <a:latin typeface="Menlo-Regular"/>
              </a:rPr>
              <a:t>, </a:t>
            </a:r>
            <a:r>
              <a:rPr lang="en-US" sz="1500" dirty="0" err="1">
                <a:solidFill>
                  <a:srgbClr val="2D961E"/>
                </a:solidFill>
                <a:latin typeface="Menlo-Regular"/>
              </a:rPr>
              <a:t>int</a:t>
            </a:r>
            <a:r>
              <a:rPr lang="en-US" sz="1500" dirty="0">
                <a:solidFill>
                  <a:srgbClr val="000000"/>
                </a:solidFill>
                <a:latin typeface="Menlo-Regular"/>
              </a:rPr>
              <a:t> </a:t>
            </a:r>
            <a:r>
              <a:rPr lang="en-US" sz="1500" dirty="0">
                <a:solidFill>
                  <a:srgbClr val="C1651C"/>
                </a:solidFill>
                <a:latin typeface="Menlo-Regular"/>
              </a:rPr>
              <a:t>stride</a:t>
            </a:r>
            <a:r>
              <a:rPr lang="en-US" sz="1500" dirty="0">
                <a:solidFill>
                  <a:srgbClr val="000000"/>
                </a:solidFill>
                <a:latin typeface="Menlo-Regular"/>
              </a:rPr>
              <a:t>) {</a:t>
            </a:r>
          </a:p>
          <a:p>
            <a:pPr>
              <a:spcBef>
                <a:spcPts val="600"/>
              </a:spcBef>
            </a:pPr>
            <a:r>
              <a:rPr lang="en-US" sz="1500" dirty="0">
                <a:solidFill>
                  <a:srgbClr val="000000"/>
                </a:solidFill>
                <a:latin typeface="Menlo-Regular"/>
              </a:rPr>
              <a:t>    </a:t>
            </a:r>
            <a:r>
              <a:rPr lang="en-US" sz="1500" dirty="0">
                <a:solidFill>
                  <a:srgbClr val="2D961E"/>
                </a:solidFill>
                <a:latin typeface="Menlo-Regular"/>
              </a:rPr>
              <a:t>long</a:t>
            </a:r>
            <a:r>
              <a:rPr lang="en-US" sz="1500" dirty="0">
                <a:solidFill>
                  <a:srgbClr val="000000"/>
                </a:solidFill>
                <a:latin typeface="Menlo-Regular"/>
              </a:rPr>
              <a:t> </a:t>
            </a:r>
            <a:r>
              <a:rPr lang="en-US" sz="1500" dirty="0" err="1">
                <a:solidFill>
                  <a:srgbClr val="C1651C"/>
                </a:solidFill>
                <a:latin typeface="Menlo-Regular"/>
              </a:rPr>
              <a:t>i</a:t>
            </a:r>
            <a:r>
              <a:rPr lang="en-US" sz="1500" dirty="0">
                <a:solidFill>
                  <a:srgbClr val="000000"/>
                </a:solidFill>
                <a:latin typeface="Menlo-Regular"/>
              </a:rPr>
              <a:t>, </a:t>
            </a:r>
            <a:r>
              <a:rPr lang="en-US" sz="1500" dirty="0">
                <a:solidFill>
                  <a:srgbClr val="C1651C"/>
                </a:solidFill>
                <a:latin typeface="Menlo-Regular"/>
              </a:rPr>
              <a:t>sx2</a:t>
            </a:r>
            <a:r>
              <a:rPr lang="en-US" sz="1500" dirty="0">
                <a:solidFill>
                  <a:srgbClr val="000000"/>
                </a:solidFill>
                <a:latin typeface="Menlo-Regular"/>
              </a:rPr>
              <a:t>=stride*2, </a:t>
            </a:r>
            <a:r>
              <a:rPr lang="en-US" sz="1500" dirty="0">
                <a:solidFill>
                  <a:srgbClr val="C1651C"/>
                </a:solidFill>
                <a:latin typeface="Menlo-Regular"/>
              </a:rPr>
              <a:t>sx3</a:t>
            </a:r>
            <a:r>
              <a:rPr lang="en-US" sz="1500" dirty="0">
                <a:solidFill>
                  <a:srgbClr val="000000"/>
                </a:solidFill>
                <a:latin typeface="Menlo-Regular"/>
              </a:rPr>
              <a:t>=stride*3, </a:t>
            </a:r>
            <a:r>
              <a:rPr lang="en-US" sz="1500" dirty="0">
                <a:solidFill>
                  <a:srgbClr val="C1651C"/>
                </a:solidFill>
                <a:latin typeface="Menlo-Regular"/>
              </a:rPr>
              <a:t>sx4</a:t>
            </a:r>
            <a:r>
              <a:rPr lang="en-US" sz="1500" dirty="0">
                <a:solidFill>
                  <a:srgbClr val="000000"/>
                </a:solidFill>
                <a:latin typeface="Menlo-Regular"/>
              </a:rPr>
              <a:t>=stride*4;</a:t>
            </a:r>
          </a:p>
          <a:p>
            <a:pPr>
              <a:spcBef>
                <a:spcPts val="600"/>
              </a:spcBef>
            </a:pPr>
            <a:r>
              <a:rPr lang="en-US" sz="1500" dirty="0">
                <a:solidFill>
                  <a:srgbClr val="000000"/>
                </a:solidFill>
                <a:latin typeface="Menlo-Regular"/>
              </a:rPr>
              <a:t>    </a:t>
            </a:r>
            <a:r>
              <a:rPr lang="en-US" sz="1500" dirty="0">
                <a:solidFill>
                  <a:srgbClr val="2D961E"/>
                </a:solidFill>
                <a:latin typeface="Menlo-Regular"/>
              </a:rPr>
              <a:t>long</a:t>
            </a:r>
            <a:r>
              <a:rPr lang="en-US" sz="1500" dirty="0">
                <a:solidFill>
                  <a:srgbClr val="000000"/>
                </a:solidFill>
                <a:latin typeface="Menlo-Regular"/>
              </a:rPr>
              <a:t> </a:t>
            </a:r>
            <a:r>
              <a:rPr lang="en-US" sz="1500" dirty="0">
                <a:solidFill>
                  <a:srgbClr val="C1651C"/>
                </a:solidFill>
                <a:latin typeface="Menlo-Regular"/>
              </a:rPr>
              <a:t>acc0</a:t>
            </a:r>
            <a:r>
              <a:rPr lang="en-US" sz="1500" dirty="0">
                <a:solidFill>
                  <a:srgbClr val="000000"/>
                </a:solidFill>
                <a:latin typeface="Menlo-Regular"/>
              </a:rPr>
              <a:t> = 0, </a:t>
            </a:r>
            <a:r>
              <a:rPr lang="en-US" sz="1500" dirty="0">
                <a:solidFill>
                  <a:srgbClr val="C1651C"/>
                </a:solidFill>
                <a:latin typeface="Menlo-Regular"/>
              </a:rPr>
              <a:t>acc1</a:t>
            </a:r>
            <a:r>
              <a:rPr lang="en-US" sz="1500" dirty="0">
                <a:solidFill>
                  <a:srgbClr val="000000"/>
                </a:solidFill>
                <a:latin typeface="Menlo-Regular"/>
              </a:rPr>
              <a:t> = 0, </a:t>
            </a:r>
            <a:r>
              <a:rPr lang="en-US" sz="1500" dirty="0">
                <a:solidFill>
                  <a:srgbClr val="C1651C"/>
                </a:solidFill>
                <a:latin typeface="Menlo-Regular"/>
              </a:rPr>
              <a:t>acc2</a:t>
            </a:r>
            <a:r>
              <a:rPr lang="en-US" sz="1500" dirty="0">
                <a:solidFill>
                  <a:srgbClr val="000000"/>
                </a:solidFill>
                <a:latin typeface="Menlo-Regular"/>
              </a:rPr>
              <a:t> = 0, </a:t>
            </a:r>
            <a:r>
              <a:rPr lang="en-US" sz="1500" dirty="0">
                <a:solidFill>
                  <a:srgbClr val="C1651C"/>
                </a:solidFill>
                <a:latin typeface="Menlo-Regular"/>
              </a:rPr>
              <a:t>acc3</a:t>
            </a:r>
            <a:r>
              <a:rPr lang="en-US" sz="1500" dirty="0">
                <a:solidFill>
                  <a:srgbClr val="000000"/>
                </a:solidFill>
                <a:latin typeface="Menlo-Regular"/>
              </a:rPr>
              <a:t> = 0;</a:t>
            </a:r>
          </a:p>
          <a:p>
            <a:pPr>
              <a:spcBef>
                <a:spcPts val="600"/>
              </a:spcBef>
            </a:pPr>
            <a:r>
              <a:rPr lang="en-US" sz="1500" dirty="0">
                <a:solidFill>
                  <a:srgbClr val="000000"/>
                </a:solidFill>
                <a:latin typeface="Menlo-Regular"/>
              </a:rPr>
              <a:t>    </a:t>
            </a:r>
            <a:r>
              <a:rPr lang="en-US" sz="1500" dirty="0">
                <a:solidFill>
                  <a:srgbClr val="2D961E"/>
                </a:solidFill>
                <a:latin typeface="Menlo-Regular"/>
              </a:rPr>
              <a:t>long</a:t>
            </a:r>
            <a:r>
              <a:rPr lang="en-US" sz="1500" dirty="0">
                <a:solidFill>
                  <a:srgbClr val="000000"/>
                </a:solidFill>
                <a:latin typeface="Menlo-Regular"/>
              </a:rPr>
              <a:t> </a:t>
            </a:r>
            <a:r>
              <a:rPr lang="en-US" sz="1500" dirty="0">
                <a:solidFill>
                  <a:srgbClr val="C1651C"/>
                </a:solidFill>
                <a:latin typeface="Menlo-Regular"/>
              </a:rPr>
              <a:t>length</a:t>
            </a:r>
            <a:r>
              <a:rPr lang="en-US" sz="1500" dirty="0">
                <a:solidFill>
                  <a:srgbClr val="000000"/>
                </a:solidFill>
                <a:latin typeface="Menlo-Regular"/>
              </a:rPr>
              <a:t> = </a:t>
            </a:r>
            <a:r>
              <a:rPr lang="en-US" sz="1500" dirty="0" err="1">
                <a:solidFill>
                  <a:srgbClr val="000000"/>
                </a:solidFill>
                <a:latin typeface="Menlo-Regular"/>
              </a:rPr>
              <a:t>elems</a:t>
            </a:r>
            <a:r>
              <a:rPr lang="en-US" sz="1500" dirty="0">
                <a:solidFill>
                  <a:srgbClr val="000000"/>
                </a:solidFill>
                <a:latin typeface="Menlo-Regular"/>
              </a:rPr>
              <a:t>, </a:t>
            </a:r>
            <a:r>
              <a:rPr lang="en-US" sz="1500" dirty="0">
                <a:solidFill>
                  <a:srgbClr val="C1651C"/>
                </a:solidFill>
                <a:latin typeface="Menlo-Regular"/>
              </a:rPr>
              <a:t>limit</a:t>
            </a:r>
            <a:r>
              <a:rPr lang="en-US" sz="1500" dirty="0">
                <a:solidFill>
                  <a:srgbClr val="000000"/>
                </a:solidFill>
                <a:latin typeface="Menlo-Regular"/>
              </a:rPr>
              <a:t> = length - sx4;</a:t>
            </a:r>
          </a:p>
          <a:p>
            <a:pPr>
              <a:spcBef>
                <a:spcPts val="600"/>
              </a:spcBef>
            </a:pPr>
            <a:endParaRPr lang="en-US" sz="1500" dirty="0">
              <a:solidFill>
                <a:srgbClr val="000000"/>
              </a:solidFill>
              <a:latin typeface="Menlo-Regular"/>
            </a:endParaRPr>
          </a:p>
          <a:p>
            <a:pPr>
              <a:spcBef>
                <a:spcPts val="600"/>
              </a:spcBef>
            </a:pPr>
            <a:r>
              <a:rPr lang="en-US" sz="1500" dirty="0">
                <a:solidFill>
                  <a:srgbClr val="000000"/>
                </a:solidFill>
                <a:latin typeface="Menlo-Regular"/>
              </a:rPr>
              <a:t>    </a:t>
            </a:r>
            <a:r>
              <a:rPr lang="en-US" sz="1500" dirty="0">
                <a:solidFill>
                  <a:srgbClr val="CB2418"/>
                </a:solidFill>
                <a:latin typeface="Menlo-Regular"/>
              </a:rPr>
              <a:t>/* Combine 4 elements at a time */</a:t>
            </a:r>
            <a:endParaRPr lang="en-US" sz="1500" dirty="0">
              <a:solidFill>
                <a:srgbClr val="000000"/>
              </a:solidFill>
              <a:latin typeface="Menlo-Regular"/>
            </a:endParaRPr>
          </a:p>
          <a:p>
            <a:pPr>
              <a:spcBef>
                <a:spcPts val="600"/>
              </a:spcBef>
            </a:pPr>
            <a:r>
              <a:rPr lang="en-US" sz="1500" dirty="0">
                <a:solidFill>
                  <a:srgbClr val="000000"/>
                </a:solidFill>
                <a:latin typeface="Menlo-Regular"/>
              </a:rPr>
              <a:t>    </a:t>
            </a:r>
            <a:r>
              <a:rPr lang="en-US" sz="1500" dirty="0">
                <a:solidFill>
                  <a:srgbClr val="C200FF"/>
                </a:solidFill>
                <a:latin typeface="Menlo-Regular"/>
              </a:rPr>
              <a:t>for</a:t>
            </a:r>
            <a:r>
              <a:rPr lang="en-US" sz="1500" dirty="0">
                <a:solidFill>
                  <a:srgbClr val="000000"/>
                </a:solidFill>
                <a:latin typeface="Menlo-Regular"/>
              </a:rPr>
              <a:t> (</a:t>
            </a:r>
            <a:r>
              <a:rPr lang="en-US" sz="1500" dirty="0" err="1">
                <a:solidFill>
                  <a:srgbClr val="000000"/>
                </a:solidFill>
                <a:latin typeface="Menlo-Regular"/>
              </a:rPr>
              <a:t>i</a:t>
            </a:r>
            <a:r>
              <a:rPr lang="en-US" sz="1500" dirty="0">
                <a:solidFill>
                  <a:srgbClr val="000000"/>
                </a:solidFill>
                <a:latin typeface="Menlo-Regular"/>
              </a:rPr>
              <a:t> = 0; </a:t>
            </a:r>
            <a:r>
              <a:rPr lang="en-US" sz="1500" dirty="0" err="1">
                <a:solidFill>
                  <a:srgbClr val="000000"/>
                </a:solidFill>
                <a:latin typeface="Menlo-Regular"/>
              </a:rPr>
              <a:t>i</a:t>
            </a:r>
            <a:r>
              <a:rPr lang="en-US" sz="1500" dirty="0">
                <a:solidFill>
                  <a:srgbClr val="000000"/>
                </a:solidFill>
                <a:latin typeface="Menlo-Regular"/>
              </a:rPr>
              <a:t> &lt; limit; </a:t>
            </a:r>
            <a:r>
              <a:rPr lang="en-US" sz="1500" dirty="0" err="1">
                <a:solidFill>
                  <a:srgbClr val="000000"/>
                </a:solidFill>
                <a:latin typeface="Menlo-Regular"/>
              </a:rPr>
              <a:t>i</a:t>
            </a:r>
            <a:r>
              <a:rPr lang="en-US" sz="1500" dirty="0">
                <a:solidFill>
                  <a:srgbClr val="000000"/>
                </a:solidFill>
                <a:latin typeface="Menlo-Regular"/>
              </a:rPr>
              <a:t> += sx4) {</a:t>
            </a:r>
          </a:p>
          <a:p>
            <a:pPr>
              <a:spcBef>
                <a:spcPts val="600"/>
              </a:spcBef>
            </a:pPr>
            <a:r>
              <a:rPr lang="it-IT" sz="1500" dirty="0">
                <a:solidFill>
                  <a:srgbClr val="000000"/>
                </a:solidFill>
                <a:latin typeface="Menlo-Regular"/>
              </a:rPr>
              <a:t>        acc0 = acc0 + data[i];</a:t>
            </a:r>
          </a:p>
          <a:p>
            <a:pPr>
              <a:spcBef>
                <a:spcPts val="600"/>
              </a:spcBef>
            </a:pPr>
            <a:r>
              <a:rPr lang="sv-SE" sz="1500" dirty="0">
                <a:solidFill>
                  <a:srgbClr val="000000"/>
                </a:solidFill>
                <a:latin typeface="Menlo-Regular"/>
              </a:rPr>
              <a:t>        acc1 = acc1 + data[</a:t>
            </a:r>
            <a:r>
              <a:rPr lang="sv-SE" sz="1500" dirty="0" err="1">
                <a:solidFill>
                  <a:srgbClr val="000000"/>
                </a:solidFill>
                <a:latin typeface="Menlo-Regular"/>
              </a:rPr>
              <a:t>i+stride</a:t>
            </a:r>
            <a:r>
              <a:rPr lang="sv-SE" sz="1500" dirty="0">
                <a:solidFill>
                  <a:srgbClr val="000000"/>
                </a:solidFill>
                <a:latin typeface="Menlo-Regular"/>
              </a:rPr>
              <a:t>];</a:t>
            </a:r>
          </a:p>
          <a:p>
            <a:pPr>
              <a:spcBef>
                <a:spcPts val="600"/>
              </a:spcBef>
            </a:pPr>
            <a:r>
              <a:rPr lang="it-IT" sz="1500" dirty="0">
                <a:solidFill>
                  <a:srgbClr val="000000"/>
                </a:solidFill>
                <a:latin typeface="Menlo-Regular"/>
              </a:rPr>
              <a:t>        acc2 = acc2 + data[i+sx2];</a:t>
            </a:r>
          </a:p>
          <a:p>
            <a:pPr>
              <a:spcBef>
                <a:spcPts val="600"/>
              </a:spcBef>
            </a:pPr>
            <a:r>
              <a:rPr lang="it-IT" sz="1500" dirty="0">
                <a:solidFill>
                  <a:srgbClr val="000000"/>
                </a:solidFill>
                <a:latin typeface="Menlo-Regular"/>
              </a:rPr>
              <a:t>        acc3 = acc3 + data[i+sx3];</a:t>
            </a:r>
          </a:p>
          <a:p>
            <a:pPr>
              <a:spcBef>
                <a:spcPts val="600"/>
              </a:spcBef>
            </a:pPr>
            <a:r>
              <a:rPr lang="it-IT" sz="1500" dirty="0">
                <a:solidFill>
                  <a:srgbClr val="000000"/>
                </a:solidFill>
                <a:latin typeface="Menlo-Regular"/>
              </a:rPr>
              <a:t>    }</a:t>
            </a:r>
          </a:p>
          <a:p>
            <a:pPr>
              <a:spcBef>
                <a:spcPts val="600"/>
              </a:spcBef>
            </a:pPr>
            <a:endParaRPr lang="it-IT" sz="1500" dirty="0">
              <a:solidFill>
                <a:srgbClr val="000000"/>
              </a:solidFill>
              <a:latin typeface="Menlo-Regular"/>
            </a:endParaRPr>
          </a:p>
          <a:p>
            <a:pPr>
              <a:spcBef>
                <a:spcPts val="600"/>
              </a:spcBef>
            </a:pPr>
            <a:r>
              <a:rPr lang="it-IT" sz="1500" dirty="0">
                <a:solidFill>
                  <a:srgbClr val="000000"/>
                </a:solidFill>
                <a:latin typeface="Menlo-Regular"/>
              </a:rPr>
              <a:t>    </a:t>
            </a:r>
            <a:r>
              <a:rPr lang="it-IT" sz="1500" dirty="0">
                <a:solidFill>
                  <a:srgbClr val="CB2418"/>
                </a:solidFill>
                <a:latin typeface="Menlo-Regular"/>
              </a:rPr>
              <a:t>/* </a:t>
            </a:r>
            <a:r>
              <a:rPr lang="it-IT" sz="1500" dirty="0" err="1">
                <a:solidFill>
                  <a:srgbClr val="CB2418"/>
                </a:solidFill>
                <a:latin typeface="Menlo-Regular"/>
              </a:rPr>
              <a:t>Finish</a:t>
            </a:r>
            <a:r>
              <a:rPr lang="it-IT" sz="1500" dirty="0">
                <a:solidFill>
                  <a:srgbClr val="CB2418"/>
                </a:solidFill>
                <a:latin typeface="Menlo-Regular"/>
              </a:rPr>
              <a:t> </a:t>
            </a:r>
            <a:r>
              <a:rPr lang="it-IT" sz="1500" dirty="0" err="1">
                <a:solidFill>
                  <a:srgbClr val="CB2418"/>
                </a:solidFill>
                <a:latin typeface="Menlo-Regular"/>
              </a:rPr>
              <a:t>any</a:t>
            </a:r>
            <a:r>
              <a:rPr lang="it-IT" sz="1500" dirty="0">
                <a:solidFill>
                  <a:srgbClr val="CB2418"/>
                </a:solidFill>
                <a:latin typeface="Menlo-Regular"/>
              </a:rPr>
              <a:t> </a:t>
            </a:r>
            <a:r>
              <a:rPr lang="it-IT" sz="1500" dirty="0" err="1">
                <a:solidFill>
                  <a:srgbClr val="CB2418"/>
                </a:solidFill>
                <a:latin typeface="Menlo-Regular"/>
              </a:rPr>
              <a:t>remaining</a:t>
            </a:r>
            <a:r>
              <a:rPr lang="it-IT" sz="1500" dirty="0">
                <a:solidFill>
                  <a:srgbClr val="CB2418"/>
                </a:solidFill>
                <a:latin typeface="Menlo-Regular"/>
              </a:rPr>
              <a:t> </a:t>
            </a:r>
            <a:r>
              <a:rPr lang="it-IT" sz="1500" dirty="0" err="1">
                <a:solidFill>
                  <a:srgbClr val="CB2418"/>
                </a:solidFill>
                <a:latin typeface="Menlo-Regular"/>
              </a:rPr>
              <a:t>elements</a:t>
            </a:r>
            <a:r>
              <a:rPr lang="it-IT" sz="1500" dirty="0">
                <a:solidFill>
                  <a:srgbClr val="CB2418"/>
                </a:solidFill>
                <a:latin typeface="Menlo-Regular"/>
              </a:rPr>
              <a:t> */</a:t>
            </a:r>
            <a:endParaRPr lang="it-IT" sz="1500" dirty="0">
              <a:solidFill>
                <a:srgbClr val="000000"/>
              </a:solidFill>
              <a:latin typeface="Menlo-Regular"/>
            </a:endParaRPr>
          </a:p>
          <a:p>
            <a:pPr>
              <a:spcBef>
                <a:spcPts val="600"/>
              </a:spcBef>
            </a:pPr>
            <a:r>
              <a:rPr lang="en-US" sz="1500" dirty="0">
                <a:solidFill>
                  <a:srgbClr val="000000"/>
                </a:solidFill>
                <a:latin typeface="Menlo-Regular"/>
              </a:rPr>
              <a:t>    </a:t>
            </a:r>
            <a:r>
              <a:rPr lang="en-US" sz="1500" dirty="0">
                <a:solidFill>
                  <a:srgbClr val="C200FF"/>
                </a:solidFill>
                <a:latin typeface="Menlo-Regular"/>
              </a:rPr>
              <a:t>for</a:t>
            </a:r>
            <a:r>
              <a:rPr lang="en-US" sz="1500" dirty="0">
                <a:solidFill>
                  <a:srgbClr val="000000"/>
                </a:solidFill>
                <a:latin typeface="Menlo-Regular"/>
              </a:rPr>
              <a:t> (; </a:t>
            </a:r>
            <a:r>
              <a:rPr lang="en-US" sz="1500" dirty="0" err="1">
                <a:solidFill>
                  <a:srgbClr val="000000"/>
                </a:solidFill>
                <a:latin typeface="Menlo-Regular"/>
              </a:rPr>
              <a:t>i</a:t>
            </a:r>
            <a:r>
              <a:rPr lang="en-US" sz="1500" dirty="0">
                <a:solidFill>
                  <a:srgbClr val="000000"/>
                </a:solidFill>
                <a:latin typeface="Menlo-Regular"/>
              </a:rPr>
              <a:t> &lt; length; </a:t>
            </a:r>
            <a:r>
              <a:rPr lang="en-US" sz="1500" dirty="0" err="1">
                <a:solidFill>
                  <a:srgbClr val="000000"/>
                </a:solidFill>
                <a:latin typeface="Menlo-Regular"/>
              </a:rPr>
              <a:t>i</a:t>
            </a:r>
            <a:r>
              <a:rPr lang="en-US" sz="1500" dirty="0">
                <a:solidFill>
                  <a:srgbClr val="000000"/>
                </a:solidFill>
                <a:latin typeface="Menlo-Regular"/>
              </a:rPr>
              <a:t>++) {</a:t>
            </a:r>
          </a:p>
          <a:p>
            <a:pPr>
              <a:spcBef>
                <a:spcPts val="600"/>
              </a:spcBef>
            </a:pPr>
            <a:r>
              <a:rPr lang="it-IT" sz="1500" dirty="0">
                <a:solidFill>
                  <a:srgbClr val="000000"/>
                </a:solidFill>
                <a:latin typeface="Menlo-Regular"/>
              </a:rPr>
              <a:t>        acc0 = acc0 + data[i];</a:t>
            </a:r>
          </a:p>
          <a:p>
            <a:pPr>
              <a:spcBef>
                <a:spcPts val="600"/>
              </a:spcBef>
            </a:pPr>
            <a:r>
              <a:rPr lang="it-IT" sz="1500" dirty="0">
                <a:solidFill>
                  <a:srgbClr val="000000"/>
                </a:solidFill>
                <a:latin typeface="Menlo-Regular"/>
              </a:rPr>
              <a:t>    }</a:t>
            </a:r>
          </a:p>
          <a:p>
            <a:pPr>
              <a:spcBef>
                <a:spcPts val="600"/>
              </a:spcBef>
            </a:pPr>
            <a:r>
              <a:rPr lang="en-US" sz="1500" dirty="0">
                <a:solidFill>
                  <a:srgbClr val="000000"/>
                </a:solidFill>
                <a:latin typeface="Menlo-Regular"/>
              </a:rPr>
              <a:t>    </a:t>
            </a:r>
            <a:r>
              <a:rPr lang="en-US" sz="1500" dirty="0">
                <a:solidFill>
                  <a:srgbClr val="C200FF"/>
                </a:solidFill>
                <a:latin typeface="Menlo-Regular"/>
              </a:rPr>
              <a:t>return</a:t>
            </a:r>
            <a:r>
              <a:rPr lang="en-US" sz="1500" dirty="0">
                <a:solidFill>
                  <a:srgbClr val="000000"/>
                </a:solidFill>
                <a:latin typeface="Menlo-Regular"/>
              </a:rPr>
              <a:t> ((acc0 + acc1) + (acc2 + acc3));</a:t>
            </a:r>
          </a:p>
          <a:p>
            <a:pPr>
              <a:spcBef>
                <a:spcPts val="600"/>
              </a:spcBef>
            </a:pPr>
            <a:r>
              <a:rPr lang="en-US" sz="1500" dirty="0">
                <a:solidFill>
                  <a:srgbClr val="000000"/>
                </a:solidFill>
                <a:latin typeface="Menlo-Regular"/>
              </a:rPr>
              <a:t>}</a:t>
            </a:r>
          </a:p>
        </p:txBody>
      </p:sp>
      <p:sp>
        <p:nvSpPr>
          <p:cNvPr id="3" name="TextBox 2"/>
          <p:cNvSpPr txBox="1"/>
          <p:nvPr/>
        </p:nvSpPr>
        <p:spPr>
          <a:xfrm>
            <a:off x="8001001" y="1447800"/>
            <a:ext cx="2514600" cy="2362200"/>
          </a:xfrm>
          <a:prstGeom prst="rect">
            <a:avLst/>
          </a:prstGeom>
          <a:noFill/>
        </p:spPr>
        <p:txBody>
          <a:bodyPr wrap="none" rtlCol="0">
            <a:normAutofit/>
          </a:bodyPr>
          <a:lstStyle/>
          <a:p>
            <a:endParaRPr lang="en-US" sz="1600" dirty="0">
              <a:latin typeface="Courier New"/>
              <a:cs typeface="Courier New"/>
            </a:endParaRPr>
          </a:p>
        </p:txBody>
      </p:sp>
      <p:sp>
        <p:nvSpPr>
          <p:cNvPr id="4" name="TextBox 3"/>
          <p:cNvSpPr txBox="1"/>
          <p:nvPr/>
        </p:nvSpPr>
        <p:spPr>
          <a:xfrm>
            <a:off x="8001001" y="1447800"/>
            <a:ext cx="2590800" cy="3962400"/>
          </a:xfrm>
          <a:prstGeom prst="rect">
            <a:avLst/>
          </a:prstGeom>
          <a:noFill/>
        </p:spPr>
        <p:txBody>
          <a:bodyPr wrap="square" rtlCol="0">
            <a:normAutofit/>
          </a:bodyPr>
          <a:lstStyle/>
          <a:p>
            <a:pPr>
              <a:lnSpc>
                <a:spcPct val="80000"/>
              </a:lnSpc>
              <a:spcBef>
                <a:spcPts val="0"/>
              </a:spcBef>
            </a:pPr>
            <a:r>
              <a:rPr lang="en-US" dirty="0">
                <a:latin typeface="Calibri" pitchFamily="34" charset="0"/>
              </a:rPr>
              <a:t>Call </a:t>
            </a:r>
            <a:r>
              <a:rPr lang="en-US" dirty="0">
                <a:latin typeface="Courier New"/>
                <a:cs typeface="Courier New"/>
              </a:rPr>
              <a:t>test()</a:t>
            </a:r>
            <a:r>
              <a:rPr lang="en-US" dirty="0">
                <a:latin typeface="Calibri" pitchFamily="34" charset="0"/>
              </a:rPr>
              <a:t> with many combinations of </a:t>
            </a:r>
            <a:r>
              <a:rPr lang="en-US" dirty="0" err="1">
                <a:latin typeface="Courier New"/>
                <a:cs typeface="Courier New"/>
              </a:rPr>
              <a:t>elems</a:t>
            </a:r>
            <a:r>
              <a:rPr lang="en-US" dirty="0">
                <a:latin typeface="Calibri" pitchFamily="34" charset="0"/>
              </a:rPr>
              <a:t> </a:t>
            </a:r>
          </a:p>
          <a:p>
            <a:pPr>
              <a:lnSpc>
                <a:spcPct val="80000"/>
              </a:lnSpc>
              <a:spcBef>
                <a:spcPts val="0"/>
              </a:spcBef>
            </a:pPr>
            <a:r>
              <a:rPr lang="en-US" dirty="0">
                <a:latin typeface="Calibri" pitchFamily="34" charset="0"/>
              </a:rPr>
              <a:t>and </a:t>
            </a:r>
            <a:r>
              <a:rPr lang="en-US" dirty="0">
                <a:latin typeface="Courier New"/>
                <a:cs typeface="Courier New"/>
              </a:rPr>
              <a:t>stride.</a:t>
            </a:r>
          </a:p>
          <a:p>
            <a:pPr>
              <a:lnSpc>
                <a:spcPct val="80000"/>
              </a:lnSpc>
              <a:spcBef>
                <a:spcPts val="0"/>
              </a:spcBef>
            </a:pPr>
            <a:endParaRPr lang="en-US" dirty="0">
              <a:latin typeface="Courier New"/>
              <a:cs typeface="Courier New"/>
            </a:endParaRPr>
          </a:p>
          <a:p>
            <a:pPr>
              <a:lnSpc>
                <a:spcPct val="80000"/>
              </a:lnSpc>
              <a:spcBef>
                <a:spcPts val="0"/>
              </a:spcBef>
            </a:pPr>
            <a:r>
              <a:rPr lang="en-US" dirty="0">
                <a:latin typeface="Calibri" panose="020F0502020204030204" pitchFamily="34" charset="0"/>
                <a:cs typeface="Calibri" panose="020F0502020204030204" pitchFamily="34" charset="0"/>
              </a:rPr>
              <a:t>For each </a:t>
            </a:r>
            <a:r>
              <a:rPr lang="en-US" dirty="0" err="1">
                <a:latin typeface="Calibri" panose="020F0502020204030204" pitchFamily="34" charset="0"/>
                <a:cs typeface="Calibri" panose="020F0502020204030204" pitchFamily="34" charset="0"/>
              </a:rPr>
              <a:t>elems</a:t>
            </a:r>
            <a:r>
              <a:rPr lang="en-US" dirty="0">
                <a:latin typeface="Calibri" panose="020F0502020204030204" pitchFamily="34" charset="0"/>
                <a:cs typeface="Calibri" panose="020F0502020204030204" pitchFamily="34" charset="0"/>
              </a:rPr>
              <a:t> and stride:</a:t>
            </a:r>
          </a:p>
          <a:p>
            <a:pPr>
              <a:lnSpc>
                <a:spcPct val="80000"/>
              </a:lnSpc>
              <a:spcBef>
                <a:spcPts val="0"/>
              </a:spcBef>
            </a:pPr>
            <a:endParaRPr lang="en-US" dirty="0">
              <a:latin typeface="Calibri" panose="020F0502020204030204" pitchFamily="34" charset="0"/>
              <a:cs typeface="Calibri" panose="020F0502020204030204" pitchFamily="34" charset="0"/>
            </a:endParaRPr>
          </a:p>
          <a:p>
            <a:pPr>
              <a:lnSpc>
                <a:spcPct val="80000"/>
              </a:lnSpc>
              <a:spcBef>
                <a:spcPts val="0"/>
              </a:spcBef>
            </a:pPr>
            <a:r>
              <a:rPr lang="en-US" dirty="0">
                <a:latin typeface="Calibri" panose="020F0502020204030204" pitchFamily="34" charset="0"/>
                <a:cs typeface="Calibri" panose="020F0502020204030204" pitchFamily="34" charset="0"/>
              </a:rPr>
              <a:t>1. Call test() once to warm up the caches.</a:t>
            </a:r>
          </a:p>
          <a:p>
            <a:pPr>
              <a:lnSpc>
                <a:spcPct val="80000"/>
              </a:lnSpc>
              <a:spcBef>
                <a:spcPts val="0"/>
              </a:spcBef>
            </a:pPr>
            <a:endParaRPr lang="en-US" dirty="0">
              <a:latin typeface="Calibri" panose="020F0502020204030204" pitchFamily="34" charset="0"/>
              <a:cs typeface="Calibri" panose="020F0502020204030204" pitchFamily="34" charset="0"/>
            </a:endParaRPr>
          </a:p>
          <a:p>
            <a:pPr>
              <a:lnSpc>
                <a:spcPct val="80000"/>
              </a:lnSpc>
              <a:spcBef>
                <a:spcPts val="0"/>
              </a:spcBef>
            </a:pPr>
            <a:r>
              <a:rPr lang="en-US" dirty="0">
                <a:latin typeface="Calibri" panose="020F0502020204030204" pitchFamily="34" charset="0"/>
                <a:cs typeface="Calibri" panose="020F0502020204030204" pitchFamily="34" charset="0"/>
              </a:rPr>
              <a:t>2. Call test() again and measure the read throughput(MB/s)</a:t>
            </a:r>
          </a:p>
        </p:txBody>
      </p:sp>
      <p:sp>
        <p:nvSpPr>
          <p:cNvPr id="6" name="Rectangle 3"/>
          <p:cNvSpPr>
            <a:spLocks noChangeArrowheads="1"/>
          </p:cNvSpPr>
          <p:nvPr/>
        </p:nvSpPr>
        <p:spPr bwMode="auto">
          <a:xfrm>
            <a:off x="5105400" y="6477001"/>
            <a:ext cx="286808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i="1" dirty="0">
                <a:solidFill>
                  <a:schemeClr val="tx1">
                    <a:lumMod val="50000"/>
                    <a:lumOff val="50000"/>
                  </a:schemeClr>
                </a:solidFill>
                <a:latin typeface="Courier New" pitchFamily="49" charset="0"/>
                <a:ea typeface="msgothic" charset="0"/>
                <a:cs typeface="msgothic" charset="0"/>
              </a:rPr>
              <a:t>mountain/</a:t>
            </a:r>
            <a:r>
              <a:rPr lang="en-GB" i="1" dirty="0" err="1">
                <a:solidFill>
                  <a:schemeClr val="tx1">
                    <a:lumMod val="50000"/>
                    <a:lumOff val="50000"/>
                  </a:schemeClr>
                </a:solidFill>
                <a:latin typeface="Courier New" pitchFamily="49" charset="0"/>
                <a:ea typeface="msgothic" charset="0"/>
                <a:cs typeface="msgothic" charset="0"/>
              </a:rPr>
              <a:t>mountain.c</a:t>
            </a:r>
            <a:endParaRPr lang="en-GB" i="1" dirty="0">
              <a:solidFill>
                <a:schemeClr val="tx1">
                  <a:lumMod val="50000"/>
                  <a:lumOff val="50000"/>
                </a:schemeClr>
              </a:solidFill>
              <a:latin typeface="Courier New" pitchFamily="49" charset="0"/>
              <a:ea typeface="msgothic" charset="0"/>
              <a:cs typeface="msgothic" charset="0"/>
            </a:endParaRPr>
          </a:p>
        </p:txBody>
      </p:sp>
    </p:spTree>
    <p:extLst>
      <p:ext uri="{BB962C8B-B14F-4D97-AF65-F5344CB8AC3E}">
        <p14:creationId xmlns:p14="http://schemas.microsoft.com/office/powerpoint/2010/main" val="612653606"/>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Memory Mountain</a:t>
            </a:r>
          </a:p>
        </p:txBody>
      </p:sp>
      <p:graphicFrame>
        <p:nvGraphicFramePr>
          <p:cNvPr id="52" name="Chart 51"/>
          <p:cNvGraphicFramePr>
            <a:graphicFrameLocks noGrp="1" noChangeAspect="1"/>
          </p:cNvGraphicFramePr>
          <p:nvPr>
            <p:extLst>
              <p:ext uri="{D42A27DB-BD31-4B8C-83A1-F6EECF244321}">
                <p14:modId xmlns:p14="http://schemas.microsoft.com/office/powerpoint/2010/main" val="3061072778"/>
              </p:ext>
            </p:extLst>
          </p:nvPr>
        </p:nvGraphicFramePr>
        <p:xfrm>
          <a:off x="1809750" y="876300"/>
          <a:ext cx="8572500" cy="5829300"/>
        </p:xfrm>
        <a:graphic>
          <a:graphicData uri="http://schemas.openxmlformats.org/drawingml/2006/chart">
            <c:chart xmlns:c="http://schemas.openxmlformats.org/drawingml/2006/chart" xmlns:r="http://schemas.openxmlformats.org/officeDocument/2006/relationships" r:id="rId3"/>
          </a:graphicData>
        </a:graphic>
      </p:graphicFrame>
      <p:sp>
        <p:nvSpPr>
          <p:cNvPr id="53" name="TextBox 52"/>
          <p:cNvSpPr txBox="1"/>
          <p:nvPr/>
        </p:nvSpPr>
        <p:spPr>
          <a:xfrm>
            <a:off x="7851817" y="304800"/>
            <a:ext cx="2108269" cy="1872692"/>
          </a:xfrm>
          <a:prstGeom prst="rect">
            <a:avLst/>
          </a:prstGeom>
          <a:noFill/>
        </p:spPr>
        <p:txBody>
          <a:bodyPr wrap="none" rtlCol="0">
            <a:spAutoFit/>
          </a:bodyPr>
          <a:lstStyle/>
          <a:p>
            <a:pPr algn="l"/>
            <a:r>
              <a:rPr lang="en-US" dirty="0"/>
              <a:t>Core i7 </a:t>
            </a:r>
            <a:r>
              <a:rPr lang="en-US" dirty="0" err="1"/>
              <a:t>Haswell</a:t>
            </a:r>
            <a:endParaRPr lang="en-US" dirty="0"/>
          </a:p>
          <a:p>
            <a:pPr algn="l"/>
            <a:r>
              <a:rPr lang="en-US" dirty="0"/>
              <a:t>2.1 GHz</a:t>
            </a:r>
          </a:p>
          <a:p>
            <a:pPr algn="l"/>
            <a:r>
              <a:rPr lang="en-US" dirty="0"/>
              <a:t>32 KB L1 d-cache</a:t>
            </a:r>
          </a:p>
          <a:p>
            <a:pPr algn="l"/>
            <a:r>
              <a:rPr lang="en-US" dirty="0"/>
              <a:t>256 KB L2 cache</a:t>
            </a:r>
          </a:p>
          <a:p>
            <a:pPr algn="l"/>
            <a:r>
              <a:rPr lang="en-US" dirty="0"/>
              <a:t>8 MB L3 cache</a:t>
            </a:r>
          </a:p>
          <a:p>
            <a:pPr algn="l"/>
            <a:r>
              <a:rPr lang="en-US" dirty="0"/>
              <a:t>64 B block size</a:t>
            </a:r>
          </a:p>
        </p:txBody>
      </p:sp>
      <p:grpSp>
        <p:nvGrpSpPr>
          <p:cNvPr id="13" name="Group 12"/>
          <p:cNvGrpSpPr/>
          <p:nvPr/>
        </p:nvGrpSpPr>
        <p:grpSpPr>
          <a:xfrm>
            <a:off x="1676400" y="2876552"/>
            <a:ext cx="4495800" cy="2937781"/>
            <a:chOff x="152400" y="2876551"/>
            <a:chExt cx="4495800" cy="2937781"/>
          </a:xfrm>
        </p:grpSpPr>
        <p:sp>
          <p:nvSpPr>
            <p:cNvPr id="62" name="TextBox 61"/>
            <p:cNvSpPr txBox="1"/>
            <p:nvPr/>
          </p:nvSpPr>
          <p:spPr>
            <a:xfrm>
              <a:off x="152400" y="4737114"/>
              <a:ext cx="990600" cy="1077218"/>
            </a:xfrm>
            <a:prstGeom prst="rect">
              <a:avLst/>
            </a:prstGeom>
            <a:noFill/>
          </p:spPr>
          <p:txBody>
            <a:bodyPr wrap="square" rtlCol="0">
              <a:spAutoFit/>
            </a:bodyPr>
            <a:lstStyle/>
            <a:p>
              <a:pPr>
                <a:lnSpc>
                  <a:spcPct val="100000"/>
                </a:lnSpc>
                <a:spcBef>
                  <a:spcPts val="0"/>
                </a:spcBef>
              </a:pPr>
              <a:r>
                <a:rPr lang="en-US" sz="1600" i="1" dirty="0">
                  <a:solidFill>
                    <a:srgbClr val="FF0000"/>
                  </a:solidFill>
                </a:rPr>
                <a:t>Slopes </a:t>
              </a:r>
            </a:p>
            <a:p>
              <a:pPr>
                <a:lnSpc>
                  <a:spcPct val="100000"/>
                </a:lnSpc>
                <a:spcBef>
                  <a:spcPts val="0"/>
                </a:spcBef>
              </a:pPr>
              <a:r>
                <a:rPr lang="en-US" sz="1600" i="1" dirty="0">
                  <a:solidFill>
                    <a:srgbClr val="FF0000"/>
                  </a:solidFill>
                </a:rPr>
                <a:t>of spatial locality</a:t>
              </a:r>
            </a:p>
          </p:txBody>
        </p:sp>
        <p:cxnSp>
          <p:nvCxnSpPr>
            <p:cNvPr id="63" name="Straight Arrow Connector 62"/>
            <p:cNvCxnSpPr>
              <a:stCxn id="62" idx="3"/>
            </p:cNvCxnSpPr>
            <p:nvPr/>
          </p:nvCxnSpPr>
          <p:spPr bwMode="auto">
            <a:xfrm flipV="1">
              <a:off x="1143000" y="2876551"/>
              <a:ext cx="3505200" cy="2399172"/>
            </a:xfrm>
            <a:prstGeom prst="straightConnector1">
              <a:avLst/>
            </a:prstGeom>
            <a:noFill/>
            <a:ln w="1270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cxnSp>
          <p:nvCxnSpPr>
            <p:cNvPr id="64" name="Straight Arrow Connector 63"/>
            <p:cNvCxnSpPr>
              <a:stCxn id="62" idx="3"/>
            </p:cNvCxnSpPr>
            <p:nvPr/>
          </p:nvCxnSpPr>
          <p:spPr bwMode="auto">
            <a:xfrm flipV="1">
              <a:off x="1143000" y="4523783"/>
              <a:ext cx="1390650" cy="751940"/>
            </a:xfrm>
            <a:prstGeom prst="straightConnector1">
              <a:avLst/>
            </a:prstGeom>
            <a:noFill/>
            <a:ln w="1270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cxnSp>
          <p:nvCxnSpPr>
            <p:cNvPr id="65" name="Straight Arrow Connector 64"/>
            <p:cNvCxnSpPr>
              <a:stCxn id="62" idx="3"/>
            </p:cNvCxnSpPr>
            <p:nvPr/>
          </p:nvCxnSpPr>
          <p:spPr bwMode="auto">
            <a:xfrm flipV="1">
              <a:off x="1143000" y="3591017"/>
              <a:ext cx="2590800" cy="1684706"/>
            </a:xfrm>
            <a:prstGeom prst="straightConnector1">
              <a:avLst/>
            </a:prstGeom>
            <a:noFill/>
            <a:ln w="1270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grpSp>
      <p:grpSp>
        <p:nvGrpSpPr>
          <p:cNvPr id="69" name="Group 68"/>
          <p:cNvGrpSpPr/>
          <p:nvPr/>
        </p:nvGrpSpPr>
        <p:grpSpPr>
          <a:xfrm>
            <a:off x="5368690" y="2226217"/>
            <a:ext cx="4689710" cy="3502236"/>
            <a:chOff x="3844690" y="2226217"/>
            <a:chExt cx="4689710" cy="3502236"/>
          </a:xfrm>
        </p:grpSpPr>
        <p:sp>
          <p:nvSpPr>
            <p:cNvPr id="54" name="TextBox 53"/>
            <p:cNvSpPr txBox="1"/>
            <p:nvPr/>
          </p:nvSpPr>
          <p:spPr>
            <a:xfrm>
              <a:off x="7163568" y="3406973"/>
              <a:ext cx="1370832" cy="830997"/>
            </a:xfrm>
            <a:prstGeom prst="rect">
              <a:avLst/>
            </a:prstGeom>
            <a:noFill/>
          </p:spPr>
          <p:txBody>
            <a:bodyPr wrap="square" rtlCol="0">
              <a:spAutoFit/>
            </a:bodyPr>
            <a:lstStyle/>
            <a:p>
              <a:pPr>
                <a:lnSpc>
                  <a:spcPct val="100000"/>
                </a:lnSpc>
                <a:spcBef>
                  <a:spcPts val="0"/>
                </a:spcBef>
              </a:pPr>
              <a:r>
                <a:rPr lang="en-US" sz="1600" i="1" dirty="0">
                  <a:solidFill>
                    <a:srgbClr val="FF0000"/>
                  </a:solidFill>
                </a:rPr>
                <a:t>Ridges </a:t>
              </a:r>
            </a:p>
            <a:p>
              <a:pPr>
                <a:lnSpc>
                  <a:spcPct val="100000"/>
                </a:lnSpc>
                <a:spcBef>
                  <a:spcPts val="0"/>
                </a:spcBef>
              </a:pPr>
              <a:r>
                <a:rPr lang="en-US" sz="1600" i="1" dirty="0">
                  <a:solidFill>
                    <a:srgbClr val="FF0000"/>
                  </a:solidFill>
                </a:rPr>
                <a:t>of temporal locality</a:t>
              </a:r>
            </a:p>
          </p:txBody>
        </p:sp>
        <p:sp>
          <p:nvSpPr>
            <p:cNvPr id="55" name="Rectangle 54"/>
            <p:cNvSpPr/>
            <p:nvPr/>
          </p:nvSpPr>
          <p:spPr bwMode="auto">
            <a:xfrm>
              <a:off x="5943161" y="2226217"/>
              <a:ext cx="441146" cy="369332"/>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pPr algn="ctr">
                <a:lnSpc>
                  <a:spcPct val="100000"/>
                </a:lnSpc>
                <a:spcBef>
                  <a:spcPct val="0"/>
                </a:spcBef>
              </a:pPr>
              <a:r>
                <a:rPr kumimoji="0" lang="en-US" b="0" i="0" u="none" strike="noStrike" cap="none" normalizeH="0" baseline="0" dirty="0">
                  <a:ln>
                    <a:noFill/>
                  </a:ln>
                  <a:solidFill>
                    <a:schemeClr val="tx1"/>
                  </a:solidFill>
                  <a:effectLst/>
                  <a:latin typeface="Helvetica" charset="0"/>
                  <a:ea typeface="ＭＳ Ｐゴシック" charset="0"/>
                </a:rPr>
                <a:t>L1</a:t>
              </a:r>
            </a:p>
          </p:txBody>
        </p:sp>
        <p:sp>
          <p:nvSpPr>
            <p:cNvPr id="56" name="Rectangle 55"/>
            <p:cNvSpPr/>
            <p:nvPr/>
          </p:nvSpPr>
          <p:spPr bwMode="auto">
            <a:xfrm>
              <a:off x="3844690" y="5359121"/>
              <a:ext cx="697627" cy="369332"/>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pPr algn="ctr">
                <a:lnSpc>
                  <a:spcPct val="100000"/>
                </a:lnSpc>
                <a:spcBef>
                  <a:spcPct val="0"/>
                </a:spcBef>
              </a:pPr>
              <a:r>
                <a:rPr kumimoji="0" lang="en-US" b="0" i="0" u="none" strike="noStrike" cap="none" normalizeH="0" baseline="0" dirty="0" err="1">
                  <a:ln>
                    <a:noFill/>
                  </a:ln>
                  <a:solidFill>
                    <a:schemeClr val="tx1"/>
                  </a:solidFill>
                  <a:effectLst/>
                  <a:latin typeface="Helvetica" charset="0"/>
                  <a:ea typeface="ＭＳ Ｐゴシック" charset="0"/>
                </a:rPr>
                <a:t>Mem</a:t>
              </a:r>
              <a:endParaRPr kumimoji="0" lang="en-US" b="0" i="0" u="none" strike="noStrike" cap="none" normalizeH="0" baseline="0" dirty="0">
                <a:ln>
                  <a:noFill/>
                </a:ln>
                <a:solidFill>
                  <a:schemeClr val="tx1"/>
                </a:solidFill>
                <a:effectLst/>
                <a:latin typeface="Helvetica" charset="0"/>
                <a:ea typeface="ＭＳ Ｐゴシック" charset="0"/>
              </a:endParaRPr>
            </a:p>
          </p:txBody>
        </p:sp>
        <p:sp>
          <p:nvSpPr>
            <p:cNvPr id="57" name="Rectangle 56"/>
            <p:cNvSpPr/>
            <p:nvPr/>
          </p:nvSpPr>
          <p:spPr bwMode="auto">
            <a:xfrm>
              <a:off x="5439078" y="3699361"/>
              <a:ext cx="441147" cy="369332"/>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pPr algn="ctr">
                <a:lnSpc>
                  <a:spcPct val="100000"/>
                </a:lnSpc>
                <a:spcBef>
                  <a:spcPct val="0"/>
                </a:spcBef>
              </a:pPr>
              <a:r>
                <a:rPr kumimoji="0" lang="en-US" b="0" i="0" u="none" strike="noStrike" cap="none" normalizeH="0" baseline="0" dirty="0">
                  <a:ln>
                    <a:noFill/>
                  </a:ln>
                  <a:solidFill>
                    <a:schemeClr val="tx1"/>
                  </a:solidFill>
                  <a:effectLst/>
                  <a:latin typeface="Helvetica" charset="0"/>
                  <a:ea typeface="ＭＳ Ｐゴシック" charset="0"/>
                </a:rPr>
                <a:t>L2</a:t>
              </a:r>
            </a:p>
          </p:txBody>
        </p:sp>
        <p:sp>
          <p:nvSpPr>
            <p:cNvPr id="58" name="Rectangle 57"/>
            <p:cNvSpPr/>
            <p:nvPr/>
          </p:nvSpPr>
          <p:spPr bwMode="auto">
            <a:xfrm>
              <a:off x="4634074" y="4506906"/>
              <a:ext cx="441146" cy="369332"/>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pPr algn="ctr">
                <a:lnSpc>
                  <a:spcPct val="100000"/>
                </a:lnSpc>
                <a:spcBef>
                  <a:spcPct val="0"/>
                </a:spcBef>
              </a:pPr>
              <a:r>
                <a:rPr kumimoji="0" lang="en-US" b="0" i="0" u="none" strike="noStrike" cap="none" normalizeH="0" baseline="0" dirty="0">
                  <a:ln>
                    <a:noFill/>
                  </a:ln>
                  <a:solidFill>
                    <a:schemeClr val="tx1"/>
                  </a:solidFill>
                  <a:effectLst/>
                  <a:latin typeface="Helvetica" charset="0"/>
                  <a:ea typeface="ＭＳ Ｐゴシック" charset="0"/>
                </a:rPr>
                <a:t>L3</a:t>
              </a:r>
            </a:p>
          </p:txBody>
        </p:sp>
        <p:cxnSp>
          <p:nvCxnSpPr>
            <p:cNvPr id="59" name="Straight Arrow Connector 58"/>
            <p:cNvCxnSpPr>
              <a:stCxn id="54" idx="1"/>
              <a:endCxn id="55" idx="3"/>
            </p:cNvCxnSpPr>
            <p:nvPr/>
          </p:nvCxnSpPr>
          <p:spPr bwMode="auto">
            <a:xfrm flipH="1" flipV="1">
              <a:off x="6384307" y="2410883"/>
              <a:ext cx="779261" cy="1411589"/>
            </a:xfrm>
            <a:prstGeom prst="straightConnector1">
              <a:avLst/>
            </a:prstGeom>
            <a:noFill/>
            <a:ln w="1270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cxnSp>
          <p:nvCxnSpPr>
            <p:cNvPr id="60" name="Straight Arrow Connector 59"/>
            <p:cNvCxnSpPr>
              <a:stCxn id="54" idx="1"/>
              <a:endCxn id="57" idx="3"/>
            </p:cNvCxnSpPr>
            <p:nvPr/>
          </p:nvCxnSpPr>
          <p:spPr bwMode="auto">
            <a:xfrm flipH="1">
              <a:off x="5880225" y="3822472"/>
              <a:ext cx="1283343" cy="61555"/>
            </a:xfrm>
            <a:prstGeom prst="straightConnector1">
              <a:avLst/>
            </a:prstGeom>
            <a:noFill/>
            <a:ln w="1270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cxnSp>
          <p:nvCxnSpPr>
            <p:cNvPr id="61" name="Straight Arrow Connector 60"/>
            <p:cNvCxnSpPr>
              <a:stCxn id="54" idx="1"/>
              <a:endCxn id="58" idx="3"/>
            </p:cNvCxnSpPr>
            <p:nvPr/>
          </p:nvCxnSpPr>
          <p:spPr bwMode="auto">
            <a:xfrm flipH="1">
              <a:off x="5075220" y="3822472"/>
              <a:ext cx="2088348" cy="869100"/>
            </a:xfrm>
            <a:prstGeom prst="straightConnector1">
              <a:avLst/>
            </a:prstGeom>
            <a:noFill/>
            <a:ln w="1270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cxnSp>
          <p:nvCxnSpPr>
            <p:cNvPr id="66" name="Straight Arrow Connector 65"/>
            <p:cNvCxnSpPr>
              <a:stCxn id="54" idx="1"/>
              <a:endCxn id="56" idx="3"/>
            </p:cNvCxnSpPr>
            <p:nvPr/>
          </p:nvCxnSpPr>
          <p:spPr bwMode="auto">
            <a:xfrm flipH="1">
              <a:off x="4542317" y="3822472"/>
              <a:ext cx="2621251" cy="1721315"/>
            </a:xfrm>
            <a:prstGeom prst="straightConnector1">
              <a:avLst/>
            </a:prstGeom>
            <a:noFill/>
            <a:ln w="1270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grpSp>
      <p:grpSp>
        <p:nvGrpSpPr>
          <p:cNvPr id="12" name="Group 11"/>
          <p:cNvGrpSpPr/>
          <p:nvPr/>
        </p:nvGrpSpPr>
        <p:grpSpPr>
          <a:xfrm>
            <a:off x="1581498" y="1371601"/>
            <a:ext cx="3447703" cy="932541"/>
            <a:chOff x="57497" y="1371600"/>
            <a:chExt cx="3447703" cy="932541"/>
          </a:xfrm>
        </p:grpSpPr>
        <p:sp>
          <p:nvSpPr>
            <p:cNvPr id="67" name="TextBox 66"/>
            <p:cNvSpPr txBox="1"/>
            <p:nvPr/>
          </p:nvSpPr>
          <p:spPr>
            <a:xfrm>
              <a:off x="57497" y="1371600"/>
              <a:ext cx="1353013" cy="584775"/>
            </a:xfrm>
            <a:prstGeom prst="rect">
              <a:avLst/>
            </a:prstGeom>
            <a:noFill/>
          </p:spPr>
          <p:txBody>
            <a:bodyPr wrap="square" rtlCol="0">
              <a:spAutoFit/>
            </a:bodyPr>
            <a:lstStyle/>
            <a:p>
              <a:pPr>
                <a:lnSpc>
                  <a:spcPct val="100000"/>
                </a:lnSpc>
                <a:spcBef>
                  <a:spcPts val="1200"/>
                </a:spcBef>
              </a:pPr>
              <a:r>
                <a:rPr lang="en-US" sz="1600" i="1" dirty="0">
                  <a:solidFill>
                    <a:srgbClr val="FF0000"/>
                  </a:solidFill>
                </a:rPr>
                <a:t>Aggressive prefetching</a:t>
              </a:r>
            </a:p>
          </p:txBody>
        </p:sp>
        <p:cxnSp>
          <p:nvCxnSpPr>
            <p:cNvPr id="68" name="Straight Arrow Connector 67"/>
            <p:cNvCxnSpPr>
              <a:stCxn id="67" idx="3"/>
            </p:cNvCxnSpPr>
            <p:nvPr/>
          </p:nvCxnSpPr>
          <p:spPr bwMode="auto">
            <a:xfrm>
              <a:off x="1410510" y="1663988"/>
              <a:ext cx="2094690" cy="640153"/>
            </a:xfrm>
            <a:prstGeom prst="straightConnector1">
              <a:avLst/>
            </a:prstGeom>
            <a:noFill/>
            <a:ln w="1270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grpSp>
    </p:spTree>
    <p:extLst>
      <p:ext uri="{BB962C8B-B14F-4D97-AF65-F5344CB8AC3E}">
        <p14:creationId xmlns:p14="http://schemas.microsoft.com/office/powerpoint/2010/main" val="115685443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44" name="Rectangle 8"/>
          <p:cNvSpPr>
            <a:spLocks noGrp="1" noChangeArrowheads="1"/>
          </p:cNvSpPr>
          <p:nvPr>
            <p:ph type="title"/>
          </p:nvPr>
        </p:nvSpPr>
        <p:spPr/>
        <p:txBody>
          <a:bodyPr/>
          <a:lstStyle/>
          <a:p>
            <a:r>
              <a:rPr lang="en-US" dirty="0"/>
              <a:t>Matrix-Multiplication Example</a:t>
            </a:r>
          </a:p>
        </p:txBody>
      </p:sp>
      <p:sp>
        <p:nvSpPr>
          <p:cNvPr id="167945" name="Rectangle 9"/>
          <p:cNvSpPr>
            <a:spLocks noGrp="1" noChangeArrowheads="1"/>
          </p:cNvSpPr>
          <p:nvPr>
            <p:ph idx="1"/>
          </p:nvPr>
        </p:nvSpPr>
        <p:spPr/>
        <p:txBody>
          <a:bodyPr/>
          <a:lstStyle/>
          <a:p>
            <a:r>
              <a:rPr lang="en-US" dirty="0"/>
              <a:t>Description:</a:t>
            </a:r>
          </a:p>
          <a:p>
            <a:pPr lvl="1"/>
            <a:r>
              <a:rPr lang="en-US" dirty="0"/>
              <a:t>Multiply N x N matrices</a:t>
            </a:r>
          </a:p>
          <a:p>
            <a:pPr lvl="1"/>
            <a:r>
              <a:rPr lang="en-US" dirty="0"/>
              <a:t>Matrix elements are doubles (8 bytes)</a:t>
            </a:r>
          </a:p>
          <a:p>
            <a:pPr lvl="1"/>
            <a:r>
              <a:rPr lang="en-US" dirty="0"/>
              <a:t>O(N</a:t>
            </a:r>
            <a:r>
              <a:rPr lang="en-US" baseline="30000" dirty="0"/>
              <a:t>3</a:t>
            </a:r>
            <a:r>
              <a:rPr lang="en-US" dirty="0"/>
              <a:t>) total operations</a:t>
            </a:r>
          </a:p>
          <a:p>
            <a:pPr lvl="1"/>
            <a:r>
              <a:rPr lang="en-US" dirty="0"/>
              <a:t>N reads per source element</a:t>
            </a:r>
          </a:p>
          <a:p>
            <a:pPr lvl="1"/>
            <a:r>
              <a:rPr lang="en-US" dirty="0"/>
              <a:t>N values summed per destination</a:t>
            </a:r>
          </a:p>
          <a:p>
            <a:pPr lvl="2"/>
            <a:r>
              <a:rPr lang="en-US" dirty="0"/>
              <a:t>But may be able to keep in register</a:t>
            </a:r>
          </a:p>
        </p:txBody>
      </p:sp>
      <p:sp>
        <p:nvSpPr>
          <p:cNvPr id="167940" name="Rectangle 4"/>
          <p:cNvSpPr>
            <a:spLocks noChangeArrowheads="1"/>
          </p:cNvSpPr>
          <p:nvPr/>
        </p:nvSpPr>
        <p:spPr bwMode="auto">
          <a:xfrm>
            <a:off x="5794376" y="1731057"/>
            <a:ext cx="4492625" cy="2834366"/>
          </a:xfrm>
          <a:prstGeom prst="rect">
            <a:avLst/>
          </a:prstGeom>
          <a:solidFill>
            <a:srgbClr val="F6F5BD"/>
          </a:solidFill>
          <a:ln w="12700">
            <a:solidFill>
              <a:schemeClr val="tx1"/>
            </a:solidFill>
            <a:miter lim="800000"/>
            <a:headEnd/>
            <a:tailEnd/>
          </a:ln>
          <a:effectLst>
            <a:outerShdw blurRad="63500" dist="107763" dir="2700000" algn="ctr" rotWithShape="0">
              <a:schemeClr val="tx1">
                <a:alpha val="74998"/>
              </a:schemeClr>
            </a:outerShdw>
          </a:effectLst>
        </p:spPr>
        <p:txBody>
          <a:bodyPr lIns="90487" tIns="44450" rIns="90487" bIns="44450">
            <a:prstTxWarp prst="textNoShape">
              <a:avLst/>
            </a:prstTxWarp>
            <a:spAutoFit/>
          </a:bodyPr>
          <a:lstStyle/>
          <a:p>
            <a:pPr algn="l">
              <a:lnSpc>
                <a:spcPct val="65000"/>
              </a:lnSpc>
              <a:spcBef>
                <a:spcPct val="50000"/>
              </a:spcBef>
            </a:pPr>
            <a:r>
              <a:rPr lang="en-US" dirty="0">
                <a:latin typeface="Courier New" charset="0"/>
              </a:rPr>
              <a:t>/* </a:t>
            </a:r>
            <a:r>
              <a:rPr lang="en-US" dirty="0" err="1">
                <a:latin typeface="Courier New" charset="0"/>
              </a:rPr>
              <a:t>ijk</a:t>
            </a:r>
            <a:r>
              <a:rPr lang="en-US" dirty="0">
                <a:latin typeface="Courier New" charset="0"/>
              </a:rPr>
              <a:t> */</a:t>
            </a:r>
          </a:p>
          <a:p>
            <a:pPr algn="l">
              <a:lnSpc>
                <a:spcPct val="65000"/>
              </a:lnSpc>
              <a:spcBef>
                <a:spcPct val="50000"/>
              </a:spcBef>
            </a:pPr>
            <a:r>
              <a:rPr lang="en-US" dirty="0">
                <a:latin typeface="Courier New" charset="0"/>
              </a:rPr>
              <a:t>for (</a:t>
            </a:r>
            <a:r>
              <a:rPr lang="en-US" dirty="0" err="1">
                <a:latin typeface="Courier New" charset="0"/>
              </a:rPr>
              <a:t>i</a:t>
            </a:r>
            <a:r>
              <a:rPr lang="en-US" dirty="0">
                <a:latin typeface="Courier New" charset="0"/>
              </a:rPr>
              <a:t> = 0; </a:t>
            </a:r>
            <a:r>
              <a:rPr lang="en-US" dirty="0" err="1">
                <a:latin typeface="Courier New" charset="0"/>
              </a:rPr>
              <a:t>i</a:t>
            </a:r>
            <a:r>
              <a:rPr lang="en-US" dirty="0">
                <a:latin typeface="Courier New" charset="0"/>
              </a:rPr>
              <a:t> &lt; N; </a:t>
            </a:r>
            <a:r>
              <a:rPr lang="en-US" dirty="0" err="1">
                <a:latin typeface="Courier New" charset="0"/>
              </a:rPr>
              <a:t>i</a:t>
            </a:r>
            <a:r>
              <a:rPr lang="en-US" dirty="0">
                <a:latin typeface="Courier New" charset="0"/>
              </a:rPr>
              <a:t>++) {</a:t>
            </a:r>
          </a:p>
          <a:p>
            <a:pPr algn="l">
              <a:lnSpc>
                <a:spcPct val="65000"/>
              </a:lnSpc>
              <a:spcBef>
                <a:spcPct val="50000"/>
              </a:spcBef>
            </a:pPr>
            <a:r>
              <a:rPr lang="en-US" dirty="0">
                <a:latin typeface="Courier New" charset="0"/>
              </a:rPr>
              <a:t>  for (j = 0; j &lt; N; </a:t>
            </a:r>
            <a:r>
              <a:rPr lang="en-US" dirty="0" err="1">
                <a:latin typeface="Courier New" charset="0"/>
              </a:rPr>
              <a:t>j++</a:t>
            </a:r>
            <a:r>
              <a:rPr lang="en-US" dirty="0">
                <a:latin typeface="Courier New" charset="0"/>
              </a:rPr>
              <a:t>) {</a:t>
            </a:r>
          </a:p>
          <a:p>
            <a:pPr algn="l">
              <a:lnSpc>
                <a:spcPct val="65000"/>
              </a:lnSpc>
              <a:spcBef>
                <a:spcPct val="50000"/>
              </a:spcBef>
            </a:pPr>
            <a:r>
              <a:rPr lang="en-US" dirty="0">
                <a:latin typeface="Courier New" charset="0"/>
              </a:rPr>
              <a:t>    sum = 0.0;</a:t>
            </a:r>
          </a:p>
          <a:p>
            <a:pPr algn="l">
              <a:lnSpc>
                <a:spcPct val="65000"/>
              </a:lnSpc>
              <a:spcBef>
                <a:spcPct val="50000"/>
              </a:spcBef>
            </a:pPr>
            <a:r>
              <a:rPr lang="en-US" dirty="0">
                <a:latin typeface="Courier New" charset="0"/>
              </a:rPr>
              <a:t>    for (k = 0; k &lt; N; k++) </a:t>
            </a:r>
          </a:p>
          <a:p>
            <a:pPr algn="l">
              <a:lnSpc>
                <a:spcPct val="65000"/>
              </a:lnSpc>
              <a:spcBef>
                <a:spcPct val="50000"/>
              </a:spcBef>
            </a:pPr>
            <a:r>
              <a:rPr lang="en-US" dirty="0">
                <a:latin typeface="Courier New" charset="0"/>
              </a:rPr>
              <a:t>      sum += a[</a:t>
            </a:r>
            <a:r>
              <a:rPr lang="en-US" dirty="0" err="1">
                <a:latin typeface="Courier New" charset="0"/>
              </a:rPr>
              <a:t>i</a:t>
            </a:r>
            <a:r>
              <a:rPr lang="en-US" dirty="0">
                <a:latin typeface="Courier New" charset="0"/>
              </a:rPr>
              <a:t>][k] * b[k][j];</a:t>
            </a:r>
          </a:p>
          <a:p>
            <a:pPr algn="l">
              <a:lnSpc>
                <a:spcPct val="65000"/>
              </a:lnSpc>
              <a:spcBef>
                <a:spcPct val="50000"/>
              </a:spcBef>
            </a:pPr>
            <a:r>
              <a:rPr lang="en-US" dirty="0">
                <a:latin typeface="Courier New" charset="0"/>
              </a:rPr>
              <a:t>    c[</a:t>
            </a:r>
            <a:r>
              <a:rPr lang="en-US" dirty="0" err="1">
                <a:latin typeface="Courier New" charset="0"/>
              </a:rPr>
              <a:t>i</a:t>
            </a:r>
            <a:r>
              <a:rPr lang="en-US" dirty="0">
                <a:latin typeface="Courier New" charset="0"/>
              </a:rPr>
              <a:t>][j] = sum;</a:t>
            </a:r>
          </a:p>
          <a:p>
            <a:pPr algn="l">
              <a:lnSpc>
                <a:spcPct val="65000"/>
              </a:lnSpc>
              <a:spcBef>
                <a:spcPct val="50000"/>
              </a:spcBef>
            </a:pPr>
            <a:r>
              <a:rPr lang="en-US" dirty="0">
                <a:latin typeface="Courier New" charset="0"/>
              </a:rPr>
              <a:t>  }</a:t>
            </a:r>
          </a:p>
          <a:p>
            <a:pPr algn="l">
              <a:lnSpc>
                <a:spcPct val="65000"/>
              </a:lnSpc>
              <a:spcBef>
                <a:spcPct val="50000"/>
              </a:spcBef>
            </a:pPr>
            <a:r>
              <a:rPr lang="en-US" dirty="0">
                <a:latin typeface="Courier New" charset="0"/>
              </a:rPr>
              <a:t>} </a:t>
            </a:r>
          </a:p>
        </p:txBody>
      </p:sp>
      <p:sp>
        <p:nvSpPr>
          <p:cNvPr id="167941" name="Rectangle 5"/>
          <p:cNvSpPr>
            <a:spLocks noChangeArrowheads="1"/>
          </p:cNvSpPr>
          <p:nvPr/>
        </p:nvSpPr>
        <p:spPr bwMode="auto">
          <a:xfrm>
            <a:off x="8686800" y="1237033"/>
            <a:ext cx="1845056" cy="782265"/>
          </a:xfrm>
          <a:prstGeom prst="rect">
            <a:avLst/>
          </a:prstGeom>
          <a:solidFill>
            <a:schemeClr val="bg1"/>
          </a:solid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b="0" i="1" dirty="0">
                <a:solidFill>
                  <a:srgbClr val="FF0000"/>
                </a:solidFill>
                <a:latin typeface="Comic Sans MS" charset="0"/>
              </a:rPr>
              <a:t>Variable </a:t>
            </a:r>
            <a:r>
              <a:rPr lang="en-US" dirty="0">
                <a:solidFill>
                  <a:srgbClr val="FF0000"/>
                </a:solidFill>
                <a:latin typeface="Courier New" charset="0"/>
              </a:rPr>
              <a:t>sum</a:t>
            </a:r>
            <a:endParaRPr lang="en-US" b="0" dirty="0">
              <a:solidFill>
                <a:srgbClr val="FF0000"/>
              </a:solidFill>
              <a:latin typeface="Comic Sans MS" charset="0"/>
            </a:endParaRPr>
          </a:p>
          <a:p>
            <a:pPr algn="l">
              <a:lnSpc>
                <a:spcPct val="100000"/>
              </a:lnSpc>
            </a:pPr>
            <a:r>
              <a:rPr lang="en-US" b="0" i="1" dirty="0">
                <a:solidFill>
                  <a:srgbClr val="FF0000"/>
                </a:solidFill>
                <a:latin typeface="Comic Sans MS" charset="0"/>
              </a:rPr>
              <a:t>held in register</a:t>
            </a:r>
            <a:endParaRPr lang="en-US" b="0" dirty="0">
              <a:solidFill>
                <a:srgbClr val="FF0000"/>
              </a:solidFill>
              <a:latin typeface="Comic Sans MS" charset="0"/>
            </a:endParaRPr>
          </a:p>
        </p:txBody>
      </p:sp>
      <p:grpSp>
        <p:nvGrpSpPr>
          <p:cNvPr id="2" name="Group 10"/>
          <p:cNvGrpSpPr>
            <a:grpSpLocks/>
          </p:cNvGrpSpPr>
          <p:nvPr/>
        </p:nvGrpSpPr>
        <p:grpSpPr bwMode="auto">
          <a:xfrm>
            <a:off x="7872413" y="1933575"/>
            <a:ext cx="1676400" cy="838808"/>
            <a:chOff x="3936" y="2064"/>
            <a:chExt cx="1056" cy="288"/>
          </a:xfrm>
        </p:grpSpPr>
        <p:sp>
          <p:nvSpPr>
            <p:cNvPr id="167942" name="Line 6"/>
            <p:cNvSpPr>
              <a:spLocks noChangeShapeType="1"/>
            </p:cNvSpPr>
            <p:nvPr/>
          </p:nvSpPr>
          <p:spPr bwMode="auto">
            <a:xfrm flipH="1">
              <a:off x="3936" y="2352"/>
              <a:ext cx="912" cy="0"/>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a:p>
          </p:txBody>
        </p:sp>
        <p:sp>
          <p:nvSpPr>
            <p:cNvPr id="167943" name="Line 7"/>
            <p:cNvSpPr>
              <a:spLocks noChangeShapeType="1"/>
            </p:cNvSpPr>
            <p:nvPr/>
          </p:nvSpPr>
          <p:spPr bwMode="auto">
            <a:xfrm flipH="1">
              <a:off x="4848" y="2064"/>
              <a:ext cx="144" cy="28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sp>
        <p:nvSpPr>
          <p:cNvPr id="9" name="Rectangle 3"/>
          <p:cNvSpPr>
            <a:spLocks noChangeArrowheads="1"/>
          </p:cNvSpPr>
          <p:nvPr/>
        </p:nvSpPr>
        <p:spPr bwMode="auto">
          <a:xfrm>
            <a:off x="8382000" y="4022929"/>
            <a:ext cx="1898426"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i="1" dirty="0" err="1">
                <a:solidFill>
                  <a:schemeClr val="tx1">
                    <a:lumMod val="50000"/>
                    <a:lumOff val="50000"/>
                  </a:schemeClr>
                </a:solidFill>
                <a:latin typeface="Courier New" pitchFamily="49" charset="0"/>
                <a:ea typeface="msgothic" charset="0"/>
                <a:cs typeface="msgothic" charset="0"/>
              </a:rPr>
              <a:t>matmult</a:t>
            </a:r>
            <a:r>
              <a:rPr lang="en-GB" i="1" dirty="0">
                <a:solidFill>
                  <a:schemeClr val="tx1">
                    <a:lumMod val="50000"/>
                    <a:lumOff val="50000"/>
                  </a:schemeClr>
                </a:solidFill>
                <a:latin typeface="Courier New" pitchFamily="49" charset="0"/>
                <a:ea typeface="msgothic" charset="0"/>
                <a:cs typeface="msgothic" charset="0"/>
              </a:rPr>
              <a:t>/</a:t>
            </a:r>
            <a:r>
              <a:rPr lang="en-GB" i="1" dirty="0" err="1">
                <a:solidFill>
                  <a:schemeClr val="tx1">
                    <a:lumMod val="50000"/>
                    <a:lumOff val="50000"/>
                  </a:schemeClr>
                </a:solidFill>
                <a:latin typeface="Courier New" pitchFamily="49" charset="0"/>
                <a:ea typeface="msgothic" charset="0"/>
                <a:cs typeface="msgothic" charset="0"/>
              </a:rPr>
              <a:t>mm.c</a:t>
            </a:r>
            <a:endParaRPr lang="en-GB" i="1" dirty="0">
              <a:solidFill>
                <a:schemeClr val="tx1">
                  <a:lumMod val="50000"/>
                  <a:lumOff val="50000"/>
                </a:schemeClr>
              </a:solidFill>
              <a:latin typeface="Courier New" pitchFamily="49" charset="0"/>
              <a:ea typeface="msgothic" charset="0"/>
              <a:cs typeface="msgothic" charset="0"/>
            </a:endParaRPr>
          </a:p>
        </p:txBody>
      </p:sp>
    </p:spTree>
    <p:extLst>
      <p:ext uri="{BB962C8B-B14F-4D97-AF65-F5344CB8AC3E}">
        <p14:creationId xmlns:p14="http://schemas.microsoft.com/office/powerpoint/2010/main" val="1430151544"/>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91" name="Rectangle 31"/>
          <p:cNvSpPr>
            <a:spLocks noGrp="1" noChangeArrowheads="1"/>
          </p:cNvSpPr>
          <p:nvPr>
            <p:ph type="title"/>
          </p:nvPr>
        </p:nvSpPr>
        <p:spPr/>
        <p:txBody>
          <a:bodyPr/>
          <a:lstStyle/>
          <a:p>
            <a:r>
              <a:rPr lang="en-US" dirty="0"/>
              <a:t>Miss-Rate Analysis for Matrix Multiply</a:t>
            </a:r>
          </a:p>
        </p:txBody>
      </p:sp>
      <p:sp>
        <p:nvSpPr>
          <p:cNvPr id="168992" name="Rectangle 32"/>
          <p:cNvSpPr>
            <a:spLocks noGrp="1" noChangeArrowheads="1"/>
          </p:cNvSpPr>
          <p:nvPr>
            <p:ph idx="1"/>
          </p:nvPr>
        </p:nvSpPr>
        <p:spPr/>
        <p:txBody>
          <a:bodyPr/>
          <a:lstStyle/>
          <a:p>
            <a:r>
              <a:rPr lang="en-US" dirty="0"/>
              <a:t>Assume:</a:t>
            </a:r>
          </a:p>
          <a:p>
            <a:pPr lvl="1"/>
            <a:r>
              <a:rPr lang="en-US" dirty="0"/>
              <a:t>Block size = 32B (big enough for four doubles)</a:t>
            </a:r>
          </a:p>
          <a:p>
            <a:pPr lvl="1"/>
            <a:r>
              <a:rPr lang="en-US" dirty="0"/>
              <a:t>Matrix dimension (N) is very large</a:t>
            </a:r>
          </a:p>
          <a:p>
            <a:pPr lvl="2"/>
            <a:r>
              <a:rPr lang="en-US" dirty="0"/>
              <a:t>Approximate 1/N as 0.0</a:t>
            </a:r>
          </a:p>
          <a:p>
            <a:pPr lvl="1"/>
            <a:r>
              <a:rPr lang="en-US" dirty="0"/>
              <a:t>Cache is not even big enough to hold multiple rows</a:t>
            </a:r>
          </a:p>
          <a:p>
            <a:r>
              <a:rPr lang="en-US" dirty="0"/>
              <a:t>Analysis Method:</a:t>
            </a:r>
          </a:p>
          <a:p>
            <a:pPr lvl="1"/>
            <a:r>
              <a:rPr lang="en-US" dirty="0"/>
              <a:t>Look at access pattern of inner loop</a:t>
            </a:r>
          </a:p>
        </p:txBody>
      </p:sp>
      <p:grpSp>
        <p:nvGrpSpPr>
          <p:cNvPr id="39" name="Group 38"/>
          <p:cNvGrpSpPr/>
          <p:nvPr/>
        </p:nvGrpSpPr>
        <p:grpSpPr>
          <a:xfrm>
            <a:off x="4998621" y="4648200"/>
            <a:ext cx="1295400" cy="1660267"/>
            <a:chOff x="1752600" y="4648200"/>
            <a:chExt cx="1295400" cy="1660267"/>
          </a:xfrm>
        </p:grpSpPr>
        <p:sp>
          <p:nvSpPr>
            <p:cNvPr id="168966" name="Rectangle 6"/>
            <p:cNvSpPr>
              <a:spLocks noChangeArrowheads="1"/>
            </p:cNvSpPr>
            <p:nvPr/>
          </p:nvSpPr>
          <p:spPr bwMode="auto">
            <a:xfrm>
              <a:off x="2139950" y="5111750"/>
              <a:ext cx="908050" cy="742951"/>
            </a:xfrm>
            <a:prstGeom prst="rect">
              <a:avLst/>
            </a:prstGeom>
            <a:solidFill>
              <a:schemeClr val="bg1">
                <a:lumMod val="75000"/>
              </a:schemeClr>
            </a:solidFill>
            <a:ln w="12700">
              <a:solidFill>
                <a:schemeClr val="tx1"/>
              </a:solidFill>
              <a:miter lim="800000"/>
              <a:headEnd/>
              <a:tailEnd/>
            </a:ln>
            <a:effectLst/>
          </p:spPr>
          <p:txBody>
            <a:bodyPr wrap="none" anchor="ctr">
              <a:prstTxWarp prst="textNoShape">
                <a:avLst/>
              </a:prstTxWarp>
            </a:bodyPr>
            <a:lstStyle/>
            <a:p>
              <a:endParaRPr lang="en-US" dirty="0">
                <a:latin typeface="Courier New"/>
                <a:cs typeface="Courier New"/>
              </a:endParaRPr>
            </a:p>
          </p:txBody>
        </p:sp>
        <p:sp>
          <p:nvSpPr>
            <p:cNvPr id="168967" name="Rectangle 7"/>
            <p:cNvSpPr>
              <a:spLocks noChangeArrowheads="1"/>
            </p:cNvSpPr>
            <p:nvPr/>
          </p:nvSpPr>
          <p:spPr bwMode="auto">
            <a:xfrm>
              <a:off x="2418650" y="5941700"/>
              <a:ext cx="336630" cy="366767"/>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b="0" dirty="0">
                  <a:latin typeface="Arial"/>
                  <a:cs typeface="Arial"/>
                </a:rPr>
                <a:t>A</a:t>
              </a:r>
            </a:p>
          </p:txBody>
        </p:sp>
        <p:sp>
          <p:nvSpPr>
            <p:cNvPr id="168969" name="Line 9"/>
            <p:cNvSpPr>
              <a:spLocks noChangeShapeType="1"/>
            </p:cNvSpPr>
            <p:nvPr/>
          </p:nvSpPr>
          <p:spPr bwMode="auto">
            <a:xfrm>
              <a:off x="2146300" y="4648200"/>
              <a:ext cx="736600" cy="0"/>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a:latin typeface="Courier New"/>
                <a:cs typeface="Courier New"/>
              </a:endParaRPr>
            </a:p>
          </p:txBody>
        </p:sp>
        <p:sp>
          <p:nvSpPr>
            <p:cNvPr id="168970" name="Rectangle 10"/>
            <p:cNvSpPr>
              <a:spLocks noChangeArrowheads="1"/>
            </p:cNvSpPr>
            <p:nvPr/>
          </p:nvSpPr>
          <p:spPr bwMode="auto">
            <a:xfrm>
              <a:off x="2271713" y="4662487"/>
              <a:ext cx="320675" cy="366713"/>
            </a:xfrm>
            <a:prstGeom prst="rect">
              <a:avLst/>
            </a:prstGeom>
            <a:solidFill>
              <a:schemeClr val="bg1"/>
            </a:solid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dirty="0" err="1">
                  <a:latin typeface="Courier New"/>
                  <a:cs typeface="Courier New"/>
                </a:rPr>
                <a:t>k</a:t>
              </a:r>
              <a:endParaRPr lang="en-US" dirty="0">
                <a:latin typeface="Courier New"/>
                <a:cs typeface="Courier New"/>
              </a:endParaRPr>
            </a:p>
          </p:txBody>
        </p:sp>
        <p:sp>
          <p:nvSpPr>
            <p:cNvPr id="168972" name="Line 12"/>
            <p:cNvSpPr>
              <a:spLocks noChangeShapeType="1"/>
            </p:cNvSpPr>
            <p:nvPr/>
          </p:nvSpPr>
          <p:spPr bwMode="auto">
            <a:xfrm>
              <a:off x="1752600" y="5130800"/>
              <a:ext cx="0" cy="736600"/>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a:latin typeface="Courier New"/>
                <a:cs typeface="Courier New"/>
              </a:endParaRPr>
            </a:p>
          </p:txBody>
        </p:sp>
        <p:sp>
          <p:nvSpPr>
            <p:cNvPr id="168973" name="Rectangle 13"/>
            <p:cNvSpPr>
              <a:spLocks noChangeArrowheads="1"/>
            </p:cNvSpPr>
            <p:nvPr/>
          </p:nvSpPr>
          <p:spPr bwMode="auto">
            <a:xfrm>
              <a:off x="1812337" y="5205414"/>
              <a:ext cx="321263" cy="366767"/>
            </a:xfrm>
            <a:prstGeom prst="rect">
              <a:avLst/>
            </a:prstGeom>
            <a:solidFill>
              <a:schemeClr val="bg1"/>
            </a:solid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dirty="0" err="1">
                  <a:latin typeface="Courier New"/>
                  <a:cs typeface="Courier New"/>
                </a:rPr>
                <a:t>i</a:t>
              </a:r>
              <a:endParaRPr lang="en-US" dirty="0">
                <a:latin typeface="Courier New"/>
                <a:cs typeface="Courier New"/>
              </a:endParaRPr>
            </a:p>
          </p:txBody>
        </p:sp>
      </p:grpSp>
      <p:grpSp>
        <p:nvGrpSpPr>
          <p:cNvPr id="40" name="Group 39"/>
          <p:cNvGrpSpPr/>
          <p:nvPr/>
        </p:nvGrpSpPr>
        <p:grpSpPr>
          <a:xfrm>
            <a:off x="7480976" y="4648200"/>
            <a:ext cx="1255297" cy="1660267"/>
            <a:chOff x="3505200" y="4648200"/>
            <a:chExt cx="1255297" cy="1660267"/>
          </a:xfrm>
        </p:grpSpPr>
        <p:sp>
          <p:nvSpPr>
            <p:cNvPr id="168976" name="Rectangle 16"/>
            <p:cNvSpPr>
              <a:spLocks noChangeArrowheads="1"/>
            </p:cNvSpPr>
            <p:nvPr/>
          </p:nvSpPr>
          <p:spPr bwMode="auto">
            <a:xfrm>
              <a:off x="4114800" y="5941700"/>
              <a:ext cx="336630" cy="366767"/>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b="0" dirty="0">
                  <a:latin typeface="Arial"/>
                  <a:cs typeface="Arial"/>
                </a:rPr>
                <a:t>B</a:t>
              </a:r>
            </a:p>
          </p:txBody>
        </p:sp>
        <p:sp>
          <p:nvSpPr>
            <p:cNvPr id="168978" name="Line 18"/>
            <p:cNvSpPr>
              <a:spLocks noChangeShapeType="1"/>
            </p:cNvSpPr>
            <p:nvPr/>
          </p:nvSpPr>
          <p:spPr bwMode="auto">
            <a:xfrm>
              <a:off x="3505200" y="5118101"/>
              <a:ext cx="0" cy="736600"/>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a:latin typeface="Courier New"/>
                <a:cs typeface="Courier New"/>
              </a:endParaRPr>
            </a:p>
          </p:txBody>
        </p:sp>
        <p:sp>
          <p:nvSpPr>
            <p:cNvPr id="168979" name="Rectangle 19"/>
            <p:cNvSpPr>
              <a:spLocks noChangeArrowheads="1"/>
            </p:cNvSpPr>
            <p:nvPr/>
          </p:nvSpPr>
          <p:spPr bwMode="auto">
            <a:xfrm>
              <a:off x="3567113" y="5205414"/>
              <a:ext cx="321263" cy="366767"/>
            </a:xfrm>
            <a:prstGeom prst="rect">
              <a:avLst/>
            </a:prstGeom>
            <a:solidFill>
              <a:schemeClr val="bg1"/>
            </a:solid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dirty="0" err="1">
                  <a:latin typeface="Courier New"/>
                  <a:cs typeface="Courier New"/>
                </a:rPr>
                <a:t>k</a:t>
              </a:r>
              <a:endParaRPr lang="en-US" dirty="0">
                <a:latin typeface="Courier New"/>
                <a:cs typeface="Courier New"/>
              </a:endParaRPr>
            </a:p>
          </p:txBody>
        </p:sp>
        <p:sp>
          <p:nvSpPr>
            <p:cNvPr id="168982" name="Rectangle 22"/>
            <p:cNvSpPr>
              <a:spLocks noChangeArrowheads="1"/>
            </p:cNvSpPr>
            <p:nvPr/>
          </p:nvSpPr>
          <p:spPr bwMode="auto">
            <a:xfrm>
              <a:off x="3948113" y="4648200"/>
              <a:ext cx="320675" cy="366713"/>
            </a:xfrm>
            <a:prstGeom prst="rect">
              <a:avLst/>
            </a:prstGeom>
            <a:solidFill>
              <a:schemeClr val="bg1"/>
            </a:solid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dirty="0" err="1">
                  <a:latin typeface="Courier New"/>
                  <a:cs typeface="Courier New"/>
                </a:rPr>
                <a:t>j</a:t>
              </a:r>
              <a:endParaRPr lang="en-US" dirty="0">
                <a:latin typeface="Courier New"/>
                <a:cs typeface="Courier New"/>
              </a:endParaRPr>
            </a:p>
          </p:txBody>
        </p:sp>
        <p:sp>
          <p:nvSpPr>
            <p:cNvPr id="35" name="Rectangle 6"/>
            <p:cNvSpPr>
              <a:spLocks noChangeArrowheads="1"/>
            </p:cNvSpPr>
            <p:nvPr/>
          </p:nvSpPr>
          <p:spPr bwMode="auto">
            <a:xfrm>
              <a:off x="3852447" y="5111749"/>
              <a:ext cx="908050" cy="742951"/>
            </a:xfrm>
            <a:prstGeom prst="rect">
              <a:avLst/>
            </a:prstGeom>
            <a:solidFill>
              <a:schemeClr val="bg1">
                <a:lumMod val="75000"/>
              </a:schemeClr>
            </a:solidFill>
            <a:ln w="12700">
              <a:solidFill>
                <a:schemeClr val="tx1"/>
              </a:solidFill>
              <a:miter lim="800000"/>
              <a:headEnd/>
              <a:tailEnd/>
            </a:ln>
            <a:effectLst/>
          </p:spPr>
          <p:txBody>
            <a:bodyPr wrap="none" anchor="ctr">
              <a:prstTxWarp prst="textNoShape">
                <a:avLst/>
              </a:prstTxWarp>
            </a:bodyPr>
            <a:lstStyle/>
            <a:p>
              <a:endParaRPr lang="en-US">
                <a:latin typeface="Courier New"/>
                <a:cs typeface="Courier New"/>
              </a:endParaRPr>
            </a:p>
          </p:txBody>
        </p:sp>
        <p:sp>
          <p:nvSpPr>
            <p:cNvPr id="37" name="Line 9"/>
            <p:cNvSpPr>
              <a:spLocks noChangeShapeType="1"/>
            </p:cNvSpPr>
            <p:nvPr/>
          </p:nvSpPr>
          <p:spPr bwMode="auto">
            <a:xfrm>
              <a:off x="3852447" y="4648200"/>
              <a:ext cx="736600" cy="0"/>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a:latin typeface="Courier New"/>
                <a:cs typeface="Courier New"/>
              </a:endParaRPr>
            </a:p>
          </p:txBody>
        </p:sp>
      </p:grpSp>
      <p:grpSp>
        <p:nvGrpSpPr>
          <p:cNvPr id="41" name="Group 40"/>
          <p:cNvGrpSpPr/>
          <p:nvPr/>
        </p:nvGrpSpPr>
        <p:grpSpPr>
          <a:xfrm>
            <a:off x="2444750" y="4648200"/>
            <a:ext cx="1301750" cy="1606291"/>
            <a:chOff x="5334000" y="4648200"/>
            <a:chExt cx="1301750" cy="1606291"/>
          </a:xfrm>
        </p:grpSpPr>
        <p:sp>
          <p:nvSpPr>
            <p:cNvPr id="168964" name="Rectangle 4"/>
            <p:cNvSpPr>
              <a:spLocks noChangeArrowheads="1"/>
            </p:cNvSpPr>
            <p:nvPr/>
          </p:nvSpPr>
          <p:spPr bwMode="auto">
            <a:xfrm>
              <a:off x="6019800" y="5887724"/>
              <a:ext cx="349454" cy="366767"/>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b="0" dirty="0">
                  <a:latin typeface="Arial"/>
                  <a:cs typeface="Arial"/>
                </a:rPr>
                <a:t>C</a:t>
              </a:r>
            </a:p>
          </p:txBody>
        </p:sp>
        <p:sp>
          <p:nvSpPr>
            <p:cNvPr id="168986" name="Line 26"/>
            <p:cNvSpPr>
              <a:spLocks noChangeShapeType="1"/>
            </p:cNvSpPr>
            <p:nvPr/>
          </p:nvSpPr>
          <p:spPr bwMode="auto">
            <a:xfrm>
              <a:off x="5334000" y="5118100"/>
              <a:ext cx="0" cy="736600"/>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a:latin typeface="Courier New"/>
                <a:cs typeface="Courier New"/>
              </a:endParaRPr>
            </a:p>
          </p:txBody>
        </p:sp>
        <p:sp>
          <p:nvSpPr>
            <p:cNvPr id="168987" name="Rectangle 27"/>
            <p:cNvSpPr>
              <a:spLocks noChangeArrowheads="1"/>
            </p:cNvSpPr>
            <p:nvPr/>
          </p:nvSpPr>
          <p:spPr bwMode="auto">
            <a:xfrm>
              <a:off x="5395913" y="5205413"/>
              <a:ext cx="321263" cy="366767"/>
            </a:xfrm>
            <a:prstGeom prst="rect">
              <a:avLst/>
            </a:prstGeom>
            <a:solidFill>
              <a:schemeClr val="bg1"/>
            </a:solid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a:latin typeface="Courier New"/>
                  <a:cs typeface="Courier New"/>
                </a:rPr>
                <a:t>i</a:t>
              </a:r>
            </a:p>
          </p:txBody>
        </p:sp>
        <p:sp>
          <p:nvSpPr>
            <p:cNvPr id="168990" name="Rectangle 30"/>
            <p:cNvSpPr>
              <a:spLocks noChangeArrowheads="1"/>
            </p:cNvSpPr>
            <p:nvPr/>
          </p:nvSpPr>
          <p:spPr bwMode="auto">
            <a:xfrm>
              <a:off x="5853113" y="4648200"/>
              <a:ext cx="320675" cy="366713"/>
            </a:xfrm>
            <a:prstGeom prst="rect">
              <a:avLst/>
            </a:prstGeom>
            <a:solidFill>
              <a:schemeClr val="bg1"/>
            </a:solid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dirty="0" err="1">
                  <a:latin typeface="Courier New"/>
                  <a:cs typeface="Courier New"/>
                </a:rPr>
                <a:t>j</a:t>
              </a:r>
              <a:endParaRPr lang="en-US" dirty="0">
                <a:latin typeface="Courier New"/>
                <a:cs typeface="Courier New"/>
              </a:endParaRPr>
            </a:p>
          </p:txBody>
        </p:sp>
        <p:sp>
          <p:nvSpPr>
            <p:cNvPr id="36" name="Rectangle 6"/>
            <p:cNvSpPr>
              <a:spLocks noChangeArrowheads="1"/>
            </p:cNvSpPr>
            <p:nvPr/>
          </p:nvSpPr>
          <p:spPr bwMode="auto">
            <a:xfrm>
              <a:off x="5727700" y="5053425"/>
              <a:ext cx="908050" cy="742951"/>
            </a:xfrm>
            <a:prstGeom prst="rect">
              <a:avLst/>
            </a:prstGeom>
            <a:solidFill>
              <a:schemeClr val="bg1">
                <a:lumMod val="75000"/>
              </a:schemeClr>
            </a:solidFill>
            <a:ln w="12700">
              <a:solidFill>
                <a:schemeClr val="tx1"/>
              </a:solidFill>
              <a:miter lim="800000"/>
              <a:headEnd/>
              <a:tailEnd/>
            </a:ln>
            <a:effectLst/>
          </p:spPr>
          <p:txBody>
            <a:bodyPr wrap="none" anchor="ctr">
              <a:prstTxWarp prst="textNoShape">
                <a:avLst/>
              </a:prstTxWarp>
            </a:bodyPr>
            <a:lstStyle/>
            <a:p>
              <a:endParaRPr lang="en-US">
                <a:latin typeface="Courier New"/>
                <a:cs typeface="Courier New"/>
              </a:endParaRPr>
            </a:p>
          </p:txBody>
        </p:sp>
        <p:sp>
          <p:nvSpPr>
            <p:cNvPr id="38" name="Line 9"/>
            <p:cNvSpPr>
              <a:spLocks noChangeShapeType="1"/>
            </p:cNvSpPr>
            <p:nvPr/>
          </p:nvSpPr>
          <p:spPr bwMode="auto">
            <a:xfrm>
              <a:off x="5727700" y="4662487"/>
              <a:ext cx="736600" cy="0"/>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a:latin typeface="Courier New"/>
                <a:cs typeface="Courier New"/>
              </a:endParaRPr>
            </a:p>
          </p:txBody>
        </p:sp>
      </p:grpSp>
      <p:sp>
        <p:nvSpPr>
          <p:cNvPr id="25" name="TextBox 24"/>
          <p:cNvSpPr txBox="1"/>
          <p:nvPr/>
        </p:nvSpPr>
        <p:spPr>
          <a:xfrm>
            <a:off x="4114800" y="5048615"/>
            <a:ext cx="533400" cy="876202"/>
          </a:xfrm>
          <a:prstGeom prst="rect">
            <a:avLst/>
          </a:prstGeom>
          <a:noFill/>
        </p:spPr>
        <p:txBody>
          <a:bodyPr wrap="square" rtlCol="0">
            <a:spAutoFit/>
          </a:bodyPr>
          <a:lstStyle/>
          <a:p>
            <a:r>
              <a:rPr lang="en-US" sz="7200" dirty="0">
                <a:latin typeface="Calibri" pitchFamily="34" charset="0"/>
              </a:rPr>
              <a:t>=</a:t>
            </a:r>
          </a:p>
        </p:txBody>
      </p:sp>
      <p:sp>
        <p:nvSpPr>
          <p:cNvPr id="26" name="TextBox 25"/>
          <p:cNvSpPr txBox="1"/>
          <p:nvPr/>
        </p:nvSpPr>
        <p:spPr>
          <a:xfrm>
            <a:off x="6629400" y="5106939"/>
            <a:ext cx="533400" cy="876202"/>
          </a:xfrm>
          <a:prstGeom prst="rect">
            <a:avLst/>
          </a:prstGeom>
          <a:noFill/>
        </p:spPr>
        <p:txBody>
          <a:bodyPr wrap="square" rtlCol="0">
            <a:spAutoFit/>
          </a:bodyPr>
          <a:lstStyle/>
          <a:p>
            <a:r>
              <a:rPr lang="en-US" sz="7200" dirty="0">
                <a:latin typeface="Calibri" pitchFamily="34" charset="0"/>
              </a:rPr>
              <a:t>x</a:t>
            </a:r>
          </a:p>
        </p:txBody>
      </p:sp>
    </p:spTree>
    <p:extLst>
      <p:ext uri="{BB962C8B-B14F-4D97-AF65-F5344CB8AC3E}">
        <p14:creationId xmlns:p14="http://schemas.microsoft.com/office/powerpoint/2010/main" val="1167985315"/>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36" name="Rectangle 28"/>
          <p:cNvSpPr>
            <a:spLocks noGrp="1" noChangeArrowheads="1"/>
          </p:cNvSpPr>
          <p:nvPr>
            <p:ph type="title"/>
          </p:nvPr>
        </p:nvSpPr>
        <p:spPr/>
        <p:txBody>
          <a:bodyPr/>
          <a:lstStyle/>
          <a:p>
            <a:r>
              <a:rPr lang="en-US" dirty="0"/>
              <a:t>Matrix Multiplication (</a:t>
            </a:r>
            <a:r>
              <a:rPr lang="en-US" dirty="0" err="1"/>
              <a:t>ijk</a:t>
            </a:r>
            <a:r>
              <a:rPr lang="en-US" dirty="0"/>
              <a:t>)</a:t>
            </a:r>
          </a:p>
        </p:txBody>
      </p:sp>
      <p:sp>
        <p:nvSpPr>
          <p:cNvPr id="171011" name="Rectangle 3"/>
          <p:cNvSpPr>
            <a:spLocks noChangeArrowheads="1"/>
          </p:cNvSpPr>
          <p:nvPr/>
        </p:nvSpPr>
        <p:spPr bwMode="auto">
          <a:xfrm>
            <a:off x="1554480" y="1463040"/>
            <a:ext cx="4754880" cy="2834366"/>
          </a:xfrm>
          <a:prstGeom prst="rect">
            <a:avLst/>
          </a:prstGeom>
          <a:solidFill>
            <a:srgbClr val="F6F5BD"/>
          </a:solidFill>
          <a:ln w="12700">
            <a:solidFill>
              <a:schemeClr val="tx1"/>
            </a:solidFill>
            <a:miter lim="800000"/>
            <a:headEnd/>
            <a:tailEnd/>
          </a:ln>
          <a:effectLst>
            <a:outerShdw blurRad="63500" dist="107763" dir="2700000" algn="ctr" rotWithShape="0">
              <a:schemeClr val="tx1">
                <a:alpha val="74998"/>
              </a:schemeClr>
            </a:outerShdw>
          </a:effectLst>
        </p:spPr>
        <p:txBody>
          <a:bodyPr wrap="square" lIns="90487" tIns="44450" rIns="90487" bIns="44450">
            <a:prstTxWarp prst="textNoShape">
              <a:avLst/>
            </a:prstTxWarp>
            <a:spAutoFit/>
          </a:bodyPr>
          <a:lstStyle/>
          <a:p>
            <a:pPr algn="l">
              <a:lnSpc>
                <a:spcPct val="65000"/>
              </a:lnSpc>
              <a:spcBef>
                <a:spcPct val="50000"/>
              </a:spcBef>
            </a:pPr>
            <a:r>
              <a:rPr lang="en-US" dirty="0">
                <a:latin typeface="Courier New" charset="0"/>
              </a:rPr>
              <a:t>/* </a:t>
            </a:r>
            <a:r>
              <a:rPr lang="en-US" dirty="0" err="1">
                <a:latin typeface="Courier New" charset="0"/>
              </a:rPr>
              <a:t>ijk</a:t>
            </a:r>
            <a:r>
              <a:rPr lang="en-US" dirty="0">
                <a:latin typeface="Courier New" charset="0"/>
              </a:rPr>
              <a:t> */</a:t>
            </a:r>
          </a:p>
          <a:p>
            <a:pPr algn="l">
              <a:lnSpc>
                <a:spcPct val="65000"/>
              </a:lnSpc>
              <a:spcBef>
                <a:spcPct val="50000"/>
              </a:spcBef>
            </a:pPr>
            <a:r>
              <a:rPr lang="en-US" dirty="0">
                <a:latin typeface="Courier New" charset="0"/>
              </a:rPr>
              <a:t>for (</a:t>
            </a:r>
            <a:r>
              <a:rPr lang="en-US" dirty="0" err="1">
                <a:latin typeface="Courier New" charset="0"/>
              </a:rPr>
              <a:t>i</a:t>
            </a:r>
            <a:r>
              <a:rPr lang="en-US" dirty="0">
                <a:latin typeface="Courier New" charset="0"/>
              </a:rPr>
              <a:t> = 0; i &lt; n; </a:t>
            </a:r>
            <a:r>
              <a:rPr lang="en-US" dirty="0" err="1">
                <a:latin typeface="Courier New" charset="0"/>
              </a:rPr>
              <a:t>i</a:t>
            </a:r>
            <a:r>
              <a:rPr lang="en-US" dirty="0">
                <a:latin typeface="Courier New" charset="0"/>
              </a:rPr>
              <a:t>++) {</a:t>
            </a:r>
          </a:p>
          <a:p>
            <a:pPr algn="l">
              <a:lnSpc>
                <a:spcPct val="65000"/>
              </a:lnSpc>
              <a:spcBef>
                <a:spcPct val="50000"/>
              </a:spcBef>
            </a:pPr>
            <a:r>
              <a:rPr lang="en-US" dirty="0">
                <a:latin typeface="Courier New" charset="0"/>
              </a:rPr>
              <a:t>  for (j = 0; j &lt; n; </a:t>
            </a:r>
            <a:r>
              <a:rPr lang="en-US" dirty="0" err="1">
                <a:latin typeface="Courier New" charset="0"/>
              </a:rPr>
              <a:t>j++</a:t>
            </a:r>
            <a:r>
              <a:rPr lang="en-US" dirty="0">
                <a:latin typeface="Courier New" charset="0"/>
              </a:rPr>
              <a:t>) {</a:t>
            </a:r>
          </a:p>
          <a:p>
            <a:pPr algn="l">
              <a:lnSpc>
                <a:spcPct val="65000"/>
              </a:lnSpc>
              <a:spcBef>
                <a:spcPct val="50000"/>
              </a:spcBef>
            </a:pPr>
            <a:r>
              <a:rPr lang="en-US" dirty="0">
                <a:latin typeface="Courier New" charset="0"/>
              </a:rPr>
              <a:t>    sum = 0.0;</a:t>
            </a:r>
          </a:p>
          <a:p>
            <a:pPr algn="l">
              <a:lnSpc>
                <a:spcPct val="65000"/>
              </a:lnSpc>
              <a:spcBef>
                <a:spcPct val="50000"/>
              </a:spcBef>
            </a:pPr>
            <a:r>
              <a:rPr lang="en-US" dirty="0">
                <a:latin typeface="Courier New" charset="0"/>
              </a:rPr>
              <a:t>    for (k = 0; k &lt; n; k++) </a:t>
            </a:r>
          </a:p>
          <a:p>
            <a:pPr algn="l">
              <a:lnSpc>
                <a:spcPct val="65000"/>
              </a:lnSpc>
              <a:spcBef>
                <a:spcPct val="50000"/>
              </a:spcBef>
            </a:pPr>
            <a:r>
              <a:rPr lang="en-US" dirty="0">
                <a:latin typeface="Courier New" charset="0"/>
              </a:rPr>
              <a:t>      </a:t>
            </a:r>
            <a:r>
              <a:rPr lang="en-US" dirty="0">
                <a:solidFill>
                  <a:srgbClr val="FF0000"/>
                </a:solidFill>
                <a:latin typeface="Courier New" charset="0"/>
              </a:rPr>
              <a:t>sum += </a:t>
            </a:r>
            <a:r>
              <a:rPr lang="en-US" dirty="0" err="1">
                <a:solidFill>
                  <a:srgbClr val="FF0000"/>
                </a:solidFill>
                <a:latin typeface="Courier New" charset="0"/>
              </a:rPr>
              <a:t>a[i][k</a:t>
            </a:r>
            <a:r>
              <a:rPr lang="en-US" dirty="0">
                <a:solidFill>
                  <a:srgbClr val="FF0000"/>
                </a:solidFill>
                <a:latin typeface="Courier New" charset="0"/>
              </a:rPr>
              <a:t>] * </a:t>
            </a:r>
            <a:r>
              <a:rPr lang="en-US" dirty="0" err="1">
                <a:solidFill>
                  <a:srgbClr val="FF0000"/>
                </a:solidFill>
                <a:latin typeface="Courier New" charset="0"/>
              </a:rPr>
              <a:t>b[k][j</a:t>
            </a:r>
            <a:r>
              <a:rPr lang="en-US" dirty="0">
                <a:solidFill>
                  <a:srgbClr val="FF0000"/>
                </a:solidFill>
                <a:latin typeface="Courier New" charset="0"/>
              </a:rPr>
              <a:t>];</a:t>
            </a:r>
          </a:p>
          <a:p>
            <a:pPr algn="l">
              <a:lnSpc>
                <a:spcPct val="65000"/>
              </a:lnSpc>
              <a:spcBef>
                <a:spcPct val="50000"/>
              </a:spcBef>
            </a:pPr>
            <a:r>
              <a:rPr lang="en-US" dirty="0">
                <a:latin typeface="Courier New" charset="0"/>
              </a:rPr>
              <a:t>    </a:t>
            </a:r>
            <a:r>
              <a:rPr lang="en-US" dirty="0" err="1">
                <a:latin typeface="Courier New" charset="0"/>
              </a:rPr>
              <a:t>c[i][j</a:t>
            </a:r>
            <a:r>
              <a:rPr lang="en-US" dirty="0">
                <a:latin typeface="Courier New" charset="0"/>
              </a:rPr>
              <a:t>] = sum;</a:t>
            </a:r>
          </a:p>
          <a:p>
            <a:pPr algn="l">
              <a:lnSpc>
                <a:spcPct val="65000"/>
              </a:lnSpc>
              <a:spcBef>
                <a:spcPct val="50000"/>
              </a:spcBef>
            </a:pPr>
            <a:r>
              <a:rPr lang="en-US" dirty="0">
                <a:latin typeface="Courier New" charset="0"/>
              </a:rPr>
              <a:t>  }</a:t>
            </a:r>
          </a:p>
          <a:p>
            <a:pPr algn="l">
              <a:lnSpc>
                <a:spcPct val="65000"/>
              </a:lnSpc>
              <a:spcBef>
                <a:spcPct val="50000"/>
              </a:spcBef>
            </a:pPr>
            <a:r>
              <a:rPr lang="en-US" dirty="0">
                <a:latin typeface="Courier New" charset="0"/>
              </a:rPr>
              <a:t>} </a:t>
            </a:r>
          </a:p>
        </p:txBody>
      </p:sp>
      <p:sp>
        <p:nvSpPr>
          <p:cNvPr id="171024" name="Rectangle 16"/>
          <p:cNvSpPr>
            <a:spLocks noChangeArrowheads="1"/>
          </p:cNvSpPr>
          <p:nvPr/>
        </p:nvSpPr>
        <p:spPr bwMode="auto">
          <a:xfrm>
            <a:off x="6766560" y="1554480"/>
            <a:ext cx="132463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a:latin typeface="Calibri"/>
                <a:cs typeface="Calibri"/>
              </a:rPr>
              <a:t>Inner loop:</a:t>
            </a:r>
          </a:p>
        </p:txBody>
      </p:sp>
      <p:sp>
        <p:nvSpPr>
          <p:cNvPr id="171012" name="Rectangle 4"/>
          <p:cNvSpPr>
            <a:spLocks noChangeArrowheads="1"/>
          </p:cNvSpPr>
          <p:nvPr/>
        </p:nvSpPr>
        <p:spPr bwMode="auto">
          <a:xfrm>
            <a:off x="7159752" y="2345054"/>
            <a:ext cx="603504" cy="603504"/>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1013" name="Rectangle 5"/>
          <p:cNvSpPr>
            <a:spLocks noChangeArrowheads="1"/>
          </p:cNvSpPr>
          <p:nvPr/>
        </p:nvSpPr>
        <p:spPr bwMode="auto">
          <a:xfrm>
            <a:off x="8421624" y="2345054"/>
            <a:ext cx="603504" cy="603504"/>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1014" name="Rectangle 6"/>
          <p:cNvSpPr>
            <a:spLocks noChangeArrowheads="1"/>
          </p:cNvSpPr>
          <p:nvPr/>
        </p:nvSpPr>
        <p:spPr bwMode="auto">
          <a:xfrm>
            <a:off x="9701784" y="2345054"/>
            <a:ext cx="603504" cy="603504"/>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1015" name="Rectangle 7"/>
          <p:cNvSpPr>
            <a:spLocks noChangeArrowheads="1"/>
          </p:cNvSpPr>
          <p:nvPr/>
        </p:nvSpPr>
        <p:spPr bwMode="auto">
          <a:xfrm>
            <a:off x="7299658" y="2926080"/>
            <a:ext cx="32918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A</a:t>
            </a:r>
          </a:p>
        </p:txBody>
      </p:sp>
      <p:sp>
        <p:nvSpPr>
          <p:cNvPr id="171017" name="Rectangle 9"/>
          <p:cNvSpPr>
            <a:spLocks noChangeArrowheads="1"/>
          </p:cNvSpPr>
          <p:nvPr/>
        </p:nvSpPr>
        <p:spPr bwMode="auto">
          <a:xfrm>
            <a:off x="9848088" y="2926080"/>
            <a:ext cx="32918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C</a:t>
            </a:r>
          </a:p>
        </p:txBody>
      </p:sp>
      <p:sp>
        <p:nvSpPr>
          <p:cNvPr id="171018" name="Line 10"/>
          <p:cNvSpPr>
            <a:spLocks noChangeShapeType="1"/>
          </p:cNvSpPr>
          <p:nvPr/>
        </p:nvSpPr>
        <p:spPr bwMode="auto">
          <a:xfrm>
            <a:off x="8609345" y="2351404"/>
            <a:ext cx="0" cy="603504"/>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171019" name="Line 11"/>
          <p:cNvSpPr>
            <a:spLocks noChangeShapeType="1"/>
          </p:cNvSpPr>
          <p:nvPr/>
        </p:nvSpPr>
        <p:spPr bwMode="auto">
          <a:xfrm>
            <a:off x="7159752" y="2719704"/>
            <a:ext cx="603504" cy="0"/>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171020" name="Rectangle 12"/>
          <p:cNvSpPr>
            <a:spLocks noChangeArrowheads="1"/>
          </p:cNvSpPr>
          <p:nvPr/>
        </p:nvSpPr>
        <p:spPr bwMode="auto">
          <a:xfrm>
            <a:off x="7756859" y="2514600"/>
            <a:ext cx="588877" cy="397545"/>
          </a:xfrm>
          <a:prstGeom prst="rect">
            <a:avLst/>
          </a:prstGeom>
          <a:noFill/>
          <a:ln w="25400">
            <a:noFill/>
            <a:miter lim="800000"/>
            <a:headEnd/>
            <a:tailEnd/>
          </a:ln>
          <a:effectLst/>
        </p:spPr>
        <p:txBody>
          <a:bodyPr wrap="none" lIns="90487" tIns="44450" rIns="90487" bIns="44450" anchor="ctr" anchorCtr="0">
            <a:prstTxWarp prst="textNoShape">
              <a:avLst/>
            </a:prstTxWarp>
            <a:spAutoFit/>
          </a:bodyPr>
          <a:lstStyle/>
          <a:p>
            <a:pPr algn="l">
              <a:lnSpc>
                <a:spcPct val="100000"/>
              </a:lnSpc>
            </a:pPr>
            <a:r>
              <a:rPr lang="en-US" sz="2000" b="0" dirty="0">
                <a:latin typeface="Calibri"/>
                <a:cs typeface="Calibri"/>
              </a:rPr>
              <a:t>(</a:t>
            </a:r>
            <a:r>
              <a:rPr lang="en-US" sz="2000" b="0" dirty="0" err="1">
                <a:latin typeface="Calibri"/>
                <a:cs typeface="Calibri"/>
              </a:rPr>
              <a:t>i</a:t>
            </a:r>
            <a:r>
              <a:rPr lang="en-US" sz="2000" b="0" dirty="0">
                <a:latin typeface="Calibri"/>
                <a:cs typeface="Calibri"/>
              </a:rPr>
              <a:t>,*)</a:t>
            </a:r>
          </a:p>
        </p:txBody>
      </p:sp>
      <p:sp>
        <p:nvSpPr>
          <p:cNvPr id="171021" name="Rectangle 13"/>
          <p:cNvSpPr>
            <a:spLocks noChangeArrowheads="1"/>
          </p:cNvSpPr>
          <p:nvPr/>
        </p:nvSpPr>
        <p:spPr bwMode="auto">
          <a:xfrm>
            <a:off x="8311896" y="1965960"/>
            <a:ext cx="60350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(*,j)</a:t>
            </a:r>
          </a:p>
        </p:txBody>
      </p:sp>
      <p:sp>
        <p:nvSpPr>
          <p:cNvPr id="171022" name="Rectangle 14"/>
          <p:cNvSpPr>
            <a:spLocks noChangeArrowheads="1"/>
          </p:cNvSpPr>
          <p:nvPr/>
        </p:nvSpPr>
        <p:spPr bwMode="auto">
          <a:xfrm>
            <a:off x="9893808" y="2715768"/>
            <a:ext cx="50800" cy="50800"/>
          </a:xfrm>
          <a:prstGeom prst="rect">
            <a:avLst/>
          </a:prstGeom>
          <a:solidFill>
            <a:srgbClr val="FF0000"/>
          </a:solidFill>
          <a:ln w="57150">
            <a:solidFill>
              <a:srgbClr val="FF0000"/>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171023" name="Rectangle 15"/>
          <p:cNvSpPr>
            <a:spLocks noChangeArrowheads="1"/>
          </p:cNvSpPr>
          <p:nvPr/>
        </p:nvSpPr>
        <p:spPr bwMode="auto">
          <a:xfrm>
            <a:off x="9592056" y="2316480"/>
            <a:ext cx="60350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a:t>
            </a:r>
            <a:r>
              <a:rPr lang="en-US" sz="2000" b="0" dirty="0" err="1">
                <a:latin typeface="Calibri"/>
                <a:cs typeface="Calibri"/>
              </a:rPr>
              <a:t>i,j</a:t>
            </a:r>
            <a:r>
              <a:rPr lang="en-US" sz="2000" b="0" dirty="0">
                <a:latin typeface="Calibri"/>
                <a:cs typeface="Calibri"/>
              </a:rPr>
              <a:t>)</a:t>
            </a:r>
          </a:p>
        </p:txBody>
      </p:sp>
      <p:sp>
        <p:nvSpPr>
          <p:cNvPr id="171026" name="Rectangle 18"/>
          <p:cNvSpPr>
            <a:spLocks noChangeArrowheads="1"/>
          </p:cNvSpPr>
          <p:nvPr/>
        </p:nvSpPr>
        <p:spPr bwMode="auto">
          <a:xfrm>
            <a:off x="8138160" y="4023360"/>
            <a:ext cx="1188720" cy="731520"/>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spcBef>
                <a:spcPts val="0"/>
              </a:spcBef>
            </a:pPr>
            <a:r>
              <a:rPr lang="en-US" sz="2000" b="0" dirty="0">
                <a:latin typeface="Calibri"/>
                <a:cs typeface="Calibri"/>
              </a:rPr>
              <a:t>Column-</a:t>
            </a:r>
          </a:p>
          <a:p>
            <a:pPr algn="ctr">
              <a:lnSpc>
                <a:spcPct val="100000"/>
              </a:lnSpc>
              <a:spcBef>
                <a:spcPts val="0"/>
              </a:spcBef>
            </a:pPr>
            <a:r>
              <a:rPr lang="en-US" sz="2000" b="0" dirty="0">
                <a:latin typeface="Calibri"/>
                <a:cs typeface="Calibri"/>
              </a:rPr>
              <a:t>wise</a:t>
            </a:r>
          </a:p>
        </p:txBody>
      </p:sp>
      <p:sp>
        <p:nvSpPr>
          <p:cNvPr id="171028" name="Rectangle 20"/>
          <p:cNvSpPr>
            <a:spLocks noChangeArrowheads="1"/>
          </p:cNvSpPr>
          <p:nvPr/>
        </p:nvSpPr>
        <p:spPr bwMode="auto">
          <a:xfrm>
            <a:off x="6860786" y="4023358"/>
            <a:ext cx="1188720" cy="731520"/>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Row-wise</a:t>
            </a:r>
          </a:p>
        </p:txBody>
      </p:sp>
      <p:sp>
        <p:nvSpPr>
          <p:cNvPr id="171029" name="Line 21"/>
          <p:cNvSpPr>
            <a:spLocks noChangeShapeType="1"/>
          </p:cNvSpPr>
          <p:nvPr/>
        </p:nvSpPr>
        <p:spPr bwMode="auto">
          <a:xfrm flipV="1">
            <a:off x="7459678" y="3349942"/>
            <a:ext cx="0" cy="627062"/>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171031" name="Rectangle 23"/>
          <p:cNvSpPr>
            <a:spLocks noChangeArrowheads="1"/>
          </p:cNvSpPr>
          <p:nvPr/>
        </p:nvSpPr>
        <p:spPr bwMode="auto">
          <a:xfrm>
            <a:off x="9418320" y="4023360"/>
            <a:ext cx="1188720" cy="731520"/>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Fixed</a:t>
            </a:r>
          </a:p>
        </p:txBody>
      </p:sp>
      <p:sp>
        <p:nvSpPr>
          <p:cNvPr id="171032" name="Line 24"/>
          <p:cNvSpPr>
            <a:spLocks noChangeShapeType="1"/>
          </p:cNvSpPr>
          <p:nvPr/>
        </p:nvSpPr>
        <p:spPr bwMode="auto">
          <a:xfrm flipV="1">
            <a:off x="10003536" y="3349942"/>
            <a:ext cx="0" cy="627062"/>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171039" name="Rectangle 31"/>
          <p:cNvSpPr>
            <a:spLocks noChangeArrowheads="1"/>
          </p:cNvSpPr>
          <p:nvPr/>
        </p:nvSpPr>
        <p:spPr bwMode="auto">
          <a:xfrm>
            <a:off x="1554480" y="4663440"/>
            <a:ext cx="4754880" cy="1554480"/>
          </a:xfrm>
          <a:prstGeom prst="rect">
            <a:avLst/>
          </a:prstGeom>
          <a:noFill/>
          <a:ln w="12700">
            <a:noFill/>
            <a:miter lim="800000"/>
            <a:headEnd/>
            <a:tailEnd/>
          </a:ln>
          <a:effectLst/>
        </p:spPr>
        <p:txBody>
          <a:bodyPr lIns="90487" tIns="44450" rIns="90487" bIns="44450">
            <a:prstTxWarp prst="textNoShape">
              <a:avLst/>
            </a:prstTxWarp>
          </a:bodyPr>
          <a:lstStyle/>
          <a:p>
            <a:pPr marL="223838" indent="-223838" defTabSz="895350">
              <a:lnSpc>
                <a:spcPct val="100000"/>
              </a:lnSpc>
              <a:tabLst>
                <a:tab pos="971550" algn="ctr"/>
                <a:tab pos="2343150" algn="ctr"/>
                <a:tab pos="3657600" algn="ctr"/>
              </a:tabLst>
            </a:pPr>
            <a:r>
              <a:rPr lang="en-US" sz="2400" b="0" u="sng" dirty="0">
                <a:latin typeface="Calibri"/>
                <a:cs typeface="Calibri"/>
              </a:rPr>
              <a:t>Misses per inner loop iteration:</a:t>
            </a:r>
          </a:p>
          <a:p>
            <a:pPr marL="560388" lvl="1" indent="-222250" defTabSz="895350">
              <a:lnSpc>
                <a:spcPct val="100000"/>
              </a:lnSpc>
              <a:tabLst>
                <a:tab pos="971550" algn="ctr"/>
                <a:tab pos="2343150" algn="ctr"/>
                <a:tab pos="3657600" algn="ctr"/>
              </a:tabLst>
            </a:pPr>
            <a:r>
              <a:rPr lang="en-US" sz="2400" b="0" dirty="0">
                <a:latin typeface="Calibri"/>
                <a:cs typeface="Calibri"/>
              </a:rPr>
              <a:t>		</a:t>
            </a:r>
            <a:r>
              <a:rPr lang="en-US" sz="2400" b="0" u="sng" dirty="0">
                <a:latin typeface="Calibri"/>
                <a:cs typeface="Calibri"/>
              </a:rPr>
              <a:t>A</a:t>
            </a:r>
            <a:r>
              <a:rPr lang="en-US" sz="2400" b="0" dirty="0">
                <a:latin typeface="Calibri"/>
                <a:cs typeface="Calibri"/>
              </a:rPr>
              <a:t>	</a:t>
            </a:r>
            <a:r>
              <a:rPr lang="en-US" sz="2400" b="0" u="sng" dirty="0">
                <a:latin typeface="Calibri"/>
                <a:cs typeface="Calibri"/>
              </a:rPr>
              <a:t>B</a:t>
            </a:r>
            <a:r>
              <a:rPr lang="en-US" sz="2400" b="0" dirty="0">
                <a:latin typeface="Calibri"/>
                <a:cs typeface="Calibri"/>
              </a:rPr>
              <a:t>	</a:t>
            </a:r>
            <a:r>
              <a:rPr lang="en-US" sz="2400" b="0" u="sng" dirty="0">
                <a:latin typeface="Calibri"/>
                <a:cs typeface="Calibri"/>
              </a:rPr>
              <a:t>C</a:t>
            </a:r>
            <a:endParaRPr lang="en-US" sz="2400" b="0" dirty="0">
              <a:latin typeface="Calibri"/>
              <a:cs typeface="Calibri"/>
            </a:endParaRPr>
          </a:p>
          <a:p>
            <a:pPr marL="560388" lvl="1" indent="-222250" defTabSz="895350">
              <a:lnSpc>
                <a:spcPct val="100000"/>
              </a:lnSpc>
              <a:tabLst>
                <a:tab pos="971550" algn="ctr"/>
                <a:tab pos="2343150" algn="ctr"/>
                <a:tab pos="3657600" algn="ctr"/>
              </a:tabLst>
            </a:pPr>
            <a:r>
              <a:rPr lang="en-US" sz="2400" b="0" dirty="0">
                <a:latin typeface="Calibri"/>
                <a:cs typeface="Calibri"/>
              </a:rPr>
              <a:t>		0.25	1.0	0.0</a:t>
            </a:r>
          </a:p>
        </p:txBody>
      </p:sp>
      <p:sp>
        <p:nvSpPr>
          <p:cNvPr id="24" name="Rectangle 3"/>
          <p:cNvSpPr>
            <a:spLocks noChangeArrowheads="1"/>
          </p:cNvSpPr>
          <p:nvPr/>
        </p:nvSpPr>
        <p:spPr bwMode="auto">
          <a:xfrm>
            <a:off x="4480560" y="3931920"/>
            <a:ext cx="1836057" cy="359010"/>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i="1" dirty="0" err="1">
                <a:solidFill>
                  <a:schemeClr val="tx1">
                    <a:lumMod val="50000"/>
                    <a:lumOff val="50000"/>
                  </a:schemeClr>
                </a:solidFill>
                <a:latin typeface="Courier New" pitchFamily="49" charset="0"/>
                <a:ea typeface="msgothic" charset="0"/>
                <a:cs typeface="msgothic" charset="0"/>
              </a:rPr>
              <a:t>matmult</a:t>
            </a:r>
            <a:r>
              <a:rPr lang="en-GB" i="1" dirty="0">
                <a:solidFill>
                  <a:schemeClr val="tx1">
                    <a:lumMod val="50000"/>
                    <a:lumOff val="50000"/>
                  </a:schemeClr>
                </a:solidFill>
                <a:latin typeface="Courier New" pitchFamily="49" charset="0"/>
                <a:ea typeface="msgothic" charset="0"/>
                <a:cs typeface="msgothic" charset="0"/>
              </a:rPr>
              <a:t>/</a:t>
            </a:r>
            <a:r>
              <a:rPr lang="en-GB" i="1" dirty="0" err="1">
                <a:solidFill>
                  <a:schemeClr val="tx1">
                    <a:lumMod val="50000"/>
                    <a:lumOff val="50000"/>
                  </a:schemeClr>
                </a:solidFill>
                <a:latin typeface="Courier New" pitchFamily="49" charset="0"/>
                <a:ea typeface="msgothic" charset="0"/>
                <a:cs typeface="msgothic" charset="0"/>
              </a:rPr>
              <a:t>mm.c</a:t>
            </a:r>
            <a:endParaRPr lang="en-GB" i="1" dirty="0">
              <a:solidFill>
                <a:schemeClr val="tx1">
                  <a:lumMod val="50000"/>
                  <a:lumOff val="50000"/>
                </a:schemeClr>
              </a:solidFill>
              <a:latin typeface="Courier New" pitchFamily="49" charset="0"/>
              <a:ea typeface="msgothic" charset="0"/>
              <a:cs typeface="msgothic" charset="0"/>
            </a:endParaRPr>
          </a:p>
        </p:txBody>
      </p:sp>
      <p:sp>
        <p:nvSpPr>
          <p:cNvPr id="171016" name="Rectangle 8"/>
          <p:cNvSpPr>
            <a:spLocks noChangeArrowheads="1"/>
          </p:cNvSpPr>
          <p:nvPr/>
        </p:nvSpPr>
        <p:spPr bwMode="auto">
          <a:xfrm>
            <a:off x="8567927" y="2926080"/>
            <a:ext cx="32918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B</a:t>
            </a:r>
          </a:p>
        </p:txBody>
      </p:sp>
      <p:sp>
        <p:nvSpPr>
          <p:cNvPr id="171027" name="Line 19"/>
          <p:cNvSpPr>
            <a:spLocks noChangeShapeType="1"/>
          </p:cNvSpPr>
          <p:nvPr/>
        </p:nvSpPr>
        <p:spPr bwMode="auto">
          <a:xfrm flipV="1">
            <a:off x="8723376" y="3349943"/>
            <a:ext cx="0" cy="627063"/>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Tree>
    <p:extLst>
      <p:ext uri="{BB962C8B-B14F-4D97-AF65-F5344CB8AC3E}">
        <p14:creationId xmlns:p14="http://schemas.microsoft.com/office/powerpoint/2010/main" val="4135332949"/>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59" name="Rectangle 27"/>
          <p:cNvSpPr>
            <a:spLocks noGrp="1" noChangeArrowheads="1"/>
          </p:cNvSpPr>
          <p:nvPr>
            <p:ph type="title"/>
          </p:nvPr>
        </p:nvSpPr>
        <p:spPr/>
        <p:txBody>
          <a:bodyPr/>
          <a:lstStyle/>
          <a:p>
            <a:r>
              <a:rPr lang="en-US"/>
              <a:t>Matrix Multiplication (jik)</a:t>
            </a:r>
          </a:p>
        </p:txBody>
      </p:sp>
      <p:sp>
        <p:nvSpPr>
          <p:cNvPr id="172035" name="Rectangle 3"/>
          <p:cNvSpPr>
            <a:spLocks noChangeArrowheads="1"/>
          </p:cNvSpPr>
          <p:nvPr/>
        </p:nvSpPr>
        <p:spPr bwMode="auto">
          <a:xfrm>
            <a:off x="1554480" y="1463040"/>
            <a:ext cx="4754880" cy="2834366"/>
          </a:xfrm>
          <a:prstGeom prst="rect">
            <a:avLst/>
          </a:prstGeom>
          <a:solidFill>
            <a:srgbClr val="F6F5BD"/>
          </a:solidFill>
          <a:ln w="12700">
            <a:solidFill>
              <a:schemeClr val="tx1"/>
            </a:solidFill>
            <a:miter lim="800000"/>
            <a:headEnd/>
            <a:tailEnd/>
          </a:ln>
          <a:effectLst>
            <a:outerShdw blurRad="63500" dist="107763" dir="2700000" algn="ctr" rotWithShape="0">
              <a:schemeClr val="tx1">
                <a:alpha val="74998"/>
              </a:schemeClr>
            </a:outerShdw>
          </a:effectLst>
        </p:spPr>
        <p:txBody>
          <a:bodyPr lIns="90487" tIns="44450" rIns="90487" bIns="44450">
            <a:prstTxWarp prst="textNoShape">
              <a:avLst/>
            </a:prstTxWarp>
            <a:spAutoFit/>
          </a:bodyPr>
          <a:lstStyle/>
          <a:p>
            <a:pPr algn="l">
              <a:lnSpc>
                <a:spcPct val="65000"/>
              </a:lnSpc>
              <a:spcBef>
                <a:spcPct val="50000"/>
              </a:spcBef>
            </a:pPr>
            <a:r>
              <a:rPr lang="en-US" dirty="0">
                <a:latin typeface="Courier New" charset="0"/>
              </a:rPr>
              <a:t>/* </a:t>
            </a:r>
            <a:r>
              <a:rPr lang="en-US" dirty="0" err="1">
                <a:latin typeface="Courier New" charset="0"/>
              </a:rPr>
              <a:t>jik</a:t>
            </a:r>
            <a:r>
              <a:rPr lang="en-US" dirty="0">
                <a:latin typeface="Courier New" charset="0"/>
              </a:rPr>
              <a:t> */</a:t>
            </a:r>
          </a:p>
          <a:p>
            <a:pPr algn="l">
              <a:lnSpc>
                <a:spcPct val="65000"/>
              </a:lnSpc>
              <a:spcBef>
                <a:spcPct val="50000"/>
              </a:spcBef>
            </a:pPr>
            <a:r>
              <a:rPr lang="en-US" dirty="0">
                <a:latin typeface="Courier New" charset="0"/>
              </a:rPr>
              <a:t>for (j = 0; j &lt; n; </a:t>
            </a:r>
            <a:r>
              <a:rPr lang="en-US" dirty="0" err="1">
                <a:latin typeface="Courier New" charset="0"/>
              </a:rPr>
              <a:t>j++</a:t>
            </a:r>
            <a:r>
              <a:rPr lang="en-US" dirty="0">
                <a:latin typeface="Courier New" charset="0"/>
              </a:rPr>
              <a:t>) {</a:t>
            </a:r>
          </a:p>
          <a:p>
            <a:pPr algn="l">
              <a:lnSpc>
                <a:spcPct val="65000"/>
              </a:lnSpc>
              <a:spcBef>
                <a:spcPct val="50000"/>
              </a:spcBef>
            </a:pPr>
            <a:r>
              <a:rPr lang="en-US" dirty="0">
                <a:latin typeface="Courier New" charset="0"/>
              </a:rPr>
              <a:t>  for (</a:t>
            </a:r>
            <a:r>
              <a:rPr lang="en-US" dirty="0" err="1">
                <a:latin typeface="Courier New" charset="0"/>
              </a:rPr>
              <a:t>i</a:t>
            </a:r>
            <a:r>
              <a:rPr lang="en-US" dirty="0">
                <a:latin typeface="Courier New" charset="0"/>
              </a:rPr>
              <a:t> = 0; </a:t>
            </a:r>
            <a:r>
              <a:rPr lang="en-US" dirty="0" err="1">
                <a:latin typeface="Courier New" charset="0"/>
              </a:rPr>
              <a:t>i</a:t>
            </a:r>
            <a:r>
              <a:rPr lang="en-US" dirty="0">
                <a:latin typeface="Courier New" charset="0"/>
              </a:rPr>
              <a:t> &lt; n; </a:t>
            </a:r>
            <a:r>
              <a:rPr lang="en-US" dirty="0" err="1">
                <a:latin typeface="Courier New" charset="0"/>
              </a:rPr>
              <a:t>i</a:t>
            </a:r>
            <a:r>
              <a:rPr lang="en-US" dirty="0">
                <a:latin typeface="Courier New" charset="0"/>
              </a:rPr>
              <a:t>++) {</a:t>
            </a:r>
          </a:p>
          <a:p>
            <a:pPr algn="l">
              <a:lnSpc>
                <a:spcPct val="65000"/>
              </a:lnSpc>
              <a:spcBef>
                <a:spcPct val="50000"/>
              </a:spcBef>
            </a:pPr>
            <a:r>
              <a:rPr lang="en-US" dirty="0">
                <a:latin typeface="Courier New" charset="0"/>
              </a:rPr>
              <a:t>    sum = 0.0;</a:t>
            </a:r>
          </a:p>
          <a:p>
            <a:pPr algn="l">
              <a:lnSpc>
                <a:spcPct val="65000"/>
              </a:lnSpc>
              <a:spcBef>
                <a:spcPct val="50000"/>
              </a:spcBef>
            </a:pPr>
            <a:r>
              <a:rPr lang="en-US" dirty="0">
                <a:latin typeface="Courier New" charset="0"/>
              </a:rPr>
              <a:t>    for (k = 0; k &lt; n; k++)</a:t>
            </a:r>
          </a:p>
          <a:p>
            <a:pPr algn="l">
              <a:lnSpc>
                <a:spcPct val="65000"/>
              </a:lnSpc>
              <a:spcBef>
                <a:spcPct val="50000"/>
              </a:spcBef>
            </a:pPr>
            <a:r>
              <a:rPr lang="en-US" dirty="0">
                <a:latin typeface="Courier New" charset="0"/>
              </a:rPr>
              <a:t>      </a:t>
            </a:r>
            <a:r>
              <a:rPr lang="en-US" dirty="0">
                <a:solidFill>
                  <a:srgbClr val="FF0000"/>
                </a:solidFill>
                <a:latin typeface="Courier New" charset="0"/>
              </a:rPr>
              <a:t>sum += a[</a:t>
            </a:r>
            <a:r>
              <a:rPr lang="en-US" dirty="0" err="1">
                <a:solidFill>
                  <a:srgbClr val="FF0000"/>
                </a:solidFill>
                <a:latin typeface="Courier New" charset="0"/>
              </a:rPr>
              <a:t>i</a:t>
            </a:r>
            <a:r>
              <a:rPr lang="en-US" dirty="0">
                <a:solidFill>
                  <a:srgbClr val="FF0000"/>
                </a:solidFill>
                <a:latin typeface="Courier New" charset="0"/>
              </a:rPr>
              <a:t>][k] * b[k][j];</a:t>
            </a:r>
          </a:p>
          <a:p>
            <a:pPr algn="l">
              <a:lnSpc>
                <a:spcPct val="65000"/>
              </a:lnSpc>
              <a:spcBef>
                <a:spcPct val="50000"/>
              </a:spcBef>
            </a:pPr>
            <a:r>
              <a:rPr lang="en-US" dirty="0">
                <a:latin typeface="Courier New" charset="0"/>
              </a:rPr>
              <a:t>    c[</a:t>
            </a:r>
            <a:r>
              <a:rPr lang="en-US" dirty="0" err="1">
                <a:latin typeface="Courier New" charset="0"/>
              </a:rPr>
              <a:t>i</a:t>
            </a:r>
            <a:r>
              <a:rPr lang="en-US" dirty="0">
                <a:latin typeface="Courier New" charset="0"/>
              </a:rPr>
              <a:t>][j] = sum</a:t>
            </a:r>
          </a:p>
          <a:p>
            <a:pPr algn="l">
              <a:lnSpc>
                <a:spcPct val="65000"/>
              </a:lnSpc>
              <a:spcBef>
                <a:spcPct val="50000"/>
              </a:spcBef>
            </a:pPr>
            <a:r>
              <a:rPr lang="en-US" dirty="0">
                <a:latin typeface="Courier New" charset="0"/>
              </a:rPr>
              <a:t>  }</a:t>
            </a:r>
          </a:p>
          <a:p>
            <a:pPr algn="l">
              <a:lnSpc>
                <a:spcPct val="65000"/>
              </a:lnSpc>
              <a:spcBef>
                <a:spcPct val="50000"/>
              </a:spcBef>
            </a:pPr>
            <a:r>
              <a:rPr lang="en-US" dirty="0">
                <a:latin typeface="Courier New" charset="0"/>
              </a:rPr>
              <a:t>}</a:t>
            </a:r>
          </a:p>
        </p:txBody>
      </p:sp>
      <p:sp>
        <p:nvSpPr>
          <p:cNvPr id="172058" name="Rectangle 26"/>
          <p:cNvSpPr>
            <a:spLocks noChangeArrowheads="1"/>
          </p:cNvSpPr>
          <p:nvPr/>
        </p:nvSpPr>
        <p:spPr bwMode="auto">
          <a:xfrm>
            <a:off x="1554480" y="4663440"/>
            <a:ext cx="4754880" cy="1554480"/>
          </a:xfrm>
          <a:prstGeom prst="rect">
            <a:avLst/>
          </a:prstGeom>
          <a:noFill/>
          <a:ln w="12700">
            <a:noFill/>
            <a:miter lim="800000"/>
            <a:headEnd/>
            <a:tailEnd/>
          </a:ln>
          <a:effectLst/>
        </p:spPr>
        <p:txBody>
          <a:bodyPr lIns="90487" tIns="44450" rIns="90487" bIns="44450">
            <a:prstTxWarp prst="textNoShape">
              <a:avLst/>
            </a:prstTxWarp>
          </a:bodyPr>
          <a:lstStyle/>
          <a:p>
            <a:pPr marL="223838" indent="-223838" defTabSz="895350">
              <a:lnSpc>
                <a:spcPct val="100000"/>
              </a:lnSpc>
              <a:tabLst>
                <a:tab pos="971550" algn="ctr"/>
                <a:tab pos="2343150" algn="ctr"/>
                <a:tab pos="3657600" algn="ctr"/>
              </a:tabLst>
            </a:pPr>
            <a:r>
              <a:rPr lang="en-US" sz="2400" b="0" u="sng" dirty="0">
                <a:latin typeface="Calibri"/>
                <a:cs typeface="Calibri"/>
              </a:rPr>
              <a:t>Misses per inner loop iteration:</a:t>
            </a:r>
          </a:p>
          <a:p>
            <a:pPr marL="560388" lvl="1" indent="-222250" defTabSz="895350">
              <a:lnSpc>
                <a:spcPct val="100000"/>
              </a:lnSpc>
              <a:tabLst>
                <a:tab pos="971550" algn="ctr"/>
                <a:tab pos="2343150" algn="ctr"/>
                <a:tab pos="3657600" algn="ctr"/>
              </a:tabLst>
            </a:pPr>
            <a:r>
              <a:rPr lang="en-US" sz="2400" b="0" dirty="0">
                <a:latin typeface="Calibri"/>
                <a:cs typeface="Calibri"/>
              </a:rPr>
              <a:t>		</a:t>
            </a:r>
            <a:r>
              <a:rPr lang="en-US" sz="2400" b="0" u="sng" dirty="0">
                <a:latin typeface="Calibri"/>
                <a:cs typeface="Calibri"/>
              </a:rPr>
              <a:t>A</a:t>
            </a:r>
            <a:r>
              <a:rPr lang="en-US" sz="2400" b="0" dirty="0">
                <a:latin typeface="Calibri"/>
                <a:cs typeface="Calibri"/>
              </a:rPr>
              <a:t>	</a:t>
            </a:r>
            <a:r>
              <a:rPr lang="en-US" sz="2400" b="0" u="sng" dirty="0">
                <a:latin typeface="Calibri"/>
                <a:cs typeface="Calibri"/>
              </a:rPr>
              <a:t>B</a:t>
            </a:r>
            <a:r>
              <a:rPr lang="en-US" sz="2400" b="0" dirty="0">
                <a:latin typeface="Calibri"/>
                <a:cs typeface="Calibri"/>
              </a:rPr>
              <a:t>	</a:t>
            </a:r>
            <a:r>
              <a:rPr lang="en-US" sz="2400" b="0" u="sng" dirty="0">
                <a:latin typeface="Calibri"/>
                <a:cs typeface="Calibri"/>
              </a:rPr>
              <a:t>C</a:t>
            </a:r>
            <a:endParaRPr lang="en-US" sz="2400" b="0" dirty="0">
              <a:latin typeface="Calibri"/>
              <a:cs typeface="Calibri"/>
            </a:endParaRPr>
          </a:p>
          <a:p>
            <a:pPr marL="560388" lvl="1" indent="-222250" defTabSz="895350">
              <a:lnSpc>
                <a:spcPct val="100000"/>
              </a:lnSpc>
              <a:tabLst>
                <a:tab pos="971550" algn="ctr"/>
                <a:tab pos="2343150" algn="ctr"/>
                <a:tab pos="3657600" algn="ctr"/>
              </a:tabLst>
            </a:pPr>
            <a:r>
              <a:rPr lang="en-US" sz="2400" b="0" dirty="0">
                <a:latin typeface="Calibri"/>
                <a:cs typeface="Calibri"/>
              </a:rPr>
              <a:t>		0.25	1.0	0.0</a:t>
            </a:r>
          </a:p>
        </p:txBody>
      </p:sp>
      <p:sp>
        <p:nvSpPr>
          <p:cNvPr id="24" name="Rectangle 3"/>
          <p:cNvSpPr>
            <a:spLocks noChangeArrowheads="1"/>
          </p:cNvSpPr>
          <p:nvPr/>
        </p:nvSpPr>
        <p:spPr bwMode="auto">
          <a:xfrm>
            <a:off x="4480560" y="3931920"/>
            <a:ext cx="1898426"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i="1" dirty="0" err="1">
                <a:solidFill>
                  <a:schemeClr val="tx1">
                    <a:lumMod val="50000"/>
                    <a:lumOff val="50000"/>
                  </a:schemeClr>
                </a:solidFill>
                <a:latin typeface="Courier New" pitchFamily="49" charset="0"/>
                <a:ea typeface="msgothic" charset="0"/>
                <a:cs typeface="msgothic" charset="0"/>
              </a:rPr>
              <a:t>matmult</a:t>
            </a:r>
            <a:r>
              <a:rPr lang="en-GB" i="1" dirty="0">
                <a:solidFill>
                  <a:schemeClr val="tx1">
                    <a:lumMod val="50000"/>
                    <a:lumOff val="50000"/>
                  </a:schemeClr>
                </a:solidFill>
                <a:latin typeface="Courier New" pitchFamily="49" charset="0"/>
                <a:ea typeface="msgothic" charset="0"/>
                <a:cs typeface="msgothic" charset="0"/>
              </a:rPr>
              <a:t>/</a:t>
            </a:r>
            <a:r>
              <a:rPr lang="en-GB" i="1" dirty="0" err="1">
                <a:solidFill>
                  <a:schemeClr val="tx1">
                    <a:lumMod val="50000"/>
                    <a:lumOff val="50000"/>
                  </a:schemeClr>
                </a:solidFill>
                <a:latin typeface="Courier New" pitchFamily="49" charset="0"/>
                <a:ea typeface="msgothic" charset="0"/>
                <a:cs typeface="msgothic" charset="0"/>
              </a:rPr>
              <a:t>mm.c</a:t>
            </a:r>
            <a:endParaRPr lang="en-GB" i="1" dirty="0">
              <a:solidFill>
                <a:schemeClr val="tx1">
                  <a:lumMod val="50000"/>
                  <a:lumOff val="50000"/>
                </a:schemeClr>
              </a:solidFill>
              <a:latin typeface="Courier New" pitchFamily="49" charset="0"/>
              <a:ea typeface="msgothic" charset="0"/>
              <a:cs typeface="msgothic" charset="0"/>
            </a:endParaRPr>
          </a:p>
        </p:txBody>
      </p:sp>
      <p:sp>
        <p:nvSpPr>
          <p:cNvPr id="46" name="Rectangle 16">
            <a:extLst>
              <a:ext uri="{FF2B5EF4-FFF2-40B4-BE49-F238E27FC236}">
                <a16:creationId xmlns:a16="http://schemas.microsoft.com/office/drawing/2014/main" id="{5BEEEBDD-9A4E-4A82-BECE-8DB2DCE5CB80}"/>
              </a:ext>
            </a:extLst>
          </p:cNvPr>
          <p:cNvSpPr>
            <a:spLocks noChangeArrowheads="1"/>
          </p:cNvSpPr>
          <p:nvPr/>
        </p:nvSpPr>
        <p:spPr bwMode="auto">
          <a:xfrm>
            <a:off x="6766560" y="1554480"/>
            <a:ext cx="132463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a:latin typeface="Calibri"/>
                <a:cs typeface="Calibri"/>
              </a:rPr>
              <a:t>Inner loop:</a:t>
            </a:r>
          </a:p>
        </p:txBody>
      </p:sp>
      <p:sp>
        <p:nvSpPr>
          <p:cNvPr id="47" name="Rectangle 4">
            <a:extLst>
              <a:ext uri="{FF2B5EF4-FFF2-40B4-BE49-F238E27FC236}">
                <a16:creationId xmlns:a16="http://schemas.microsoft.com/office/drawing/2014/main" id="{E99E157F-69E1-44C9-A7FD-0837A732F15E}"/>
              </a:ext>
            </a:extLst>
          </p:cNvPr>
          <p:cNvSpPr>
            <a:spLocks noChangeArrowheads="1"/>
          </p:cNvSpPr>
          <p:nvPr/>
        </p:nvSpPr>
        <p:spPr bwMode="auto">
          <a:xfrm>
            <a:off x="7159752" y="2345054"/>
            <a:ext cx="603504" cy="603504"/>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48" name="Rectangle 5">
            <a:extLst>
              <a:ext uri="{FF2B5EF4-FFF2-40B4-BE49-F238E27FC236}">
                <a16:creationId xmlns:a16="http://schemas.microsoft.com/office/drawing/2014/main" id="{C18291A9-CAB3-4E97-BA81-EA721B7BCBE2}"/>
              </a:ext>
            </a:extLst>
          </p:cNvPr>
          <p:cNvSpPr>
            <a:spLocks noChangeArrowheads="1"/>
          </p:cNvSpPr>
          <p:nvPr/>
        </p:nvSpPr>
        <p:spPr bwMode="auto">
          <a:xfrm>
            <a:off x="8421624" y="2345054"/>
            <a:ext cx="603504" cy="603504"/>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49" name="Rectangle 6">
            <a:extLst>
              <a:ext uri="{FF2B5EF4-FFF2-40B4-BE49-F238E27FC236}">
                <a16:creationId xmlns:a16="http://schemas.microsoft.com/office/drawing/2014/main" id="{142F5890-7E52-4F67-994E-E40BDC5EFE33}"/>
              </a:ext>
            </a:extLst>
          </p:cNvPr>
          <p:cNvSpPr>
            <a:spLocks noChangeArrowheads="1"/>
          </p:cNvSpPr>
          <p:nvPr/>
        </p:nvSpPr>
        <p:spPr bwMode="auto">
          <a:xfrm>
            <a:off x="9701784" y="2345054"/>
            <a:ext cx="603504" cy="603504"/>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50" name="Rectangle 7">
            <a:extLst>
              <a:ext uri="{FF2B5EF4-FFF2-40B4-BE49-F238E27FC236}">
                <a16:creationId xmlns:a16="http://schemas.microsoft.com/office/drawing/2014/main" id="{D22B2819-645A-464D-BFB5-ECBBC81ABC96}"/>
              </a:ext>
            </a:extLst>
          </p:cNvPr>
          <p:cNvSpPr>
            <a:spLocks noChangeArrowheads="1"/>
          </p:cNvSpPr>
          <p:nvPr/>
        </p:nvSpPr>
        <p:spPr bwMode="auto">
          <a:xfrm>
            <a:off x="7299658" y="2926080"/>
            <a:ext cx="32918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A</a:t>
            </a:r>
          </a:p>
        </p:txBody>
      </p:sp>
      <p:sp>
        <p:nvSpPr>
          <p:cNvPr id="51" name="Rectangle 9">
            <a:extLst>
              <a:ext uri="{FF2B5EF4-FFF2-40B4-BE49-F238E27FC236}">
                <a16:creationId xmlns:a16="http://schemas.microsoft.com/office/drawing/2014/main" id="{A26B6632-153F-484F-BB10-E38F47CE1373}"/>
              </a:ext>
            </a:extLst>
          </p:cNvPr>
          <p:cNvSpPr>
            <a:spLocks noChangeArrowheads="1"/>
          </p:cNvSpPr>
          <p:nvPr/>
        </p:nvSpPr>
        <p:spPr bwMode="auto">
          <a:xfrm>
            <a:off x="9848088" y="2926080"/>
            <a:ext cx="32918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C</a:t>
            </a:r>
          </a:p>
        </p:txBody>
      </p:sp>
      <p:sp>
        <p:nvSpPr>
          <p:cNvPr id="52" name="Line 10">
            <a:extLst>
              <a:ext uri="{FF2B5EF4-FFF2-40B4-BE49-F238E27FC236}">
                <a16:creationId xmlns:a16="http://schemas.microsoft.com/office/drawing/2014/main" id="{476C77E6-C1FE-4041-98BA-764FE01A425B}"/>
              </a:ext>
            </a:extLst>
          </p:cNvPr>
          <p:cNvSpPr>
            <a:spLocks noChangeShapeType="1"/>
          </p:cNvSpPr>
          <p:nvPr/>
        </p:nvSpPr>
        <p:spPr bwMode="auto">
          <a:xfrm>
            <a:off x="8609345" y="2351404"/>
            <a:ext cx="0" cy="603504"/>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53" name="Line 11">
            <a:extLst>
              <a:ext uri="{FF2B5EF4-FFF2-40B4-BE49-F238E27FC236}">
                <a16:creationId xmlns:a16="http://schemas.microsoft.com/office/drawing/2014/main" id="{B7D31116-5FEA-4EBA-A9C2-61C93078249A}"/>
              </a:ext>
            </a:extLst>
          </p:cNvPr>
          <p:cNvSpPr>
            <a:spLocks noChangeShapeType="1"/>
          </p:cNvSpPr>
          <p:nvPr/>
        </p:nvSpPr>
        <p:spPr bwMode="auto">
          <a:xfrm>
            <a:off x="7159752" y="2719704"/>
            <a:ext cx="603504" cy="0"/>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54" name="Rectangle 12">
            <a:extLst>
              <a:ext uri="{FF2B5EF4-FFF2-40B4-BE49-F238E27FC236}">
                <a16:creationId xmlns:a16="http://schemas.microsoft.com/office/drawing/2014/main" id="{7EFCE414-E20D-4B77-BE80-B3231CEF0626}"/>
              </a:ext>
            </a:extLst>
          </p:cNvPr>
          <p:cNvSpPr>
            <a:spLocks noChangeArrowheads="1"/>
          </p:cNvSpPr>
          <p:nvPr/>
        </p:nvSpPr>
        <p:spPr bwMode="auto">
          <a:xfrm>
            <a:off x="7756859" y="2514600"/>
            <a:ext cx="588877" cy="397545"/>
          </a:xfrm>
          <a:prstGeom prst="rect">
            <a:avLst/>
          </a:prstGeom>
          <a:noFill/>
          <a:ln w="25400">
            <a:noFill/>
            <a:miter lim="800000"/>
            <a:headEnd/>
            <a:tailEnd/>
          </a:ln>
          <a:effectLst/>
        </p:spPr>
        <p:txBody>
          <a:bodyPr wrap="none" lIns="90487" tIns="44450" rIns="90487" bIns="44450" anchor="ctr" anchorCtr="0">
            <a:prstTxWarp prst="textNoShape">
              <a:avLst/>
            </a:prstTxWarp>
            <a:spAutoFit/>
          </a:bodyPr>
          <a:lstStyle/>
          <a:p>
            <a:pPr algn="l">
              <a:lnSpc>
                <a:spcPct val="100000"/>
              </a:lnSpc>
            </a:pPr>
            <a:r>
              <a:rPr lang="en-US" sz="2000" b="0" dirty="0">
                <a:latin typeface="Calibri"/>
                <a:cs typeface="Calibri"/>
              </a:rPr>
              <a:t>(</a:t>
            </a:r>
            <a:r>
              <a:rPr lang="en-US" sz="2000" b="0" dirty="0" err="1">
                <a:latin typeface="Calibri"/>
                <a:cs typeface="Calibri"/>
              </a:rPr>
              <a:t>i</a:t>
            </a:r>
            <a:r>
              <a:rPr lang="en-US" sz="2000" b="0" dirty="0">
                <a:latin typeface="Calibri"/>
                <a:cs typeface="Calibri"/>
              </a:rPr>
              <a:t>,*)</a:t>
            </a:r>
          </a:p>
        </p:txBody>
      </p:sp>
      <p:sp>
        <p:nvSpPr>
          <p:cNvPr id="55" name="Rectangle 13">
            <a:extLst>
              <a:ext uri="{FF2B5EF4-FFF2-40B4-BE49-F238E27FC236}">
                <a16:creationId xmlns:a16="http://schemas.microsoft.com/office/drawing/2014/main" id="{388DBD03-A7F3-4355-A966-A821E964A059}"/>
              </a:ext>
            </a:extLst>
          </p:cNvPr>
          <p:cNvSpPr>
            <a:spLocks noChangeArrowheads="1"/>
          </p:cNvSpPr>
          <p:nvPr/>
        </p:nvSpPr>
        <p:spPr bwMode="auto">
          <a:xfrm>
            <a:off x="8311896" y="1965960"/>
            <a:ext cx="60350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(*,j)</a:t>
            </a:r>
          </a:p>
        </p:txBody>
      </p:sp>
      <p:sp>
        <p:nvSpPr>
          <p:cNvPr id="56" name="Rectangle 14">
            <a:extLst>
              <a:ext uri="{FF2B5EF4-FFF2-40B4-BE49-F238E27FC236}">
                <a16:creationId xmlns:a16="http://schemas.microsoft.com/office/drawing/2014/main" id="{CEE9C5F1-0C37-4D7A-B3D3-30070356F84F}"/>
              </a:ext>
            </a:extLst>
          </p:cNvPr>
          <p:cNvSpPr>
            <a:spLocks noChangeArrowheads="1"/>
          </p:cNvSpPr>
          <p:nvPr/>
        </p:nvSpPr>
        <p:spPr bwMode="auto">
          <a:xfrm>
            <a:off x="9893808" y="2715768"/>
            <a:ext cx="50800" cy="50800"/>
          </a:xfrm>
          <a:prstGeom prst="rect">
            <a:avLst/>
          </a:prstGeom>
          <a:solidFill>
            <a:srgbClr val="FF0000"/>
          </a:solidFill>
          <a:ln w="57150">
            <a:solidFill>
              <a:srgbClr val="FF0000"/>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57" name="Rectangle 15">
            <a:extLst>
              <a:ext uri="{FF2B5EF4-FFF2-40B4-BE49-F238E27FC236}">
                <a16:creationId xmlns:a16="http://schemas.microsoft.com/office/drawing/2014/main" id="{1989CFA1-F592-41DF-83D6-DEC9B8E08986}"/>
              </a:ext>
            </a:extLst>
          </p:cNvPr>
          <p:cNvSpPr>
            <a:spLocks noChangeArrowheads="1"/>
          </p:cNvSpPr>
          <p:nvPr/>
        </p:nvSpPr>
        <p:spPr bwMode="auto">
          <a:xfrm>
            <a:off x="9592056" y="2316480"/>
            <a:ext cx="60350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a:t>
            </a:r>
            <a:r>
              <a:rPr lang="en-US" sz="2000" b="0" dirty="0" err="1">
                <a:latin typeface="Calibri"/>
                <a:cs typeface="Calibri"/>
              </a:rPr>
              <a:t>i,j</a:t>
            </a:r>
            <a:r>
              <a:rPr lang="en-US" sz="2000" b="0" dirty="0">
                <a:latin typeface="Calibri"/>
                <a:cs typeface="Calibri"/>
              </a:rPr>
              <a:t>)</a:t>
            </a:r>
          </a:p>
        </p:txBody>
      </p:sp>
      <p:sp>
        <p:nvSpPr>
          <p:cNvPr id="58" name="Rectangle 18">
            <a:extLst>
              <a:ext uri="{FF2B5EF4-FFF2-40B4-BE49-F238E27FC236}">
                <a16:creationId xmlns:a16="http://schemas.microsoft.com/office/drawing/2014/main" id="{499FC8A0-77B8-43A4-86E7-5D78CE82090E}"/>
              </a:ext>
            </a:extLst>
          </p:cNvPr>
          <p:cNvSpPr>
            <a:spLocks noChangeArrowheads="1"/>
          </p:cNvSpPr>
          <p:nvPr/>
        </p:nvSpPr>
        <p:spPr bwMode="auto">
          <a:xfrm>
            <a:off x="8138160" y="4023360"/>
            <a:ext cx="1188720" cy="731520"/>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spcBef>
                <a:spcPts val="0"/>
              </a:spcBef>
            </a:pPr>
            <a:r>
              <a:rPr lang="en-US" sz="2000" b="0" dirty="0">
                <a:latin typeface="Calibri"/>
                <a:cs typeface="Calibri"/>
              </a:rPr>
              <a:t>Column-</a:t>
            </a:r>
          </a:p>
          <a:p>
            <a:pPr algn="ctr">
              <a:lnSpc>
                <a:spcPct val="100000"/>
              </a:lnSpc>
              <a:spcBef>
                <a:spcPts val="0"/>
              </a:spcBef>
            </a:pPr>
            <a:r>
              <a:rPr lang="en-US" sz="2000" b="0" dirty="0">
                <a:latin typeface="Calibri"/>
                <a:cs typeface="Calibri"/>
              </a:rPr>
              <a:t>wise</a:t>
            </a:r>
          </a:p>
        </p:txBody>
      </p:sp>
      <p:sp>
        <p:nvSpPr>
          <p:cNvPr id="59" name="Rectangle 20">
            <a:extLst>
              <a:ext uri="{FF2B5EF4-FFF2-40B4-BE49-F238E27FC236}">
                <a16:creationId xmlns:a16="http://schemas.microsoft.com/office/drawing/2014/main" id="{A3CD33E6-6606-4B6B-817D-509D660893A0}"/>
              </a:ext>
            </a:extLst>
          </p:cNvPr>
          <p:cNvSpPr>
            <a:spLocks noChangeArrowheads="1"/>
          </p:cNvSpPr>
          <p:nvPr/>
        </p:nvSpPr>
        <p:spPr bwMode="auto">
          <a:xfrm>
            <a:off x="6860786" y="4023358"/>
            <a:ext cx="1188720" cy="731520"/>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Row-wise</a:t>
            </a:r>
          </a:p>
        </p:txBody>
      </p:sp>
      <p:sp>
        <p:nvSpPr>
          <p:cNvPr id="60" name="Line 21">
            <a:extLst>
              <a:ext uri="{FF2B5EF4-FFF2-40B4-BE49-F238E27FC236}">
                <a16:creationId xmlns:a16="http://schemas.microsoft.com/office/drawing/2014/main" id="{180C178A-2F47-4349-8C64-DBE91D8F81F7}"/>
              </a:ext>
            </a:extLst>
          </p:cNvPr>
          <p:cNvSpPr>
            <a:spLocks noChangeShapeType="1"/>
          </p:cNvSpPr>
          <p:nvPr/>
        </p:nvSpPr>
        <p:spPr bwMode="auto">
          <a:xfrm flipV="1">
            <a:off x="7459678" y="3349942"/>
            <a:ext cx="0" cy="627062"/>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61" name="Rectangle 23">
            <a:extLst>
              <a:ext uri="{FF2B5EF4-FFF2-40B4-BE49-F238E27FC236}">
                <a16:creationId xmlns:a16="http://schemas.microsoft.com/office/drawing/2014/main" id="{4E7DAF16-7D7C-4D0D-AD73-DA557BD57087}"/>
              </a:ext>
            </a:extLst>
          </p:cNvPr>
          <p:cNvSpPr>
            <a:spLocks noChangeArrowheads="1"/>
          </p:cNvSpPr>
          <p:nvPr/>
        </p:nvSpPr>
        <p:spPr bwMode="auto">
          <a:xfrm>
            <a:off x="9418320" y="4023360"/>
            <a:ext cx="1188720" cy="731520"/>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Fixed</a:t>
            </a:r>
          </a:p>
        </p:txBody>
      </p:sp>
      <p:sp>
        <p:nvSpPr>
          <p:cNvPr id="62" name="Line 24">
            <a:extLst>
              <a:ext uri="{FF2B5EF4-FFF2-40B4-BE49-F238E27FC236}">
                <a16:creationId xmlns:a16="http://schemas.microsoft.com/office/drawing/2014/main" id="{C7DD45DA-AB17-4132-90D3-FA48A937FA92}"/>
              </a:ext>
            </a:extLst>
          </p:cNvPr>
          <p:cNvSpPr>
            <a:spLocks noChangeShapeType="1"/>
          </p:cNvSpPr>
          <p:nvPr/>
        </p:nvSpPr>
        <p:spPr bwMode="auto">
          <a:xfrm flipV="1">
            <a:off x="10003536" y="3349942"/>
            <a:ext cx="0" cy="627062"/>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63" name="Rectangle 8">
            <a:extLst>
              <a:ext uri="{FF2B5EF4-FFF2-40B4-BE49-F238E27FC236}">
                <a16:creationId xmlns:a16="http://schemas.microsoft.com/office/drawing/2014/main" id="{9922E0BB-66A2-41B4-87F8-45A590A2DAE5}"/>
              </a:ext>
            </a:extLst>
          </p:cNvPr>
          <p:cNvSpPr>
            <a:spLocks noChangeArrowheads="1"/>
          </p:cNvSpPr>
          <p:nvPr/>
        </p:nvSpPr>
        <p:spPr bwMode="auto">
          <a:xfrm>
            <a:off x="8567927" y="2926080"/>
            <a:ext cx="32918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B</a:t>
            </a:r>
          </a:p>
        </p:txBody>
      </p:sp>
      <p:sp>
        <p:nvSpPr>
          <p:cNvPr id="64" name="Line 19">
            <a:extLst>
              <a:ext uri="{FF2B5EF4-FFF2-40B4-BE49-F238E27FC236}">
                <a16:creationId xmlns:a16="http://schemas.microsoft.com/office/drawing/2014/main" id="{F22FD3A1-40A3-4D5D-91F7-8D571BF32A01}"/>
              </a:ext>
            </a:extLst>
          </p:cNvPr>
          <p:cNvSpPr>
            <a:spLocks noChangeShapeType="1"/>
          </p:cNvSpPr>
          <p:nvPr/>
        </p:nvSpPr>
        <p:spPr bwMode="auto">
          <a:xfrm flipV="1">
            <a:off x="8723376" y="3349943"/>
            <a:ext cx="0" cy="627063"/>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Tree>
    <p:extLst>
      <p:ext uri="{BB962C8B-B14F-4D97-AF65-F5344CB8AC3E}">
        <p14:creationId xmlns:p14="http://schemas.microsoft.com/office/powerpoint/2010/main" val="411268897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Locality Example</a:t>
            </a:r>
          </a:p>
        </p:txBody>
      </p:sp>
      <p:sp>
        <p:nvSpPr>
          <p:cNvPr id="3" name="Content Placeholder 2"/>
          <p:cNvSpPr>
            <a:spLocks noGrp="1"/>
          </p:cNvSpPr>
          <p:nvPr>
            <p:ph idx="1"/>
          </p:nvPr>
        </p:nvSpPr>
        <p:spPr>
          <a:xfrm>
            <a:off x="1920876" y="2946142"/>
            <a:ext cx="5697536" cy="2768858"/>
          </a:xfrm>
        </p:spPr>
        <p:txBody>
          <a:bodyPr/>
          <a:lstStyle/>
          <a:p>
            <a:r>
              <a:rPr lang="en-US" dirty="0"/>
              <a:t>Data references</a:t>
            </a:r>
          </a:p>
          <a:p>
            <a:pPr lvl="1"/>
            <a:r>
              <a:rPr lang="en-US" dirty="0"/>
              <a:t>Reference array elements in succession (stride-1 reference pattern).</a:t>
            </a:r>
          </a:p>
          <a:p>
            <a:pPr lvl="1"/>
            <a:r>
              <a:rPr lang="en-US" dirty="0"/>
              <a:t>Reference variable </a:t>
            </a:r>
            <a:r>
              <a:rPr lang="en-US" dirty="0">
                <a:latin typeface="Courier New"/>
                <a:cs typeface="Courier New"/>
              </a:rPr>
              <a:t>sum</a:t>
            </a:r>
            <a:r>
              <a:rPr lang="en-US" dirty="0"/>
              <a:t> each iteration.</a:t>
            </a:r>
          </a:p>
          <a:p>
            <a:r>
              <a:rPr lang="en-US" dirty="0"/>
              <a:t>Instruction references</a:t>
            </a:r>
          </a:p>
          <a:p>
            <a:pPr lvl="1"/>
            <a:r>
              <a:rPr lang="en-US" dirty="0"/>
              <a:t>Reference instructions in sequence.</a:t>
            </a:r>
          </a:p>
          <a:p>
            <a:pPr lvl="1"/>
            <a:r>
              <a:rPr lang="en-US" dirty="0"/>
              <a:t>Cycle through loop repeatedly. </a:t>
            </a:r>
          </a:p>
          <a:p>
            <a:endParaRPr lang="en-US" dirty="0"/>
          </a:p>
        </p:txBody>
      </p:sp>
      <p:sp>
        <p:nvSpPr>
          <p:cNvPr id="6" name="Rectangle 4"/>
          <p:cNvSpPr>
            <a:spLocks noChangeArrowheads="1"/>
          </p:cNvSpPr>
          <p:nvPr/>
        </p:nvSpPr>
        <p:spPr bwMode="auto">
          <a:xfrm>
            <a:off x="4573588" y="1468116"/>
            <a:ext cx="3044825" cy="1092200"/>
          </a:xfrm>
          <a:prstGeom prst="rect">
            <a:avLst/>
          </a:prstGeom>
          <a:solidFill>
            <a:srgbClr val="F7F5CD"/>
          </a:solidFill>
          <a:ln w="12700" cmpd="sng">
            <a:solidFill>
              <a:schemeClr val="tx1"/>
            </a:solidFill>
            <a:miter lim="800000"/>
            <a:headEnd/>
            <a:tailEnd/>
          </a:ln>
          <a:effectLst/>
        </p:spPr>
        <p:txBody>
          <a:bodyPr lIns="90487" tIns="44450" rIns="90487" bIns="44450">
            <a:prstTxWarp prst="textNoShape">
              <a:avLst/>
            </a:prstTxWarp>
            <a:spAutoFit/>
          </a:bodyPr>
          <a:lstStyle/>
          <a:p>
            <a:pPr algn="l">
              <a:lnSpc>
                <a:spcPct val="100000"/>
              </a:lnSpc>
              <a:spcBef>
                <a:spcPts val="0"/>
              </a:spcBef>
              <a:tabLst>
                <a:tab pos="457200" algn="l"/>
              </a:tabLst>
            </a:pPr>
            <a:r>
              <a:rPr lang="en-US" sz="1600" dirty="0">
                <a:latin typeface="Courier New" charset="0"/>
              </a:rPr>
              <a:t>sum = 0;</a:t>
            </a:r>
          </a:p>
          <a:p>
            <a:pPr algn="l">
              <a:lnSpc>
                <a:spcPct val="100000"/>
              </a:lnSpc>
              <a:spcBef>
                <a:spcPts val="0"/>
              </a:spcBef>
              <a:tabLst>
                <a:tab pos="457200" algn="l"/>
              </a:tabLst>
            </a:pPr>
            <a:r>
              <a:rPr lang="en-US" sz="1600" dirty="0">
                <a:latin typeface="Courier New" charset="0"/>
              </a:rPr>
              <a:t>for (</a:t>
            </a:r>
            <a:r>
              <a:rPr lang="en-US" sz="1600" dirty="0" err="1">
                <a:latin typeface="Courier New" charset="0"/>
              </a:rPr>
              <a:t>i</a:t>
            </a:r>
            <a:r>
              <a:rPr lang="en-US" sz="1600" dirty="0">
                <a:latin typeface="Courier New" charset="0"/>
              </a:rPr>
              <a:t> = 0; </a:t>
            </a:r>
            <a:r>
              <a:rPr lang="en-US" sz="1600" dirty="0" err="1">
                <a:latin typeface="Courier New" charset="0"/>
              </a:rPr>
              <a:t>i</a:t>
            </a:r>
            <a:r>
              <a:rPr lang="en-US" sz="1600" dirty="0">
                <a:latin typeface="Courier New" charset="0"/>
              </a:rPr>
              <a:t> &lt; </a:t>
            </a:r>
            <a:r>
              <a:rPr lang="en-US" sz="1600" dirty="0" err="1">
                <a:latin typeface="Courier New" charset="0"/>
              </a:rPr>
              <a:t>n</a:t>
            </a:r>
            <a:r>
              <a:rPr lang="en-US" sz="1600" dirty="0">
                <a:latin typeface="Courier New" charset="0"/>
              </a:rPr>
              <a:t>; </a:t>
            </a:r>
            <a:r>
              <a:rPr lang="en-US" sz="1600" dirty="0" err="1">
                <a:latin typeface="Courier New" charset="0"/>
              </a:rPr>
              <a:t>i</a:t>
            </a:r>
            <a:r>
              <a:rPr lang="en-US" sz="1600" dirty="0">
                <a:latin typeface="Courier New" charset="0"/>
              </a:rPr>
              <a:t>++)</a:t>
            </a:r>
          </a:p>
          <a:p>
            <a:pPr algn="l">
              <a:lnSpc>
                <a:spcPct val="100000"/>
              </a:lnSpc>
              <a:spcBef>
                <a:spcPts val="0"/>
              </a:spcBef>
              <a:tabLst>
                <a:tab pos="457200" algn="l"/>
              </a:tabLst>
            </a:pPr>
            <a:r>
              <a:rPr lang="en-US" sz="1600" dirty="0">
                <a:latin typeface="Courier New" charset="0"/>
              </a:rPr>
              <a:t>	sum += </a:t>
            </a:r>
            <a:r>
              <a:rPr lang="en-US" sz="1600" dirty="0" err="1">
                <a:latin typeface="Courier New" charset="0"/>
              </a:rPr>
              <a:t>a[i</a:t>
            </a:r>
            <a:r>
              <a:rPr lang="en-US" sz="1600" dirty="0">
                <a:latin typeface="Courier New" charset="0"/>
              </a:rPr>
              <a:t>];</a:t>
            </a:r>
          </a:p>
          <a:p>
            <a:pPr algn="l">
              <a:lnSpc>
                <a:spcPct val="100000"/>
              </a:lnSpc>
              <a:spcBef>
                <a:spcPts val="0"/>
              </a:spcBef>
              <a:tabLst>
                <a:tab pos="457200" algn="l"/>
              </a:tabLst>
            </a:pPr>
            <a:r>
              <a:rPr lang="en-US" sz="1600" dirty="0">
                <a:latin typeface="Courier New" charset="0"/>
              </a:rPr>
              <a:t>return sum;</a:t>
            </a:r>
          </a:p>
        </p:txBody>
      </p:sp>
      <p:sp>
        <p:nvSpPr>
          <p:cNvPr id="13" name="TextBox 12"/>
          <p:cNvSpPr txBox="1"/>
          <p:nvPr/>
        </p:nvSpPr>
        <p:spPr>
          <a:xfrm>
            <a:off x="7810867" y="3540925"/>
            <a:ext cx="1577420" cy="341632"/>
          </a:xfrm>
          <a:prstGeom prst="rect">
            <a:avLst/>
          </a:prstGeom>
          <a:noFill/>
        </p:spPr>
        <p:txBody>
          <a:bodyPr wrap="none" rtlCol="0">
            <a:spAutoFit/>
          </a:bodyPr>
          <a:lstStyle/>
          <a:p>
            <a:r>
              <a:rPr lang="en-US" dirty="0">
                <a:solidFill>
                  <a:srgbClr val="FF0000"/>
                </a:solidFill>
                <a:latin typeface="Calibri" pitchFamily="34" charset="0"/>
              </a:rPr>
              <a:t>Spatial locality</a:t>
            </a:r>
          </a:p>
        </p:txBody>
      </p:sp>
      <p:sp>
        <p:nvSpPr>
          <p:cNvPr id="14" name="TextBox 13"/>
          <p:cNvSpPr txBox="1"/>
          <p:nvPr/>
        </p:nvSpPr>
        <p:spPr>
          <a:xfrm>
            <a:off x="7853096" y="4121858"/>
            <a:ext cx="1817421" cy="341632"/>
          </a:xfrm>
          <a:prstGeom prst="rect">
            <a:avLst/>
          </a:prstGeom>
          <a:noFill/>
        </p:spPr>
        <p:txBody>
          <a:bodyPr wrap="none" rtlCol="0">
            <a:spAutoFit/>
          </a:bodyPr>
          <a:lstStyle/>
          <a:p>
            <a:r>
              <a:rPr lang="en-US" dirty="0">
                <a:solidFill>
                  <a:srgbClr val="FF0000"/>
                </a:solidFill>
                <a:latin typeface="Calibri" pitchFamily="34" charset="0"/>
              </a:rPr>
              <a:t>Temporal locality</a:t>
            </a:r>
          </a:p>
        </p:txBody>
      </p:sp>
      <p:sp>
        <p:nvSpPr>
          <p:cNvPr id="15" name="TextBox 14"/>
          <p:cNvSpPr txBox="1"/>
          <p:nvPr/>
        </p:nvSpPr>
        <p:spPr>
          <a:xfrm>
            <a:off x="7810867" y="5059015"/>
            <a:ext cx="1577420" cy="341632"/>
          </a:xfrm>
          <a:prstGeom prst="rect">
            <a:avLst/>
          </a:prstGeom>
          <a:noFill/>
        </p:spPr>
        <p:txBody>
          <a:bodyPr wrap="none" rtlCol="0">
            <a:spAutoFit/>
          </a:bodyPr>
          <a:lstStyle/>
          <a:p>
            <a:r>
              <a:rPr lang="en-US" dirty="0">
                <a:solidFill>
                  <a:srgbClr val="FF0000"/>
                </a:solidFill>
                <a:latin typeface="Calibri" pitchFamily="34" charset="0"/>
              </a:rPr>
              <a:t>Spatial locality</a:t>
            </a:r>
          </a:p>
        </p:txBody>
      </p:sp>
      <p:sp>
        <p:nvSpPr>
          <p:cNvPr id="17" name="TextBox 16"/>
          <p:cNvSpPr txBox="1"/>
          <p:nvPr/>
        </p:nvSpPr>
        <p:spPr>
          <a:xfrm>
            <a:off x="7853096" y="5436270"/>
            <a:ext cx="1817421" cy="341632"/>
          </a:xfrm>
          <a:prstGeom prst="rect">
            <a:avLst/>
          </a:prstGeom>
          <a:noFill/>
        </p:spPr>
        <p:txBody>
          <a:bodyPr wrap="none" rtlCol="0">
            <a:spAutoFit/>
          </a:bodyPr>
          <a:lstStyle/>
          <a:p>
            <a:r>
              <a:rPr lang="en-US" dirty="0">
                <a:solidFill>
                  <a:srgbClr val="FF0000"/>
                </a:solidFill>
                <a:latin typeface="Calibri" pitchFamily="34" charset="0"/>
              </a:rPr>
              <a:t>Temporal locality</a:t>
            </a:r>
          </a:p>
        </p:txBody>
      </p:sp>
    </p:spTree>
    <p:extLst>
      <p:ext uri="{BB962C8B-B14F-4D97-AF65-F5344CB8AC3E}">
        <p14:creationId xmlns:p14="http://schemas.microsoft.com/office/powerpoint/2010/main" val="257871738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7"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7" name="Rectangle 27"/>
          <p:cNvSpPr>
            <a:spLocks noGrp="1" noChangeArrowheads="1"/>
          </p:cNvSpPr>
          <p:nvPr>
            <p:ph type="title"/>
          </p:nvPr>
        </p:nvSpPr>
        <p:spPr/>
        <p:txBody>
          <a:bodyPr/>
          <a:lstStyle/>
          <a:p>
            <a:r>
              <a:rPr lang="en-US"/>
              <a:t>Matrix Multiplication (ikj)</a:t>
            </a:r>
          </a:p>
        </p:txBody>
      </p:sp>
      <p:sp>
        <p:nvSpPr>
          <p:cNvPr id="174083" name="Rectangle 3"/>
          <p:cNvSpPr>
            <a:spLocks noChangeArrowheads="1"/>
          </p:cNvSpPr>
          <p:nvPr/>
        </p:nvSpPr>
        <p:spPr bwMode="auto">
          <a:xfrm>
            <a:off x="1554480" y="1463040"/>
            <a:ext cx="4754880" cy="2834640"/>
          </a:xfrm>
          <a:prstGeom prst="rect">
            <a:avLst/>
          </a:prstGeom>
          <a:solidFill>
            <a:srgbClr val="F6F5BD"/>
          </a:solidFill>
          <a:ln w="12700">
            <a:solidFill>
              <a:schemeClr val="tx1"/>
            </a:solidFill>
            <a:miter lim="800000"/>
            <a:headEnd/>
            <a:tailEnd/>
          </a:ln>
          <a:effectLst>
            <a:outerShdw blurRad="63500" dist="107763" dir="2700000" algn="ctr" rotWithShape="0">
              <a:srgbClr val="000000">
                <a:alpha val="74998"/>
              </a:srgbClr>
            </a:outerShdw>
          </a:effectLst>
        </p:spPr>
        <p:txBody>
          <a:bodyPr lIns="90487" tIns="44450" rIns="90487" bIns="44450">
            <a:prstTxWarp prst="textNoShape">
              <a:avLst/>
            </a:prstTxWarp>
            <a:spAutoFit/>
          </a:bodyPr>
          <a:lstStyle/>
          <a:p>
            <a:pPr algn="l">
              <a:lnSpc>
                <a:spcPct val="65000"/>
              </a:lnSpc>
              <a:spcBef>
                <a:spcPct val="50000"/>
              </a:spcBef>
            </a:pPr>
            <a:r>
              <a:rPr lang="en-US" dirty="0">
                <a:latin typeface="Courier New" charset="0"/>
              </a:rPr>
              <a:t>/* </a:t>
            </a:r>
            <a:r>
              <a:rPr lang="en-US" dirty="0" err="1">
                <a:latin typeface="Courier New" charset="0"/>
              </a:rPr>
              <a:t>ikj</a:t>
            </a:r>
            <a:r>
              <a:rPr lang="en-US" dirty="0">
                <a:latin typeface="Courier New" charset="0"/>
              </a:rPr>
              <a:t> */</a:t>
            </a:r>
          </a:p>
          <a:p>
            <a:pPr algn="l">
              <a:lnSpc>
                <a:spcPct val="65000"/>
              </a:lnSpc>
              <a:spcBef>
                <a:spcPct val="50000"/>
              </a:spcBef>
            </a:pPr>
            <a:r>
              <a:rPr lang="en-US" dirty="0">
                <a:latin typeface="Courier New" charset="0"/>
              </a:rPr>
              <a:t>for (</a:t>
            </a:r>
            <a:r>
              <a:rPr lang="en-US" dirty="0" err="1">
                <a:latin typeface="Courier New" charset="0"/>
              </a:rPr>
              <a:t>i</a:t>
            </a:r>
            <a:r>
              <a:rPr lang="en-US" dirty="0">
                <a:latin typeface="Courier New" charset="0"/>
              </a:rPr>
              <a:t> = 0; </a:t>
            </a:r>
            <a:r>
              <a:rPr lang="en-US" dirty="0" err="1">
                <a:latin typeface="Courier New" charset="0"/>
              </a:rPr>
              <a:t>i</a:t>
            </a:r>
            <a:r>
              <a:rPr lang="en-US" dirty="0">
                <a:latin typeface="Courier New" charset="0"/>
              </a:rPr>
              <a:t> &lt; n; </a:t>
            </a:r>
            <a:r>
              <a:rPr lang="en-US" dirty="0" err="1">
                <a:latin typeface="Courier New" charset="0"/>
              </a:rPr>
              <a:t>i</a:t>
            </a:r>
            <a:r>
              <a:rPr lang="en-US" dirty="0">
                <a:latin typeface="Courier New" charset="0"/>
              </a:rPr>
              <a:t>++) {</a:t>
            </a:r>
          </a:p>
          <a:p>
            <a:pPr algn="l">
              <a:lnSpc>
                <a:spcPct val="65000"/>
              </a:lnSpc>
              <a:spcBef>
                <a:spcPct val="50000"/>
              </a:spcBef>
            </a:pPr>
            <a:r>
              <a:rPr lang="en-US" dirty="0">
                <a:latin typeface="Courier New" charset="0"/>
              </a:rPr>
              <a:t>  for (k = 0; k &lt; n; k++) {</a:t>
            </a:r>
          </a:p>
          <a:p>
            <a:pPr algn="l">
              <a:lnSpc>
                <a:spcPct val="65000"/>
              </a:lnSpc>
              <a:spcBef>
                <a:spcPct val="50000"/>
              </a:spcBef>
            </a:pPr>
            <a:r>
              <a:rPr lang="en-US" dirty="0">
                <a:latin typeface="Courier New" charset="0"/>
              </a:rPr>
              <a:t>    r = a[</a:t>
            </a:r>
            <a:r>
              <a:rPr lang="en-US" dirty="0" err="1">
                <a:latin typeface="Courier New" charset="0"/>
              </a:rPr>
              <a:t>i</a:t>
            </a:r>
            <a:r>
              <a:rPr lang="en-US" dirty="0">
                <a:latin typeface="Courier New" charset="0"/>
              </a:rPr>
              <a:t>][k];</a:t>
            </a:r>
          </a:p>
          <a:p>
            <a:pPr algn="l">
              <a:lnSpc>
                <a:spcPct val="65000"/>
              </a:lnSpc>
              <a:spcBef>
                <a:spcPct val="50000"/>
              </a:spcBef>
            </a:pPr>
            <a:r>
              <a:rPr lang="en-US" dirty="0">
                <a:latin typeface="Courier New" charset="0"/>
              </a:rPr>
              <a:t>    for (j = 0; j &lt; n; </a:t>
            </a:r>
            <a:r>
              <a:rPr lang="en-US" dirty="0" err="1">
                <a:latin typeface="Courier New" charset="0"/>
              </a:rPr>
              <a:t>j++</a:t>
            </a:r>
            <a:r>
              <a:rPr lang="en-US" dirty="0">
                <a:latin typeface="Courier New" charset="0"/>
              </a:rPr>
              <a:t>)</a:t>
            </a:r>
          </a:p>
          <a:p>
            <a:pPr algn="l">
              <a:lnSpc>
                <a:spcPct val="65000"/>
              </a:lnSpc>
              <a:spcBef>
                <a:spcPct val="50000"/>
              </a:spcBef>
            </a:pPr>
            <a:r>
              <a:rPr lang="en-US" dirty="0">
                <a:latin typeface="Courier New" charset="0"/>
              </a:rPr>
              <a:t>      </a:t>
            </a:r>
            <a:r>
              <a:rPr lang="en-US" dirty="0">
                <a:solidFill>
                  <a:srgbClr val="FF0000"/>
                </a:solidFill>
                <a:latin typeface="Courier New" charset="0"/>
              </a:rPr>
              <a:t>c[</a:t>
            </a:r>
            <a:r>
              <a:rPr lang="en-US" dirty="0" err="1">
                <a:solidFill>
                  <a:srgbClr val="FF0000"/>
                </a:solidFill>
                <a:latin typeface="Courier New" charset="0"/>
              </a:rPr>
              <a:t>i</a:t>
            </a:r>
            <a:r>
              <a:rPr lang="en-US" dirty="0">
                <a:solidFill>
                  <a:srgbClr val="FF0000"/>
                </a:solidFill>
                <a:latin typeface="Courier New" charset="0"/>
              </a:rPr>
              <a:t>][j] += r * b[k][j];</a:t>
            </a:r>
          </a:p>
          <a:p>
            <a:pPr algn="l">
              <a:lnSpc>
                <a:spcPct val="65000"/>
              </a:lnSpc>
              <a:spcBef>
                <a:spcPct val="50000"/>
              </a:spcBef>
            </a:pPr>
            <a:r>
              <a:rPr lang="en-US" dirty="0">
                <a:latin typeface="Courier New" charset="0"/>
              </a:rPr>
              <a:t>  }</a:t>
            </a:r>
          </a:p>
          <a:p>
            <a:pPr algn="l">
              <a:lnSpc>
                <a:spcPct val="65000"/>
              </a:lnSpc>
              <a:spcBef>
                <a:spcPct val="50000"/>
              </a:spcBef>
            </a:pPr>
            <a:r>
              <a:rPr lang="en-US" dirty="0">
                <a:latin typeface="Courier New" charset="0"/>
              </a:rPr>
              <a:t>}</a:t>
            </a:r>
          </a:p>
        </p:txBody>
      </p:sp>
      <p:sp>
        <p:nvSpPr>
          <p:cNvPr id="174106" name="Rectangle 26"/>
          <p:cNvSpPr>
            <a:spLocks noChangeArrowheads="1"/>
          </p:cNvSpPr>
          <p:nvPr/>
        </p:nvSpPr>
        <p:spPr bwMode="auto">
          <a:xfrm>
            <a:off x="1554480" y="4663440"/>
            <a:ext cx="4754880" cy="1554480"/>
          </a:xfrm>
          <a:prstGeom prst="rect">
            <a:avLst/>
          </a:prstGeom>
          <a:noFill/>
          <a:ln w="12700">
            <a:noFill/>
            <a:miter lim="800000"/>
            <a:headEnd/>
            <a:tailEnd/>
          </a:ln>
          <a:effectLst/>
        </p:spPr>
        <p:txBody>
          <a:bodyPr lIns="90487" tIns="44450" rIns="90487" bIns="44450">
            <a:prstTxWarp prst="textNoShape">
              <a:avLst/>
            </a:prstTxWarp>
          </a:bodyPr>
          <a:lstStyle/>
          <a:p>
            <a:pPr marL="223838" indent="-223838" defTabSz="895350">
              <a:lnSpc>
                <a:spcPct val="100000"/>
              </a:lnSpc>
              <a:tabLst>
                <a:tab pos="971550" algn="ctr"/>
                <a:tab pos="2343150" algn="ctr"/>
                <a:tab pos="3657600" algn="ctr"/>
              </a:tabLst>
            </a:pPr>
            <a:r>
              <a:rPr lang="en-US" sz="2400" b="0" u="sng" dirty="0">
                <a:latin typeface="Calibri"/>
                <a:cs typeface="Calibri"/>
              </a:rPr>
              <a:t>Misses per inner loop iteration:</a:t>
            </a:r>
          </a:p>
          <a:p>
            <a:pPr marL="560388" lvl="1" indent="-222250" defTabSz="895350">
              <a:lnSpc>
                <a:spcPct val="100000"/>
              </a:lnSpc>
              <a:tabLst>
                <a:tab pos="971550" algn="ctr"/>
                <a:tab pos="2343150" algn="ctr"/>
                <a:tab pos="3657600" algn="ctr"/>
              </a:tabLst>
            </a:pPr>
            <a:r>
              <a:rPr lang="en-US" sz="2400" b="0" dirty="0">
                <a:latin typeface="Calibri"/>
                <a:cs typeface="Calibri"/>
              </a:rPr>
              <a:t>		</a:t>
            </a:r>
            <a:r>
              <a:rPr lang="en-US" sz="2400" b="0" u="sng" dirty="0">
                <a:latin typeface="Calibri"/>
                <a:cs typeface="Calibri"/>
              </a:rPr>
              <a:t>A</a:t>
            </a:r>
            <a:r>
              <a:rPr lang="en-US" sz="2400" b="0" dirty="0">
                <a:latin typeface="Calibri"/>
                <a:cs typeface="Calibri"/>
              </a:rPr>
              <a:t>	</a:t>
            </a:r>
            <a:r>
              <a:rPr lang="en-US" sz="2400" b="0" u="sng" dirty="0">
                <a:latin typeface="Calibri"/>
                <a:cs typeface="Calibri"/>
              </a:rPr>
              <a:t>B</a:t>
            </a:r>
            <a:r>
              <a:rPr lang="en-US" sz="2400" b="0" dirty="0">
                <a:latin typeface="Calibri"/>
                <a:cs typeface="Calibri"/>
              </a:rPr>
              <a:t>	</a:t>
            </a:r>
            <a:r>
              <a:rPr lang="en-US" sz="2400" b="0" u="sng" dirty="0">
                <a:latin typeface="Calibri"/>
                <a:cs typeface="Calibri"/>
              </a:rPr>
              <a:t>C</a:t>
            </a:r>
            <a:endParaRPr lang="en-US" sz="2400" b="0" dirty="0">
              <a:latin typeface="Calibri"/>
              <a:cs typeface="Calibri"/>
            </a:endParaRPr>
          </a:p>
          <a:p>
            <a:pPr marL="560388" lvl="1" indent="-222250" defTabSz="895350">
              <a:lnSpc>
                <a:spcPct val="100000"/>
              </a:lnSpc>
              <a:tabLst>
                <a:tab pos="971550" algn="ctr"/>
                <a:tab pos="2343150" algn="ctr"/>
                <a:tab pos="3657600" algn="ctr"/>
              </a:tabLst>
            </a:pPr>
            <a:r>
              <a:rPr lang="en-US" sz="2400" b="0" dirty="0">
                <a:latin typeface="Calibri"/>
                <a:cs typeface="Calibri"/>
              </a:rPr>
              <a:t>		0.0	0.25	0.25</a:t>
            </a:r>
          </a:p>
        </p:txBody>
      </p:sp>
      <p:sp>
        <p:nvSpPr>
          <p:cNvPr id="24" name="Rectangle 3"/>
          <p:cNvSpPr>
            <a:spLocks noChangeArrowheads="1"/>
          </p:cNvSpPr>
          <p:nvPr/>
        </p:nvSpPr>
        <p:spPr bwMode="auto">
          <a:xfrm>
            <a:off x="4480560" y="3931920"/>
            <a:ext cx="1898426"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i="1" dirty="0" err="1">
                <a:solidFill>
                  <a:schemeClr val="tx1">
                    <a:lumMod val="50000"/>
                    <a:lumOff val="50000"/>
                  </a:schemeClr>
                </a:solidFill>
                <a:latin typeface="Courier New" pitchFamily="49" charset="0"/>
                <a:ea typeface="msgothic" charset="0"/>
                <a:cs typeface="msgothic" charset="0"/>
              </a:rPr>
              <a:t>matmult</a:t>
            </a:r>
            <a:r>
              <a:rPr lang="en-GB" i="1" dirty="0">
                <a:solidFill>
                  <a:schemeClr val="tx1">
                    <a:lumMod val="50000"/>
                    <a:lumOff val="50000"/>
                  </a:schemeClr>
                </a:solidFill>
                <a:latin typeface="Courier New" pitchFamily="49" charset="0"/>
                <a:ea typeface="msgothic" charset="0"/>
                <a:cs typeface="msgothic" charset="0"/>
              </a:rPr>
              <a:t>/</a:t>
            </a:r>
            <a:r>
              <a:rPr lang="en-GB" i="1" dirty="0" err="1">
                <a:solidFill>
                  <a:schemeClr val="tx1">
                    <a:lumMod val="50000"/>
                    <a:lumOff val="50000"/>
                  </a:schemeClr>
                </a:solidFill>
                <a:latin typeface="Courier New" pitchFamily="49" charset="0"/>
                <a:ea typeface="msgothic" charset="0"/>
                <a:cs typeface="msgothic" charset="0"/>
              </a:rPr>
              <a:t>mm.c</a:t>
            </a:r>
            <a:endParaRPr lang="en-GB" i="1" dirty="0">
              <a:solidFill>
                <a:schemeClr val="tx1">
                  <a:lumMod val="50000"/>
                  <a:lumOff val="50000"/>
                </a:schemeClr>
              </a:solidFill>
              <a:latin typeface="Courier New" pitchFamily="49" charset="0"/>
              <a:ea typeface="msgothic" charset="0"/>
              <a:cs typeface="msgothic" charset="0"/>
            </a:endParaRPr>
          </a:p>
        </p:txBody>
      </p:sp>
      <p:sp>
        <p:nvSpPr>
          <p:cNvPr id="25" name="Rectangle 16">
            <a:extLst>
              <a:ext uri="{FF2B5EF4-FFF2-40B4-BE49-F238E27FC236}">
                <a16:creationId xmlns:a16="http://schemas.microsoft.com/office/drawing/2014/main" id="{8CA1139C-7AA9-4AAB-A522-0617A856D4E2}"/>
              </a:ext>
            </a:extLst>
          </p:cNvPr>
          <p:cNvSpPr>
            <a:spLocks noChangeArrowheads="1"/>
          </p:cNvSpPr>
          <p:nvPr/>
        </p:nvSpPr>
        <p:spPr bwMode="auto">
          <a:xfrm>
            <a:off x="6766560" y="1554480"/>
            <a:ext cx="132463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a:latin typeface="Calibri"/>
                <a:cs typeface="Calibri"/>
              </a:rPr>
              <a:t>Inner loop:</a:t>
            </a:r>
          </a:p>
        </p:txBody>
      </p:sp>
      <p:sp>
        <p:nvSpPr>
          <p:cNvPr id="26" name="Rectangle 4">
            <a:extLst>
              <a:ext uri="{FF2B5EF4-FFF2-40B4-BE49-F238E27FC236}">
                <a16:creationId xmlns:a16="http://schemas.microsoft.com/office/drawing/2014/main" id="{CDBEC658-BABF-40CA-A568-3CEB74EB32A7}"/>
              </a:ext>
            </a:extLst>
          </p:cNvPr>
          <p:cNvSpPr>
            <a:spLocks noChangeArrowheads="1"/>
          </p:cNvSpPr>
          <p:nvPr/>
        </p:nvSpPr>
        <p:spPr bwMode="auto">
          <a:xfrm>
            <a:off x="7159752" y="2345054"/>
            <a:ext cx="603504" cy="603504"/>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27" name="Rectangle 5">
            <a:extLst>
              <a:ext uri="{FF2B5EF4-FFF2-40B4-BE49-F238E27FC236}">
                <a16:creationId xmlns:a16="http://schemas.microsoft.com/office/drawing/2014/main" id="{65017B7E-CEC0-410A-ACC4-A38532ABEBDB}"/>
              </a:ext>
            </a:extLst>
          </p:cNvPr>
          <p:cNvSpPr>
            <a:spLocks noChangeArrowheads="1"/>
          </p:cNvSpPr>
          <p:nvPr/>
        </p:nvSpPr>
        <p:spPr bwMode="auto">
          <a:xfrm>
            <a:off x="8421624" y="2345054"/>
            <a:ext cx="603504" cy="603504"/>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28" name="Rectangle 6">
            <a:extLst>
              <a:ext uri="{FF2B5EF4-FFF2-40B4-BE49-F238E27FC236}">
                <a16:creationId xmlns:a16="http://schemas.microsoft.com/office/drawing/2014/main" id="{ED1FE793-B357-476D-8A74-184CF13877C9}"/>
              </a:ext>
            </a:extLst>
          </p:cNvPr>
          <p:cNvSpPr>
            <a:spLocks noChangeArrowheads="1"/>
          </p:cNvSpPr>
          <p:nvPr/>
        </p:nvSpPr>
        <p:spPr bwMode="auto">
          <a:xfrm>
            <a:off x="9701784" y="2345054"/>
            <a:ext cx="603504" cy="603504"/>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29" name="Rectangle 7">
            <a:extLst>
              <a:ext uri="{FF2B5EF4-FFF2-40B4-BE49-F238E27FC236}">
                <a16:creationId xmlns:a16="http://schemas.microsoft.com/office/drawing/2014/main" id="{29C26303-2EE5-4864-8CAC-18E61F8695B3}"/>
              </a:ext>
            </a:extLst>
          </p:cNvPr>
          <p:cNvSpPr>
            <a:spLocks noChangeArrowheads="1"/>
          </p:cNvSpPr>
          <p:nvPr/>
        </p:nvSpPr>
        <p:spPr bwMode="auto">
          <a:xfrm>
            <a:off x="7299658" y="2926080"/>
            <a:ext cx="32918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A</a:t>
            </a:r>
          </a:p>
        </p:txBody>
      </p:sp>
      <p:sp>
        <p:nvSpPr>
          <p:cNvPr id="30" name="Rectangle 9">
            <a:extLst>
              <a:ext uri="{FF2B5EF4-FFF2-40B4-BE49-F238E27FC236}">
                <a16:creationId xmlns:a16="http://schemas.microsoft.com/office/drawing/2014/main" id="{8BB4A292-8673-495C-9260-312AC83B7D25}"/>
              </a:ext>
            </a:extLst>
          </p:cNvPr>
          <p:cNvSpPr>
            <a:spLocks noChangeArrowheads="1"/>
          </p:cNvSpPr>
          <p:nvPr/>
        </p:nvSpPr>
        <p:spPr bwMode="auto">
          <a:xfrm>
            <a:off x="9848088" y="2926080"/>
            <a:ext cx="32918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C</a:t>
            </a:r>
          </a:p>
        </p:txBody>
      </p:sp>
      <p:sp>
        <p:nvSpPr>
          <p:cNvPr id="31" name="Line 11">
            <a:extLst>
              <a:ext uri="{FF2B5EF4-FFF2-40B4-BE49-F238E27FC236}">
                <a16:creationId xmlns:a16="http://schemas.microsoft.com/office/drawing/2014/main" id="{8B4E6AD7-3BF7-4FE9-B907-747343EAB717}"/>
              </a:ext>
            </a:extLst>
          </p:cNvPr>
          <p:cNvSpPr>
            <a:spLocks noChangeShapeType="1"/>
          </p:cNvSpPr>
          <p:nvPr/>
        </p:nvSpPr>
        <p:spPr bwMode="auto">
          <a:xfrm>
            <a:off x="9701784" y="2719704"/>
            <a:ext cx="603504" cy="0"/>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32" name="Rectangle 12">
            <a:extLst>
              <a:ext uri="{FF2B5EF4-FFF2-40B4-BE49-F238E27FC236}">
                <a16:creationId xmlns:a16="http://schemas.microsoft.com/office/drawing/2014/main" id="{BE5478AE-52AC-4597-ACB3-C6B247D06EC9}"/>
              </a:ext>
            </a:extLst>
          </p:cNvPr>
          <p:cNvSpPr>
            <a:spLocks noChangeArrowheads="1"/>
          </p:cNvSpPr>
          <p:nvPr/>
        </p:nvSpPr>
        <p:spPr bwMode="auto">
          <a:xfrm>
            <a:off x="8992102" y="2267712"/>
            <a:ext cx="649216" cy="397545"/>
          </a:xfrm>
          <a:prstGeom prst="rect">
            <a:avLst/>
          </a:prstGeom>
          <a:noFill/>
          <a:ln w="25400">
            <a:noFill/>
            <a:miter lim="800000"/>
            <a:headEnd/>
            <a:tailEnd/>
          </a:ln>
          <a:effectLst/>
        </p:spPr>
        <p:txBody>
          <a:bodyPr wrap="none" lIns="90487" tIns="44450" rIns="90487" bIns="44450" anchor="ctr" anchorCtr="0">
            <a:prstTxWarp prst="textNoShape">
              <a:avLst/>
            </a:prstTxWarp>
            <a:spAutoFit/>
          </a:bodyPr>
          <a:lstStyle/>
          <a:p>
            <a:pPr algn="l">
              <a:lnSpc>
                <a:spcPct val="100000"/>
              </a:lnSpc>
            </a:pPr>
            <a:r>
              <a:rPr lang="en-US" sz="2000" b="0" dirty="0">
                <a:latin typeface="Calibri"/>
                <a:cs typeface="Calibri"/>
              </a:rPr>
              <a:t>(k,*)</a:t>
            </a:r>
          </a:p>
        </p:txBody>
      </p:sp>
      <p:sp>
        <p:nvSpPr>
          <p:cNvPr id="33" name="Rectangle 13">
            <a:extLst>
              <a:ext uri="{FF2B5EF4-FFF2-40B4-BE49-F238E27FC236}">
                <a16:creationId xmlns:a16="http://schemas.microsoft.com/office/drawing/2014/main" id="{ACD8A3F2-C54F-4852-A848-F24C15327B54}"/>
              </a:ext>
            </a:extLst>
          </p:cNvPr>
          <p:cNvSpPr>
            <a:spLocks noChangeArrowheads="1"/>
          </p:cNvSpPr>
          <p:nvPr/>
        </p:nvSpPr>
        <p:spPr bwMode="auto">
          <a:xfrm>
            <a:off x="8311896" y="1965960"/>
            <a:ext cx="60350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(*,j)</a:t>
            </a:r>
          </a:p>
        </p:txBody>
      </p:sp>
      <p:sp>
        <p:nvSpPr>
          <p:cNvPr id="34" name="Rectangle 14">
            <a:extLst>
              <a:ext uri="{FF2B5EF4-FFF2-40B4-BE49-F238E27FC236}">
                <a16:creationId xmlns:a16="http://schemas.microsoft.com/office/drawing/2014/main" id="{87482043-A920-45B3-9B47-3E8FC112A629}"/>
              </a:ext>
            </a:extLst>
          </p:cNvPr>
          <p:cNvSpPr>
            <a:spLocks noChangeArrowheads="1"/>
          </p:cNvSpPr>
          <p:nvPr/>
        </p:nvSpPr>
        <p:spPr bwMode="auto">
          <a:xfrm>
            <a:off x="7315200" y="2715768"/>
            <a:ext cx="50800" cy="50800"/>
          </a:xfrm>
          <a:prstGeom prst="rect">
            <a:avLst/>
          </a:prstGeom>
          <a:solidFill>
            <a:srgbClr val="FF0000"/>
          </a:solidFill>
          <a:ln w="57150">
            <a:solidFill>
              <a:srgbClr val="FF0000"/>
            </a:solidFill>
            <a:miter lim="800000"/>
            <a:headEnd/>
            <a:tailEnd/>
          </a:ln>
          <a:effectLst/>
        </p:spPr>
        <p:txBody>
          <a:bodyPr wrap="none" anchor="ctr">
            <a:prstTxWarp prst="textNoShape">
              <a:avLst/>
            </a:prstTxWarp>
          </a:bodyPr>
          <a:lstStyle/>
          <a:p>
            <a:endParaRPr lang="en-US" sz="2000" dirty="0">
              <a:latin typeface="Calibri"/>
              <a:cs typeface="Calibri"/>
            </a:endParaRPr>
          </a:p>
        </p:txBody>
      </p:sp>
      <p:sp>
        <p:nvSpPr>
          <p:cNvPr id="35" name="Rectangle 15">
            <a:extLst>
              <a:ext uri="{FF2B5EF4-FFF2-40B4-BE49-F238E27FC236}">
                <a16:creationId xmlns:a16="http://schemas.microsoft.com/office/drawing/2014/main" id="{7EB1E85B-4F3F-4EF0-8BCA-CFBFE5A97AE2}"/>
              </a:ext>
            </a:extLst>
          </p:cNvPr>
          <p:cNvSpPr>
            <a:spLocks noChangeArrowheads="1"/>
          </p:cNvSpPr>
          <p:nvPr/>
        </p:nvSpPr>
        <p:spPr bwMode="auto">
          <a:xfrm>
            <a:off x="7025057" y="2316480"/>
            <a:ext cx="580287"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a:t>
            </a:r>
            <a:r>
              <a:rPr lang="en-US" sz="2000" b="0" dirty="0" err="1">
                <a:latin typeface="Calibri"/>
                <a:cs typeface="Calibri"/>
              </a:rPr>
              <a:t>i,k</a:t>
            </a:r>
            <a:r>
              <a:rPr lang="en-US" sz="2000" b="0" dirty="0">
                <a:latin typeface="Calibri"/>
                <a:cs typeface="Calibri"/>
              </a:rPr>
              <a:t>)</a:t>
            </a:r>
          </a:p>
        </p:txBody>
      </p:sp>
      <p:sp>
        <p:nvSpPr>
          <p:cNvPr id="36" name="Rectangle 18">
            <a:extLst>
              <a:ext uri="{FF2B5EF4-FFF2-40B4-BE49-F238E27FC236}">
                <a16:creationId xmlns:a16="http://schemas.microsoft.com/office/drawing/2014/main" id="{FFF9F6C4-E988-40E3-91FF-7757163F4453}"/>
              </a:ext>
            </a:extLst>
          </p:cNvPr>
          <p:cNvSpPr>
            <a:spLocks noChangeArrowheads="1"/>
          </p:cNvSpPr>
          <p:nvPr/>
        </p:nvSpPr>
        <p:spPr bwMode="auto">
          <a:xfrm>
            <a:off x="8131803" y="4023359"/>
            <a:ext cx="118872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spcBef>
                <a:spcPts val="0"/>
              </a:spcBef>
            </a:pPr>
            <a:r>
              <a:rPr lang="en-US" sz="2000" b="0" dirty="0">
                <a:latin typeface="Calibri"/>
                <a:cs typeface="Calibri"/>
              </a:rPr>
              <a:t>Row-wise</a:t>
            </a:r>
          </a:p>
        </p:txBody>
      </p:sp>
      <p:sp>
        <p:nvSpPr>
          <p:cNvPr id="37" name="Rectangle 20">
            <a:extLst>
              <a:ext uri="{FF2B5EF4-FFF2-40B4-BE49-F238E27FC236}">
                <a16:creationId xmlns:a16="http://schemas.microsoft.com/office/drawing/2014/main" id="{71617DBB-EF2D-4842-AD98-CEE2219C2A6E}"/>
              </a:ext>
            </a:extLst>
          </p:cNvPr>
          <p:cNvSpPr>
            <a:spLocks noChangeArrowheads="1"/>
          </p:cNvSpPr>
          <p:nvPr/>
        </p:nvSpPr>
        <p:spPr bwMode="auto">
          <a:xfrm>
            <a:off x="6867144" y="4023357"/>
            <a:ext cx="1188720" cy="731520"/>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Fixed</a:t>
            </a:r>
          </a:p>
        </p:txBody>
      </p:sp>
      <p:sp>
        <p:nvSpPr>
          <p:cNvPr id="38" name="Line 21">
            <a:extLst>
              <a:ext uri="{FF2B5EF4-FFF2-40B4-BE49-F238E27FC236}">
                <a16:creationId xmlns:a16="http://schemas.microsoft.com/office/drawing/2014/main" id="{5C8215C0-C594-4D46-AAD4-8CB95A1DC1F0}"/>
              </a:ext>
            </a:extLst>
          </p:cNvPr>
          <p:cNvSpPr>
            <a:spLocks noChangeShapeType="1"/>
          </p:cNvSpPr>
          <p:nvPr/>
        </p:nvSpPr>
        <p:spPr bwMode="auto">
          <a:xfrm flipV="1">
            <a:off x="7459678" y="3349942"/>
            <a:ext cx="0" cy="627062"/>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39" name="Rectangle 23">
            <a:extLst>
              <a:ext uri="{FF2B5EF4-FFF2-40B4-BE49-F238E27FC236}">
                <a16:creationId xmlns:a16="http://schemas.microsoft.com/office/drawing/2014/main" id="{80863E9F-7451-47BD-935C-C2EEA1E8167D}"/>
              </a:ext>
            </a:extLst>
          </p:cNvPr>
          <p:cNvSpPr>
            <a:spLocks noChangeArrowheads="1"/>
          </p:cNvSpPr>
          <p:nvPr/>
        </p:nvSpPr>
        <p:spPr bwMode="auto">
          <a:xfrm>
            <a:off x="9409176" y="4023359"/>
            <a:ext cx="1188720" cy="731520"/>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Row-wise</a:t>
            </a:r>
          </a:p>
        </p:txBody>
      </p:sp>
      <p:sp>
        <p:nvSpPr>
          <p:cNvPr id="40" name="Line 24">
            <a:extLst>
              <a:ext uri="{FF2B5EF4-FFF2-40B4-BE49-F238E27FC236}">
                <a16:creationId xmlns:a16="http://schemas.microsoft.com/office/drawing/2014/main" id="{1E7F98C9-6407-4624-A971-46C6AF7A3B16}"/>
              </a:ext>
            </a:extLst>
          </p:cNvPr>
          <p:cNvSpPr>
            <a:spLocks noChangeShapeType="1"/>
          </p:cNvSpPr>
          <p:nvPr/>
        </p:nvSpPr>
        <p:spPr bwMode="auto">
          <a:xfrm flipV="1">
            <a:off x="10003536" y="3349942"/>
            <a:ext cx="0" cy="627062"/>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41" name="Rectangle 8">
            <a:extLst>
              <a:ext uri="{FF2B5EF4-FFF2-40B4-BE49-F238E27FC236}">
                <a16:creationId xmlns:a16="http://schemas.microsoft.com/office/drawing/2014/main" id="{BB9E9A6D-02D6-4BEE-8285-8B4723606028}"/>
              </a:ext>
            </a:extLst>
          </p:cNvPr>
          <p:cNvSpPr>
            <a:spLocks noChangeArrowheads="1"/>
          </p:cNvSpPr>
          <p:nvPr/>
        </p:nvSpPr>
        <p:spPr bwMode="auto">
          <a:xfrm>
            <a:off x="8567927" y="2926080"/>
            <a:ext cx="32918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B</a:t>
            </a:r>
          </a:p>
        </p:txBody>
      </p:sp>
      <p:sp>
        <p:nvSpPr>
          <p:cNvPr id="42" name="Line 19">
            <a:extLst>
              <a:ext uri="{FF2B5EF4-FFF2-40B4-BE49-F238E27FC236}">
                <a16:creationId xmlns:a16="http://schemas.microsoft.com/office/drawing/2014/main" id="{3647AD5E-7C66-4CFF-8B9F-EBC80E6986E3}"/>
              </a:ext>
            </a:extLst>
          </p:cNvPr>
          <p:cNvSpPr>
            <a:spLocks noChangeShapeType="1"/>
          </p:cNvSpPr>
          <p:nvPr/>
        </p:nvSpPr>
        <p:spPr bwMode="auto">
          <a:xfrm flipV="1">
            <a:off x="8723376" y="3349943"/>
            <a:ext cx="0" cy="627063"/>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43" name="Line 11">
            <a:extLst>
              <a:ext uri="{FF2B5EF4-FFF2-40B4-BE49-F238E27FC236}">
                <a16:creationId xmlns:a16="http://schemas.microsoft.com/office/drawing/2014/main" id="{111864F8-AA43-4236-9509-E644E31C7093}"/>
              </a:ext>
            </a:extLst>
          </p:cNvPr>
          <p:cNvSpPr>
            <a:spLocks noChangeShapeType="1"/>
          </p:cNvSpPr>
          <p:nvPr/>
        </p:nvSpPr>
        <p:spPr bwMode="auto">
          <a:xfrm>
            <a:off x="8421624" y="2468880"/>
            <a:ext cx="603504" cy="0"/>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44" name="Rectangle 12">
            <a:extLst>
              <a:ext uri="{FF2B5EF4-FFF2-40B4-BE49-F238E27FC236}">
                <a16:creationId xmlns:a16="http://schemas.microsoft.com/office/drawing/2014/main" id="{0E143036-C278-43DF-B6EC-013CFC9822B3}"/>
              </a:ext>
            </a:extLst>
          </p:cNvPr>
          <p:cNvSpPr>
            <a:spLocks noChangeArrowheads="1"/>
          </p:cNvSpPr>
          <p:nvPr/>
        </p:nvSpPr>
        <p:spPr bwMode="auto">
          <a:xfrm>
            <a:off x="10317974" y="2510439"/>
            <a:ext cx="591508" cy="397545"/>
          </a:xfrm>
          <a:prstGeom prst="rect">
            <a:avLst/>
          </a:prstGeom>
          <a:noFill/>
          <a:ln w="25400">
            <a:noFill/>
            <a:miter lim="800000"/>
            <a:headEnd/>
            <a:tailEnd/>
          </a:ln>
          <a:effectLst/>
        </p:spPr>
        <p:txBody>
          <a:bodyPr wrap="none" lIns="90487" tIns="44450" rIns="90487" bIns="44450" anchor="ctr" anchorCtr="0">
            <a:prstTxWarp prst="textNoShape">
              <a:avLst/>
            </a:prstTxWarp>
            <a:spAutoFit/>
          </a:bodyPr>
          <a:lstStyle/>
          <a:p>
            <a:pPr algn="l">
              <a:lnSpc>
                <a:spcPct val="100000"/>
              </a:lnSpc>
            </a:pPr>
            <a:r>
              <a:rPr lang="en-US" sz="2000" b="0" dirty="0">
                <a:latin typeface="Calibri"/>
                <a:cs typeface="Calibri"/>
              </a:rPr>
              <a:t>(i,*)</a:t>
            </a:r>
          </a:p>
        </p:txBody>
      </p:sp>
    </p:spTree>
    <p:extLst>
      <p:ext uri="{BB962C8B-B14F-4D97-AF65-F5344CB8AC3E}">
        <p14:creationId xmlns:p14="http://schemas.microsoft.com/office/powerpoint/2010/main" val="1719360078"/>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31" name="Rectangle 27"/>
          <p:cNvSpPr>
            <a:spLocks noGrp="1" noChangeArrowheads="1"/>
          </p:cNvSpPr>
          <p:nvPr>
            <p:ph type="title"/>
          </p:nvPr>
        </p:nvSpPr>
        <p:spPr/>
        <p:txBody>
          <a:bodyPr/>
          <a:lstStyle/>
          <a:p>
            <a:r>
              <a:rPr lang="en-US"/>
              <a:t>Matrix Multiplication (jki)</a:t>
            </a:r>
          </a:p>
        </p:txBody>
      </p:sp>
      <p:sp>
        <p:nvSpPr>
          <p:cNvPr id="175107" name="Rectangle 3"/>
          <p:cNvSpPr>
            <a:spLocks noChangeArrowheads="1"/>
          </p:cNvSpPr>
          <p:nvPr/>
        </p:nvSpPr>
        <p:spPr bwMode="auto">
          <a:xfrm>
            <a:off x="1554480" y="1463040"/>
            <a:ext cx="4754880" cy="2834640"/>
          </a:xfrm>
          <a:prstGeom prst="rect">
            <a:avLst/>
          </a:prstGeom>
          <a:solidFill>
            <a:srgbClr val="F6F5BD"/>
          </a:solidFill>
          <a:ln w="12700">
            <a:solidFill>
              <a:srgbClr val="000000"/>
            </a:solidFill>
            <a:miter lim="800000"/>
            <a:headEnd/>
            <a:tailEnd/>
          </a:ln>
          <a:effectLst>
            <a:outerShdw blurRad="63500" dist="107763" dir="2700000" algn="ctr" rotWithShape="0">
              <a:srgbClr val="000000">
                <a:alpha val="74998"/>
              </a:srgbClr>
            </a:outerShdw>
          </a:effectLst>
        </p:spPr>
        <p:txBody>
          <a:bodyPr lIns="90487" tIns="44450" rIns="90487" bIns="44450">
            <a:prstTxWarp prst="textNoShape">
              <a:avLst/>
            </a:prstTxWarp>
            <a:spAutoFit/>
          </a:bodyPr>
          <a:lstStyle/>
          <a:p>
            <a:pPr algn="l">
              <a:lnSpc>
                <a:spcPct val="65000"/>
              </a:lnSpc>
              <a:spcBef>
                <a:spcPct val="50000"/>
              </a:spcBef>
            </a:pPr>
            <a:r>
              <a:rPr lang="en-US" dirty="0">
                <a:latin typeface="Courier New" charset="0"/>
              </a:rPr>
              <a:t>/* </a:t>
            </a:r>
            <a:r>
              <a:rPr lang="en-US" dirty="0" err="1">
                <a:latin typeface="Courier New" charset="0"/>
              </a:rPr>
              <a:t>jki</a:t>
            </a:r>
            <a:r>
              <a:rPr lang="en-US" dirty="0">
                <a:latin typeface="Courier New" charset="0"/>
              </a:rPr>
              <a:t> */</a:t>
            </a:r>
          </a:p>
          <a:p>
            <a:pPr algn="l">
              <a:lnSpc>
                <a:spcPct val="65000"/>
              </a:lnSpc>
              <a:spcBef>
                <a:spcPct val="50000"/>
              </a:spcBef>
            </a:pPr>
            <a:r>
              <a:rPr lang="en-US" dirty="0">
                <a:latin typeface="Courier New" charset="0"/>
              </a:rPr>
              <a:t>for (j = 0; j &lt; n; </a:t>
            </a:r>
            <a:r>
              <a:rPr lang="en-US" dirty="0" err="1">
                <a:latin typeface="Courier New" charset="0"/>
              </a:rPr>
              <a:t>j++</a:t>
            </a:r>
            <a:r>
              <a:rPr lang="en-US" dirty="0">
                <a:latin typeface="Courier New" charset="0"/>
              </a:rPr>
              <a:t>) {</a:t>
            </a:r>
          </a:p>
          <a:p>
            <a:pPr algn="l">
              <a:lnSpc>
                <a:spcPct val="65000"/>
              </a:lnSpc>
              <a:spcBef>
                <a:spcPct val="50000"/>
              </a:spcBef>
            </a:pPr>
            <a:r>
              <a:rPr lang="en-US" dirty="0">
                <a:latin typeface="Courier New" charset="0"/>
              </a:rPr>
              <a:t>  for (k = 0; k &lt; n; k++) {</a:t>
            </a:r>
          </a:p>
          <a:p>
            <a:pPr algn="l">
              <a:lnSpc>
                <a:spcPct val="65000"/>
              </a:lnSpc>
              <a:spcBef>
                <a:spcPct val="50000"/>
              </a:spcBef>
            </a:pPr>
            <a:r>
              <a:rPr lang="en-US" dirty="0">
                <a:latin typeface="Courier New" charset="0"/>
              </a:rPr>
              <a:t>    </a:t>
            </a:r>
            <a:r>
              <a:rPr lang="en-US" dirty="0" err="1">
                <a:latin typeface="Courier New" charset="0"/>
              </a:rPr>
              <a:t>r</a:t>
            </a:r>
            <a:r>
              <a:rPr lang="en-US" dirty="0">
                <a:latin typeface="Courier New" charset="0"/>
              </a:rPr>
              <a:t> = </a:t>
            </a:r>
            <a:r>
              <a:rPr lang="en-US" dirty="0" err="1">
                <a:latin typeface="Courier New" charset="0"/>
              </a:rPr>
              <a:t>b[k][j</a:t>
            </a:r>
            <a:r>
              <a:rPr lang="en-US" dirty="0">
                <a:latin typeface="Courier New" charset="0"/>
              </a:rPr>
              <a:t>];</a:t>
            </a:r>
          </a:p>
          <a:p>
            <a:pPr algn="l">
              <a:lnSpc>
                <a:spcPct val="65000"/>
              </a:lnSpc>
              <a:spcBef>
                <a:spcPct val="50000"/>
              </a:spcBef>
            </a:pPr>
            <a:r>
              <a:rPr lang="en-US" dirty="0">
                <a:latin typeface="Courier New" charset="0"/>
              </a:rPr>
              <a:t>    for (</a:t>
            </a:r>
            <a:r>
              <a:rPr lang="en-US" dirty="0" err="1">
                <a:latin typeface="Courier New" charset="0"/>
              </a:rPr>
              <a:t>i</a:t>
            </a:r>
            <a:r>
              <a:rPr lang="en-US" dirty="0">
                <a:latin typeface="Courier New" charset="0"/>
              </a:rPr>
              <a:t> = 0; </a:t>
            </a:r>
            <a:r>
              <a:rPr lang="en-US" dirty="0" err="1">
                <a:latin typeface="Courier New" charset="0"/>
              </a:rPr>
              <a:t>i</a:t>
            </a:r>
            <a:r>
              <a:rPr lang="en-US" dirty="0">
                <a:latin typeface="Courier New" charset="0"/>
              </a:rPr>
              <a:t> &lt; n; </a:t>
            </a:r>
            <a:r>
              <a:rPr lang="en-US" dirty="0" err="1">
                <a:latin typeface="Courier New" charset="0"/>
              </a:rPr>
              <a:t>i</a:t>
            </a:r>
            <a:r>
              <a:rPr lang="en-US" dirty="0">
                <a:latin typeface="Courier New" charset="0"/>
              </a:rPr>
              <a:t>++)</a:t>
            </a:r>
          </a:p>
          <a:p>
            <a:pPr algn="l">
              <a:lnSpc>
                <a:spcPct val="65000"/>
              </a:lnSpc>
              <a:spcBef>
                <a:spcPct val="50000"/>
              </a:spcBef>
            </a:pPr>
            <a:r>
              <a:rPr lang="en-US" dirty="0">
                <a:latin typeface="Courier New" charset="0"/>
              </a:rPr>
              <a:t>      </a:t>
            </a:r>
            <a:r>
              <a:rPr lang="en-US" dirty="0" err="1">
                <a:solidFill>
                  <a:srgbClr val="FF0000"/>
                </a:solidFill>
                <a:latin typeface="Courier New" charset="0"/>
              </a:rPr>
              <a:t>c[i][j</a:t>
            </a:r>
            <a:r>
              <a:rPr lang="en-US" dirty="0">
                <a:solidFill>
                  <a:srgbClr val="FF0000"/>
                </a:solidFill>
                <a:latin typeface="Courier New" charset="0"/>
              </a:rPr>
              <a:t>] += </a:t>
            </a:r>
            <a:r>
              <a:rPr lang="en-US" dirty="0" err="1">
                <a:solidFill>
                  <a:srgbClr val="FF0000"/>
                </a:solidFill>
                <a:latin typeface="Courier New" charset="0"/>
              </a:rPr>
              <a:t>a[i][k</a:t>
            </a:r>
            <a:r>
              <a:rPr lang="en-US" dirty="0">
                <a:solidFill>
                  <a:srgbClr val="FF0000"/>
                </a:solidFill>
                <a:latin typeface="Courier New" charset="0"/>
              </a:rPr>
              <a:t>] * </a:t>
            </a:r>
            <a:r>
              <a:rPr lang="en-US" dirty="0" err="1">
                <a:solidFill>
                  <a:srgbClr val="FF0000"/>
                </a:solidFill>
                <a:latin typeface="Courier New" charset="0"/>
              </a:rPr>
              <a:t>r</a:t>
            </a:r>
            <a:r>
              <a:rPr lang="en-US" dirty="0">
                <a:solidFill>
                  <a:srgbClr val="FF0000"/>
                </a:solidFill>
                <a:latin typeface="Courier New" charset="0"/>
              </a:rPr>
              <a:t>;</a:t>
            </a:r>
          </a:p>
          <a:p>
            <a:pPr algn="l">
              <a:lnSpc>
                <a:spcPct val="65000"/>
              </a:lnSpc>
              <a:spcBef>
                <a:spcPct val="50000"/>
              </a:spcBef>
            </a:pPr>
            <a:r>
              <a:rPr lang="en-US" dirty="0">
                <a:latin typeface="Courier New" charset="0"/>
              </a:rPr>
              <a:t>  }</a:t>
            </a:r>
          </a:p>
          <a:p>
            <a:pPr algn="l">
              <a:lnSpc>
                <a:spcPct val="65000"/>
              </a:lnSpc>
              <a:spcBef>
                <a:spcPct val="50000"/>
              </a:spcBef>
            </a:pPr>
            <a:r>
              <a:rPr lang="en-US" dirty="0">
                <a:latin typeface="Courier New" charset="0"/>
              </a:rPr>
              <a:t>}	</a:t>
            </a:r>
          </a:p>
        </p:txBody>
      </p:sp>
      <p:sp>
        <p:nvSpPr>
          <p:cNvPr id="24" name="Rectangle 3"/>
          <p:cNvSpPr>
            <a:spLocks noChangeArrowheads="1"/>
          </p:cNvSpPr>
          <p:nvPr/>
        </p:nvSpPr>
        <p:spPr bwMode="auto">
          <a:xfrm>
            <a:off x="4480560" y="3931920"/>
            <a:ext cx="1898426"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i="1" dirty="0" err="1">
                <a:solidFill>
                  <a:schemeClr val="tx1">
                    <a:lumMod val="50000"/>
                    <a:lumOff val="50000"/>
                  </a:schemeClr>
                </a:solidFill>
                <a:latin typeface="Courier New" pitchFamily="49" charset="0"/>
                <a:ea typeface="msgothic" charset="0"/>
                <a:cs typeface="msgothic" charset="0"/>
              </a:rPr>
              <a:t>matmult</a:t>
            </a:r>
            <a:r>
              <a:rPr lang="en-GB" i="1" dirty="0">
                <a:solidFill>
                  <a:schemeClr val="tx1">
                    <a:lumMod val="50000"/>
                    <a:lumOff val="50000"/>
                  </a:schemeClr>
                </a:solidFill>
                <a:latin typeface="Courier New" pitchFamily="49" charset="0"/>
                <a:ea typeface="msgothic" charset="0"/>
                <a:cs typeface="msgothic" charset="0"/>
              </a:rPr>
              <a:t>/</a:t>
            </a:r>
            <a:r>
              <a:rPr lang="en-GB" i="1" dirty="0" err="1">
                <a:solidFill>
                  <a:schemeClr val="tx1">
                    <a:lumMod val="50000"/>
                    <a:lumOff val="50000"/>
                  </a:schemeClr>
                </a:solidFill>
                <a:latin typeface="Courier New" pitchFamily="49" charset="0"/>
                <a:ea typeface="msgothic" charset="0"/>
                <a:cs typeface="msgothic" charset="0"/>
              </a:rPr>
              <a:t>mm.c</a:t>
            </a:r>
            <a:endParaRPr lang="en-GB" i="1" dirty="0">
              <a:solidFill>
                <a:schemeClr val="tx1">
                  <a:lumMod val="50000"/>
                  <a:lumOff val="50000"/>
                </a:schemeClr>
              </a:solidFill>
              <a:latin typeface="Courier New" pitchFamily="49" charset="0"/>
              <a:ea typeface="msgothic" charset="0"/>
              <a:cs typeface="msgothic" charset="0"/>
            </a:endParaRPr>
          </a:p>
        </p:txBody>
      </p:sp>
      <p:sp>
        <p:nvSpPr>
          <p:cNvPr id="25" name="Rectangle 16">
            <a:extLst>
              <a:ext uri="{FF2B5EF4-FFF2-40B4-BE49-F238E27FC236}">
                <a16:creationId xmlns:a16="http://schemas.microsoft.com/office/drawing/2014/main" id="{2FBE089E-2037-47E6-BF3F-0733881B595C}"/>
              </a:ext>
            </a:extLst>
          </p:cNvPr>
          <p:cNvSpPr>
            <a:spLocks noChangeArrowheads="1"/>
          </p:cNvSpPr>
          <p:nvPr/>
        </p:nvSpPr>
        <p:spPr bwMode="auto">
          <a:xfrm>
            <a:off x="6766560" y="1554480"/>
            <a:ext cx="132463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a:latin typeface="Calibri"/>
                <a:cs typeface="Calibri"/>
              </a:rPr>
              <a:t>Inner loop:</a:t>
            </a:r>
          </a:p>
        </p:txBody>
      </p:sp>
      <p:sp>
        <p:nvSpPr>
          <p:cNvPr id="26" name="Rectangle 4">
            <a:extLst>
              <a:ext uri="{FF2B5EF4-FFF2-40B4-BE49-F238E27FC236}">
                <a16:creationId xmlns:a16="http://schemas.microsoft.com/office/drawing/2014/main" id="{C415D80C-7F92-4CAE-9C5A-A391F21CCC01}"/>
              </a:ext>
            </a:extLst>
          </p:cNvPr>
          <p:cNvSpPr>
            <a:spLocks noChangeArrowheads="1"/>
          </p:cNvSpPr>
          <p:nvPr/>
        </p:nvSpPr>
        <p:spPr bwMode="auto">
          <a:xfrm>
            <a:off x="7159752" y="2345054"/>
            <a:ext cx="603504" cy="603504"/>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27" name="Rectangle 5">
            <a:extLst>
              <a:ext uri="{FF2B5EF4-FFF2-40B4-BE49-F238E27FC236}">
                <a16:creationId xmlns:a16="http://schemas.microsoft.com/office/drawing/2014/main" id="{293F9644-69BA-4E9A-B3DA-CD2EF88A5485}"/>
              </a:ext>
            </a:extLst>
          </p:cNvPr>
          <p:cNvSpPr>
            <a:spLocks noChangeArrowheads="1"/>
          </p:cNvSpPr>
          <p:nvPr/>
        </p:nvSpPr>
        <p:spPr bwMode="auto">
          <a:xfrm>
            <a:off x="8421624" y="2345054"/>
            <a:ext cx="603504" cy="603504"/>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28" name="Rectangle 6">
            <a:extLst>
              <a:ext uri="{FF2B5EF4-FFF2-40B4-BE49-F238E27FC236}">
                <a16:creationId xmlns:a16="http://schemas.microsoft.com/office/drawing/2014/main" id="{2EAD75F1-99D1-4672-9196-314FBECC9009}"/>
              </a:ext>
            </a:extLst>
          </p:cNvPr>
          <p:cNvSpPr>
            <a:spLocks noChangeArrowheads="1"/>
          </p:cNvSpPr>
          <p:nvPr/>
        </p:nvSpPr>
        <p:spPr bwMode="auto">
          <a:xfrm>
            <a:off x="9701784" y="2345054"/>
            <a:ext cx="603504" cy="603504"/>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29" name="Rectangle 7">
            <a:extLst>
              <a:ext uri="{FF2B5EF4-FFF2-40B4-BE49-F238E27FC236}">
                <a16:creationId xmlns:a16="http://schemas.microsoft.com/office/drawing/2014/main" id="{6B56F032-F7AC-43F8-BB55-5EE74A955914}"/>
              </a:ext>
            </a:extLst>
          </p:cNvPr>
          <p:cNvSpPr>
            <a:spLocks noChangeArrowheads="1"/>
          </p:cNvSpPr>
          <p:nvPr/>
        </p:nvSpPr>
        <p:spPr bwMode="auto">
          <a:xfrm>
            <a:off x="7299658" y="2926080"/>
            <a:ext cx="32918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A</a:t>
            </a:r>
          </a:p>
        </p:txBody>
      </p:sp>
      <p:sp>
        <p:nvSpPr>
          <p:cNvPr id="30" name="Rectangle 9">
            <a:extLst>
              <a:ext uri="{FF2B5EF4-FFF2-40B4-BE49-F238E27FC236}">
                <a16:creationId xmlns:a16="http://schemas.microsoft.com/office/drawing/2014/main" id="{3BB6B816-C55F-4CB1-8043-AC7DF7406B12}"/>
              </a:ext>
            </a:extLst>
          </p:cNvPr>
          <p:cNvSpPr>
            <a:spLocks noChangeArrowheads="1"/>
          </p:cNvSpPr>
          <p:nvPr/>
        </p:nvSpPr>
        <p:spPr bwMode="auto">
          <a:xfrm>
            <a:off x="9848088" y="2926080"/>
            <a:ext cx="32918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C</a:t>
            </a:r>
          </a:p>
        </p:txBody>
      </p:sp>
      <p:sp>
        <p:nvSpPr>
          <p:cNvPr id="31" name="Line 10">
            <a:extLst>
              <a:ext uri="{FF2B5EF4-FFF2-40B4-BE49-F238E27FC236}">
                <a16:creationId xmlns:a16="http://schemas.microsoft.com/office/drawing/2014/main" id="{AF01A416-5ABA-441E-B196-C36BBABC7507}"/>
              </a:ext>
            </a:extLst>
          </p:cNvPr>
          <p:cNvSpPr>
            <a:spLocks noChangeShapeType="1"/>
          </p:cNvSpPr>
          <p:nvPr/>
        </p:nvSpPr>
        <p:spPr bwMode="auto">
          <a:xfrm>
            <a:off x="9848850" y="2351404"/>
            <a:ext cx="0" cy="603504"/>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33" name="Rectangle 12">
            <a:extLst>
              <a:ext uri="{FF2B5EF4-FFF2-40B4-BE49-F238E27FC236}">
                <a16:creationId xmlns:a16="http://schemas.microsoft.com/office/drawing/2014/main" id="{DEBE0313-9256-4A37-94A1-2B670102C6EA}"/>
              </a:ext>
            </a:extLst>
          </p:cNvPr>
          <p:cNvSpPr>
            <a:spLocks noChangeArrowheads="1"/>
          </p:cNvSpPr>
          <p:nvPr/>
        </p:nvSpPr>
        <p:spPr bwMode="auto">
          <a:xfrm>
            <a:off x="8339328" y="2386486"/>
            <a:ext cx="581890" cy="397545"/>
          </a:xfrm>
          <a:prstGeom prst="rect">
            <a:avLst/>
          </a:prstGeom>
          <a:noFill/>
          <a:ln w="25400">
            <a:noFill/>
            <a:miter lim="800000"/>
            <a:headEnd/>
            <a:tailEnd/>
          </a:ln>
          <a:effectLst/>
        </p:spPr>
        <p:txBody>
          <a:bodyPr wrap="none" lIns="90487" tIns="44450" rIns="90487" bIns="44450" anchor="ctr" anchorCtr="0">
            <a:prstTxWarp prst="textNoShape">
              <a:avLst/>
            </a:prstTxWarp>
            <a:spAutoFit/>
          </a:bodyPr>
          <a:lstStyle/>
          <a:p>
            <a:pPr algn="l">
              <a:lnSpc>
                <a:spcPct val="100000"/>
              </a:lnSpc>
            </a:pPr>
            <a:r>
              <a:rPr lang="en-US" sz="2000" b="0" dirty="0">
                <a:latin typeface="Calibri"/>
                <a:cs typeface="Calibri"/>
              </a:rPr>
              <a:t>(</a:t>
            </a:r>
            <a:r>
              <a:rPr lang="en-US" sz="2000" b="0" dirty="0" err="1">
                <a:latin typeface="Calibri"/>
                <a:cs typeface="Calibri"/>
              </a:rPr>
              <a:t>k,j</a:t>
            </a:r>
            <a:r>
              <a:rPr lang="en-US" sz="2000" b="0" dirty="0">
                <a:latin typeface="Calibri"/>
                <a:cs typeface="Calibri"/>
              </a:rPr>
              <a:t>)</a:t>
            </a:r>
          </a:p>
        </p:txBody>
      </p:sp>
      <p:sp>
        <p:nvSpPr>
          <p:cNvPr id="34" name="Rectangle 13">
            <a:extLst>
              <a:ext uri="{FF2B5EF4-FFF2-40B4-BE49-F238E27FC236}">
                <a16:creationId xmlns:a16="http://schemas.microsoft.com/office/drawing/2014/main" id="{6A4D0127-1A8B-4CE2-A03A-FF9FECF991AE}"/>
              </a:ext>
            </a:extLst>
          </p:cNvPr>
          <p:cNvSpPr>
            <a:spLocks noChangeArrowheads="1"/>
          </p:cNvSpPr>
          <p:nvPr/>
        </p:nvSpPr>
        <p:spPr bwMode="auto">
          <a:xfrm>
            <a:off x="7262346" y="1965960"/>
            <a:ext cx="649216"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(*,k)</a:t>
            </a:r>
          </a:p>
        </p:txBody>
      </p:sp>
      <p:sp>
        <p:nvSpPr>
          <p:cNvPr id="35" name="Rectangle 14">
            <a:extLst>
              <a:ext uri="{FF2B5EF4-FFF2-40B4-BE49-F238E27FC236}">
                <a16:creationId xmlns:a16="http://schemas.microsoft.com/office/drawing/2014/main" id="{5546C7A3-6EB0-4369-97E2-17D0CDE217DB}"/>
              </a:ext>
            </a:extLst>
          </p:cNvPr>
          <p:cNvSpPr>
            <a:spLocks noChangeArrowheads="1"/>
          </p:cNvSpPr>
          <p:nvPr/>
        </p:nvSpPr>
        <p:spPr bwMode="auto">
          <a:xfrm>
            <a:off x="8567928" y="2807208"/>
            <a:ext cx="50800" cy="50800"/>
          </a:xfrm>
          <a:prstGeom prst="rect">
            <a:avLst/>
          </a:prstGeom>
          <a:solidFill>
            <a:srgbClr val="FF0000"/>
          </a:solidFill>
          <a:ln w="57150">
            <a:solidFill>
              <a:srgbClr val="FF0000"/>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37" name="Rectangle 18">
            <a:extLst>
              <a:ext uri="{FF2B5EF4-FFF2-40B4-BE49-F238E27FC236}">
                <a16:creationId xmlns:a16="http://schemas.microsoft.com/office/drawing/2014/main" id="{570814F3-8F14-457B-A9F1-6EBA3459E1FE}"/>
              </a:ext>
            </a:extLst>
          </p:cNvPr>
          <p:cNvSpPr>
            <a:spLocks noChangeArrowheads="1"/>
          </p:cNvSpPr>
          <p:nvPr/>
        </p:nvSpPr>
        <p:spPr bwMode="auto">
          <a:xfrm>
            <a:off x="8138160" y="4023360"/>
            <a:ext cx="1188720" cy="731520"/>
          </a:xfrm>
          <a:prstGeom prst="rect">
            <a:avLst/>
          </a:prstGeom>
          <a:noFill/>
          <a:ln w="25400">
            <a:noFill/>
            <a:miter lim="800000"/>
            <a:headEnd/>
            <a:tailEnd/>
          </a:ln>
          <a:effectLst/>
        </p:spPr>
        <p:txBody>
          <a:bodyPr wrap="square" lIns="90487" tIns="44450" rIns="90487" bIns="44450">
            <a:prstTxWarp prst="textNoShape">
              <a:avLst/>
            </a:prstTxWarp>
            <a:noAutofit/>
          </a:bodyPr>
          <a:lstStyle/>
          <a:p>
            <a:pPr algn="ctr">
              <a:lnSpc>
                <a:spcPct val="100000"/>
              </a:lnSpc>
              <a:spcBef>
                <a:spcPts val="0"/>
              </a:spcBef>
            </a:pPr>
            <a:r>
              <a:rPr lang="en-US" sz="2000" b="0" dirty="0">
                <a:latin typeface="Calibri"/>
                <a:cs typeface="Calibri"/>
              </a:rPr>
              <a:t>Fixed</a:t>
            </a:r>
          </a:p>
        </p:txBody>
      </p:sp>
      <p:sp>
        <p:nvSpPr>
          <p:cNvPr id="38" name="Rectangle 20">
            <a:extLst>
              <a:ext uri="{FF2B5EF4-FFF2-40B4-BE49-F238E27FC236}">
                <a16:creationId xmlns:a16="http://schemas.microsoft.com/office/drawing/2014/main" id="{713F847A-62F4-42A8-8C86-F9E1C1865BBE}"/>
              </a:ext>
            </a:extLst>
          </p:cNvPr>
          <p:cNvSpPr>
            <a:spLocks noChangeArrowheads="1"/>
          </p:cNvSpPr>
          <p:nvPr/>
        </p:nvSpPr>
        <p:spPr bwMode="auto">
          <a:xfrm>
            <a:off x="6867144" y="4023357"/>
            <a:ext cx="1188720" cy="731520"/>
          </a:xfrm>
          <a:prstGeom prst="rect">
            <a:avLst/>
          </a:prstGeom>
          <a:noFill/>
          <a:ln w="25400">
            <a:noFill/>
            <a:miter lim="800000"/>
            <a:headEnd/>
            <a:tailEnd/>
          </a:ln>
          <a:effectLst/>
        </p:spPr>
        <p:txBody>
          <a:bodyPr wrap="square" lIns="90487" tIns="44450" rIns="90487" bIns="44450">
            <a:prstTxWarp prst="textNoShape">
              <a:avLst/>
            </a:prstTxWarp>
            <a:noAutofit/>
          </a:bodyPr>
          <a:lstStyle/>
          <a:p>
            <a:pPr algn="ctr">
              <a:lnSpc>
                <a:spcPct val="100000"/>
              </a:lnSpc>
            </a:pPr>
            <a:r>
              <a:rPr lang="en-US" sz="2000" b="0" dirty="0">
                <a:latin typeface="Calibri"/>
                <a:cs typeface="Calibri"/>
              </a:rPr>
              <a:t>Column-wise</a:t>
            </a:r>
          </a:p>
        </p:txBody>
      </p:sp>
      <p:sp>
        <p:nvSpPr>
          <p:cNvPr id="39" name="Line 21">
            <a:extLst>
              <a:ext uri="{FF2B5EF4-FFF2-40B4-BE49-F238E27FC236}">
                <a16:creationId xmlns:a16="http://schemas.microsoft.com/office/drawing/2014/main" id="{CD702707-39D8-409A-9DC3-5D726174E01C}"/>
              </a:ext>
            </a:extLst>
          </p:cNvPr>
          <p:cNvSpPr>
            <a:spLocks noChangeShapeType="1"/>
          </p:cNvSpPr>
          <p:nvPr/>
        </p:nvSpPr>
        <p:spPr bwMode="auto">
          <a:xfrm flipV="1">
            <a:off x="7459678" y="3349942"/>
            <a:ext cx="0" cy="627062"/>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40" name="Rectangle 23">
            <a:extLst>
              <a:ext uri="{FF2B5EF4-FFF2-40B4-BE49-F238E27FC236}">
                <a16:creationId xmlns:a16="http://schemas.microsoft.com/office/drawing/2014/main" id="{F7C9EF40-C837-45D0-B128-D56A1ED8D661}"/>
              </a:ext>
            </a:extLst>
          </p:cNvPr>
          <p:cNvSpPr>
            <a:spLocks noChangeArrowheads="1"/>
          </p:cNvSpPr>
          <p:nvPr/>
        </p:nvSpPr>
        <p:spPr bwMode="auto">
          <a:xfrm>
            <a:off x="9418320" y="4023359"/>
            <a:ext cx="1188720" cy="731520"/>
          </a:xfrm>
          <a:prstGeom prst="rect">
            <a:avLst/>
          </a:prstGeom>
          <a:noFill/>
          <a:ln w="25400">
            <a:noFill/>
            <a:miter lim="800000"/>
            <a:headEnd/>
            <a:tailEnd/>
          </a:ln>
          <a:effectLst/>
        </p:spPr>
        <p:txBody>
          <a:bodyPr wrap="square" lIns="90487" tIns="44450" rIns="90487" bIns="44450">
            <a:prstTxWarp prst="textNoShape">
              <a:avLst/>
            </a:prstTxWarp>
            <a:noAutofit/>
          </a:bodyPr>
          <a:lstStyle/>
          <a:p>
            <a:pPr algn="ctr">
              <a:lnSpc>
                <a:spcPct val="100000"/>
              </a:lnSpc>
            </a:pPr>
            <a:r>
              <a:rPr lang="en-US" sz="2000" b="0" dirty="0">
                <a:latin typeface="Calibri"/>
                <a:cs typeface="Calibri"/>
              </a:rPr>
              <a:t>Column-wise</a:t>
            </a:r>
          </a:p>
        </p:txBody>
      </p:sp>
      <p:sp>
        <p:nvSpPr>
          <p:cNvPr id="41" name="Line 24">
            <a:extLst>
              <a:ext uri="{FF2B5EF4-FFF2-40B4-BE49-F238E27FC236}">
                <a16:creationId xmlns:a16="http://schemas.microsoft.com/office/drawing/2014/main" id="{2917EA55-B86D-4208-B357-726A28991A8E}"/>
              </a:ext>
            </a:extLst>
          </p:cNvPr>
          <p:cNvSpPr>
            <a:spLocks noChangeShapeType="1"/>
          </p:cNvSpPr>
          <p:nvPr/>
        </p:nvSpPr>
        <p:spPr bwMode="auto">
          <a:xfrm flipV="1">
            <a:off x="10003536" y="3349942"/>
            <a:ext cx="0" cy="627062"/>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42" name="Rectangle 8">
            <a:extLst>
              <a:ext uri="{FF2B5EF4-FFF2-40B4-BE49-F238E27FC236}">
                <a16:creationId xmlns:a16="http://schemas.microsoft.com/office/drawing/2014/main" id="{764C01B8-B3D7-47F4-81C9-3F2267E7A6C1}"/>
              </a:ext>
            </a:extLst>
          </p:cNvPr>
          <p:cNvSpPr>
            <a:spLocks noChangeArrowheads="1"/>
          </p:cNvSpPr>
          <p:nvPr/>
        </p:nvSpPr>
        <p:spPr bwMode="auto">
          <a:xfrm>
            <a:off x="8567927" y="2926080"/>
            <a:ext cx="32918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B</a:t>
            </a:r>
          </a:p>
        </p:txBody>
      </p:sp>
      <p:sp>
        <p:nvSpPr>
          <p:cNvPr id="43" name="Line 19">
            <a:extLst>
              <a:ext uri="{FF2B5EF4-FFF2-40B4-BE49-F238E27FC236}">
                <a16:creationId xmlns:a16="http://schemas.microsoft.com/office/drawing/2014/main" id="{943E3421-0E79-4034-9EA3-44447FFE6E70}"/>
              </a:ext>
            </a:extLst>
          </p:cNvPr>
          <p:cNvSpPr>
            <a:spLocks noChangeShapeType="1"/>
          </p:cNvSpPr>
          <p:nvPr/>
        </p:nvSpPr>
        <p:spPr bwMode="auto">
          <a:xfrm flipV="1">
            <a:off x="8723376" y="3349943"/>
            <a:ext cx="0" cy="627063"/>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44" name="Line 10">
            <a:extLst>
              <a:ext uri="{FF2B5EF4-FFF2-40B4-BE49-F238E27FC236}">
                <a16:creationId xmlns:a16="http://schemas.microsoft.com/office/drawing/2014/main" id="{6D57EC71-95AD-49EC-BB4D-B9A9B6FF38E4}"/>
              </a:ext>
            </a:extLst>
          </p:cNvPr>
          <p:cNvSpPr>
            <a:spLocks noChangeShapeType="1"/>
          </p:cNvSpPr>
          <p:nvPr/>
        </p:nvSpPr>
        <p:spPr bwMode="auto">
          <a:xfrm>
            <a:off x="7628842" y="2363505"/>
            <a:ext cx="0" cy="603504"/>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45" name="Rectangle 13">
            <a:extLst>
              <a:ext uri="{FF2B5EF4-FFF2-40B4-BE49-F238E27FC236}">
                <a16:creationId xmlns:a16="http://schemas.microsoft.com/office/drawing/2014/main" id="{8D26375E-5619-4F48-A51C-F41BABC9AB4B}"/>
              </a:ext>
            </a:extLst>
          </p:cNvPr>
          <p:cNvSpPr>
            <a:spLocks noChangeArrowheads="1"/>
          </p:cNvSpPr>
          <p:nvPr/>
        </p:nvSpPr>
        <p:spPr bwMode="auto">
          <a:xfrm>
            <a:off x="9566550" y="1942595"/>
            <a:ext cx="60350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(*,j)</a:t>
            </a:r>
          </a:p>
        </p:txBody>
      </p:sp>
      <p:sp>
        <p:nvSpPr>
          <p:cNvPr id="46" name="Rectangle 26">
            <a:extLst>
              <a:ext uri="{FF2B5EF4-FFF2-40B4-BE49-F238E27FC236}">
                <a16:creationId xmlns:a16="http://schemas.microsoft.com/office/drawing/2014/main" id="{23A92F09-27BB-4FD3-B971-F99C8AAEE03E}"/>
              </a:ext>
            </a:extLst>
          </p:cNvPr>
          <p:cNvSpPr>
            <a:spLocks noChangeArrowheads="1"/>
          </p:cNvSpPr>
          <p:nvPr/>
        </p:nvSpPr>
        <p:spPr bwMode="auto">
          <a:xfrm>
            <a:off x="1554480" y="4663440"/>
            <a:ext cx="4754880" cy="1554480"/>
          </a:xfrm>
          <a:prstGeom prst="rect">
            <a:avLst/>
          </a:prstGeom>
          <a:noFill/>
          <a:ln w="12700">
            <a:noFill/>
            <a:miter lim="800000"/>
            <a:headEnd/>
            <a:tailEnd/>
          </a:ln>
          <a:effectLst/>
        </p:spPr>
        <p:txBody>
          <a:bodyPr lIns="90487" tIns="44450" rIns="90487" bIns="44450">
            <a:prstTxWarp prst="textNoShape">
              <a:avLst/>
            </a:prstTxWarp>
          </a:bodyPr>
          <a:lstStyle/>
          <a:p>
            <a:pPr marL="223838" indent="-223838" defTabSz="895350">
              <a:lnSpc>
                <a:spcPct val="100000"/>
              </a:lnSpc>
              <a:tabLst>
                <a:tab pos="971550" algn="ctr"/>
                <a:tab pos="2343150" algn="ctr"/>
                <a:tab pos="3657600" algn="ctr"/>
              </a:tabLst>
            </a:pPr>
            <a:r>
              <a:rPr lang="en-US" sz="2400" b="0" u="sng" dirty="0">
                <a:latin typeface="Calibri"/>
                <a:cs typeface="Calibri"/>
              </a:rPr>
              <a:t>Misses per inner loop iteration:</a:t>
            </a:r>
          </a:p>
          <a:p>
            <a:pPr marL="560388" lvl="1" indent="-222250" defTabSz="895350">
              <a:lnSpc>
                <a:spcPct val="100000"/>
              </a:lnSpc>
              <a:tabLst>
                <a:tab pos="971550" algn="ctr"/>
                <a:tab pos="2343150" algn="ctr"/>
                <a:tab pos="3657600" algn="ctr"/>
              </a:tabLst>
            </a:pPr>
            <a:r>
              <a:rPr lang="en-US" sz="2400" b="0" dirty="0">
                <a:latin typeface="Calibri"/>
                <a:cs typeface="Calibri"/>
              </a:rPr>
              <a:t>		</a:t>
            </a:r>
            <a:r>
              <a:rPr lang="en-US" sz="2400" b="0" u="sng" dirty="0">
                <a:latin typeface="Calibri"/>
                <a:cs typeface="Calibri"/>
              </a:rPr>
              <a:t>A</a:t>
            </a:r>
            <a:r>
              <a:rPr lang="en-US" sz="2400" b="0" dirty="0">
                <a:latin typeface="Calibri"/>
                <a:cs typeface="Calibri"/>
              </a:rPr>
              <a:t>	</a:t>
            </a:r>
            <a:r>
              <a:rPr lang="en-US" sz="2400" b="0" u="sng" dirty="0">
                <a:latin typeface="Calibri"/>
                <a:cs typeface="Calibri"/>
              </a:rPr>
              <a:t>B</a:t>
            </a:r>
            <a:r>
              <a:rPr lang="en-US" sz="2400" b="0" dirty="0">
                <a:latin typeface="Calibri"/>
                <a:cs typeface="Calibri"/>
              </a:rPr>
              <a:t>	</a:t>
            </a:r>
            <a:r>
              <a:rPr lang="en-US" sz="2400" b="0" u="sng" dirty="0">
                <a:latin typeface="Calibri"/>
                <a:cs typeface="Calibri"/>
              </a:rPr>
              <a:t>C</a:t>
            </a:r>
            <a:endParaRPr lang="en-US" sz="2400" b="0" dirty="0">
              <a:latin typeface="Calibri"/>
              <a:cs typeface="Calibri"/>
            </a:endParaRPr>
          </a:p>
          <a:p>
            <a:pPr marL="560388" lvl="1" indent="-222250" defTabSz="895350">
              <a:lnSpc>
                <a:spcPct val="100000"/>
              </a:lnSpc>
              <a:tabLst>
                <a:tab pos="971550" algn="ctr"/>
                <a:tab pos="2343150" algn="ctr"/>
                <a:tab pos="3657600" algn="ctr"/>
              </a:tabLst>
            </a:pPr>
            <a:r>
              <a:rPr lang="en-US" sz="2400" b="0" dirty="0">
                <a:latin typeface="Calibri"/>
                <a:cs typeface="Calibri"/>
              </a:rPr>
              <a:t>		1.0	0.0	1.0</a:t>
            </a:r>
          </a:p>
        </p:txBody>
      </p:sp>
    </p:spTree>
    <p:extLst>
      <p:ext uri="{BB962C8B-B14F-4D97-AF65-F5344CB8AC3E}">
        <p14:creationId xmlns:p14="http://schemas.microsoft.com/office/powerpoint/2010/main" val="750896193"/>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83" name="Rectangle 27"/>
          <p:cNvSpPr>
            <a:spLocks noGrp="1" noChangeArrowheads="1"/>
          </p:cNvSpPr>
          <p:nvPr>
            <p:ph type="title"/>
          </p:nvPr>
        </p:nvSpPr>
        <p:spPr/>
        <p:txBody>
          <a:bodyPr/>
          <a:lstStyle/>
          <a:p>
            <a:r>
              <a:rPr lang="en-US"/>
              <a:t>Matrix Multiplication (kij)</a:t>
            </a:r>
          </a:p>
        </p:txBody>
      </p:sp>
      <p:sp>
        <p:nvSpPr>
          <p:cNvPr id="173059" name="Rectangle 3"/>
          <p:cNvSpPr>
            <a:spLocks noChangeArrowheads="1"/>
          </p:cNvSpPr>
          <p:nvPr/>
        </p:nvSpPr>
        <p:spPr bwMode="auto">
          <a:xfrm>
            <a:off x="1554480" y="1463040"/>
            <a:ext cx="4754880" cy="2834640"/>
          </a:xfrm>
          <a:prstGeom prst="rect">
            <a:avLst/>
          </a:prstGeom>
          <a:solidFill>
            <a:srgbClr val="F6F5BD"/>
          </a:solidFill>
          <a:ln w="12700">
            <a:solidFill>
              <a:schemeClr val="tx1"/>
            </a:solidFill>
            <a:miter lim="800000"/>
            <a:headEnd/>
            <a:tailEnd/>
          </a:ln>
          <a:effectLst>
            <a:outerShdw blurRad="63500" dist="107763" dir="2700000" algn="ctr" rotWithShape="0">
              <a:srgbClr val="000000">
                <a:alpha val="74998"/>
              </a:srgbClr>
            </a:outerShdw>
          </a:effectLst>
        </p:spPr>
        <p:txBody>
          <a:bodyPr lIns="90487" tIns="44450" rIns="90487" bIns="44450">
            <a:prstTxWarp prst="textNoShape">
              <a:avLst/>
            </a:prstTxWarp>
            <a:noAutofit/>
          </a:bodyPr>
          <a:lstStyle/>
          <a:p>
            <a:pPr algn="l">
              <a:lnSpc>
                <a:spcPct val="65000"/>
              </a:lnSpc>
              <a:spcBef>
                <a:spcPct val="50000"/>
              </a:spcBef>
            </a:pPr>
            <a:r>
              <a:rPr lang="en-US" dirty="0">
                <a:latin typeface="Courier New" charset="0"/>
              </a:rPr>
              <a:t>/* </a:t>
            </a:r>
            <a:r>
              <a:rPr lang="en-US" dirty="0" err="1">
                <a:latin typeface="Courier New" charset="0"/>
              </a:rPr>
              <a:t>kij</a:t>
            </a:r>
            <a:r>
              <a:rPr lang="en-US" dirty="0">
                <a:latin typeface="Courier New" charset="0"/>
              </a:rPr>
              <a:t> */</a:t>
            </a:r>
          </a:p>
          <a:p>
            <a:pPr algn="l">
              <a:lnSpc>
                <a:spcPct val="65000"/>
              </a:lnSpc>
              <a:spcBef>
                <a:spcPct val="50000"/>
              </a:spcBef>
            </a:pPr>
            <a:r>
              <a:rPr lang="en-US" dirty="0">
                <a:latin typeface="Courier New" charset="0"/>
              </a:rPr>
              <a:t>for (k = 0; k &lt; n; k++) {</a:t>
            </a:r>
          </a:p>
          <a:p>
            <a:pPr algn="l">
              <a:lnSpc>
                <a:spcPct val="65000"/>
              </a:lnSpc>
              <a:spcBef>
                <a:spcPct val="50000"/>
              </a:spcBef>
            </a:pPr>
            <a:r>
              <a:rPr lang="en-US" dirty="0">
                <a:latin typeface="Courier New" charset="0"/>
              </a:rPr>
              <a:t>  for (</a:t>
            </a:r>
            <a:r>
              <a:rPr lang="en-US" dirty="0" err="1">
                <a:latin typeface="Courier New" charset="0"/>
              </a:rPr>
              <a:t>i</a:t>
            </a:r>
            <a:r>
              <a:rPr lang="en-US" dirty="0">
                <a:latin typeface="Courier New" charset="0"/>
              </a:rPr>
              <a:t> = 0; </a:t>
            </a:r>
            <a:r>
              <a:rPr lang="en-US" dirty="0" err="1">
                <a:latin typeface="Courier New" charset="0"/>
              </a:rPr>
              <a:t>i</a:t>
            </a:r>
            <a:r>
              <a:rPr lang="en-US" dirty="0">
                <a:latin typeface="Courier New" charset="0"/>
              </a:rPr>
              <a:t> &lt; n; </a:t>
            </a:r>
            <a:r>
              <a:rPr lang="en-US" dirty="0" err="1">
                <a:latin typeface="Courier New" charset="0"/>
              </a:rPr>
              <a:t>i</a:t>
            </a:r>
            <a:r>
              <a:rPr lang="en-US" dirty="0">
                <a:latin typeface="Courier New" charset="0"/>
              </a:rPr>
              <a:t>++) {</a:t>
            </a:r>
          </a:p>
          <a:p>
            <a:pPr algn="l">
              <a:lnSpc>
                <a:spcPct val="65000"/>
              </a:lnSpc>
              <a:spcBef>
                <a:spcPct val="50000"/>
              </a:spcBef>
            </a:pPr>
            <a:r>
              <a:rPr lang="en-US" dirty="0">
                <a:latin typeface="Courier New" charset="0"/>
              </a:rPr>
              <a:t>    r = a[</a:t>
            </a:r>
            <a:r>
              <a:rPr lang="en-US" dirty="0" err="1">
                <a:latin typeface="Courier New" charset="0"/>
              </a:rPr>
              <a:t>i</a:t>
            </a:r>
            <a:r>
              <a:rPr lang="en-US" dirty="0">
                <a:latin typeface="Courier New" charset="0"/>
              </a:rPr>
              <a:t>][k];</a:t>
            </a:r>
          </a:p>
          <a:p>
            <a:pPr algn="l">
              <a:lnSpc>
                <a:spcPct val="65000"/>
              </a:lnSpc>
              <a:spcBef>
                <a:spcPct val="50000"/>
              </a:spcBef>
            </a:pPr>
            <a:r>
              <a:rPr lang="en-US" dirty="0">
                <a:latin typeface="Courier New" charset="0"/>
              </a:rPr>
              <a:t>    for (j = 0; j &lt; n; j++)</a:t>
            </a:r>
          </a:p>
          <a:p>
            <a:pPr algn="l">
              <a:lnSpc>
                <a:spcPct val="65000"/>
              </a:lnSpc>
              <a:spcBef>
                <a:spcPct val="50000"/>
              </a:spcBef>
            </a:pPr>
            <a:r>
              <a:rPr lang="en-US" dirty="0">
                <a:latin typeface="Courier New" charset="0"/>
              </a:rPr>
              <a:t>      </a:t>
            </a:r>
            <a:r>
              <a:rPr lang="en-US" dirty="0">
                <a:solidFill>
                  <a:srgbClr val="FF0000"/>
                </a:solidFill>
                <a:latin typeface="Courier New" charset="0"/>
              </a:rPr>
              <a:t>c[</a:t>
            </a:r>
            <a:r>
              <a:rPr lang="en-US" dirty="0" err="1">
                <a:solidFill>
                  <a:srgbClr val="FF0000"/>
                </a:solidFill>
                <a:latin typeface="Courier New" charset="0"/>
              </a:rPr>
              <a:t>i</a:t>
            </a:r>
            <a:r>
              <a:rPr lang="en-US" dirty="0">
                <a:solidFill>
                  <a:srgbClr val="FF0000"/>
                </a:solidFill>
                <a:latin typeface="Courier New" charset="0"/>
              </a:rPr>
              <a:t>][j] += r * b[k][j];</a:t>
            </a:r>
            <a:endParaRPr lang="en-US" dirty="0">
              <a:latin typeface="Courier New" charset="0"/>
            </a:endParaRPr>
          </a:p>
          <a:p>
            <a:pPr algn="l">
              <a:lnSpc>
                <a:spcPct val="65000"/>
              </a:lnSpc>
              <a:spcBef>
                <a:spcPct val="50000"/>
              </a:spcBef>
            </a:pPr>
            <a:r>
              <a:rPr lang="en-US" dirty="0">
                <a:latin typeface="Courier New" charset="0"/>
              </a:rPr>
              <a:t>  }</a:t>
            </a:r>
          </a:p>
          <a:p>
            <a:pPr algn="l">
              <a:lnSpc>
                <a:spcPct val="65000"/>
              </a:lnSpc>
              <a:spcBef>
                <a:spcPct val="50000"/>
              </a:spcBef>
            </a:pPr>
            <a:r>
              <a:rPr lang="en-US" dirty="0">
                <a:latin typeface="Courier New" charset="0"/>
              </a:rPr>
              <a:t>}</a:t>
            </a:r>
          </a:p>
        </p:txBody>
      </p:sp>
      <p:sp>
        <p:nvSpPr>
          <p:cNvPr id="173082" name="Rectangle 26"/>
          <p:cNvSpPr>
            <a:spLocks noChangeArrowheads="1"/>
          </p:cNvSpPr>
          <p:nvPr/>
        </p:nvSpPr>
        <p:spPr bwMode="auto">
          <a:xfrm>
            <a:off x="1554480" y="4663440"/>
            <a:ext cx="4754880" cy="1554480"/>
          </a:xfrm>
          <a:prstGeom prst="rect">
            <a:avLst/>
          </a:prstGeom>
          <a:noFill/>
          <a:ln w="12700">
            <a:noFill/>
            <a:miter lim="800000"/>
            <a:headEnd/>
            <a:tailEnd/>
          </a:ln>
          <a:effectLst/>
        </p:spPr>
        <p:txBody>
          <a:bodyPr lIns="90487" tIns="44450" rIns="90487" bIns="44450">
            <a:prstTxWarp prst="textNoShape">
              <a:avLst/>
            </a:prstTxWarp>
          </a:bodyPr>
          <a:lstStyle/>
          <a:p>
            <a:pPr marL="223838" indent="-223838" defTabSz="895350">
              <a:lnSpc>
                <a:spcPct val="100000"/>
              </a:lnSpc>
              <a:tabLst>
                <a:tab pos="971550" algn="ctr"/>
                <a:tab pos="2343150" algn="ctr"/>
                <a:tab pos="3657600" algn="ctr"/>
              </a:tabLst>
            </a:pPr>
            <a:r>
              <a:rPr lang="en-US" sz="2400" b="0" u="sng" dirty="0">
                <a:latin typeface="Calibri"/>
                <a:cs typeface="Calibri"/>
              </a:rPr>
              <a:t>Misses per inner loop iteration:</a:t>
            </a:r>
          </a:p>
          <a:p>
            <a:pPr marL="560388" lvl="1" indent="-222250" defTabSz="895350">
              <a:lnSpc>
                <a:spcPct val="100000"/>
              </a:lnSpc>
              <a:tabLst>
                <a:tab pos="971550" algn="ctr"/>
                <a:tab pos="2343150" algn="ctr"/>
                <a:tab pos="3657600" algn="ctr"/>
              </a:tabLst>
            </a:pPr>
            <a:r>
              <a:rPr lang="en-US" sz="2400" b="0" dirty="0">
                <a:latin typeface="Calibri"/>
                <a:cs typeface="Calibri"/>
              </a:rPr>
              <a:t>		</a:t>
            </a:r>
            <a:r>
              <a:rPr lang="en-US" sz="2400" b="0" u="sng" dirty="0">
                <a:latin typeface="Calibri"/>
                <a:cs typeface="Calibri"/>
              </a:rPr>
              <a:t>A</a:t>
            </a:r>
            <a:r>
              <a:rPr lang="en-US" sz="2400" b="0" dirty="0">
                <a:latin typeface="Calibri"/>
                <a:cs typeface="Calibri"/>
              </a:rPr>
              <a:t>	</a:t>
            </a:r>
            <a:r>
              <a:rPr lang="en-US" sz="2400" b="0" u="sng" dirty="0">
                <a:latin typeface="Calibri"/>
                <a:cs typeface="Calibri"/>
              </a:rPr>
              <a:t>B</a:t>
            </a:r>
            <a:r>
              <a:rPr lang="en-US" sz="2400" b="0" dirty="0">
                <a:latin typeface="Calibri"/>
                <a:cs typeface="Calibri"/>
              </a:rPr>
              <a:t>	</a:t>
            </a:r>
            <a:r>
              <a:rPr lang="en-US" sz="2400" b="0" u="sng" dirty="0">
                <a:latin typeface="Calibri"/>
                <a:cs typeface="Calibri"/>
              </a:rPr>
              <a:t>C</a:t>
            </a:r>
            <a:endParaRPr lang="en-US" sz="2400" b="0" dirty="0">
              <a:latin typeface="Calibri"/>
              <a:cs typeface="Calibri"/>
            </a:endParaRPr>
          </a:p>
          <a:p>
            <a:pPr marL="560388" lvl="1" indent="-222250" defTabSz="895350">
              <a:lnSpc>
                <a:spcPct val="100000"/>
              </a:lnSpc>
              <a:tabLst>
                <a:tab pos="971550" algn="ctr"/>
                <a:tab pos="2343150" algn="ctr"/>
                <a:tab pos="3657600" algn="ctr"/>
              </a:tabLst>
            </a:pPr>
            <a:r>
              <a:rPr lang="en-US" sz="2400" b="0" dirty="0">
                <a:latin typeface="Calibri"/>
                <a:cs typeface="Calibri"/>
              </a:rPr>
              <a:t>		0.0	0.25	0.25</a:t>
            </a:r>
          </a:p>
        </p:txBody>
      </p:sp>
      <p:sp>
        <p:nvSpPr>
          <p:cNvPr id="24" name="Rectangle 3"/>
          <p:cNvSpPr>
            <a:spLocks noChangeArrowheads="1"/>
          </p:cNvSpPr>
          <p:nvPr/>
        </p:nvSpPr>
        <p:spPr bwMode="auto">
          <a:xfrm>
            <a:off x="4480560" y="3931920"/>
            <a:ext cx="1898426"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i="1" dirty="0" err="1">
                <a:solidFill>
                  <a:schemeClr val="tx1">
                    <a:lumMod val="50000"/>
                    <a:lumOff val="50000"/>
                  </a:schemeClr>
                </a:solidFill>
                <a:latin typeface="Courier New" pitchFamily="49" charset="0"/>
                <a:ea typeface="msgothic" charset="0"/>
                <a:cs typeface="msgothic" charset="0"/>
              </a:rPr>
              <a:t>matmult</a:t>
            </a:r>
            <a:r>
              <a:rPr lang="en-GB" i="1" dirty="0">
                <a:solidFill>
                  <a:schemeClr val="tx1">
                    <a:lumMod val="50000"/>
                    <a:lumOff val="50000"/>
                  </a:schemeClr>
                </a:solidFill>
                <a:latin typeface="Courier New" pitchFamily="49" charset="0"/>
                <a:ea typeface="msgothic" charset="0"/>
                <a:cs typeface="msgothic" charset="0"/>
              </a:rPr>
              <a:t>/</a:t>
            </a:r>
            <a:r>
              <a:rPr lang="en-GB" i="1" dirty="0" err="1">
                <a:solidFill>
                  <a:schemeClr val="tx1">
                    <a:lumMod val="50000"/>
                    <a:lumOff val="50000"/>
                  </a:schemeClr>
                </a:solidFill>
                <a:latin typeface="Courier New" pitchFamily="49" charset="0"/>
                <a:ea typeface="msgothic" charset="0"/>
                <a:cs typeface="msgothic" charset="0"/>
              </a:rPr>
              <a:t>mm.c</a:t>
            </a:r>
            <a:endParaRPr lang="en-GB" i="1" dirty="0">
              <a:solidFill>
                <a:schemeClr val="tx1">
                  <a:lumMod val="50000"/>
                  <a:lumOff val="50000"/>
                </a:schemeClr>
              </a:solidFill>
              <a:latin typeface="Courier New" pitchFamily="49" charset="0"/>
              <a:ea typeface="msgothic" charset="0"/>
              <a:cs typeface="msgothic" charset="0"/>
            </a:endParaRPr>
          </a:p>
        </p:txBody>
      </p:sp>
      <p:sp>
        <p:nvSpPr>
          <p:cNvPr id="26" name="Rectangle 16">
            <a:extLst>
              <a:ext uri="{FF2B5EF4-FFF2-40B4-BE49-F238E27FC236}">
                <a16:creationId xmlns:a16="http://schemas.microsoft.com/office/drawing/2014/main" id="{7BB28D3B-1FD5-48A4-9133-51CAFDC08716}"/>
              </a:ext>
            </a:extLst>
          </p:cNvPr>
          <p:cNvSpPr>
            <a:spLocks noChangeArrowheads="1"/>
          </p:cNvSpPr>
          <p:nvPr/>
        </p:nvSpPr>
        <p:spPr bwMode="auto">
          <a:xfrm>
            <a:off x="6766560" y="1554480"/>
            <a:ext cx="132463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a:latin typeface="Calibri"/>
                <a:cs typeface="Calibri"/>
              </a:rPr>
              <a:t>Inner loop:</a:t>
            </a:r>
          </a:p>
        </p:txBody>
      </p:sp>
      <p:sp>
        <p:nvSpPr>
          <p:cNvPr id="27" name="Rectangle 4">
            <a:extLst>
              <a:ext uri="{FF2B5EF4-FFF2-40B4-BE49-F238E27FC236}">
                <a16:creationId xmlns:a16="http://schemas.microsoft.com/office/drawing/2014/main" id="{FC1FC46F-C85B-46FA-97D5-70A326C55FD2}"/>
              </a:ext>
            </a:extLst>
          </p:cNvPr>
          <p:cNvSpPr>
            <a:spLocks noChangeArrowheads="1"/>
          </p:cNvSpPr>
          <p:nvPr/>
        </p:nvSpPr>
        <p:spPr bwMode="auto">
          <a:xfrm>
            <a:off x="7159752" y="2345054"/>
            <a:ext cx="603504" cy="603504"/>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28" name="Rectangle 5">
            <a:extLst>
              <a:ext uri="{FF2B5EF4-FFF2-40B4-BE49-F238E27FC236}">
                <a16:creationId xmlns:a16="http://schemas.microsoft.com/office/drawing/2014/main" id="{3B0393AD-B65C-48EB-B6DD-C372A07762E7}"/>
              </a:ext>
            </a:extLst>
          </p:cNvPr>
          <p:cNvSpPr>
            <a:spLocks noChangeArrowheads="1"/>
          </p:cNvSpPr>
          <p:nvPr/>
        </p:nvSpPr>
        <p:spPr bwMode="auto">
          <a:xfrm>
            <a:off x="8421624" y="2345054"/>
            <a:ext cx="603504" cy="603504"/>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29" name="Rectangle 6">
            <a:extLst>
              <a:ext uri="{FF2B5EF4-FFF2-40B4-BE49-F238E27FC236}">
                <a16:creationId xmlns:a16="http://schemas.microsoft.com/office/drawing/2014/main" id="{A50B3312-2ED3-4A67-B534-0262B083297F}"/>
              </a:ext>
            </a:extLst>
          </p:cNvPr>
          <p:cNvSpPr>
            <a:spLocks noChangeArrowheads="1"/>
          </p:cNvSpPr>
          <p:nvPr/>
        </p:nvSpPr>
        <p:spPr bwMode="auto">
          <a:xfrm>
            <a:off x="9701784" y="2345054"/>
            <a:ext cx="603504" cy="603504"/>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30" name="Rectangle 7">
            <a:extLst>
              <a:ext uri="{FF2B5EF4-FFF2-40B4-BE49-F238E27FC236}">
                <a16:creationId xmlns:a16="http://schemas.microsoft.com/office/drawing/2014/main" id="{E479DCE8-2A66-48EC-9A5A-FA09A316E795}"/>
              </a:ext>
            </a:extLst>
          </p:cNvPr>
          <p:cNvSpPr>
            <a:spLocks noChangeArrowheads="1"/>
          </p:cNvSpPr>
          <p:nvPr/>
        </p:nvSpPr>
        <p:spPr bwMode="auto">
          <a:xfrm>
            <a:off x="7299658" y="2926080"/>
            <a:ext cx="32918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A</a:t>
            </a:r>
          </a:p>
        </p:txBody>
      </p:sp>
      <p:sp>
        <p:nvSpPr>
          <p:cNvPr id="31" name="Rectangle 9">
            <a:extLst>
              <a:ext uri="{FF2B5EF4-FFF2-40B4-BE49-F238E27FC236}">
                <a16:creationId xmlns:a16="http://schemas.microsoft.com/office/drawing/2014/main" id="{412DDBD3-B4E7-4549-A2FE-3CE2CB91A1AE}"/>
              </a:ext>
            </a:extLst>
          </p:cNvPr>
          <p:cNvSpPr>
            <a:spLocks noChangeArrowheads="1"/>
          </p:cNvSpPr>
          <p:nvPr/>
        </p:nvSpPr>
        <p:spPr bwMode="auto">
          <a:xfrm>
            <a:off x="9848088" y="2926080"/>
            <a:ext cx="32918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C</a:t>
            </a:r>
          </a:p>
        </p:txBody>
      </p:sp>
      <p:sp>
        <p:nvSpPr>
          <p:cNvPr id="33" name="Line 11">
            <a:extLst>
              <a:ext uri="{FF2B5EF4-FFF2-40B4-BE49-F238E27FC236}">
                <a16:creationId xmlns:a16="http://schemas.microsoft.com/office/drawing/2014/main" id="{D2215A98-AD9F-4337-B2DC-54CF5342A649}"/>
              </a:ext>
            </a:extLst>
          </p:cNvPr>
          <p:cNvSpPr>
            <a:spLocks noChangeShapeType="1"/>
          </p:cNvSpPr>
          <p:nvPr/>
        </p:nvSpPr>
        <p:spPr bwMode="auto">
          <a:xfrm>
            <a:off x="9701784" y="2719704"/>
            <a:ext cx="603504" cy="0"/>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34" name="Rectangle 12">
            <a:extLst>
              <a:ext uri="{FF2B5EF4-FFF2-40B4-BE49-F238E27FC236}">
                <a16:creationId xmlns:a16="http://schemas.microsoft.com/office/drawing/2014/main" id="{6907AFA9-F6D5-41D1-8A12-85DEF7900D74}"/>
              </a:ext>
            </a:extLst>
          </p:cNvPr>
          <p:cNvSpPr>
            <a:spLocks noChangeArrowheads="1"/>
          </p:cNvSpPr>
          <p:nvPr/>
        </p:nvSpPr>
        <p:spPr bwMode="auto">
          <a:xfrm>
            <a:off x="8992102" y="2267712"/>
            <a:ext cx="649216" cy="397545"/>
          </a:xfrm>
          <a:prstGeom prst="rect">
            <a:avLst/>
          </a:prstGeom>
          <a:noFill/>
          <a:ln w="25400">
            <a:noFill/>
            <a:miter lim="800000"/>
            <a:headEnd/>
            <a:tailEnd/>
          </a:ln>
          <a:effectLst/>
        </p:spPr>
        <p:txBody>
          <a:bodyPr wrap="none" lIns="90487" tIns="44450" rIns="90487" bIns="44450" anchor="ctr" anchorCtr="0">
            <a:prstTxWarp prst="textNoShape">
              <a:avLst/>
            </a:prstTxWarp>
            <a:spAutoFit/>
          </a:bodyPr>
          <a:lstStyle/>
          <a:p>
            <a:pPr algn="l">
              <a:lnSpc>
                <a:spcPct val="100000"/>
              </a:lnSpc>
            </a:pPr>
            <a:r>
              <a:rPr lang="en-US" sz="2000" b="0" dirty="0">
                <a:latin typeface="Calibri"/>
                <a:cs typeface="Calibri"/>
              </a:rPr>
              <a:t>(k,*)</a:t>
            </a:r>
          </a:p>
        </p:txBody>
      </p:sp>
      <p:sp>
        <p:nvSpPr>
          <p:cNvPr id="35" name="Rectangle 13">
            <a:extLst>
              <a:ext uri="{FF2B5EF4-FFF2-40B4-BE49-F238E27FC236}">
                <a16:creationId xmlns:a16="http://schemas.microsoft.com/office/drawing/2014/main" id="{A56F585C-B6B3-4145-87B7-A6742E0B9C0D}"/>
              </a:ext>
            </a:extLst>
          </p:cNvPr>
          <p:cNvSpPr>
            <a:spLocks noChangeArrowheads="1"/>
          </p:cNvSpPr>
          <p:nvPr/>
        </p:nvSpPr>
        <p:spPr bwMode="auto">
          <a:xfrm>
            <a:off x="8311896" y="1965960"/>
            <a:ext cx="60350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(*,j)</a:t>
            </a:r>
          </a:p>
        </p:txBody>
      </p:sp>
      <p:sp>
        <p:nvSpPr>
          <p:cNvPr id="36" name="Rectangle 14">
            <a:extLst>
              <a:ext uri="{FF2B5EF4-FFF2-40B4-BE49-F238E27FC236}">
                <a16:creationId xmlns:a16="http://schemas.microsoft.com/office/drawing/2014/main" id="{471BD56C-E642-4253-8B78-670C2C3D568D}"/>
              </a:ext>
            </a:extLst>
          </p:cNvPr>
          <p:cNvSpPr>
            <a:spLocks noChangeArrowheads="1"/>
          </p:cNvSpPr>
          <p:nvPr/>
        </p:nvSpPr>
        <p:spPr bwMode="auto">
          <a:xfrm>
            <a:off x="7315200" y="2715768"/>
            <a:ext cx="50800" cy="50800"/>
          </a:xfrm>
          <a:prstGeom prst="rect">
            <a:avLst/>
          </a:prstGeom>
          <a:solidFill>
            <a:srgbClr val="FF0000"/>
          </a:solidFill>
          <a:ln w="57150">
            <a:solidFill>
              <a:srgbClr val="FF0000"/>
            </a:solidFill>
            <a:miter lim="800000"/>
            <a:headEnd/>
            <a:tailEnd/>
          </a:ln>
          <a:effectLst/>
        </p:spPr>
        <p:txBody>
          <a:bodyPr wrap="none" anchor="ctr">
            <a:prstTxWarp prst="textNoShape">
              <a:avLst/>
            </a:prstTxWarp>
          </a:bodyPr>
          <a:lstStyle/>
          <a:p>
            <a:endParaRPr lang="en-US" sz="2000" dirty="0">
              <a:latin typeface="Calibri"/>
              <a:cs typeface="Calibri"/>
            </a:endParaRPr>
          </a:p>
        </p:txBody>
      </p:sp>
      <p:sp>
        <p:nvSpPr>
          <p:cNvPr id="37" name="Rectangle 15">
            <a:extLst>
              <a:ext uri="{FF2B5EF4-FFF2-40B4-BE49-F238E27FC236}">
                <a16:creationId xmlns:a16="http://schemas.microsoft.com/office/drawing/2014/main" id="{9B2431E1-DB3D-40EA-8F7B-7A9386D89361}"/>
              </a:ext>
            </a:extLst>
          </p:cNvPr>
          <p:cNvSpPr>
            <a:spLocks noChangeArrowheads="1"/>
          </p:cNvSpPr>
          <p:nvPr/>
        </p:nvSpPr>
        <p:spPr bwMode="auto">
          <a:xfrm>
            <a:off x="7025057" y="2316480"/>
            <a:ext cx="580287"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a:t>
            </a:r>
            <a:r>
              <a:rPr lang="en-US" sz="2000" b="0" dirty="0" err="1">
                <a:latin typeface="Calibri"/>
                <a:cs typeface="Calibri"/>
              </a:rPr>
              <a:t>i,k</a:t>
            </a:r>
            <a:r>
              <a:rPr lang="en-US" sz="2000" b="0" dirty="0">
                <a:latin typeface="Calibri"/>
                <a:cs typeface="Calibri"/>
              </a:rPr>
              <a:t>)</a:t>
            </a:r>
          </a:p>
        </p:txBody>
      </p:sp>
      <p:sp>
        <p:nvSpPr>
          <p:cNvPr id="38" name="Rectangle 18">
            <a:extLst>
              <a:ext uri="{FF2B5EF4-FFF2-40B4-BE49-F238E27FC236}">
                <a16:creationId xmlns:a16="http://schemas.microsoft.com/office/drawing/2014/main" id="{2C5D9CD8-0E3F-4047-AAC8-99BDF5B89B49}"/>
              </a:ext>
            </a:extLst>
          </p:cNvPr>
          <p:cNvSpPr>
            <a:spLocks noChangeArrowheads="1"/>
          </p:cNvSpPr>
          <p:nvPr/>
        </p:nvSpPr>
        <p:spPr bwMode="auto">
          <a:xfrm>
            <a:off x="8131803" y="4023359"/>
            <a:ext cx="118872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spcBef>
                <a:spcPts val="0"/>
              </a:spcBef>
            </a:pPr>
            <a:r>
              <a:rPr lang="en-US" sz="2000" b="0" dirty="0">
                <a:latin typeface="Calibri"/>
                <a:cs typeface="Calibri"/>
              </a:rPr>
              <a:t>Row-wise</a:t>
            </a:r>
          </a:p>
        </p:txBody>
      </p:sp>
      <p:sp>
        <p:nvSpPr>
          <p:cNvPr id="39" name="Rectangle 20">
            <a:extLst>
              <a:ext uri="{FF2B5EF4-FFF2-40B4-BE49-F238E27FC236}">
                <a16:creationId xmlns:a16="http://schemas.microsoft.com/office/drawing/2014/main" id="{3C1343AF-16D2-4A06-9277-7F791A3D924B}"/>
              </a:ext>
            </a:extLst>
          </p:cNvPr>
          <p:cNvSpPr>
            <a:spLocks noChangeArrowheads="1"/>
          </p:cNvSpPr>
          <p:nvPr/>
        </p:nvSpPr>
        <p:spPr bwMode="auto">
          <a:xfrm>
            <a:off x="6867144" y="4023357"/>
            <a:ext cx="1188720" cy="731520"/>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Fixed</a:t>
            </a:r>
          </a:p>
        </p:txBody>
      </p:sp>
      <p:sp>
        <p:nvSpPr>
          <p:cNvPr id="40" name="Line 21">
            <a:extLst>
              <a:ext uri="{FF2B5EF4-FFF2-40B4-BE49-F238E27FC236}">
                <a16:creationId xmlns:a16="http://schemas.microsoft.com/office/drawing/2014/main" id="{4B0498EA-CE85-42CE-8764-070B29DD96A3}"/>
              </a:ext>
            </a:extLst>
          </p:cNvPr>
          <p:cNvSpPr>
            <a:spLocks noChangeShapeType="1"/>
          </p:cNvSpPr>
          <p:nvPr/>
        </p:nvSpPr>
        <p:spPr bwMode="auto">
          <a:xfrm flipV="1">
            <a:off x="7459678" y="3349942"/>
            <a:ext cx="0" cy="627062"/>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41" name="Rectangle 23">
            <a:extLst>
              <a:ext uri="{FF2B5EF4-FFF2-40B4-BE49-F238E27FC236}">
                <a16:creationId xmlns:a16="http://schemas.microsoft.com/office/drawing/2014/main" id="{B36C2D74-542A-4346-A4F4-0ACD9D88A017}"/>
              </a:ext>
            </a:extLst>
          </p:cNvPr>
          <p:cNvSpPr>
            <a:spLocks noChangeArrowheads="1"/>
          </p:cNvSpPr>
          <p:nvPr/>
        </p:nvSpPr>
        <p:spPr bwMode="auto">
          <a:xfrm>
            <a:off x="9409176" y="4023359"/>
            <a:ext cx="1188720" cy="731520"/>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Row-wise</a:t>
            </a:r>
          </a:p>
        </p:txBody>
      </p:sp>
      <p:sp>
        <p:nvSpPr>
          <p:cNvPr id="42" name="Line 24">
            <a:extLst>
              <a:ext uri="{FF2B5EF4-FFF2-40B4-BE49-F238E27FC236}">
                <a16:creationId xmlns:a16="http://schemas.microsoft.com/office/drawing/2014/main" id="{A4C4BAF3-C4A5-4AFF-82EE-755DA7C2FFC6}"/>
              </a:ext>
            </a:extLst>
          </p:cNvPr>
          <p:cNvSpPr>
            <a:spLocks noChangeShapeType="1"/>
          </p:cNvSpPr>
          <p:nvPr/>
        </p:nvSpPr>
        <p:spPr bwMode="auto">
          <a:xfrm flipV="1">
            <a:off x="10003536" y="3349942"/>
            <a:ext cx="0" cy="627062"/>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43" name="Rectangle 8">
            <a:extLst>
              <a:ext uri="{FF2B5EF4-FFF2-40B4-BE49-F238E27FC236}">
                <a16:creationId xmlns:a16="http://schemas.microsoft.com/office/drawing/2014/main" id="{961F90D0-9840-4E32-B164-87125CD65FE5}"/>
              </a:ext>
            </a:extLst>
          </p:cNvPr>
          <p:cNvSpPr>
            <a:spLocks noChangeArrowheads="1"/>
          </p:cNvSpPr>
          <p:nvPr/>
        </p:nvSpPr>
        <p:spPr bwMode="auto">
          <a:xfrm>
            <a:off x="8567927" y="2926080"/>
            <a:ext cx="32918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B</a:t>
            </a:r>
          </a:p>
        </p:txBody>
      </p:sp>
      <p:sp>
        <p:nvSpPr>
          <p:cNvPr id="44" name="Line 19">
            <a:extLst>
              <a:ext uri="{FF2B5EF4-FFF2-40B4-BE49-F238E27FC236}">
                <a16:creationId xmlns:a16="http://schemas.microsoft.com/office/drawing/2014/main" id="{D2940506-4060-4124-9F33-E55E8516899F}"/>
              </a:ext>
            </a:extLst>
          </p:cNvPr>
          <p:cNvSpPr>
            <a:spLocks noChangeShapeType="1"/>
          </p:cNvSpPr>
          <p:nvPr/>
        </p:nvSpPr>
        <p:spPr bwMode="auto">
          <a:xfrm flipV="1">
            <a:off x="8723376" y="3349943"/>
            <a:ext cx="0" cy="627063"/>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45" name="Line 11">
            <a:extLst>
              <a:ext uri="{FF2B5EF4-FFF2-40B4-BE49-F238E27FC236}">
                <a16:creationId xmlns:a16="http://schemas.microsoft.com/office/drawing/2014/main" id="{CCA8A62A-8BE0-4C2F-BDF1-E72F29107CA8}"/>
              </a:ext>
            </a:extLst>
          </p:cNvPr>
          <p:cNvSpPr>
            <a:spLocks noChangeShapeType="1"/>
          </p:cNvSpPr>
          <p:nvPr/>
        </p:nvSpPr>
        <p:spPr bwMode="auto">
          <a:xfrm>
            <a:off x="8421624" y="2468880"/>
            <a:ext cx="603504" cy="0"/>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46" name="Rectangle 12">
            <a:extLst>
              <a:ext uri="{FF2B5EF4-FFF2-40B4-BE49-F238E27FC236}">
                <a16:creationId xmlns:a16="http://schemas.microsoft.com/office/drawing/2014/main" id="{FB1210BD-011B-4AE1-9BD0-538E2D19F11D}"/>
              </a:ext>
            </a:extLst>
          </p:cNvPr>
          <p:cNvSpPr>
            <a:spLocks noChangeArrowheads="1"/>
          </p:cNvSpPr>
          <p:nvPr/>
        </p:nvSpPr>
        <p:spPr bwMode="auto">
          <a:xfrm>
            <a:off x="10317974" y="2510439"/>
            <a:ext cx="591508" cy="397545"/>
          </a:xfrm>
          <a:prstGeom prst="rect">
            <a:avLst/>
          </a:prstGeom>
          <a:noFill/>
          <a:ln w="25400">
            <a:noFill/>
            <a:miter lim="800000"/>
            <a:headEnd/>
            <a:tailEnd/>
          </a:ln>
          <a:effectLst/>
        </p:spPr>
        <p:txBody>
          <a:bodyPr wrap="none" lIns="90487" tIns="44450" rIns="90487" bIns="44450" anchor="ctr" anchorCtr="0">
            <a:prstTxWarp prst="textNoShape">
              <a:avLst/>
            </a:prstTxWarp>
            <a:spAutoFit/>
          </a:bodyPr>
          <a:lstStyle/>
          <a:p>
            <a:pPr algn="l">
              <a:lnSpc>
                <a:spcPct val="100000"/>
              </a:lnSpc>
            </a:pPr>
            <a:r>
              <a:rPr lang="en-US" sz="2000" b="0" dirty="0">
                <a:latin typeface="Calibri"/>
                <a:cs typeface="Calibri"/>
              </a:rPr>
              <a:t>(i,*)</a:t>
            </a:r>
          </a:p>
        </p:txBody>
      </p:sp>
    </p:spTree>
    <p:extLst>
      <p:ext uri="{BB962C8B-B14F-4D97-AF65-F5344CB8AC3E}">
        <p14:creationId xmlns:p14="http://schemas.microsoft.com/office/powerpoint/2010/main" val="1218314974"/>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55" name="Rectangle 27"/>
          <p:cNvSpPr>
            <a:spLocks noGrp="1" noChangeArrowheads="1"/>
          </p:cNvSpPr>
          <p:nvPr>
            <p:ph type="title"/>
          </p:nvPr>
        </p:nvSpPr>
        <p:spPr/>
        <p:txBody>
          <a:bodyPr/>
          <a:lstStyle/>
          <a:p>
            <a:r>
              <a:rPr lang="en-US"/>
              <a:t>Matrix Multiplication (kji)</a:t>
            </a:r>
          </a:p>
        </p:txBody>
      </p:sp>
      <p:sp>
        <p:nvSpPr>
          <p:cNvPr id="176131" name="Rectangle 3"/>
          <p:cNvSpPr>
            <a:spLocks noChangeArrowheads="1"/>
          </p:cNvSpPr>
          <p:nvPr/>
        </p:nvSpPr>
        <p:spPr bwMode="auto">
          <a:xfrm>
            <a:off x="1554480" y="1463040"/>
            <a:ext cx="4754880" cy="2834640"/>
          </a:xfrm>
          <a:prstGeom prst="rect">
            <a:avLst/>
          </a:prstGeom>
          <a:solidFill>
            <a:srgbClr val="F6F5BD"/>
          </a:solidFill>
          <a:ln w="12700">
            <a:solidFill>
              <a:schemeClr val="tx1"/>
            </a:solidFill>
            <a:miter lim="800000"/>
            <a:headEnd/>
            <a:tailEnd/>
          </a:ln>
          <a:effectLst>
            <a:outerShdw blurRad="63500" dist="107763" dir="2700000" algn="ctr" rotWithShape="0">
              <a:srgbClr val="000000">
                <a:alpha val="74998"/>
              </a:srgbClr>
            </a:outerShdw>
          </a:effectLst>
        </p:spPr>
        <p:txBody>
          <a:bodyPr lIns="90487" tIns="44450" rIns="90487" bIns="44450">
            <a:prstTxWarp prst="textNoShape">
              <a:avLst/>
            </a:prstTxWarp>
            <a:spAutoFit/>
          </a:bodyPr>
          <a:lstStyle/>
          <a:p>
            <a:pPr algn="l">
              <a:lnSpc>
                <a:spcPct val="65000"/>
              </a:lnSpc>
              <a:spcBef>
                <a:spcPct val="50000"/>
              </a:spcBef>
            </a:pPr>
            <a:r>
              <a:rPr lang="en-US" dirty="0">
                <a:latin typeface="Courier New" charset="0"/>
              </a:rPr>
              <a:t>/* </a:t>
            </a:r>
            <a:r>
              <a:rPr lang="en-US" dirty="0" err="1">
                <a:latin typeface="Courier New" charset="0"/>
              </a:rPr>
              <a:t>kji</a:t>
            </a:r>
            <a:r>
              <a:rPr lang="en-US" dirty="0">
                <a:latin typeface="Courier New" charset="0"/>
              </a:rPr>
              <a:t> */</a:t>
            </a:r>
          </a:p>
          <a:p>
            <a:pPr algn="l">
              <a:lnSpc>
                <a:spcPct val="65000"/>
              </a:lnSpc>
              <a:spcBef>
                <a:spcPct val="50000"/>
              </a:spcBef>
            </a:pPr>
            <a:r>
              <a:rPr lang="en-US" dirty="0">
                <a:latin typeface="Courier New" charset="0"/>
              </a:rPr>
              <a:t>for (k = 0; k &lt; n; k++) {</a:t>
            </a:r>
          </a:p>
          <a:p>
            <a:pPr algn="l">
              <a:lnSpc>
                <a:spcPct val="65000"/>
              </a:lnSpc>
              <a:spcBef>
                <a:spcPct val="50000"/>
              </a:spcBef>
            </a:pPr>
            <a:r>
              <a:rPr lang="en-US" dirty="0">
                <a:latin typeface="Courier New" charset="0"/>
              </a:rPr>
              <a:t>  for (j = 0; j &lt; n; </a:t>
            </a:r>
            <a:r>
              <a:rPr lang="en-US" dirty="0" err="1">
                <a:latin typeface="Courier New" charset="0"/>
              </a:rPr>
              <a:t>j++</a:t>
            </a:r>
            <a:r>
              <a:rPr lang="en-US" dirty="0">
                <a:latin typeface="Courier New" charset="0"/>
              </a:rPr>
              <a:t>) {</a:t>
            </a:r>
          </a:p>
          <a:p>
            <a:pPr algn="l">
              <a:lnSpc>
                <a:spcPct val="65000"/>
              </a:lnSpc>
              <a:spcBef>
                <a:spcPct val="50000"/>
              </a:spcBef>
            </a:pPr>
            <a:r>
              <a:rPr lang="en-US" dirty="0">
                <a:latin typeface="Courier New" charset="0"/>
              </a:rPr>
              <a:t>    r = b[k][j];</a:t>
            </a:r>
          </a:p>
          <a:p>
            <a:pPr algn="l">
              <a:lnSpc>
                <a:spcPct val="65000"/>
              </a:lnSpc>
              <a:spcBef>
                <a:spcPct val="50000"/>
              </a:spcBef>
            </a:pPr>
            <a:r>
              <a:rPr lang="en-US" dirty="0">
                <a:latin typeface="Courier New" charset="0"/>
              </a:rPr>
              <a:t>    for (</a:t>
            </a:r>
            <a:r>
              <a:rPr lang="en-US" dirty="0" err="1">
                <a:latin typeface="Courier New" charset="0"/>
              </a:rPr>
              <a:t>i</a:t>
            </a:r>
            <a:r>
              <a:rPr lang="en-US" dirty="0">
                <a:latin typeface="Courier New" charset="0"/>
              </a:rPr>
              <a:t> = 0; </a:t>
            </a:r>
            <a:r>
              <a:rPr lang="en-US" dirty="0" err="1">
                <a:latin typeface="Courier New" charset="0"/>
              </a:rPr>
              <a:t>i</a:t>
            </a:r>
            <a:r>
              <a:rPr lang="en-US" dirty="0">
                <a:latin typeface="Courier New" charset="0"/>
              </a:rPr>
              <a:t> &lt; n; </a:t>
            </a:r>
            <a:r>
              <a:rPr lang="en-US" dirty="0" err="1">
                <a:latin typeface="Courier New" charset="0"/>
              </a:rPr>
              <a:t>i</a:t>
            </a:r>
            <a:r>
              <a:rPr lang="en-US" dirty="0">
                <a:latin typeface="Courier New" charset="0"/>
              </a:rPr>
              <a:t>++)</a:t>
            </a:r>
          </a:p>
          <a:p>
            <a:pPr algn="l">
              <a:lnSpc>
                <a:spcPct val="65000"/>
              </a:lnSpc>
              <a:spcBef>
                <a:spcPct val="50000"/>
              </a:spcBef>
            </a:pPr>
            <a:r>
              <a:rPr lang="en-US" dirty="0">
                <a:latin typeface="Courier New" charset="0"/>
              </a:rPr>
              <a:t>      </a:t>
            </a:r>
            <a:r>
              <a:rPr lang="en-US" dirty="0">
                <a:solidFill>
                  <a:srgbClr val="FF0000"/>
                </a:solidFill>
                <a:latin typeface="Courier New" charset="0"/>
              </a:rPr>
              <a:t>c[</a:t>
            </a:r>
            <a:r>
              <a:rPr lang="en-US" dirty="0" err="1">
                <a:solidFill>
                  <a:srgbClr val="FF0000"/>
                </a:solidFill>
                <a:latin typeface="Courier New" charset="0"/>
              </a:rPr>
              <a:t>i</a:t>
            </a:r>
            <a:r>
              <a:rPr lang="en-US" dirty="0">
                <a:solidFill>
                  <a:srgbClr val="FF0000"/>
                </a:solidFill>
                <a:latin typeface="Courier New" charset="0"/>
              </a:rPr>
              <a:t>][j] += a[</a:t>
            </a:r>
            <a:r>
              <a:rPr lang="en-US" dirty="0" err="1">
                <a:solidFill>
                  <a:srgbClr val="FF0000"/>
                </a:solidFill>
                <a:latin typeface="Courier New" charset="0"/>
              </a:rPr>
              <a:t>i</a:t>
            </a:r>
            <a:r>
              <a:rPr lang="en-US" dirty="0">
                <a:solidFill>
                  <a:srgbClr val="FF0000"/>
                </a:solidFill>
                <a:latin typeface="Courier New" charset="0"/>
              </a:rPr>
              <a:t>][k] * r;</a:t>
            </a:r>
          </a:p>
          <a:p>
            <a:pPr algn="l">
              <a:lnSpc>
                <a:spcPct val="65000"/>
              </a:lnSpc>
              <a:spcBef>
                <a:spcPct val="50000"/>
              </a:spcBef>
            </a:pPr>
            <a:r>
              <a:rPr lang="en-US" dirty="0">
                <a:latin typeface="Courier New" charset="0"/>
              </a:rPr>
              <a:t>  }</a:t>
            </a:r>
          </a:p>
          <a:p>
            <a:pPr algn="l">
              <a:lnSpc>
                <a:spcPct val="65000"/>
              </a:lnSpc>
              <a:spcBef>
                <a:spcPct val="50000"/>
              </a:spcBef>
            </a:pPr>
            <a:r>
              <a:rPr lang="en-US" dirty="0">
                <a:latin typeface="Courier New" charset="0"/>
              </a:rPr>
              <a:t>}	</a:t>
            </a:r>
          </a:p>
        </p:txBody>
      </p:sp>
      <p:sp>
        <p:nvSpPr>
          <p:cNvPr id="176141" name="Rectangle 13"/>
          <p:cNvSpPr>
            <a:spLocks noChangeArrowheads="1"/>
          </p:cNvSpPr>
          <p:nvPr/>
        </p:nvSpPr>
        <p:spPr bwMode="auto">
          <a:xfrm>
            <a:off x="6766560" y="1554480"/>
            <a:ext cx="1324630"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l">
              <a:lnSpc>
                <a:spcPct val="100000"/>
              </a:lnSpc>
            </a:pPr>
            <a:r>
              <a:rPr lang="en-US" sz="2000" b="0" dirty="0">
                <a:latin typeface="Calibri"/>
                <a:cs typeface="Calibri"/>
              </a:rPr>
              <a:t>Inner loop:</a:t>
            </a:r>
          </a:p>
        </p:txBody>
      </p:sp>
      <p:sp>
        <p:nvSpPr>
          <p:cNvPr id="176154" name="Rectangle 26"/>
          <p:cNvSpPr>
            <a:spLocks noChangeArrowheads="1"/>
          </p:cNvSpPr>
          <p:nvPr/>
        </p:nvSpPr>
        <p:spPr bwMode="auto">
          <a:xfrm>
            <a:off x="1554480" y="4663440"/>
            <a:ext cx="4754880" cy="1554480"/>
          </a:xfrm>
          <a:prstGeom prst="rect">
            <a:avLst/>
          </a:prstGeom>
          <a:noFill/>
          <a:ln w="12700">
            <a:noFill/>
            <a:miter lim="800000"/>
            <a:headEnd/>
            <a:tailEnd/>
          </a:ln>
          <a:effectLst/>
        </p:spPr>
        <p:txBody>
          <a:bodyPr lIns="90487" tIns="44450" rIns="90487" bIns="44450">
            <a:prstTxWarp prst="textNoShape">
              <a:avLst/>
            </a:prstTxWarp>
          </a:bodyPr>
          <a:lstStyle/>
          <a:p>
            <a:pPr marL="223838" indent="-223838" defTabSz="895350">
              <a:lnSpc>
                <a:spcPct val="100000"/>
              </a:lnSpc>
              <a:tabLst>
                <a:tab pos="971550" algn="ctr"/>
                <a:tab pos="2343150" algn="ctr"/>
                <a:tab pos="3657600" algn="ctr"/>
              </a:tabLst>
            </a:pPr>
            <a:r>
              <a:rPr lang="en-US" sz="2400" b="0" u="sng" dirty="0">
                <a:latin typeface="Calibri"/>
                <a:cs typeface="Calibri"/>
              </a:rPr>
              <a:t>Misses per inner loop iteration:</a:t>
            </a:r>
          </a:p>
          <a:p>
            <a:pPr marL="560388" lvl="1" indent="-222250" defTabSz="895350">
              <a:lnSpc>
                <a:spcPct val="100000"/>
              </a:lnSpc>
              <a:tabLst>
                <a:tab pos="971550" algn="ctr"/>
                <a:tab pos="2343150" algn="ctr"/>
                <a:tab pos="3657600" algn="ctr"/>
              </a:tabLst>
            </a:pPr>
            <a:r>
              <a:rPr lang="en-US" sz="2400" b="0" dirty="0">
                <a:latin typeface="Calibri"/>
                <a:cs typeface="Calibri"/>
              </a:rPr>
              <a:t>		</a:t>
            </a:r>
            <a:r>
              <a:rPr lang="en-US" sz="2400" b="0" u="sng" dirty="0">
                <a:latin typeface="Calibri"/>
                <a:cs typeface="Calibri"/>
              </a:rPr>
              <a:t>A</a:t>
            </a:r>
            <a:r>
              <a:rPr lang="en-US" sz="2400" b="0" dirty="0">
                <a:latin typeface="Calibri"/>
                <a:cs typeface="Calibri"/>
              </a:rPr>
              <a:t>	</a:t>
            </a:r>
            <a:r>
              <a:rPr lang="en-US" sz="2400" b="0" u="sng" dirty="0">
                <a:latin typeface="Calibri"/>
                <a:cs typeface="Calibri"/>
              </a:rPr>
              <a:t>B</a:t>
            </a:r>
            <a:r>
              <a:rPr lang="en-US" sz="2400" b="0" dirty="0">
                <a:latin typeface="Calibri"/>
                <a:cs typeface="Calibri"/>
              </a:rPr>
              <a:t>	</a:t>
            </a:r>
            <a:r>
              <a:rPr lang="en-US" sz="2400" b="0" u="sng" dirty="0">
                <a:latin typeface="Calibri"/>
                <a:cs typeface="Calibri"/>
              </a:rPr>
              <a:t>C</a:t>
            </a:r>
            <a:endParaRPr lang="en-US" sz="2400" b="0" dirty="0">
              <a:latin typeface="Calibri"/>
              <a:cs typeface="Calibri"/>
            </a:endParaRPr>
          </a:p>
          <a:p>
            <a:pPr marL="560388" lvl="1" indent="-222250" defTabSz="895350">
              <a:lnSpc>
                <a:spcPct val="100000"/>
              </a:lnSpc>
              <a:tabLst>
                <a:tab pos="971550" algn="ctr"/>
                <a:tab pos="2343150" algn="ctr"/>
                <a:tab pos="3657600" algn="ctr"/>
              </a:tabLst>
            </a:pPr>
            <a:r>
              <a:rPr lang="en-US" sz="2400" b="0" dirty="0">
                <a:latin typeface="Calibri"/>
                <a:cs typeface="Calibri"/>
              </a:rPr>
              <a:t>		1.0	0.0	1.0</a:t>
            </a:r>
          </a:p>
        </p:txBody>
      </p:sp>
      <p:sp>
        <p:nvSpPr>
          <p:cNvPr id="24" name="Rectangle 3"/>
          <p:cNvSpPr>
            <a:spLocks noChangeArrowheads="1"/>
          </p:cNvSpPr>
          <p:nvPr/>
        </p:nvSpPr>
        <p:spPr bwMode="auto">
          <a:xfrm>
            <a:off x="4480560" y="3931920"/>
            <a:ext cx="1898426"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i="1" dirty="0" err="1">
                <a:solidFill>
                  <a:schemeClr val="tx1">
                    <a:lumMod val="50000"/>
                    <a:lumOff val="50000"/>
                  </a:schemeClr>
                </a:solidFill>
                <a:latin typeface="Courier New" pitchFamily="49" charset="0"/>
                <a:ea typeface="msgothic" charset="0"/>
                <a:cs typeface="msgothic" charset="0"/>
              </a:rPr>
              <a:t>matmult</a:t>
            </a:r>
            <a:r>
              <a:rPr lang="en-GB" i="1" dirty="0">
                <a:solidFill>
                  <a:schemeClr val="tx1">
                    <a:lumMod val="50000"/>
                    <a:lumOff val="50000"/>
                  </a:schemeClr>
                </a:solidFill>
                <a:latin typeface="Courier New" pitchFamily="49" charset="0"/>
                <a:ea typeface="msgothic" charset="0"/>
                <a:cs typeface="msgothic" charset="0"/>
              </a:rPr>
              <a:t>/</a:t>
            </a:r>
            <a:r>
              <a:rPr lang="en-GB" i="1" dirty="0" err="1">
                <a:solidFill>
                  <a:schemeClr val="tx1">
                    <a:lumMod val="50000"/>
                    <a:lumOff val="50000"/>
                  </a:schemeClr>
                </a:solidFill>
                <a:latin typeface="Courier New" pitchFamily="49" charset="0"/>
                <a:ea typeface="msgothic" charset="0"/>
                <a:cs typeface="msgothic" charset="0"/>
              </a:rPr>
              <a:t>mm.c</a:t>
            </a:r>
            <a:endParaRPr lang="en-GB" i="1" dirty="0">
              <a:solidFill>
                <a:schemeClr val="tx1">
                  <a:lumMod val="50000"/>
                  <a:lumOff val="50000"/>
                </a:schemeClr>
              </a:solidFill>
              <a:latin typeface="Courier New" pitchFamily="49" charset="0"/>
              <a:ea typeface="msgothic" charset="0"/>
              <a:cs typeface="msgothic" charset="0"/>
            </a:endParaRPr>
          </a:p>
        </p:txBody>
      </p:sp>
      <p:sp>
        <p:nvSpPr>
          <p:cNvPr id="25" name="Rectangle 4">
            <a:extLst>
              <a:ext uri="{FF2B5EF4-FFF2-40B4-BE49-F238E27FC236}">
                <a16:creationId xmlns:a16="http://schemas.microsoft.com/office/drawing/2014/main" id="{1B4118B8-F89C-45A8-AF16-B665AA44AF5E}"/>
              </a:ext>
            </a:extLst>
          </p:cNvPr>
          <p:cNvSpPr>
            <a:spLocks noChangeArrowheads="1"/>
          </p:cNvSpPr>
          <p:nvPr/>
        </p:nvSpPr>
        <p:spPr bwMode="auto">
          <a:xfrm>
            <a:off x="7159752" y="2345054"/>
            <a:ext cx="603504" cy="603504"/>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26" name="Rectangle 5">
            <a:extLst>
              <a:ext uri="{FF2B5EF4-FFF2-40B4-BE49-F238E27FC236}">
                <a16:creationId xmlns:a16="http://schemas.microsoft.com/office/drawing/2014/main" id="{B3E99B49-BEFE-4AD1-ADDC-1A537C3A6C42}"/>
              </a:ext>
            </a:extLst>
          </p:cNvPr>
          <p:cNvSpPr>
            <a:spLocks noChangeArrowheads="1"/>
          </p:cNvSpPr>
          <p:nvPr/>
        </p:nvSpPr>
        <p:spPr bwMode="auto">
          <a:xfrm>
            <a:off x="8421624" y="2345054"/>
            <a:ext cx="603504" cy="603504"/>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27" name="Rectangle 6">
            <a:extLst>
              <a:ext uri="{FF2B5EF4-FFF2-40B4-BE49-F238E27FC236}">
                <a16:creationId xmlns:a16="http://schemas.microsoft.com/office/drawing/2014/main" id="{BE16B80F-AC69-4E0D-9286-F0A871D5576C}"/>
              </a:ext>
            </a:extLst>
          </p:cNvPr>
          <p:cNvSpPr>
            <a:spLocks noChangeArrowheads="1"/>
          </p:cNvSpPr>
          <p:nvPr/>
        </p:nvSpPr>
        <p:spPr bwMode="auto">
          <a:xfrm>
            <a:off x="9701784" y="2345054"/>
            <a:ext cx="603504" cy="603504"/>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28" name="Rectangle 7">
            <a:extLst>
              <a:ext uri="{FF2B5EF4-FFF2-40B4-BE49-F238E27FC236}">
                <a16:creationId xmlns:a16="http://schemas.microsoft.com/office/drawing/2014/main" id="{CEFE7D1C-F84D-4047-8235-C02DAD727D86}"/>
              </a:ext>
            </a:extLst>
          </p:cNvPr>
          <p:cNvSpPr>
            <a:spLocks noChangeArrowheads="1"/>
          </p:cNvSpPr>
          <p:nvPr/>
        </p:nvSpPr>
        <p:spPr bwMode="auto">
          <a:xfrm>
            <a:off x="7299658" y="2926080"/>
            <a:ext cx="32918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A</a:t>
            </a:r>
          </a:p>
        </p:txBody>
      </p:sp>
      <p:sp>
        <p:nvSpPr>
          <p:cNvPr id="29" name="Rectangle 9">
            <a:extLst>
              <a:ext uri="{FF2B5EF4-FFF2-40B4-BE49-F238E27FC236}">
                <a16:creationId xmlns:a16="http://schemas.microsoft.com/office/drawing/2014/main" id="{C1612770-15D9-47CB-B698-37F0358124BF}"/>
              </a:ext>
            </a:extLst>
          </p:cNvPr>
          <p:cNvSpPr>
            <a:spLocks noChangeArrowheads="1"/>
          </p:cNvSpPr>
          <p:nvPr/>
        </p:nvSpPr>
        <p:spPr bwMode="auto">
          <a:xfrm>
            <a:off x="9848088" y="2926080"/>
            <a:ext cx="32918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C</a:t>
            </a:r>
          </a:p>
        </p:txBody>
      </p:sp>
      <p:sp>
        <p:nvSpPr>
          <p:cNvPr id="30" name="Line 10">
            <a:extLst>
              <a:ext uri="{FF2B5EF4-FFF2-40B4-BE49-F238E27FC236}">
                <a16:creationId xmlns:a16="http://schemas.microsoft.com/office/drawing/2014/main" id="{37874782-8941-44F2-80D7-A092997BAED6}"/>
              </a:ext>
            </a:extLst>
          </p:cNvPr>
          <p:cNvSpPr>
            <a:spLocks noChangeShapeType="1"/>
          </p:cNvSpPr>
          <p:nvPr/>
        </p:nvSpPr>
        <p:spPr bwMode="auto">
          <a:xfrm>
            <a:off x="9848850" y="2351404"/>
            <a:ext cx="0" cy="603504"/>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31" name="Rectangle 12">
            <a:extLst>
              <a:ext uri="{FF2B5EF4-FFF2-40B4-BE49-F238E27FC236}">
                <a16:creationId xmlns:a16="http://schemas.microsoft.com/office/drawing/2014/main" id="{A527E515-7E0E-4949-A531-982107B2F404}"/>
              </a:ext>
            </a:extLst>
          </p:cNvPr>
          <p:cNvSpPr>
            <a:spLocks noChangeArrowheads="1"/>
          </p:cNvSpPr>
          <p:nvPr/>
        </p:nvSpPr>
        <p:spPr bwMode="auto">
          <a:xfrm>
            <a:off x="8339328" y="2386486"/>
            <a:ext cx="581890" cy="397545"/>
          </a:xfrm>
          <a:prstGeom prst="rect">
            <a:avLst/>
          </a:prstGeom>
          <a:noFill/>
          <a:ln w="25400">
            <a:noFill/>
            <a:miter lim="800000"/>
            <a:headEnd/>
            <a:tailEnd/>
          </a:ln>
          <a:effectLst/>
        </p:spPr>
        <p:txBody>
          <a:bodyPr wrap="none" lIns="90487" tIns="44450" rIns="90487" bIns="44450" anchor="ctr" anchorCtr="0">
            <a:prstTxWarp prst="textNoShape">
              <a:avLst/>
            </a:prstTxWarp>
            <a:spAutoFit/>
          </a:bodyPr>
          <a:lstStyle/>
          <a:p>
            <a:pPr algn="l">
              <a:lnSpc>
                <a:spcPct val="100000"/>
              </a:lnSpc>
            </a:pPr>
            <a:r>
              <a:rPr lang="en-US" sz="2000" b="0" dirty="0">
                <a:latin typeface="Calibri"/>
                <a:cs typeface="Calibri"/>
              </a:rPr>
              <a:t>(</a:t>
            </a:r>
            <a:r>
              <a:rPr lang="en-US" sz="2000" b="0" dirty="0" err="1">
                <a:latin typeface="Calibri"/>
                <a:cs typeface="Calibri"/>
              </a:rPr>
              <a:t>k,j</a:t>
            </a:r>
            <a:r>
              <a:rPr lang="en-US" sz="2000" b="0" dirty="0">
                <a:latin typeface="Calibri"/>
                <a:cs typeface="Calibri"/>
              </a:rPr>
              <a:t>)</a:t>
            </a:r>
          </a:p>
        </p:txBody>
      </p:sp>
      <p:sp>
        <p:nvSpPr>
          <p:cNvPr id="32" name="Rectangle 13">
            <a:extLst>
              <a:ext uri="{FF2B5EF4-FFF2-40B4-BE49-F238E27FC236}">
                <a16:creationId xmlns:a16="http://schemas.microsoft.com/office/drawing/2014/main" id="{19DDFB1C-E5B3-4337-9E5C-0754705001FD}"/>
              </a:ext>
            </a:extLst>
          </p:cNvPr>
          <p:cNvSpPr>
            <a:spLocks noChangeArrowheads="1"/>
          </p:cNvSpPr>
          <p:nvPr/>
        </p:nvSpPr>
        <p:spPr bwMode="auto">
          <a:xfrm>
            <a:off x="7262346" y="1965960"/>
            <a:ext cx="649216"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(*,k)</a:t>
            </a:r>
          </a:p>
        </p:txBody>
      </p:sp>
      <p:sp>
        <p:nvSpPr>
          <p:cNvPr id="33" name="Rectangle 14">
            <a:extLst>
              <a:ext uri="{FF2B5EF4-FFF2-40B4-BE49-F238E27FC236}">
                <a16:creationId xmlns:a16="http://schemas.microsoft.com/office/drawing/2014/main" id="{E485A7F0-1DE6-4921-BE07-F865DB1E87E4}"/>
              </a:ext>
            </a:extLst>
          </p:cNvPr>
          <p:cNvSpPr>
            <a:spLocks noChangeArrowheads="1"/>
          </p:cNvSpPr>
          <p:nvPr/>
        </p:nvSpPr>
        <p:spPr bwMode="auto">
          <a:xfrm>
            <a:off x="8567928" y="2807208"/>
            <a:ext cx="50800" cy="50800"/>
          </a:xfrm>
          <a:prstGeom prst="rect">
            <a:avLst/>
          </a:prstGeom>
          <a:solidFill>
            <a:srgbClr val="FF0000"/>
          </a:solidFill>
          <a:ln w="57150">
            <a:solidFill>
              <a:srgbClr val="FF0000"/>
            </a:solidFill>
            <a:miter lim="800000"/>
            <a:headEnd/>
            <a:tailEnd/>
          </a:ln>
          <a:effectLst/>
        </p:spPr>
        <p:txBody>
          <a:bodyPr wrap="none" anchor="ctr">
            <a:prstTxWarp prst="textNoShape">
              <a:avLst/>
            </a:prstTxWarp>
          </a:bodyPr>
          <a:lstStyle/>
          <a:p>
            <a:endParaRPr lang="en-US" sz="2000">
              <a:latin typeface="Calibri"/>
              <a:cs typeface="Calibri"/>
            </a:endParaRPr>
          </a:p>
        </p:txBody>
      </p:sp>
      <p:sp>
        <p:nvSpPr>
          <p:cNvPr id="34" name="Rectangle 18">
            <a:extLst>
              <a:ext uri="{FF2B5EF4-FFF2-40B4-BE49-F238E27FC236}">
                <a16:creationId xmlns:a16="http://schemas.microsoft.com/office/drawing/2014/main" id="{B494128B-4A72-43E5-8D75-58ED3F06B7BF}"/>
              </a:ext>
            </a:extLst>
          </p:cNvPr>
          <p:cNvSpPr>
            <a:spLocks noChangeArrowheads="1"/>
          </p:cNvSpPr>
          <p:nvPr/>
        </p:nvSpPr>
        <p:spPr bwMode="auto">
          <a:xfrm>
            <a:off x="8138160" y="4023360"/>
            <a:ext cx="1188720" cy="731520"/>
          </a:xfrm>
          <a:prstGeom prst="rect">
            <a:avLst/>
          </a:prstGeom>
          <a:noFill/>
          <a:ln w="25400">
            <a:noFill/>
            <a:miter lim="800000"/>
            <a:headEnd/>
            <a:tailEnd/>
          </a:ln>
          <a:effectLst/>
        </p:spPr>
        <p:txBody>
          <a:bodyPr wrap="square" lIns="90487" tIns="44450" rIns="90487" bIns="44450">
            <a:prstTxWarp prst="textNoShape">
              <a:avLst/>
            </a:prstTxWarp>
            <a:noAutofit/>
          </a:bodyPr>
          <a:lstStyle/>
          <a:p>
            <a:pPr algn="ctr">
              <a:lnSpc>
                <a:spcPct val="100000"/>
              </a:lnSpc>
              <a:spcBef>
                <a:spcPts val="0"/>
              </a:spcBef>
            </a:pPr>
            <a:r>
              <a:rPr lang="en-US" sz="2000" b="0" dirty="0">
                <a:latin typeface="Calibri"/>
                <a:cs typeface="Calibri"/>
              </a:rPr>
              <a:t>Fixed</a:t>
            </a:r>
          </a:p>
        </p:txBody>
      </p:sp>
      <p:sp>
        <p:nvSpPr>
          <p:cNvPr id="35" name="Line 21">
            <a:extLst>
              <a:ext uri="{FF2B5EF4-FFF2-40B4-BE49-F238E27FC236}">
                <a16:creationId xmlns:a16="http://schemas.microsoft.com/office/drawing/2014/main" id="{B370AC2C-86EE-446F-82D8-453372A187DC}"/>
              </a:ext>
            </a:extLst>
          </p:cNvPr>
          <p:cNvSpPr>
            <a:spLocks noChangeShapeType="1"/>
          </p:cNvSpPr>
          <p:nvPr/>
        </p:nvSpPr>
        <p:spPr bwMode="auto">
          <a:xfrm flipV="1">
            <a:off x="7459678" y="3349942"/>
            <a:ext cx="0" cy="627062"/>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36" name="Rectangle 23">
            <a:extLst>
              <a:ext uri="{FF2B5EF4-FFF2-40B4-BE49-F238E27FC236}">
                <a16:creationId xmlns:a16="http://schemas.microsoft.com/office/drawing/2014/main" id="{325F34D1-0176-4516-A04F-E9B5EAF89ECF}"/>
              </a:ext>
            </a:extLst>
          </p:cNvPr>
          <p:cNvSpPr>
            <a:spLocks noChangeArrowheads="1"/>
          </p:cNvSpPr>
          <p:nvPr/>
        </p:nvSpPr>
        <p:spPr bwMode="auto">
          <a:xfrm>
            <a:off x="9418320" y="4023359"/>
            <a:ext cx="1188720" cy="731520"/>
          </a:xfrm>
          <a:prstGeom prst="rect">
            <a:avLst/>
          </a:prstGeom>
          <a:noFill/>
          <a:ln w="25400">
            <a:noFill/>
            <a:miter lim="800000"/>
            <a:headEnd/>
            <a:tailEnd/>
          </a:ln>
          <a:effectLst/>
        </p:spPr>
        <p:txBody>
          <a:bodyPr wrap="square" lIns="90487" tIns="44450" rIns="90487" bIns="44450">
            <a:prstTxWarp prst="textNoShape">
              <a:avLst/>
            </a:prstTxWarp>
            <a:noAutofit/>
          </a:bodyPr>
          <a:lstStyle/>
          <a:p>
            <a:pPr algn="ctr">
              <a:lnSpc>
                <a:spcPct val="100000"/>
              </a:lnSpc>
            </a:pPr>
            <a:r>
              <a:rPr lang="en-US" sz="2000" b="0" dirty="0">
                <a:latin typeface="Calibri"/>
                <a:cs typeface="Calibri"/>
              </a:rPr>
              <a:t>Column-wise</a:t>
            </a:r>
          </a:p>
        </p:txBody>
      </p:sp>
      <p:sp>
        <p:nvSpPr>
          <p:cNvPr id="37" name="Line 24">
            <a:extLst>
              <a:ext uri="{FF2B5EF4-FFF2-40B4-BE49-F238E27FC236}">
                <a16:creationId xmlns:a16="http://schemas.microsoft.com/office/drawing/2014/main" id="{5983ADDF-5AE1-45ED-8369-D91B708E5D7B}"/>
              </a:ext>
            </a:extLst>
          </p:cNvPr>
          <p:cNvSpPr>
            <a:spLocks noChangeShapeType="1"/>
          </p:cNvSpPr>
          <p:nvPr/>
        </p:nvSpPr>
        <p:spPr bwMode="auto">
          <a:xfrm flipV="1">
            <a:off x="10003536" y="3349942"/>
            <a:ext cx="0" cy="627062"/>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38" name="Rectangle 8">
            <a:extLst>
              <a:ext uri="{FF2B5EF4-FFF2-40B4-BE49-F238E27FC236}">
                <a16:creationId xmlns:a16="http://schemas.microsoft.com/office/drawing/2014/main" id="{C3D024BE-8740-444F-BCF1-7EDA0975FC2E}"/>
              </a:ext>
            </a:extLst>
          </p:cNvPr>
          <p:cNvSpPr>
            <a:spLocks noChangeArrowheads="1"/>
          </p:cNvSpPr>
          <p:nvPr/>
        </p:nvSpPr>
        <p:spPr bwMode="auto">
          <a:xfrm>
            <a:off x="8567927" y="2926080"/>
            <a:ext cx="32918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B</a:t>
            </a:r>
          </a:p>
        </p:txBody>
      </p:sp>
      <p:sp>
        <p:nvSpPr>
          <p:cNvPr id="39" name="Line 19">
            <a:extLst>
              <a:ext uri="{FF2B5EF4-FFF2-40B4-BE49-F238E27FC236}">
                <a16:creationId xmlns:a16="http://schemas.microsoft.com/office/drawing/2014/main" id="{48A18463-F3FB-40D6-87EA-698EFB3DB5E7}"/>
              </a:ext>
            </a:extLst>
          </p:cNvPr>
          <p:cNvSpPr>
            <a:spLocks noChangeShapeType="1"/>
          </p:cNvSpPr>
          <p:nvPr/>
        </p:nvSpPr>
        <p:spPr bwMode="auto">
          <a:xfrm flipV="1">
            <a:off x="8723376" y="3349943"/>
            <a:ext cx="0" cy="627063"/>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sz="2000">
              <a:latin typeface="Calibri"/>
              <a:cs typeface="Calibri"/>
            </a:endParaRPr>
          </a:p>
        </p:txBody>
      </p:sp>
      <p:sp>
        <p:nvSpPr>
          <p:cNvPr id="40" name="Line 10">
            <a:extLst>
              <a:ext uri="{FF2B5EF4-FFF2-40B4-BE49-F238E27FC236}">
                <a16:creationId xmlns:a16="http://schemas.microsoft.com/office/drawing/2014/main" id="{D6D2E953-F9FF-4AB2-A545-ABE7C70874F8}"/>
              </a:ext>
            </a:extLst>
          </p:cNvPr>
          <p:cNvSpPr>
            <a:spLocks noChangeShapeType="1"/>
          </p:cNvSpPr>
          <p:nvPr/>
        </p:nvSpPr>
        <p:spPr bwMode="auto">
          <a:xfrm>
            <a:off x="7628842" y="2363505"/>
            <a:ext cx="0" cy="603504"/>
          </a:xfrm>
          <a:prstGeom prst="line">
            <a:avLst/>
          </a:prstGeom>
          <a:noFill/>
          <a:ln w="57150">
            <a:solidFill>
              <a:srgbClr val="FF0000"/>
            </a:solidFill>
            <a:round/>
            <a:headEnd/>
            <a:tailEnd/>
          </a:ln>
          <a:effectLst/>
        </p:spPr>
        <p:txBody>
          <a:bodyPr wrap="none" anchor="ctr">
            <a:prstTxWarp prst="textNoShape">
              <a:avLst/>
            </a:prstTxWarp>
          </a:bodyPr>
          <a:lstStyle/>
          <a:p>
            <a:endParaRPr lang="en-US" sz="2000">
              <a:latin typeface="Calibri"/>
              <a:cs typeface="Calibri"/>
            </a:endParaRPr>
          </a:p>
        </p:txBody>
      </p:sp>
      <p:sp>
        <p:nvSpPr>
          <p:cNvPr id="41" name="Rectangle 13">
            <a:extLst>
              <a:ext uri="{FF2B5EF4-FFF2-40B4-BE49-F238E27FC236}">
                <a16:creationId xmlns:a16="http://schemas.microsoft.com/office/drawing/2014/main" id="{D0AC2A3B-FE66-4C20-98E3-3E9AAD8D114C}"/>
              </a:ext>
            </a:extLst>
          </p:cNvPr>
          <p:cNvSpPr>
            <a:spLocks noChangeArrowheads="1"/>
          </p:cNvSpPr>
          <p:nvPr/>
        </p:nvSpPr>
        <p:spPr bwMode="auto">
          <a:xfrm>
            <a:off x="9566550" y="1942595"/>
            <a:ext cx="603504" cy="397545"/>
          </a:xfrm>
          <a:prstGeom prst="rect">
            <a:avLst/>
          </a:prstGeom>
          <a:noFill/>
          <a:ln w="25400">
            <a:noFill/>
            <a:miter lim="800000"/>
            <a:headEnd/>
            <a:tailEnd/>
          </a:ln>
          <a:effectLst/>
        </p:spPr>
        <p:txBody>
          <a:bodyPr wrap="none" lIns="90487" tIns="44450" rIns="90487" bIns="44450">
            <a:prstTxWarp prst="textNoShape">
              <a:avLst/>
            </a:prstTxWarp>
            <a:spAutoFit/>
          </a:bodyPr>
          <a:lstStyle/>
          <a:p>
            <a:pPr algn="ctr">
              <a:lnSpc>
                <a:spcPct val="100000"/>
              </a:lnSpc>
            </a:pPr>
            <a:r>
              <a:rPr lang="en-US" sz="2000" b="0" dirty="0">
                <a:latin typeface="Calibri"/>
                <a:cs typeface="Calibri"/>
              </a:rPr>
              <a:t>(*,j)</a:t>
            </a:r>
          </a:p>
        </p:txBody>
      </p:sp>
      <p:sp>
        <p:nvSpPr>
          <p:cNvPr id="42" name="Rectangle 20">
            <a:extLst>
              <a:ext uri="{FF2B5EF4-FFF2-40B4-BE49-F238E27FC236}">
                <a16:creationId xmlns:a16="http://schemas.microsoft.com/office/drawing/2014/main" id="{635FB9BC-6ED8-4DE6-B221-89C4E2B28BB1}"/>
              </a:ext>
            </a:extLst>
          </p:cNvPr>
          <p:cNvSpPr>
            <a:spLocks noChangeArrowheads="1"/>
          </p:cNvSpPr>
          <p:nvPr/>
        </p:nvSpPr>
        <p:spPr bwMode="auto">
          <a:xfrm>
            <a:off x="6867144" y="4023357"/>
            <a:ext cx="1188720" cy="731520"/>
          </a:xfrm>
          <a:prstGeom prst="rect">
            <a:avLst/>
          </a:prstGeom>
          <a:noFill/>
          <a:ln w="25400">
            <a:noFill/>
            <a:miter lim="800000"/>
            <a:headEnd/>
            <a:tailEnd/>
          </a:ln>
          <a:effectLst/>
        </p:spPr>
        <p:txBody>
          <a:bodyPr wrap="square" lIns="90487" tIns="44450" rIns="90487" bIns="44450">
            <a:prstTxWarp prst="textNoShape">
              <a:avLst/>
            </a:prstTxWarp>
            <a:noAutofit/>
          </a:bodyPr>
          <a:lstStyle/>
          <a:p>
            <a:pPr algn="ctr">
              <a:lnSpc>
                <a:spcPct val="100000"/>
              </a:lnSpc>
            </a:pPr>
            <a:r>
              <a:rPr lang="en-US" sz="2000" b="0" dirty="0">
                <a:latin typeface="Calibri"/>
                <a:cs typeface="Calibri"/>
              </a:rPr>
              <a:t>Column-wise</a:t>
            </a:r>
          </a:p>
        </p:txBody>
      </p:sp>
    </p:spTree>
    <p:extLst>
      <p:ext uri="{BB962C8B-B14F-4D97-AF65-F5344CB8AC3E}">
        <p14:creationId xmlns:p14="http://schemas.microsoft.com/office/powerpoint/2010/main" val="2711330785"/>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61" name="Rectangle 9"/>
          <p:cNvSpPr>
            <a:spLocks noGrp="1" noChangeArrowheads="1"/>
          </p:cNvSpPr>
          <p:nvPr>
            <p:ph type="title"/>
          </p:nvPr>
        </p:nvSpPr>
        <p:spPr/>
        <p:txBody>
          <a:bodyPr/>
          <a:lstStyle/>
          <a:p>
            <a:r>
              <a:rPr lang="en-US" dirty="0"/>
              <a:t>Summary of Matrix Multiplication</a:t>
            </a:r>
          </a:p>
        </p:txBody>
      </p:sp>
      <p:sp>
        <p:nvSpPr>
          <p:cNvPr id="177156" name="Rectangle 4"/>
          <p:cNvSpPr>
            <a:spLocks noChangeArrowheads="1"/>
          </p:cNvSpPr>
          <p:nvPr/>
        </p:nvSpPr>
        <p:spPr bwMode="auto">
          <a:xfrm>
            <a:off x="7010401" y="1371600"/>
            <a:ext cx="2356863" cy="1320874"/>
          </a:xfrm>
          <a:prstGeom prst="rect">
            <a:avLst/>
          </a:prstGeom>
          <a:noFill/>
          <a:ln w="12700">
            <a:noFill/>
            <a:miter lim="800000"/>
            <a:headEnd/>
            <a:tailEnd/>
          </a:ln>
          <a:effectLst/>
        </p:spPr>
        <p:txBody>
          <a:bodyPr wrap="none" lIns="90487" tIns="44450" rIns="90487" bIns="44450">
            <a:prstTxWarp prst="textNoShape">
              <a:avLst/>
            </a:prstTxWarp>
            <a:spAutoFit/>
          </a:bodyPr>
          <a:lstStyle/>
          <a:p>
            <a:pPr>
              <a:lnSpc>
                <a:spcPct val="100000"/>
              </a:lnSpc>
              <a:tabLst>
                <a:tab pos="228600" algn="l"/>
              </a:tabLst>
            </a:pPr>
            <a:r>
              <a:rPr lang="en-US" sz="2000" dirty="0" err="1">
                <a:latin typeface="Calibri"/>
                <a:cs typeface="Calibri"/>
              </a:rPr>
              <a:t>ijk</a:t>
            </a:r>
            <a:r>
              <a:rPr lang="en-US" sz="2000" dirty="0">
                <a:latin typeface="Calibri"/>
                <a:cs typeface="Calibri"/>
              </a:rPr>
              <a:t> (&amp; </a:t>
            </a:r>
            <a:r>
              <a:rPr lang="en-US" sz="2000" dirty="0" err="1">
                <a:latin typeface="Calibri"/>
                <a:cs typeface="Calibri"/>
              </a:rPr>
              <a:t>jik</a:t>
            </a:r>
            <a:r>
              <a:rPr lang="en-US" sz="2000" dirty="0">
                <a:latin typeface="Calibri"/>
                <a:cs typeface="Calibri"/>
              </a:rPr>
              <a:t>): </a:t>
            </a:r>
          </a:p>
          <a:p>
            <a:pPr marL="114300" lvl="1">
              <a:lnSpc>
                <a:spcPct val="100000"/>
              </a:lnSpc>
              <a:buFontTx/>
              <a:buChar char="•"/>
              <a:tabLst>
                <a:tab pos="228600" algn="l"/>
              </a:tabLst>
            </a:pPr>
            <a:r>
              <a:rPr lang="en-US" sz="2000" dirty="0">
                <a:latin typeface="Calibri"/>
                <a:cs typeface="Calibri"/>
              </a:rPr>
              <a:t> </a:t>
            </a:r>
            <a:r>
              <a:rPr lang="en-US" sz="2000" b="0" dirty="0">
                <a:latin typeface="Calibri"/>
                <a:cs typeface="Calibri"/>
              </a:rPr>
              <a:t>2 loads, 0 stores</a:t>
            </a:r>
          </a:p>
          <a:p>
            <a:pPr marL="114300" lvl="1">
              <a:lnSpc>
                <a:spcPct val="100000"/>
              </a:lnSpc>
              <a:buFontTx/>
              <a:buChar char="•"/>
              <a:tabLst>
                <a:tab pos="228600" algn="l"/>
              </a:tabLst>
            </a:pPr>
            <a:r>
              <a:rPr lang="en-US" sz="2000" b="0" dirty="0">
                <a:latin typeface="Calibri"/>
                <a:cs typeface="Calibri"/>
              </a:rPr>
              <a:t> Misses/</a:t>
            </a:r>
            <a:r>
              <a:rPr lang="en-US" sz="2000" b="0" dirty="0" err="1">
                <a:latin typeface="Calibri"/>
                <a:cs typeface="Calibri"/>
              </a:rPr>
              <a:t>iter</a:t>
            </a:r>
            <a:r>
              <a:rPr lang="en-US" sz="2000" b="0" dirty="0">
                <a:latin typeface="Calibri"/>
                <a:cs typeface="Calibri"/>
              </a:rPr>
              <a:t> = </a:t>
            </a:r>
            <a:r>
              <a:rPr lang="en-US" sz="2000" dirty="0">
                <a:latin typeface="Calibri"/>
                <a:cs typeface="Calibri"/>
              </a:rPr>
              <a:t>1.25</a:t>
            </a:r>
          </a:p>
        </p:txBody>
      </p:sp>
      <p:sp>
        <p:nvSpPr>
          <p:cNvPr id="177159" name="Rectangle 7"/>
          <p:cNvSpPr>
            <a:spLocks noChangeArrowheads="1"/>
          </p:cNvSpPr>
          <p:nvPr/>
        </p:nvSpPr>
        <p:spPr bwMode="auto">
          <a:xfrm>
            <a:off x="7010398" y="5112888"/>
            <a:ext cx="2227019" cy="1320874"/>
          </a:xfrm>
          <a:prstGeom prst="rect">
            <a:avLst/>
          </a:prstGeom>
          <a:noFill/>
          <a:ln w="12700">
            <a:noFill/>
            <a:miter lim="800000"/>
            <a:headEnd/>
            <a:tailEnd/>
          </a:ln>
          <a:effectLst/>
        </p:spPr>
        <p:txBody>
          <a:bodyPr wrap="none" lIns="90487" tIns="44450" rIns="90487" bIns="44450">
            <a:prstTxWarp prst="textNoShape">
              <a:avLst/>
            </a:prstTxWarp>
            <a:spAutoFit/>
          </a:bodyPr>
          <a:lstStyle/>
          <a:p>
            <a:pPr>
              <a:lnSpc>
                <a:spcPct val="100000"/>
              </a:lnSpc>
              <a:tabLst>
                <a:tab pos="228600" algn="l"/>
              </a:tabLst>
            </a:pPr>
            <a:r>
              <a:rPr lang="en-US" sz="2000" dirty="0" err="1">
                <a:latin typeface="Calibri"/>
                <a:cs typeface="Calibri"/>
              </a:rPr>
              <a:t>kij</a:t>
            </a:r>
            <a:r>
              <a:rPr lang="en-US" sz="2000" dirty="0">
                <a:latin typeface="Calibri"/>
                <a:cs typeface="Calibri"/>
              </a:rPr>
              <a:t> (&amp; </a:t>
            </a:r>
            <a:r>
              <a:rPr lang="en-US" sz="2000" dirty="0" err="1">
                <a:latin typeface="Calibri"/>
                <a:cs typeface="Calibri"/>
              </a:rPr>
              <a:t>ikj</a:t>
            </a:r>
            <a:r>
              <a:rPr lang="en-US" sz="2000" dirty="0">
                <a:latin typeface="Calibri"/>
                <a:cs typeface="Calibri"/>
              </a:rPr>
              <a:t>): </a:t>
            </a:r>
          </a:p>
          <a:p>
            <a:pPr marL="114300" lvl="1">
              <a:lnSpc>
                <a:spcPct val="100000"/>
              </a:lnSpc>
              <a:buFontTx/>
              <a:buChar char="•"/>
              <a:tabLst>
                <a:tab pos="228600" algn="l"/>
              </a:tabLst>
            </a:pPr>
            <a:r>
              <a:rPr lang="en-US" sz="2000" dirty="0">
                <a:latin typeface="Calibri"/>
                <a:cs typeface="Calibri"/>
              </a:rPr>
              <a:t> </a:t>
            </a:r>
            <a:r>
              <a:rPr lang="en-US" sz="2000" b="0" dirty="0">
                <a:latin typeface="Calibri"/>
                <a:cs typeface="Calibri"/>
              </a:rPr>
              <a:t>2 loads, 1 store</a:t>
            </a:r>
          </a:p>
          <a:p>
            <a:pPr marL="114300" lvl="1">
              <a:lnSpc>
                <a:spcPct val="100000"/>
              </a:lnSpc>
              <a:buFontTx/>
              <a:buChar char="•"/>
              <a:tabLst>
                <a:tab pos="228600" algn="l"/>
              </a:tabLst>
            </a:pPr>
            <a:r>
              <a:rPr lang="en-US" sz="2000" b="0" dirty="0">
                <a:latin typeface="Calibri"/>
                <a:cs typeface="Calibri"/>
              </a:rPr>
              <a:t> Misses/</a:t>
            </a:r>
            <a:r>
              <a:rPr lang="en-US" sz="2000" b="0" dirty="0" err="1">
                <a:latin typeface="Calibri"/>
                <a:cs typeface="Calibri"/>
              </a:rPr>
              <a:t>iter</a:t>
            </a:r>
            <a:r>
              <a:rPr lang="en-US" sz="2000" b="0" dirty="0">
                <a:latin typeface="Calibri"/>
                <a:cs typeface="Calibri"/>
              </a:rPr>
              <a:t> = </a:t>
            </a:r>
            <a:r>
              <a:rPr lang="en-US" sz="2000" dirty="0">
                <a:latin typeface="Calibri"/>
                <a:cs typeface="Calibri"/>
              </a:rPr>
              <a:t>0.5</a:t>
            </a:r>
            <a:endParaRPr lang="en-US" sz="2000" b="0" dirty="0">
              <a:latin typeface="Calibri"/>
              <a:cs typeface="Calibri"/>
            </a:endParaRPr>
          </a:p>
        </p:txBody>
      </p:sp>
      <p:sp>
        <p:nvSpPr>
          <p:cNvPr id="177160" name="Rectangle 8"/>
          <p:cNvSpPr>
            <a:spLocks noChangeArrowheads="1"/>
          </p:cNvSpPr>
          <p:nvPr/>
        </p:nvSpPr>
        <p:spPr bwMode="auto">
          <a:xfrm>
            <a:off x="7010401" y="3283413"/>
            <a:ext cx="2227019" cy="1320874"/>
          </a:xfrm>
          <a:prstGeom prst="rect">
            <a:avLst/>
          </a:prstGeom>
          <a:noFill/>
          <a:ln w="12700">
            <a:noFill/>
            <a:miter lim="800000"/>
            <a:headEnd/>
            <a:tailEnd/>
          </a:ln>
          <a:effectLst/>
        </p:spPr>
        <p:txBody>
          <a:bodyPr wrap="none" lIns="90487" tIns="44450" rIns="90487" bIns="44450">
            <a:prstTxWarp prst="textNoShape">
              <a:avLst/>
            </a:prstTxWarp>
            <a:spAutoFit/>
          </a:bodyPr>
          <a:lstStyle/>
          <a:p>
            <a:pPr>
              <a:lnSpc>
                <a:spcPct val="100000"/>
              </a:lnSpc>
              <a:tabLst>
                <a:tab pos="228600" algn="l"/>
              </a:tabLst>
            </a:pPr>
            <a:r>
              <a:rPr lang="en-US" sz="2000" dirty="0" err="1">
                <a:latin typeface="Calibri"/>
                <a:cs typeface="Calibri"/>
              </a:rPr>
              <a:t>jki</a:t>
            </a:r>
            <a:r>
              <a:rPr lang="en-US" sz="2000" dirty="0">
                <a:latin typeface="Calibri"/>
                <a:cs typeface="Calibri"/>
              </a:rPr>
              <a:t> (&amp; </a:t>
            </a:r>
            <a:r>
              <a:rPr lang="en-US" sz="2000" dirty="0" err="1">
                <a:latin typeface="Calibri"/>
                <a:cs typeface="Calibri"/>
              </a:rPr>
              <a:t>kji</a:t>
            </a:r>
            <a:r>
              <a:rPr lang="en-US" sz="2000" dirty="0">
                <a:latin typeface="Calibri"/>
                <a:cs typeface="Calibri"/>
              </a:rPr>
              <a:t>): </a:t>
            </a:r>
          </a:p>
          <a:p>
            <a:pPr marL="114300" lvl="1">
              <a:lnSpc>
                <a:spcPct val="100000"/>
              </a:lnSpc>
              <a:buFontTx/>
              <a:buChar char="•"/>
              <a:tabLst>
                <a:tab pos="228600" algn="l"/>
              </a:tabLst>
            </a:pPr>
            <a:r>
              <a:rPr lang="en-US" sz="2000" dirty="0">
                <a:latin typeface="Calibri"/>
                <a:cs typeface="Calibri"/>
              </a:rPr>
              <a:t> </a:t>
            </a:r>
            <a:r>
              <a:rPr lang="en-US" sz="2000" b="0" dirty="0">
                <a:latin typeface="Calibri"/>
                <a:cs typeface="Calibri"/>
              </a:rPr>
              <a:t>2 loads, 1 store</a:t>
            </a:r>
          </a:p>
          <a:p>
            <a:pPr marL="114300" lvl="1">
              <a:lnSpc>
                <a:spcPct val="100000"/>
              </a:lnSpc>
              <a:buFontTx/>
              <a:buChar char="•"/>
              <a:tabLst>
                <a:tab pos="228600" algn="l"/>
              </a:tabLst>
            </a:pPr>
            <a:r>
              <a:rPr lang="en-US" sz="2000" b="0" dirty="0">
                <a:latin typeface="Calibri"/>
                <a:cs typeface="Calibri"/>
              </a:rPr>
              <a:t> Misses/</a:t>
            </a:r>
            <a:r>
              <a:rPr lang="en-US" sz="2000" b="0" dirty="0" err="1">
                <a:latin typeface="Calibri"/>
                <a:cs typeface="Calibri"/>
              </a:rPr>
              <a:t>iter</a:t>
            </a:r>
            <a:r>
              <a:rPr lang="en-US" sz="2000" b="0" dirty="0">
                <a:latin typeface="Calibri"/>
                <a:cs typeface="Calibri"/>
              </a:rPr>
              <a:t> = </a:t>
            </a:r>
            <a:r>
              <a:rPr lang="en-US" sz="2000" dirty="0">
                <a:latin typeface="Calibri"/>
                <a:cs typeface="Calibri"/>
              </a:rPr>
              <a:t>2.0</a:t>
            </a:r>
            <a:endParaRPr lang="en-US" sz="2000" b="0" dirty="0">
              <a:latin typeface="Calibri"/>
              <a:cs typeface="Calibri"/>
            </a:endParaRPr>
          </a:p>
        </p:txBody>
      </p:sp>
      <p:sp>
        <p:nvSpPr>
          <p:cNvPr id="177155" name="Rectangle 3"/>
          <p:cNvSpPr>
            <a:spLocks noChangeArrowheads="1"/>
          </p:cNvSpPr>
          <p:nvPr/>
        </p:nvSpPr>
        <p:spPr bwMode="auto">
          <a:xfrm>
            <a:off x="2819400" y="1058863"/>
            <a:ext cx="3657600" cy="2082800"/>
          </a:xfrm>
          <a:prstGeom prst="rect">
            <a:avLst/>
          </a:prstGeom>
          <a:solidFill>
            <a:srgbClr val="F6F5BD"/>
          </a:solidFill>
          <a:ln w="12700">
            <a:solidFill>
              <a:schemeClr val="tx1"/>
            </a:solidFill>
            <a:miter lim="800000"/>
            <a:headEnd/>
            <a:tailEnd/>
          </a:ln>
          <a:effectLst/>
        </p:spPr>
        <p:txBody>
          <a:bodyPr lIns="90487" tIns="44450" rIns="90487" bIns="44450">
            <a:prstTxWarp prst="textNoShape">
              <a:avLst/>
            </a:prstTxWarp>
            <a:spAutoFit/>
          </a:bodyPr>
          <a:lstStyle/>
          <a:p>
            <a:pPr algn="l">
              <a:lnSpc>
                <a:spcPct val="70000"/>
              </a:lnSpc>
              <a:spcBef>
                <a:spcPct val="50000"/>
              </a:spcBef>
            </a:pPr>
            <a:r>
              <a:rPr lang="en-US" sz="1400" dirty="0">
                <a:latin typeface="Courier New" charset="0"/>
              </a:rPr>
              <a:t>for (</a:t>
            </a:r>
            <a:r>
              <a:rPr lang="en-US" sz="1400" dirty="0" err="1">
                <a:latin typeface="Courier New" charset="0"/>
              </a:rPr>
              <a:t>i</a:t>
            </a:r>
            <a:r>
              <a:rPr lang="en-US" sz="1400" dirty="0">
                <a:latin typeface="Courier New" charset="0"/>
              </a:rPr>
              <a:t> = 0; </a:t>
            </a:r>
            <a:r>
              <a:rPr lang="en-US" sz="1400" dirty="0" err="1">
                <a:latin typeface="Courier New" charset="0"/>
              </a:rPr>
              <a:t>i</a:t>
            </a:r>
            <a:r>
              <a:rPr lang="en-US" sz="1400" dirty="0">
                <a:latin typeface="Courier New" charset="0"/>
              </a:rPr>
              <a:t> &lt; n; </a:t>
            </a:r>
            <a:r>
              <a:rPr lang="en-US" sz="1400" dirty="0" err="1">
                <a:latin typeface="Courier New" charset="0"/>
              </a:rPr>
              <a:t>i</a:t>
            </a:r>
            <a:r>
              <a:rPr lang="en-US" sz="1400" dirty="0">
                <a:latin typeface="Courier New" charset="0"/>
              </a:rPr>
              <a:t>++) {</a:t>
            </a:r>
          </a:p>
          <a:p>
            <a:pPr algn="l">
              <a:lnSpc>
                <a:spcPct val="70000"/>
              </a:lnSpc>
              <a:spcBef>
                <a:spcPct val="50000"/>
              </a:spcBef>
            </a:pPr>
            <a:r>
              <a:rPr lang="en-US" sz="1400" dirty="0">
                <a:latin typeface="Courier New" charset="0"/>
              </a:rPr>
              <a:t>  for (j = 0; j &lt; n; </a:t>
            </a:r>
            <a:r>
              <a:rPr lang="en-US" sz="1400" dirty="0" err="1">
                <a:latin typeface="Courier New" charset="0"/>
              </a:rPr>
              <a:t>j++</a:t>
            </a:r>
            <a:r>
              <a:rPr lang="en-US" sz="1400" dirty="0">
                <a:latin typeface="Courier New" charset="0"/>
              </a:rPr>
              <a:t>) {</a:t>
            </a:r>
          </a:p>
          <a:p>
            <a:pPr algn="l">
              <a:lnSpc>
                <a:spcPct val="70000"/>
              </a:lnSpc>
              <a:spcBef>
                <a:spcPct val="50000"/>
              </a:spcBef>
            </a:pPr>
            <a:r>
              <a:rPr lang="en-US" sz="1400" dirty="0">
                <a:latin typeface="Courier New" charset="0"/>
              </a:rPr>
              <a:t>   sum = 0.0;</a:t>
            </a:r>
          </a:p>
          <a:p>
            <a:pPr algn="l">
              <a:lnSpc>
                <a:spcPct val="70000"/>
              </a:lnSpc>
              <a:spcBef>
                <a:spcPct val="50000"/>
              </a:spcBef>
            </a:pPr>
            <a:r>
              <a:rPr lang="en-US" sz="1400" dirty="0">
                <a:latin typeface="Courier New" charset="0"/>
              </a:rPr>
              <a:t>   for (k = 0; k &lt; n; k++) </a:t>
            </a:r>
          </a:p>
          <a:p>
            <a:pPr algn="l">
              <a:lnSpc>
                <a:spcPct val="70000"/>
              </a:lnSpc>
              <a:spcBef>
                <a:spcPct val="50000"/>
              </a:spcBef>
            </a:pPr>
            <a:r>
              <a:rPr lang="en-US" sz="1400" dirty="0">
                <a:latin typeface="Courier New" charset="0"/>
              </a:rPr>
              <a:t>     sum += a[</a:t>
            </a:r>
            <a:r>
              <a:rPr lang="en-US" sz="1400" dirty="0" err="1">
                <a:latin typeface="Courier New" charset="0"/>
              </a:rPr>
              <a:t>i</a:t>
            </a:r>
            <a:r>
              <a:rPr lang="en-US" sz="1400" dirty="0">
                <a:latin typeface="Courier New" charset="0"/>
              </a:rPr>
              <a:t>][k] * b[k][j];</a:t>
            </a:r>
          </a:p>
          <a:p>
            <a:pPr algn="l">
              <a:lnSpc>
                <a:spcPct val="70000"/>
              </a:lnSpc>
              <a:spcBef>
                <a:spcPct val="50000"/>
              </a:spcBef>
            </a:pPr>
            <a:r>
              <a:rPr lang="en-US" sz="1400" dirty="0">
                <a:latin typeface="Courier New" charset="0"/>
              </a:rPr>
              <a:t>   </a:t>
            </a:r>
            <a:r>
              <a:rPr lang="en-US" sz="1400" dirty="0" err="1">
                <a:latin typeface="Courier New" charset="0"/>
              </a:rPr>
              <a:t>c[i][j</a:t>
            </a:r>
            <a:r>
              <a:rPr lang="en-US" sz="1400" dirty="0">
                <a:latin typeface="Courier New" charset="0"/>
              </a:rPr>
              <a:t>] = sum;</a:t>
            </a:r>
          </a:p>
          <a:p>
            <a:pPr algn="l">
              <a:lnSpc>
                <a:spcPct val="70000"/>
              </a:lnSpc>
              <a:spcBef>
                <a:spcPct val="50000"/>
              </a:spcBef>
            </a:pPr>
            <a:r>
              <a:rPr lang="en-US" sz="1400" dirty="0">
                <a:latin typeface="Courier New" charset="0"/>
              </a:rPr>
              <a:t> }</a:t>
            </a:r>
          </a:p>
          <a:p>
            <a:pPr algn="l">
              <a:lnSpc>
                <a:spcPct val="70000"/>
              </a:lnSpc>
              <a:spcBef>
                <a:spcPct val="50000"/>
              </a:spcBef>
            </a:pPr>
            <a:r>
              <a:rPr lang="en-US" sz="1400" dirty="0">
                <a:latin typeface="Courier New" charset="0"/>
              </a:rPr>
              <a:t>}  </a:t>
            </a:r>
          </a:p>
        </p:txBody>
      </p:sp>
      <p:sp>
        <p:nvSpPr>
          <p:cNvPr id="177157" name="Rectangle 5"/>
          <p:cNvSpPr>
            <a:spLocks noChangeArrowheads="1"/>
          </p:cNvSpPr>
          <p:nvPr/>
        </p:nvSpPr>
        <p:spPr bwMode="auto">
          <a:xfrm>
            <a:off x="2819397" y="5020814"/>
            <a:ext cx="3657600" cy="1807931"/>
          </a:xfrm>
          <a:prstGeom prst="rect">
            <a:avLst/>
          </a:prstGeom>
          <a:solidFill>
            <a:srgbClr val="F6F5BD"/>
          </a:solidFill>
          <a:ln w="12700">
            <a:solidFill>
              <a:schemeClr val="tx1"/>
            </a:solidFill>
            <a:miter lim="800000"/>
            <a:headEnd/>
            <a:tailEnd/>
          </a:ln>
          <a:effectLst/>
        </p:spPr>
        <p:txBody>
          <a:bodyPr lIns="90487" tIns="44450" rIns="90487" bIns="44450">
            <a:prstTxWarp prst="textNoShape">
              <a:avLst/>
            </a:prstTxWarp>
            <a:spAutoFit/>
          </a:bodyPr>
          <a:lstStyle/>
          <a:p>
            <a:pPr algn="l">
              <a:lnSpc>
                <a:spcPct val="70000"/>
              </a:lnSpc>
              <a:spcBef>
                <a:spcPct val="50000"/>
              </a:spcBef>
            </a:pPr>
            <a:r>
              <a:rPr lang="en-US" sz="1400" dirty="0">
                <a:latin typeface="Courier New" charset="0"/>
              </a:rPr>
              <a:t>for (k = 0; k &lt; n; k++) {</a:t>
            </a:r>
          </a:p>
          <a:p>
            <a:pPr algn="l">
              <a:lnSpc>
                <a:spcPct val="70000"/>
              </a:lnSpc>
              <a:spcBef>
                <a:spcPct val="50000"/>
              </a:spcBef>
            </a:pPr>
            <a:r>
              <a:rPr lang="en-US" sz="1400" dirty="0">
                <a:latin typeface="Courier New" charset="0"/>
              </a:rPr>
              <a:t> for (</a:t>
            </a:r>
            <a:r>
              <a:rPr lang="en-US" sz="1400" dirty="0" err="1">
                <a:latin typeface="Courier New" charset="0"/>
              </a:rPr>
              <a:t>i</a:t>
            </a:r>
            <a:r>
              <a:rPr lang="en-US" sz="1400" dirty="0">
                <a:latin typeface="Courier New" charset="0"/>
              </a:rPr>
              <a:t> = 0; </a:t>
            </a:r>
            <a:r>
              <a:rPr lang="en-US" sz="1400" dirty="0" err="1">
                <a:latin typeface="Courier New" charset="0"/>
              </a:rPr>
              <a:t>i</a:t>
            </a:r>
            <a:r>
              <a:rPr lang="en-US" sz="1400" dirty="0">
                <a:latin typeface="Courier New" charset="0"/>
              </a:rPr>
              <a:t> &lt; n; </a:t>
            </a:r>
            <a:r>
              <a:rPr lang="en-US" sz="1400" dirty="0" err="1">
                <a:latin typeface="Courier New" charset="0"/>
              </a:rPr>
              <a:t>i</a:t>
            </a:r>
            <a:r>
              <a:rPr lang="en-US" sz="1400" dirty="0">
                <a:latin typeface="Courier New" charset="0"/>
              </a:rPr>
              <a:t>++) {</a:t>
            </a:r>
          </a:p>
          <a:p>
            <a:pPr algn="l">
              <a:lnSpc>
                <a:spcPct val="70000"/>
              </a:lnSpc>
              <a:spcBef>
                <a:spcPct val="50000"/>
              </a:spcBef>
            </a:pPr>
            <a:r>
              <a:rPr lang="en-US" sz="1400" dirty="0">
                <a:latin typeface="Courier New" charset="0"/>
              </a:rPr>
              <a:t>  r = a[</a:t>
            </a:r>
            <a:r>
              <a:rPr lang="en-US" sz="1400" dirty="0" err="1">
                <a:latin typeface="Courier New" charset="0"/>
              </a:rPr>
              <a:t>i</a:t>
            </a:r>
            <a:r>
              <a:rPr lang="en-US" sz="1400" dirty="0">
                <a:latin typeface="Courier New" charset="0"/>
              </a:rPr>
              <a:t>][k];</a:t>
            </a:r>
          </a:p>
          <a:p>
            <a:pPr algn="l">
              <a:lnSpc>
                <a:spcPct val="70000"/>
              </a:lnSpc>
              <a:spcBef>
                <a:spcPct val="50000"/>
              </a:spcBef>
            </a:pPr>
            <a:r>
              <a:rPr lang="en-US" sz="1400" dirty="0">
                <a:latin typeface="Courier New" charset="0"/>
              </a:rPr>
              <a:t>  for (j = 0; j &lt; n; </a:t>
            </a:r>
            <a:r>
              <a:rPr lang="en-US" sz="1400" dirty="0" err="1">
                <a:latin typeface="Courier New" charset="0"/>
              </a:rPr>
              <a:t>j++</a:t>
            </a:r>
            <a:r>
              <a:rPr lang="en-US" sz="1400" dirty="0">
                <a:latin typeface="Courier New" charset="0"/>
              </a:rPr>
              <a:t>)</a:t>
            </a:r>
          </a:p>
          <a:p>
            <a:pPr algn="l">
              <a:lnSpc>
                <a:spcPct val="70000"/>
              </a:lnSpc>
              <a:spcBef>
                <a:spcPct val="50000"/>
              </a:spcBef>
            </a:pPr>
            <a:r>
              <a:rPr lang="en-US" sz="1400" dirty="0">
                <a:latin typeface="Courier New" charset="0"/>
              </a:rPr>
              <a:t>   c[</a:t>
            </a:r>
            <a:r>
              <a:rPr lang="en-US" sz="1400" dirty="0" err="1">
                <a:latin typeface="Courier New" charset="0"/>
              </a:rPr>
              <a:t>i</a:t>
            </a:r>
            <a:r>
              <a:rPr lang="en-US" sz="1400" dirty="0">
                <a:latin typeface="Courier New" charset="0"/>
              </a:rPr>
              <a:t>][j] += r * b[k][j];   </a:t>
            </a:r>
          </a:p>
          <a:p>
            <a:pPr algn="l">
              <a:lnSpc>
                <a:spcPct val="70000"/>
              </a:lnSpc>
              <a:spcBef>
                <a:spcPct val="50000"/>
              </a:spcBef>
            </a:pPr>
            <a:r>
              <a:rPr lang="en-US" sz="1400" dirty="0">
                <a:latin typeface="Courier New" charset="0"/>
              </a:rPr>
              <a:t> }</a:t>
            </a:r>
          </a:p>
          <a:p>
            <a:pPr algn="l">
              <a:lnSpc>
                <a:spcPct val="70000"/>
              </a:lnSpc>
              <a:spcBef>
                <a:spcPct val="50000"/>
              </a:spcBef>
            </a:pPr>
            <a:r>
              <a:rPr lang="en-US" sz="1400" dirty="0">
                <a:latin typeface="Courier New" charset="0"/>
              </a:rPr>
              <a:t>}</a:t>
            </a:r>
          </a:p>
        </p:txBody>
      </p:sp>
      <p:sp>
        <p:nvSpPr>
          <p:cNvPr id="177158" name="Rectangle 6"/>
          <p:cNvSpPr>
            <a:spLocks noChangeArrowheads="1"/>
          </p:cNvSpPr>
          <p:nvPr/>
        </p:nvSpPr>
        <p:spPr bwMode="auto">
          <a:xfrm>
            <a:off x="2819400" y="3172289"/>
            <a:ext cx="3657600" cy="1807931"/>
          </a:xfrm>
          <a:prstGeom prst="rect">
            <a:avLst/>
          </a:prstGeom>
          <a:solidFill>
            <a:srgbClr val="F6F5BD"/>
          </a:solidFill>
          <a:ln w="12700">
            <a:solidFill>
              <a:schemeClr val="tx1"/>
            </a:solidFill>
            <a:miter lim="800000"/>
            <a:headEnd/>
            <a:tailEnd/>
          </a:ln>
          <a:effectLst/>
        </p:spPr>
        <p:txBody>
          <a:bodyPr lIns="90487" tIns="44450" rIns="90487" bIns="44450">
            <a:prstTxWarp prst="textNoShape">
              <a:avLst/>
            </a:prstTxWarp>
            <a:spAutoFit/>
          </a:bodyPr>
          <a:lstStyle/>
          <a:p>
            <a:pPr algn="l">
              <a:lnSpc>
                <a:spcPct val="70000"/>
              </a:lnSpc>
              <a:spcBef>
                <a:spcPct val="50000"/>
              </a:spcBef>
            </a:pPr>
            <a:r>
              <a:rPr lang="en-US" sz="1400" dirty="0">
                <a:latin typeface="Courier New" charset="0"/>
              </a:rPr>
              <a:t>for (j = 0; j &lt; n; </a:t>
            </a:r>
            <a:r>
              <a:rPr lang="en-US" sz="1400" dirty="0" err="1">
                <a:latin typeface="Courier New" charset="0"/>
              </a:rPr>
              <a:t>j++</a:t>
            </a:r>
            <a:r>
              <a:rPr lang="en-US" sz="1400" dirty="0">
                <a:latin typeface="Courier New" charset="0"/>
              </a:rPr>
              <a:t>) {</a:t>
            </a:r>
          </a:p>
          <a:p>
            <a:pPr algn="l">
              <a:lnSpc>
                <a:spcPct val="70000"/>
              </a:lnSpc>
              <a:spcBef>
                <a:spcPct val="50000"/>
              </a:spcBef>
            </a:pPr>
            <a:r>
              <a:rPr lang="en-US" sz="1400" dirty="0">
                <a:latin typeface="Courier New" charset="0"/>
              </a:rPr>
              <a:t> for (k = 0; k &lt; n; k++) {</a:t>
            </a:r>
          </a:p>
          <a:p>
            <a:pPr algn="l">
              <a:lnSpc>
                <a:spcPct val="70000"/>
              </a:lnSpc>
              <a:spcBef>
                <a:spcPct val="50000"/>
              </a:spcBef>
            </a:pPr>
            <a:r>
              <a:rPr lang="en-US" sz="1400" dirty="0">
                <a:latin typeface="Courier New" charset="0"/>
              </a:rPr>
              <a:t>   r = b[k][j];</a:t>
            </a:r>
          </a:p>
          <a:p>
            <a:pPr algn="l">
              <a:lnSpc>
                <a:spcPct val="70000"/>
              </a:lnSpc>
              <a:spcBef>
                <a:spcPct val="50000"/>
              </a:spcBef>
            </a:pPr>
            <a:r>
              <a:rPr lang="en-US" sz="1400" dirty="0">
                <a:latin typeface="Courier New" charset="0"/>
              </a:rPr>
              <a:t>   for (</a:t>
            </a:r>
            <a:r>
              <a:rPr lang="en-US" sz="1400" dirty="0" err="1">
                <a:latin typeface="Courier New" charset="0"/>
              </a:rPr>
              <a:t>i</a:t>
            </a:r>
            <a:r>
              <a:rPr lang="en-US" sz="1400" dirty="0">
                <a:latin typeface="Courier New" charset="0"/>
              </a:rPr>
              <a:t> = 0; </a:t>
            </a:r>
            <a:r>
              <a:rPr lang="en-US" sz="1400" dirty="0" err="1">
                <a:latin typeface="Courier New" charset="0"/>
              </a:rPr>
              <a:t>i</a:t>
            </a:r>
            <a:r>
              <a:rPr lang="en-US" sz="1400" dirty="0">
                <a:latin typeface="Courier New" charset="0"/>
              </a:rPr>
              <a:t> &lt; n; </a:t>
            </a:r>
            <a:r>
              <a:rPr lang="en-US" sz="1400" dirty="0" err="1">
                <a:latin typeface="Courier New" charset="0"/>
              </a:rPr>
              <a:t>i</a:t>
            </a:r>
            <a:r>
              <a:rPr lang="en-US" sz="1400" dirty="0">
                <a:latin typeface="Courier New" charset="0"/>
              </a:rPr>
              <a:t>++)</a:t>
            </a:r>
          </a:p>
          <a:p>
            <a:pPr algn="l">
              <a:lnSpc>
                <a:spcPct val="70000"/>
              </a:lnSpc>
              <a:spcBef>
                <a:spcPct val="50000"/>
              </a:spcBef>
            </a:pPr>
            <a:r>
              <a:rPr lang="en-US" sz="1400" dirty="0">
                <a:latin typeface="Courier New" charset="0"/>
              </a:rPr>
              <a:t>    c[</a:t>
            </a:r>
            <a:r>
              <a:rPr lang="en-US" sz="1400" dirty="0" err="1">
                <a:latin typeface="Courier New" charset="0"/>
              </a:rPr>
              <a:t>i</a:t>
            </a:r>
            <a:r>
              <a:rPr lang="en-US" sz="1400" dirty="0">
                <a:latin typeface="Courier New" charset="0"/>
              </a:rPr>
              <a:t>][j] += a[</a:t>
            </a:r>
            <a:r>
              <a:rPr lang="en-US" sz="1400" dirty="0" err="1">
                <a:latin typeface="Courier New" charset="0"/>
              </a:rPr>
              <a:t>i</a:t>
            </a:r>
            <a:r>
              <a:rPr lang="en-US" sz="1400" dirty="0">
                <a:latin typeface="Courier New" charset="0"/>
              </a:rPr>
              <a:t>][k] * r;</a:t>
            </a:r>
          </a:p>
          <a:p>
            <a:pPr algn="l">
              <a:lnSpc>
                <a:spcPct val="70000"/>
              </a:lnSpc>
              <a:spcBef>
                <a:spcPct val="50000"/>
              </a:spcBef>
            </a:pPr>
            <a:r>
              <a:rPr lang="en-US" sz="1400" dirty="0">
                <a:latin typeface="Courier New" charset="0"/>
              </a:rPr>
              <a:t> }</a:t>
            </a:r>
          </a:p>
          <a:p>
            <a:pPr algn="l">
              <a:lnSpc>
                <a:spcPct val="70000"/>
              </a:lnSpc>
              <a:spcBef>
                <a:spcPct val="50000"/>
              </a:spcBef>
            </a:pPr>
            <a:r>
              <a:rPr lang="en-US" sz="1400" dirty="0">
                <a:latin typeface="Courier New" charset="0"/>
              </a:rPr>
              <a:t>}</a:t>
            </a:r>
          </a:p>
        </p:txBody>
      </p:sp>
    </p:spTree>
    <p:extLst>
      <p:ext uri="{BB962C8B-B14F-4D97-AF65-F5344CB8AC3E}">
        <p14:creationId xmlns:p14="http://schemas.microsoft.com/office/powerpoint/2010/main" val="1419180096"/>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Better Matrix Multiplication</a:t>
            </a:r>
          </a:p>
        </p:txBody>
      </p:sp>
      <p:sp>
        <p:nvSpPr>
          <p:cNvPr id="3" name="Rectangle 2"/>
          <p:cNvSpPr/>
          <p:nvPr/>
        </p:nvSpPr>
        <p:spPr bwMode="auto">
          <a:xfrm>
            <a:off x="3808665" y="45720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nSpc>
                <a:spcPct val="100000"/>
              </a:lnSpc>
              <a:spcBef>
                <a:spcPct val="0"/>
              </a:spcBef>
            </a:pPr>
            <a:r>
              <a:rPr lang="en-US" sz="2000" dirty="0">
                <a:latin typeface="Courier New" pitchFamily="49" charset="0"/>
                <a:cs typeface="Courier New" pitchFamily="49" charset="0"/>
              </a:rPr>
              <a:t>a</a:t>
            </a:r>
          </a:p>
        </p:txBody>
      </p:sp>
      <p:sp>
        <p:nvSpPr>
          <p:cNvPr id="4" name="Rectangle 3"/>
          <p:cNvSpPr/>
          <p:nvPr/>
        </p:nvSpPr>
        <p:spPr bwMode="auto">
          <a:xfrm>
            <a:off x="5408865" y="45720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nSpc>
                <a:spcPct val="100000"/>
              </a:lnSpc>
              <a:spcBef>
                <a:spcPct val="0"/>
              </a:spcBef>
            </a:pPr>
            <a:r>
              <a:rPr lang="en-US" sz="2000" dirty="0">
                <a:latin typeface="Courier New" pitchFamily="49" charset="0"/>
                <a:cs typeface="Courier New" pitchFamily="49" charset="0"/>
              </a:rPr>
              <a:t>b</a:t>
            </a:r>
          </a:p>
        </p:txBody>
      </p:sp>
      <p:cxnSp>
        <p:nvCxnSpPr>
          <p:cNvPr id="5" name="Straight Connector 4"/>
          <p:cNvCxnSpPr/>
          <p:nvPr/>
        </p:nvCxnSpPr>
        <p:spPr bwMode="auto">
          <a:xfrm>
            <a:off x="3808665" y="5427663"/>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cxnSp>
        <p:nvCxnSpPr>
          <p:cNvPr id="6" name="Straight Connector 5"/>
          <p:cNvCxnSpPr/>
          <p:nvPr/>
        </p:nvCxnSpPr>
        <p:spPr bwMode="auto">
          <a:xfrm rot="5400000">
            <a:off x="5522371" y="5142706"/>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sp>
        <p:nvSpPr>
          <p:cNvPr id="7" name="TextBox 6"/>
          <p:cNvSpPr txBox="1"/>
          <p:nvPr/>
        </p:nvSpPr>
        <p:spPr>
          <a:xfrm>
            <a:off x="3611560" y="5242573"/>
            <a:ext cx="240772" cy="288284"/>
          </a:xfrm>
          <a:prstGeom prst="rect">
            <a:avLst/>
          </a:prstGeom>
          <a:noFill/>
        </p:spPr>
        <p:txBody>
          <a:bodyPr wrap="none" rtlCol="0">
            <a:spAutoFit/>
          </a:bodyPr>
          <a:lstStyle/>
          <a:p>
            <a:r>
              <a:rPr lang="en-US" dirty="0" err="1">
                <a:latin typeface="Calibri" pitchFamily="34" charset="0"/>
              </a:rPr>
              <a:t>i</a:t>
            </a:r>
            <a:endParaRPr lang="en-US" dirty="0">
              <a:latin typeface="Calibri" pitchFamily="34" charset="0"/>
            </a:endParaRPr>
          </a:p>
        </p:txBody>
      </p:sp>
      <p:sp>
        <p:nvSpPr>
          <p:cNvPr id="8" name="TextBox 7"/>
          <p:cNvSpPr txBox="1"/>
          <p:nvPr/>
        </p:nvSpPr>
        <p:spPr>
          <a:xfrm>
            <a:off x="5994399" y="3936999"/>
            <a:ext cx="243978" cy="288284"/>
          </a:xfrm>
          <a:prstGeom prst="rect">
            <a:avLst/>
          </a:prstGeom>
          <a:noFill/>
        </p:spPr>
        <p:txBody>
          <a:bodyPr wrap="none" rtlCol="0">
            <a:spAutoFit/>
          </a:bodyPr>
          <a:lstStyle/>
          <a:p>
            <a:r>
              <a:rPr lang="en-US" dirty="0">
                <a:latin typeface="Calibri" pitchFamily="34" charset="0"/>
              </a:rPr>
              <a:t>j</a:t>
            </a:r>
          </a:p>
        </p:txBody>
      </p:sp>
      <p:sp>
        <p:nvSpPr>
          <p:cNvPr id="9" name="TextBox 8"/>
          <p:cNvSpPr txBox="1"/>
          <p:nvPr/>
        </p:nvSpPr>
        <p:spPr>
          <a:xfrm>
            <a:off x="4993997" y="4986292"/>
            <a:ext cx="389850" cy="440762"/>
          </a:xfrm>
          <a:prstGeom prst="rect">
            <a:avLst/>
          </a:prstGeom>
          <a:noFill/>
        </p:spPr>
        <p:txBody>
          <a:bodyPr wrap="none" rtlCol="0">
            <a:spAutoFit/>
          </a:bodyPr>
          <a:lstStyle/>
          <a:p>
            <a:r>
              <a:rPr lang="en-US" sz="3200" dirty="0">
                <a:latin typeface="Calibri" pitchFamily="34" charset="0"/>
              </a:rPr>
              <a:t>*</a:t>
            </a:r>
          </a:p>
        </p:txBody>
      </p:sp>
      <p:sp>
        <p:nvSpPr>
          <p:cNvPr id="10" name="Rectangle 9"/>
          <p:cNvSpPr/>
          <p:nvPr/>
        </p:nvSpPr>
        <p:spPr bwMode="auto">
          <a:xfrm>
            <a:off x="2023532" y="45720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nSpc>
                <a:spcPct val="100000"/>
              </a:lnSpc>
              <a:spcBef>
                <a:spcPct val="0"/>
              </a:spcBef>
            </a:pPr>
            <a:r>
              <a:rPr lang="en-US" sz="2000" dirty="0">
                <a:latin typeface="Courier New" pitchFamily="49" charset="0"/>
                <a:cs typeface="Courier New" pitchFamily="49" charset="0"/>
              </a:rPr>
              <a:t>c</a:t>
            </a:r>
          </a:p>
        </p:txBody>
      </p:sp>
      <p:sp>
        <p:nvSpPr>
          <p:cNvPr id="11" name="TextBox 10"/>
          <p:cNvSpPr txBox="1"/>
          <p:nvPr/>
        </p:nvSpPr>
        <p:spPr>
          <a:xfrm>
            <a:off x="3289782" y="4876800"/>
            <a:ext cx="389850" cy="440762"/>
          </a:xfrm>
          <a:prstGeom prst="rect">
            <a:avLst/>
          </a:prstGeom>
          <a:noFill/>
        </p:spPr>
        <p:txBody>
          <a:bodyPr wrap="none" rtlCol="0">
            <a:spAutoFit/>
          </a:bodyPr>
          <a:lstStyle/>
          <a:p>
            <a:r>
              <a:rPr lang="en-US" sz="3200" dirty="0">
                <a:latin typeface="Calibri" pitchFamily="34" charset="0"/>
              </a:rPr>
              <a:t>=</a:t>
            </a:r>
          </a:p>
        </p:txBody>
      </p:sp>
      <p:sp>
        <p:nvSpPr>
          <p:cNvPr id="12" name="Rectangle 11"/>
          <p:cNvSpPr/>
          <p:nvPr/>
        </p:nvSpPr>
        <p:spPr bwMode="auto">
          <a:xfrm>
            <a:off x="2709332" y="5410200"/>
            <a:ext cx="76200" cy="762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15" name="Rectangle 7"/>
          <p:cNvSpPr>
            <a:spLocks noChangeArrowheads="1"/>
          </p:cNvSpPr>
          <p:nvPr/>
        </p:nvSpPr>
        <p:spPr bwMode="auto">
          <a:xfrm>
            <a:off x="2023533" y="1413396"/>
            <a:ext cx="6907339" cy="2798202"/>
          </a:xfrm>
          <a:prstGeom prst="rect">
            <a:avLst/>
          </a:prstGeom>
          <a:solidFill>
            <a:srgbClr val="F6F5BD"/>
          </a:solidFill>
          <a:ln w="12700" cmpd="thickThin">
            <a:solidFill>
              <a:schemeClr val="tx1"/>
            </a:solidFill>
            <a:miter lim="800000"/>
            <a:headEnd/>
            <a:tailEnd/>
          </a:ln>
          <a:effectLst/>
        </p:spPr>
        <p:txBody>
          <a:bodyPr wrap="none" lIns="90487" tIns="44450" rIns="90487" bIns="44450">
            <a:spAutoFit/>
          </a:bodyPr>
          <a:lstStyle/>
          <a:p>
            <a:pPr>
              <a:lnSpc>
                <a:spcPct val="100000"/>
              </a:lnSpc>
              <a:spcBef>
                <a:spcPts val="0"/>
              </a:spcBef>
            </a:pPr>
            <a:r>
              <a:rPr lang="en-US" sz="1600" dirty="0">
                <a:latin typeface="Courier New" pitchFamily="49" charset="0"/>
              </a:rPr>
              <a:t>c = (double *) </a:t>
            </a:r>
            <a:r>
              <a:rPr lang="en-US" sz="1600" dirty="0" err="1">
                <a:latin typeface="Courier New" pitchFamily="49" charset="0"/>
              </a:rPr>
              <a:t>calloc</a:t>
            </a:r>
            <a:r>
              <a:rPr lang="en-US" sz="1600" dirty="0">
                <a:latin typeface="Courier New" pitchFamily="49" charset="0"/>
              </a:rPr>
              <a:t>(</a:t>
            </a:r>
            <a:r>
              <a:rPr lang="en-US" sz="1600" dirty="0" err="1">
                <a:latin typeface="Courier New" pitchFamily="49" charset="0"/>
              </a:rPr>
              <a:t>sizeof</a:t>
            </a:r>
            <a:r>
              <a:rPr lang="en-US" sz="1600" dirty="0">
                <a:latin typeface="Courier New" pitchFamily="49" charset="0"/>
              </a:rPr>
              <a:t>(double), n*n);</a:t>
            </a:r>
          </a:p>
          <a:p>
            <a:pPr>
              <a:lnSpc>
                <a:spcPct val="100000"/>
              </a:lnSpc>
              <a:spcBef>
                <a:spcPts val="0"/>
              </a:spcBef>
            </a:pPr>
            <a:endParaRPr lang="en-US" sz="1600" dirty="0">
              <a:latin typeface="Courier New" pitchFamily="49" charset="0"/>
            </a:endParaRPr>
          </a:p>
          <a:p>
            <a:pPr>
              <a:lnSpc>
                <a:spcPct val="100000"/>
              </a:lnSpc>
              <a:spcBef>
                <a:spcPts val="0"/>
              </a:spcBef>
            </a:pPr>
            <a:r>
              <a:rPr lang="en-US" sz="1600" dirty="0">
                <a:solidFill>
                  <a:srgbClr val="990000"/>
                </a:solidFill>
                <a:latin typeface="Courier New" pitchFamily="49" charset="0"/>
              </a:rPr>
              <a:t>/* Multiply n x n matrices a and b  */</a:t>
            </a:r>
          </a:p>
          <a:p>
            <a:pPr>
              <a:lnSpc>
                <a:spcPct val="100000"/>
              </a:lnSpc>
              <a:spcBef>
                <a:spcPts val="0"/>
              </a:spcBef>
            </a:pPr>
            <a:r>
              <a:rPr lang="en-US" sz="1600" dirty="0">
                <a:latin typeface="Courier New" pitchFamily="49" charset="0"/>
              </a:rPr>
              <a:t>void </a:t>
            </a:r>
            <a:r>
              <a:rPr lang="en-US" sz="1600" dirty="0" err="1">
                <a:latin typeface="Courier New" pitchFamily="49" charset="0"/>
              </a:rPr>
              <a:t>mmm</a:t>
            </a:r>
            <a:r>
              <a:rPr lang="en-US" sz="1600" dirty="0">
                <a:latin typeface="Courier New" pitchFamily="49" charset="0"/>
              </a:rPr>
              <a:t>(double *a, double *b, double *c, </a:t>
            </a:r>
            <a:r>
              <a:rPr lang="en-US" sz="1600" dirty="0" err="1">
                <a:latin typeface="Courier New" pitchFamily="49" charset="0"/>
              </a:rPr>
              <a:t>int</a:t>
            </a:r>
            <a:r>
              <a:rPr lang="en-US" sz="1600" dirty="0">
                <a:latin typeface="Courier New" pitchFamily="49" charset="0"/>
              </a:rPr>
              <a:t> n) {</a:t>
            </a:r>
          </a:p>
          <a:p>
            <a:pPr>
              <a:lnSpc>
                <a:spcPct val="100000"/>
              </a:lnSpc>
              <a:spcBef>
                <a:spcPts val="0"/>
              </a:spcBef>
            </a:pPr>
            <a:r>
              <a:rPr lang="en-US" sz="1600" dirty="0">
                <a:latin typeface="Courier New" pitchFamily="49" charset="0"/>
              </a:rPr>
              <a:t>    </a:t>
            </a:r>
            <a:r>
              <a:rPr lang="en-US" sz="1600" dirty="0" err="1">
                <a:latin typeface="Courier New" pitchFamily="49" charset="0"/>
              </a:rPr>
              <a:t>int</a:t>
            </a:r>
            <a:r>
              <a:rPr lang="en-US" sz="1600" dirty="0">
                <a:latin typeface="Courier New" pitchFamily="49" charset="0"/>
              </a:rPr>
              <a:t> </a:t>
            </a:r>
            <a:r>
              <a:rPr lang="en-US" sz="1600" dirty="0" err="1">
                <a:latin typeface="Courier New" pitchFamily="49" charset="0"/>
              </a:rPr>
              <a:t>i</a:t>
            </a:r>
            <a:r>
              <a:rPr lang="en-US" sz="1600" dirty="0">
                <a:latin typeface="Courier New" pitchFamily="49" charset="0"/>
              </a:rPr>
              <a:t>, j, k;</a:t>
            </a:r>
          </a:p>
          <a:p>
            <a:pPr>
              <a:lnSpc>
                <a:spcPct val="100000"/>
              </a:lnSpc>
              <a:spcBef>
                <a:spcPts val="0"/>
              </a:spcBef>
            </a:pPr>
            <a:r>
              <a:rPr lang="en-US" sz="1600" dirty="0">
                <a:latin typeface="Courier New" pitchFamily="49" charset="0"/>
              </a:rPr>
              <a:t>    for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n; </a:t>
            </a:r>
            <a:r>
              <a:rPr lang="en-US" sz="1600" dirty="0" err="1">
                <a:latin typeface="Courier New" pitchFamily="49" charset="0"/>
              </a:rPr>
              <a:t>i</a:t>
            </a:r>
            <a:r>
              <a:rPr lang="en-US" sz="1600" dirty="0">
                <a:latin typeface="Courier New" pitchFamily="49" charset="0"/>
              </a:rPr>
              <a:t>++)</a:t>
            </a:r>
          </a:p>
          <a:p>
            <a:pPr>
              <a:lnSpc>
                <a:spcPct val="100000"/>
              </a:lnSpc>
              <a:spcBef>
                <a:spcPts val="0"/>
              </a:spcBef>
            </a:pPr>
            <a:r>
              <a:rPr lang="en-US" sz="1600" dirty="0">
                <a:latin typeface="Courier New" pitchFamily="49" charset="0"/>
              </a:rPr>
              <a:t>	for (j = 0; j &lt; n; j++)</a:t>
            </a:r>
          </a:p>
          <a:p>
            <a:pPr>
              <a:lnSpc>
                <a:spcPct val="100000"/>
              </a:lnSpc>
              <a:spcBef>
                <a:spcPts val="0"/>
              </a:spcBef>
            </a:pPr>
            <a:r>
              <a:rPr lang="en-US" sz="1600" dirty="0">
                <a:latin typeface="Courier New" pitchFamily="49" charset="0"/>
              </a:rPr>
              <a:t>             for (k = 0; k &lt; n; k++)</a:t>
            </a:r>
          </a:p>
          <a:p>
            <a:pPr>
              <a:lnSpc>
                <a:spcPct val="100000"/>
              </a:lnSpc>
              <a:spcBef>
                <a:spcPts val="0"/>
              </a:spcBef>
            </a:pPr>
            <a:r>
              <a:rPr lang="en-US" sz="1600" dirty="0">
                <a:latin typeface="Courier New" pitchFamily="49" charset="0"/>
              </a:rPr>
              <a:t>	         c[</a:t>
            </a:r>
            <a:r>
              <a:rPr lang="en-US" sz="1600" dirty="0" err="1">
                <a:latin typeface="Courier New" pitchFamily="49" charset="0"/>
              </a:rPr>
              <a:t>i</a:t>
            </a:r>
            <a:r>
              <a:rPr lang="en-US" sz="1600" dirty="0">
                <a:latin typeface="Courier New" pitchFamily="49" charset="0"/>
              </a:rPr>
              <a:t>*n + j] += a[</a:t>
            </a:r>
            <a:r>
              <a:rPr lang="en-US" sz="1600" dirty="0" err="1">
                <a:latin typeface="Courier New" pitchFamily="49" charset="0"/>
              </a:rPr>
              <a:t>i</a:t>
            </a:r>
            <a:r>
              <a:rPr lang="en-US" sz="1600" dirty="0">
                <a:latin typeface="Courier New" pitchFamily="49" charset="0"/>
              </a:rPr>
              <a:t>*n + k] * b[k*n + j];</a:t>
            </a:r>
          </a:p>
          <a:p>
            <a:pPr>
              <a:lnSpc>
                <a:spcPct val="100000"/>
              </a:lnSpc>
              <a:spcBef>
                <a:spcPts val="0"/>
              </a:spcBef>
            </a:pPr>
            <a:r>
              <a:rPr lang="en-US" sz="1600" dirty="0">
                <a:latin typeface="Courier New" pitchFamily="49" charset="0"/>
              </a:rPr>
              <a:t>}</a:t>
            </a:r>
          </a:p>
          <a:p>
            <a:pPr>
              <a:lnSpc>
                <a:spcPct val="100000"/>
              </a:lnSpc>
              <a:spcBef>
                <a:spcPts val="0"/>
              </a:spcBef>
            </a:pPr>
            <a:endParaRPr lang="en-US" sz="1600" dirty="0">
              <a:latin typeface="Courier New" pitchFamily="49" charset="0"/>
            </a:endParaRPr>
          </a:p>
        </p:txBody>
      </p:sp>
      <p:sp>
        <p:nvSpPr>
          <p:cNvPr id="16" name="Content Placeholder 2"/>
          <p:cNvSpPr txBox="1">
            <a:spLocks/>
          </p:cNvSpPr>
          <p:nvPr/>
        </p:nvSpPr>
        <p:spPr>
          <a:xfrm>
            <a:off x="1920876" y="5562600"/>
            <a:ext cx="7896225" cy="771525"/>
          </a:xfrm>
          <a:prstGeom prst="rect">
            <a:avLst/>
          </a:prstGeom>
        </p:spPr>
        <p:txBody>
          <a:bodyPr/>
          <a:lstStyle/>
          <a:p>
            <a:pPr marL="342900" indent="-342900" eaLnBrk="1" hangingPunct="1">
              <a:lnSpc>
                <a:spcPct val="100000"/>
              </a:lnSpc>
              <a:spcBef>
                <a:spcPct val="20000"/>
              </a:spcBef>
              <a:buClr>
                <a:srgbClr val="990000"/>
              </a:buClr>
              <a:buSzPct val="60000"/>
              <a:buFont typeface="Wingdings 2" pitchFamily="18" charset="2"/>
              <a:buChar char="¢"/>
              <a:defRPr/>
            </a:pPr>
            <a:endParaRPr lang="en-US" sz="2000" b="0" kern="0" dirty="0">
              <a:latin typeface="Calibri" pitchFamily="34" charset="0"/>
            </a:endParaRPr>
          </a:p>
        </p:txBody>
      </p:sp>
    </p:spTree>
    <p:extLst>
      <p:ext uri="{BB962C8B-B14F-4D97-AF65-F5344CB8AC3E}">
        <p14:creationId xmlns:p14="http://schemas.microsoft.com/office/powerpoint/2010/main" val="3724321366"/>
      </p:ext>
    </p:extLst>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Cache Miss Analysis</a:t>
            </a:r>
          </a:p>
        </p:txBody>
      </p:sp>
      <p:sp>
        <p:nvSpPr>
          <p:cNvPr id="3" name="Content Placeholder 2"/>
          <p:cNvSpPr>
            <a:spLocks noGrp="1"/>
          </p:cNvSpPr>
          <p:nvPr>
            <p:ph idx="1"/>
          </p:nvPr>
        </p:nvSpPr>
        <p:spPr/>
        <p:txBody>
          <a:bodyPr/>
          <a:lstStyle/>
          <a:p>
            <a:r>
              <a:rPr lang="en-US" dirty="0"/>
              <a:t>Assume: </a:t>
            </a:r>
          </a:p>
          <a:p>
            <a:pPr lvl="1"/>
            <a:r>
              <a:rPr lang="en-US" dirty="0"/>
              <a:t>Matrix elements are doubles</a:t>
            </a:r>
          </a:p>
          <a:p>
            <a:pPr lvl="1"/>
            <a:r>
              <a:rPr lang="en-US" dirty="0"/>
              <a:t>Cache block = 8 doubles (64 bytes)</a:t>
            </a:r>
          </a:p>
          <a:p>
            <a:pPr lvl="1"/>
            <a:r>
              <a:rPr lang="en-US" dirty="0"/>
              <a:t>Cache size C &lt;&lt; N (much smaller than N)</a:t>
            </a:r>
          </a:p>
          <a:p>
            <a:endParaRPr lang="en-US" dirty="0"/>
          </a:p>
          <a:p>
            <a:r>
              <a:rPr lang="en-US" dirty="0"/>
              <a:t>First iteration:</a:t>
            </a:r>
          </a:p>
          <a:p>
            <a:pPr lvl="1"/>
            <a:r>
              <a:rPr lang="en-US" dirty="0"/>
              <a:t>n/8 + n = 9n/8 misses</a:t>
            </a:r>
          </a:p>
          <a:p>
            <a:pPr lvl="1"/>
            <a:endParaRPr lang="en-US" dirty="0"/>
          </a:p>
          <a:p>
            <a:pPr lvl="1"/>
            <a:endParaRPr lang="en-US" dirty="0"/>
          </a:p>
          <a:p>
            <a:pPr lvl="1"/>
            <a:endParaRPr lang="en-US" dirty="0"/>
          </a:p>
          <a:p>
            <a:pPr lvl="1"/>
            <a:r>
              <a:rPr lang="en-US" dirty="0"/>
              <a:t>Afterwards </a:t>
            </a:r>
            <a:r>
              <a:rPr lang="en-US" dirty="0">
                <a:solidFill>
                  <a:srgbClr val="C00000"/>
                </a:solidFill>
              </a:rPr>
              <a:t>in cache:</a:t>
            </a:r>
            <a:br>
              <a:rPr lang="en-US" dirty="0"/>
            </a:br>
            <a:r>
              <a:rPr lang="en-US" dirty="0"/>
              <a:t>(schematic)</a:t>
            </a:r>
          </a:p>
        </p:txBody>
      </p:sp>
      <p:sp>
        <p:nvSpPr>
          <p:cNvPr id="4" name="Rectangle 3"/>
          <p:cNvSpPr/>
          <p:nvPr/>
        </p:nvSpPr>
        <p:spPr bwMode="auto">
          <a:xfrm>
            <a:off x="7234367" y="3657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nSpc>
                <a:spcPct val="100000"/>
              </a:lnSpc>
              <a:spcBef>
                <a:spcPct val="0"/>
              </a:spcBef>
            </a:pPr>
            <a:endParaRPr lang="en-US" sz="2000" dirty="0">
              <a:latin typeface="Courier New" pitchFamily="49" charset="0"/>
              <a:cs typeface="Courier New" pitchFamily="49" charset="0"/>
            </a:endParaRPr>
          </a:p>
        </p:txBody>
      </p:sp>
      <p:sp>
        <p:nvSpPr>
          <p:cNvPr id="5" name="Rectangle 4"/>
          <p:cNvSpPr/>
          <p:nvPr/>
        </p:nvSpPr>
        <p:spPr bwMode="auto">
          <a:xfrm>
            <a:off x="8834567" y="3657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nSpc>
                <a:spcPct val="100000"/>
              </a:lnSpc>
              <a:spcBef>
                <a:spcPct val="0"/>
              </a:spcBef>
            </a:pPr>
            <a:endParaRPr lang="en-US" sz="2000" dirty="0">
              <a:latin typeface="Courier New" pitchFamily="49" charset="0"/>
              <a:cs typeface="Courier New" pitchFamily="49" charset="0"/>
            </a:endParaRPr>
          </a:p>
        </p:txBody>
      </p:sp>
      <p:cxnSp>
        <p:nvCxnSpPr>
          <p:cNvPr id="6" name="Straight Connector 5"/>
          <p:cNvCxnSpPr/>
          <p:nvPr/>
        </p:nvCxnSpPr>
        <p:spPr bwMode="auto">
          <a:xfrm>
            <a:off x="7234367" y="3657601"/>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cxnSp>
        <p:nvCxnSpPr>
          <p:cNvPr id="7" name="Straight Connector 6"/>
          <p:cNvCxnSpPr/>
          <p:nvPr/>
        </p:nvCxnSpPr>
        <p:spPr bwMode="auto">
          <a:xfrm rot="5400000">
            <a:off x="8265196" y="4228306"/>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sp>
        <p:nvSpPr>
          <p:cNvPr id="10" name="TextBox 9"/>
          <p:cNvSpPr txBox="1"/>
          <p:nvPr/>
        </p:nvSpPr>
        <p:spPr>
          <a:xfrm>
            <a:off x="8419699" y="4071892"/>
            <a:ext cx="389850" cy="440762"/>
          </a:xfrm>
          <a:prstGeom prst="rect">
            <a:avLst/>
          </a:prstGeom>
          <a:noFill/>
        </p:spPr>
        <p:txBody>
          <a:bodyPr wrap="none" rtlCol="0">
            <a:spAutoFit/>
          </a:bodyPr>
          <a:lstStyle/>
          <a:p>
            <a:r>
              <a:rPr lang="en-US" sz="3200" dirty="0">
                <a:latin typeface="Calibri" pitchFamily="34" charset="0"/>
              </a:rPr>
              <a:t>*</a:t>
            </a:r>
          </a:p>
        </p:txBody>
      </p:sp>
      <p:sp>
        <p:nvSpPr>
          <p:cNvPr id="11" name="Rectangle 10"/>
          <p:cNvSpPr/>
          <p:nvPr/>
        </p:nvSpPr>
        <p:spPr bwMode="auto">
          <a:xfrm>
            <a:off x="5449234" y="3657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nSpc>
                <a:spcPct val="100000"/>
              </a:lnSpc>
              <a:spcBef>
                <a:spcPct val="0"/>
              </a:spcBef>
            </a:pPr>
            <a:endParaRPr lang="en-US" sz="2000" dirty="0">
              <a:latin typeface="Courier New" pitchFamily="49" charset="0"/>
              <a:cs typeface="Courier New" pitchFamily="49" charset="0"/>
            </a:endParaRPr>
          </a:p>
        </p:txBody>
      </p:sp>
      <p:sp>
        <p:nvSpPr>
          <p:cNvPr id="12" name="TextBox 11"/>
          <p:cNvSpPr txBox="1"/>
          <p:nvPr/>
        </p:nvSpPr>
        <p:spPr>
          <a:xfrm>
            <a:off x="6715484" y="3962400"/>
            <a:ext cx="389850" cy="440762"/>
          </a:xfrm>
          <a:prstGeom prst="rect">
            <a:avLst/>
          </a:prstGeom>
          <a:noFill/>
        </p:spPr>
        <p:txBody>
          <a:bodyPr wrap="none" rtlCol="0">
            <a:spAutoFit/>
          </a:bodyPr>
          <a:lstStyle/>
          <a:p>
            <a:r>
              <a:rPr lang="en-US" sz="3200" dirty="0">
                <a:latin typeface="Calibri" pitchFamily="34" charset="0"/>
              </a:rPr>
              <a:t>=</a:t>
            </a:r>
          </a:p>
        </p:txBody>
      </p:sp>
      <p:sp>
        <p:nvSpPr>
          <p:cNvPr id="13" name="Rectangle 12"/>
          <p:cNvSpPr/>
          <p:nvPr/>
        </p:nvSpPr>
        <p:spPr bwMode="auto">
          <a:xfrm>
            <a:off x="5449234" y="3657601"/>
            <a:ext cx="76200" cy="762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14" name="AutoShape 16"/>
          <p:cNvSpPr>
            <a:spLocks/>
          </p:cNvSpPr>
          <p:nvPr/>
        </p:nvSpPr>
        <p:spPr bwMode="auto">
          <a:xfrm rot="5400000" flipV="1">
            <a:off x="9279466" y="2775854"/>
            <a:ext cx="228600" cy="1143000"/>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15" name="TextBox 14"/>
          <p:cNvSpPr txBox="1"/>
          <p:nvPr/>
        </p:nvSpPr>
        <p:spPr>
          <a:xfrm>
            <a:off x="9245601" y="2863722"/>
            <a:ext cx="308098" cy="288284"/>
          </a:xfrm>
          <a:prstGeom prst="rect">
            <a:avLst/>
          </a:prstGeom>
          <a:noFill/>
        </p:spPr>
        <p:txBody>
          <a:bodyPr wrap="none" rtlCol="0">
            <a:spAutoFit/>
          </a:bodyPr>
          <a:lstStyle/>
          <a:p>
            <a:r>
              <a:rPr lang="en-US" dirty="0">
                <a:latin typeface="Calibri" pitchFamily="34" charset="0"/>
              </a:rPr>
              <a:t>n</a:t>
            </a:r>
          </a:p>
        </p:txBody>
      </p:sp>
      <p:sp>
        <p:nvSpPr>
          <p:cNvPr id="16" name="Rectangle 15"/>
          <p:cNvSpPr/>
          <p:nvPr/>
        </p:nvSpPr>
        <p:spPr bwMode="auto">
          <a:xfrm>
            <a:off x="7239000" y="5257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nSpc>
                <a:spcPct val="100000"/>
              </a:lnSpc>
              <a:spcBef>
                <a:spcPct val="0"/>
              </a:spcBef>
            </a:pPr>
            <a:endParaRPr lang="en-US" sz="2000" dirty="0">
              <a:latin typeface="Courier New" pitchFamily="49" charset="0"/>
              <a:cs typeface="Courier New" pitchFamily="49" charset="0"/>
            </a:endParaRPr>
          </a:p>
        </p:txBody>
      </p:sp>
      <p:sp>
        <p:nvSpPr>
          <p:cNvPr id="17" name="Rectangle 16"/>
          <p:cNvSpPr/>
          <p:nvPr/>
        </p:nvSpPr>
        <p:spPr bwMode="auto">
          <a:xfrm>
            <a:off x="8822266" y="5257801"/>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nSpc>
                <a:spcPct val="100000"/>
              </a:lnSpc>
              <a:spcBef>
                <a:spcPct val="0"/>
              </a:spcBef>
            </a:pPr>
            <a:endParaRPr lang="en-US" sz="2000" dirty="0">
              <a:latin typeface="Courier New" pitchFamily="49" charset="0"/>
              <a:cs typeface="Courier New" pitchFamily="49" charset="0"/>
            </a:endParaRPr>
          </a:p>
        </p:txBody>
      </p:sp>
      <p:cxnSp>
        <p:nvCxnSpPr>
          <p:cNvPr id="18" name="Straight Connector 17"/>
          <p:cNvCxnSpPr/>
          <p:nvPr/>
        </p:nvCxnSpPr>
        <p:spPr bwMode="auto">
          <a:xfrm>
            <a:off x="7239000" y="5257801"/>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sp>
        <p:nvSpPr>
          <p:cNvPr id="20" name="TextBox 19"/>
          <p:cNvSpPr txBox="1"/>
          <p:nvPr/>
        </p:nvSpPr>
        <p:spPr>
          <a:xfrm>
            <a:off x="8424332" y="5672092"/>
            <a:ext cx="389850" cy="440762"/>
          </a:xfrm>
          <a:prstGeom prst="rect">
            <a:avLst/>
          </a:prstGeom>
          <a:noFill/>
        </p:spPr>
        <p:txBody>
          <a:bodyPr wrap="none" rtlCol="0">
            <a:spAutoFit/>
          </a:bodyPr>
          <a:lstStyle/>
          <a:p>
            <a:r>
              <a:rPr lang="en-US" sz="3200" dirty="0">
                <a:latin typeface="Calibri" pitchFamily="34" charset="0"/>
              </a:rPr>
              <a:t>*</a:t>
            </a:r>
          </a:p>
        </p:txBody>
      </p:sp>
      <p:sp>
        <p:nvSpPr>
          <p:cNvPr id="21" name="Rectangle 20"/>
          <p:cNvSpPr/>
          <p:nvPr/>
        </p:nvSpPr>
        <p:spPr bwMode="auto">
          <a:xfrm>
            <a:off x="5453867" y="5257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nSpc>
                <a:spcPct val="100000"/>
              </a:lnSpc>
              <a:spcBef>
                <a:spcPct val="0"/>
              </a:spcBef>
            </a:pPr>
            <a:endParaRPr lang="en-US" sz="2000" dirty="0">
              <a:latin typeface="Courier New" pitchFamily="49" charset="0"/>
              <a:cs typeface="Courier New" pitchFamily="49" charset="0"/>
            </a:endParaRPr>
          </a:p>
        </p:txBody>
      </p:sp>
      <p:sp>
        <p:nvSpPr>
          <p:cNvPr id="22" name="TextBox 21"/>
          <p:cNvSpPr txBox="1"/>
          <p:nvPr/>
        </p:nvSpPr>
        <p:spPr>
          <a:xfrm>
            <a:off x="6720117" y="5562600"/>
            <a:ext cx="389850" cy="440762"/>
          </a:xfrm>
          <a:prstGeom prst="rect">
            <a:avLst/>
          </a:prstGeom>
          <a:noFill/>
        </p:spPr>
        <p:txBody>
          <a:bodyPr wrap="none" rtlCol="0">
            <a:spAutoFit/>
          </a:bodyPr>
          <a:lstStyle/>
          <a:p>
            <a:r>
              <a:rPr lang="en-US" sz="3200" dirty="0">
                <a:latin typeface="Calibri" pitchFamily="34" charset="0"/>
              </a:rPr>
              <a:t>=</a:t>
            </a:r>
          </a:p>
        </p:txBody>
      </p:sp>
      <p:sp>
        <p:nvSpPr>
          <p:cNvPr id="23" name="Rectangle 22"/>
          <p:cNvSpPr/>
          <p:nvPr/>
        </p:nvSpPr>
        <p:spPr bwMode="auto">
          <a:xfrm>
            <a:off x="5453867" y="5257801"/>
            <a:ext cx="76200" cy="762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cxnSp>
        <p:nvCxnSpPr>
          <p:cNvPr id="24" name="Straight Connector 23"/>
          <p:cNvCxnSpPr/>
          <p:nvPr/>
        </p:nvCxnSpPr>
        <p:spPr bwMode="auto">
          <a:xfrm>
            <a:off x="8001000" y="5257801"/>
            <a:ext cx="381000" cy="529"/>
          </a:xfrm>
          <a:prstGeom prst="line">
            <a:avLst/>
          </a:prstGeom>
          <a:noFill/>
          <a:ln w="57150" cap="flat" cmpd="sng" algn="ctr">
            <a:solidFill>
              <a:srgbClr val="C00000"/>
            </a:solidFill>
            <a:prstDash val="solid"/>
            <a:round/>
            <a:headEnd type="none" w="med" len="med"/>
            <a:tailEnd type="none" w="med" len="med"/>
          </a:ln>
          <a:effectLst/>
        </p:spPr>
      </p:cxnSp>
      <p:sp>
        <p:nvSpPr>
          <p:cNvPr id="27" name="TextBox 26"/>
          <p:cNvSpPr txBox="1"/>
          <p:nvPr/>
        </p:nvSpPr>
        <p:spPr>
          <a:xfrm>
            <a:off x="8619064" y="6400801"/>
            <a:ext cx="679994" cy="244747"/>
          </a:xfrm>
          <a:prstGeom prst="rect">
            <a:avLst/>
          </a:prstGeom>
          <a:noFill/>
        </p:spPr>
        <p:txBody>
          <a:bodyPr wrap="none" rtlCol="0">
            <a:spAutoFit/>
          </a:bodyPr>
          <a:lstStyle/>
          <a:p>
            <a:r>
              <a:rPr lang="en-US" sz="1400" dirty="0">
                <a:solidFill>
                  <a:srgbClr val="C00000"/>
                </a:solidFill>
                <a:latin typeface="Calibri" pitchFamily="34" charset="0"/>
              </a:rPr>
              <a:t>8 wide</a:t>
            </a:r>
          </a:p>
        </p:txBody>
      </p:sp>
      <p:sp>
        <p:nvSpPr>
          <p:cNvPr id="8" name="Rectangle 7">
            <a:extLst>
              <a:ext uri="{FF2B5EF4-FFF2-40B4-BE49-F238E27FC236}">
                <a16:creationId xmlns:a16="http://schemas.microsoft.com/office/drawing/2014/main" id="{C3B49247-BC7D-4D79-82D8-979DC8D1D511}"/>
              </a:ext>
            </a:extLst>
          </p:cNvPr>
          <p:cNvSpPr/>
          <p:nvPr/>
        </p:nvSpPr>
        <p:spPr bwMode="auto">
          <a:xfrm>
            <a:off x="8822266" y="5257800"/>
            <a:ext cx="57150" cy="1143001"/>
          </a:xfrm>
          <a:prstGeom prst="rect">
            <a:avLst/>
          </a:prstGeom>
          <a:solidFill>
            <a:srgbClr val="3333FF"/>
          </a:solidFill>
          <a:ln w="12700" cap="flat" cmpd="sng" algn="ctr">
            <a:noFill/>
            <a:prstDash val="solid"/>
            <a:round/>
            <a:headEnd type="none" w="med" len="med"/>
            <a:tailEnd type="none" w="med" len="med"/>
          </a:ln>
          <a:effectLst/>
        </p:spPr>
        <p:txBody>
          <a:bodyPr vert="horz" wrap="square" lIns="90487" tIns="44450" rIns="90487" bIns="44450" numCol="1" rtlCol="0" anchor="t" anchorCtr="0" compatLnSpc="1">
            <a:prstTxWarp prst="textNoShape">
              <a:avLst/>
            </a:prstTxWarp>
            <a:spAutoFit/>
          </a:bodyPr>
          <a:lstStyle/>
          <a:p>
            <a:pPr marL="0" marR="0" indent="0" algn="l" defTabSz="914400" rtl="0" eaLnBrk="0" fontAlgn="base" latinLnBrk="0" hangingPunct="0">
              <a:lnSpc>
                <a:spcPct val="65000"/>
              </a:lnSpc>
              <a:spcBef>
                <a:spcPct val="50000"/>
              </a:spcBef>
              <a:spcAft>
                <a:spcPct val="0"/>
              </a:spcAft>
              <a:buClrTx/>
              <a:buSzTx/>
              <a:buFontTx/>
              <a:buNone/>
              <a:tabLst/>
            </a:pPr>
            <a:endParaRPr kumimoji="0" lang="en-US" sz="1800" b="1" i="0" u="none" strike="noStrike" cap="none" normalizeH="0" baseline="0">
              <a:ln>
                <a:noFill/>
              </a:ln>
              <a:solidFill>
                <a:schemeClr val="tx1"/>
              </a:solidFill>
              <a:effectLst/>
              <a:latin typeface="Helvetica" pitchFamily="34" charset="0"/>
            </a:endParaRPr>
          </a:p>
        </p:txBody>
      </p:sp>
      <p:sp>
        <p:nvSpPr>
          <p:cNvPr id="26" name="Rectangle 25"/>
          <p:cNvSpPr/>
          <p:nvPr/>
        </p:nvSpPr>
        <p:spPr bwMode="auto">
          <a:xfrm>
            <a:off x="8822266" y="6016753"/>
            <a:ext cx="245534" cy="384048"/>
          </a:xfrm>
          <a:prstGeom prst="rect">
            <a:avLst/>
          </a:prstGeom>
          <a:solidFill>
            <a:srgbClr val="C00000"/>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9" name="TextBox 8">
            <a:extLst>
              <a:ext uri="{FF2B5EF4-FFF2-40B4-BE49-F238E27FC236}">
                <a16:creationId xmlns:a16="http://schemas.microsoft.com/office/drawing/2014/main" id="{5799969B-BFE0-60B7-CC0B-81AD0C4DADC8}"/>
              </a:ext>
            </a:extLst>
          </p:cNvPr>
          <p:cNvSpPr txBox="1"/>
          <p:nvPr/>
        </p:nvSpPr>
        <p:spPr>
          <a:xfrm>
            <a:off x="5863769" y="3410851"/>
            <a:ext cx="308098" cy="279948"/>
          </a:xfrm>
          <a:prstGeom prst="rect">
            <a:avLst/>
          </a:prstGeom>
          <a:noFill/>
        </p:spPr>
        <p:txBody>
          <a:bodyPr wrap="square" rtlCol="0">
            <a:spAutoFit/>
          </a:bodyPr>
          <a:lstStyle/>
          <a:p>
            <a:pPr algn="ctr"/>
            <a:r>
              <a:rPr lang="en-US" dirty="0"/>
              <a:t>A</a:t>
            </a:r>
          </a:p>
        </p:txBody>
      </p:sp>
      <p:sp>
        <p:nvSpPr>
          <p:cNvPr id="19" name="TextBox 18">
            <a:extLst>
              <a:ext uri="{FF2B5EF4-FFF2-40B4-BE49-F238E27FC236}">
                <a16:creationId xmlns:a16="http://schemas.microsoft.com/office/drawing/2014/main" id="{885732D4-BC37-D7B7-7108-B7B6B90B4DB5}"/>
              </a:ext>
            </a:extLst>
          </p:cNvPr>
          <p:cNvSpPr txBox="1"/>
          <p:nvPr/>
        </p:nvSpPr>
        <p:spPr>
          <a:xfrm>
            <a:off x="7678058" y="3410851"/>
            <a:ext cx="293914" cy="279948"/>
          </a:xfrm>
          <a:prstGeom prst="rect">
            <a:avLst/>
          </a:prstGeom>
          <a:noFill/>
        </p:spPr>
        <p:txBody>
          <a:bodyPr wrap="square" rtlCol="0">
            <a:spAutoFit/>
          </a:bodyPr>
          <a:lstStyle/>
          <a:p>
            <a:pPr algn="ctr"/>
            <a:r>
              <a:rPr lang="en-US" dirty="0"/>
              <a:t>B</a:t>
            </a:r>
          </a:p>
        </p:txBody>
      </p:sp>
      <p:sp>
        <p:nvSpPr>
          <p:cNvPr id="25" name="TextBox 24">
            <a:extLst>
              <a:ext uri="{FF2B5EF4-FFF2-40B4-BE49-F238E27FC236}">
                <a16:creationId xmlns:a16="http://schemas.microsoft.com/office/drawing/2014/main" id="{DF8F7864-0C1E-D80E-48A2-C04DF56938E4}"/>
              </a:ext>
            </a:extLst>
          </p:cNvPr>
          <p:cNvSpPr txBox="1"/>
          <p:nvPr/>
        </p:nvSpPr>
        <p:spPr>
          <a:xfrm>
            <a:off x="9249907" y="3410851"/>
            <a:ext cx="308098" cy="279948"/>
          </a:xfrm>
          <a:prstGeom prst="rect">
            <a:avLst/>
          </a:prstGeom>
          <a:noFill/>
        </p:spPr>
        <p:txBody>
          <a:bodyPr wrap="square" rtlCol="0">
            <a:spAutoFit/>
          </a:bodyPr>
          <a:lstStyle/>
          <a:p>
            <a:pPr algn="ctr"/>
            <a:r>
              <a:rPr lang="en-US" dirty="0"/>
              <a:t>C</a:t>
            </a:r>
          </a:p>
        </p:txBody>
      </p:sp>
    </p:spTree>
    <p:extLst>
      <p:ext uri="{BB962C8B-B14F-4D97-AF65-F5344CB8AC3E}">
        <p14:creationId xmlns:p14="http://schemas.microsoft.com/office/powerpoint/2010/main" val="426692743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20" grpId="0"/>
      <p:bldP spid="21" grpId="0" animBg="1"/>
      <p:bldP spid="22" grpId="0"/>
      <p:bldP spid="23" grpId="0" animBg="1"/>
      <p:bldP spid="27" grpId="0"/>
      <p:bldP spid="8" grpId="0" animBg="1"/>
      <p:bldP spid="26"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Cache Miss Analysis</a:t>
            </a:r>
          </a:p>
        </p:txBody>
      </p:sp>
      <p:sp>
        <p:nvSpPr>
          <p:cNvPr id="3" name="Content Placeholder 2"/>
          <p:cNvSpPr>
            <a:spLocks noGrp="1"/>
          </p:cNvSpPr>
          <p:nvPr>
            <p:ph idx="1"/>
          </p:nvPr>
        </p:nvSpPr>
        <p:spPr/>
        <p:txBody>
          <a:bodyPr/>
          <a:lstStyle/>
          <a:p>
            <a:r>
              <a:rPr lang="en-US" dirty="0"/>
              <a:t>Assume: </a:t>
            </a:r>
          </a:p>
          <a:p>
            <a:pPr lvl="1"/>
            <a:r>
              <a:rPr lang="en-US" dirty="0"/>
              <a:t>Matrix elements are doubles</a:t>
            </a:r>
          </a:p>
          <a:p>
            <a:pPr lvl="1"/>
            <a:r>
              <a:rPr lang="en-US" dirty="0"/>
              <a:t>Cache block = 8 doubles</a:t>
            </a:r>
          </a:p>
          <a:p>
            <a:pPr lvl="1"/>
            <a:r>
              <a:rPr lang="en-US" dirty="0"/>
              <a:t>Cache size C &lt;&lt; n (much smaller than n)</a:t>
            </a:r>
          </a:p>
          <a:p>
            <a:endParaRPr lang="en-US" dirty="0"/>
          </a:p>
          <a:p>
            <a:r>
              <a:rPr lang="en-US" dirty="0"/>
              <a:t>Second iteration:</a:t>
            </a:r>
          </a:p>
          <a:p>
            <a:pPr lvl="1"/>
            <a:r>
              <a:rPr lang="en-US" dirty="0"/>
              <a:t>Again:</a:t>
            </a:r>
            <a:br>
              <a:rPr lang="en-US" dirty="0"/>
            </a:br>
            <a:r>
              <a:rPr lang="en-US" dirty="0"/>
              <a:t>n/8 + n = 9n/8 misses</a:t>
            </a:r>
          </a:p>
          <a:p>
            <a:pPr lvl="1"/>
            <a:endParaRPr lang="en-US" dirty="0"/>
          </a:p>
          <a:p>
            <a:pPr lvl="1"/>
            <a:endParaRPr lang="en-US" dirty="0"/>
          </a:p>
          <a:p>
            <a:r>
              <a:rPr lang="en-US" dirty="0"/>
              <a:t>Total misses:</a:t>
            </a:r>
          </a:p>
          <a:p>
            <a:pPr lvl="1"/>
            <a:r>
              <a:rPr lang="en-US" dirty="0"/>
              <a:t>9n/8 * n</a:t>
            </a:r>
            <a:r>
              <a:rPr lang="en-US" baseline="30000" dirty="0"/>
              <a:t>2</a:t>
            </a:r>
            <a:r>
              <a:rPr lang="en-US" dirty="0"/>
              <a:t> = (9/8) * n</a:t>
            </a:r>
            <a:r>
              <a:rPr lang="en-US" baseline="30000" dirty="0"/>
              <a:t>3</a:t>
            </a:r>
            <a:r>
              <a:rPr lang="en-US" dirty="0"/>
              <a:t> </a:t>
            </a:r>
          </a:p>
        </p:txBody>
      </p:sp>
      <p:sp>
        <p:nvSpPr>
          <p:cNvPr id="14" name="AutoShape 16"/>
          <p:cNvSpPr>
            <a:spLocks/>
          </p:cNvSpPr>
          <p:nvPr/>
        </p:nvSpPr>
        <p:spPr bwMode="auto">
          <a:xfrm rot="5400000" flipV="1">
            <a:off x="9279466" y="2819400"/>
            <a:ext cx="228600" cy="1143000"/>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15" name="TextBox 14"/>
          <p:cNvSpPr txBox="1"/>
          <p:nvPr/>
        </p:nvSpPr>
        <p:spPr>
          <a:xfrm>
            <a:off x="9245601" y="2907268"/>
            <a:ext cx="308098" cy="288284"/>
          </a:xfrm>
          <a:prstGeom prst="rect">
            <a:avLst/>
          </a:prstGeom>
          <a:noFill/>
        </p:spPr>
        <p:txBody>
          <a:bodyPr wrap="none" rtlCol="0">
            <a:spAutoFit/>
          </a:bodyPr>
          <a:lstStyle/>
          <a:p>
            <a:r>
              <a:rPr lang="en-US" dirty="0">
                <a:latin typeface="Calibri" pitchFamily="34" charset="0"/>
              </a:rPr>
              <a:t>n</a:t>
            </a:r>
          </a:p>
        </p:txBody>
      </p:sp>
      <p:sp>
        <p:nvSpPr>
          <p:cNvPr id="16" name="Rectangle 15"/>
          <p:cNvSpPr/>
          <p:nvPr/>
        </p:nvSpPr>
        <p:spPr bwMode="auto">
          <a:xfrm>
            <a:off x="7239000" y="3654623"/>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nSpc>
                <a:spcPct val="100000"/>
              </a:lnSpc>
              <a:spcBef>
                <a:spcPct val="0"/>
              </a:spcBef>
            </a:pPr>
            <a:endParaRPr lang="en-US" sz="2000" dirty="0">
              <a:latin typeface="Courier New" pitchFamily="49" charset="0"/>
              <a:cs typeface="Courier New" pitchFamily="49" charset="0"/>
            </a:endParaRPr>
          </a:p>
        </p:txBody>
      </p:sp>
      <p:sp>
        <p:nvSpPr>
          <p:cNvPr id="17" name="Rectangle 16"/>
          <p:cNvSpPr/>
          <p:nvPr/>
        </p:nvSpPr>
        <p:spPr bwMode="auto">
          <a:xfrm>
            <a:off x="8839200" y="3654623"/>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nSpc>
                <a:spcPct val="100000"/>
              </a:lnSpc>
              <a:spcBef>
                <a:spcPct val="0"/>
              </a:spcBef>
            </a:pPr>
            <a:endParaRPr lang="en-US" sz="2000" dirty="0">
              <a:latin typeface="Courier New" pitchFamily="49" charset="0"/>
              <a:cs typeface="Courier New" pitchFamily="49" charset="0"/>
            </a:endParaRPr>
          </a:p>
        </p:txBody>
      </p:sp>
      <p:cxnSp>
        <p:nvCxnSpPr>
          <p:cNvPr id="18" name="Straight Connector 17"/>
          <p:cNvCxnSpPr/>
          <p:nvPr/>
        </p:nvCxnSpPr>
        <p:spPr bwMode="auto">
          <a:xfrm>
            <a:off x="7239000" y="3654624"/>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cxnSp>
        <p:nvCxnSpPr>
          <p:cNvPr id="19" name="Straight Connector 18"/>
          <p:cNvCxnSpPr/>
          <p:nvPr/>
        </p:nvCxnSpPr>
        <p:spPr bwMode="auto">
          <a:xfrm rot="5400000">
            <a:off x="8360039" y="4225329"/>
            <a:ext cx="1143000" cy="1588"/>
          </a:xfrm>
          <a:prstGeom prst="line">
            <a:avLst/>
          </a:prstGeom>
          <a:noFill/>
          <a:ln w="57150" cap="flat" cmpd="sng" algn="ctr">
            <a:solidFill>
              <a:schemeClr val="tx1">
                <a:lumMod val="50000"/>
                <a:lumOff val="50000"/>
              </a:schemeClr>
            </a:solidFill>
            <a:prstDash val="solid"/>
            <a:round/>
            <a:headEnd type="none" w="med" len="med"/>
            <a:tailEnd type="none" w="med" len="med"/>
          </a:ln>
          <a:effectLst/>
        </p:spPr>
      </p:cxnSp>
      <p:sp>
        <p:nvSpPr>
          <p:cNvPr id="20" name="TextBox 19"/>
          <p:cNvSpPr txBox="1"/>
          <p:nvPr/>
        </p:nvSpPr>
        <p:spPr>
          <a:xfrm>
            <a:off x="8424332" y="4068915"/>
            <a:ext cx="389850" cy="440762"/>
          </a:xfrm>
          <a:prstGeom prst="rect">
            <a:avLst/>
          </a:prstGeom>
          <a:noFill/>
        </p:spPr>
        <p:txBody>
          <a:bodyPr wrap="none" rtlCol="0">
            <a:spAutoFit/>
          </a:bodyPr>
          <a:lstStyle/>
          <a:p>
            <a:r>
              <a:rPr lang="en-US" sz="3200" dirty="0">
                <a:latin typeface="Calibri" pitchFamily="34" charset="0"/>
              </a:rPr>
              <a:t>*</a:t>
            </a:r>
          </a:p>
        </p:txBody>
      </p:sp>
      <p:sp>
        <p:nvSpPr>
          <p:cNvPr id="21" name="Rectangle 20"/>
          <p:cNvSpPr/>
          <p:nvPr/>
        </p:nvSpPr>
        <p:spPr bwMode="auto">
          <a:xfrm>
            <a:off x="5453867" y="3654623"/>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nSpc>
                <a:spcPct val="100000"/>
              </a:lnSpc>
              <a:spcBef>
                <a:spcPct val="0"/>
              </a:spcBef>
            </a:pPr>
            <a:endParaRPr lang="en-US" sz="2000" dirty="0">
              <a:latin typeface="Courier New" pitchFamily="49" charset="0"/>
              <a:cs typeface="Courier New" pitchFamily="49" charset="0"/>
            </a:endParaRPr>
          </a:p>
        </p:txBody>
      </p:sp>
      <p:sp>
        <p:nvSpPr>
          <p:cNvPr id="22" name="TextBox 21"/>
          <p:cNvSpPr txBox="1"/>
          <p:nvPr/>
        </p:nvSpPr>
        <p:spPr>
          <a:xfrm>
            <a:off x="6720117" y="3959423"/>
            <a:ext cx="389850" cy="440762"/>
          </a:xfrm>
          <a:prstGeom prst="rect">
            <a:avLst/>
          </a:prstGeom>
          <a:noFill/>
        </p:spPr>
        <p:txBody>
          <a:bodyPr wrap="none" rtlCol="0">
            <a:spAutoFit/>
          </a:bodyPr>
          <a:lstStyle/>
          <a:p>
            <a:r>
              <a:rPr lang="en-US" sz="3200" dirty="0">
                <a:latin typeface="Calibri" pitchFamily="34" charset="0"/>
              </a:rPr>
              <a:t>=</a:t>
            </a:r>
          </a:p>
        </p:txBody>
      </p:sp>
      <p:sp>
        <p:nvSpPr>
          <p:cNvPr id="23" name="Rectangle 22"/>
          <p:cNvSpPr/>
          <p:nvPr/>
        </p:nvSpPr>
        <p:spPr bwMode="auto">
          <a:xfrm>
            <a:off x="5528732" y="3654624"/>
            <a:ext cx="76200" cy="762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cxnSp>
        <p:nvCxnSpPr>
          <p:cNvPr id="24" name="Straight Connector 23"/>
          <p:cNvCxnSpPr/>
          <p:nvPr/>
        </p:nvCxnSpPr>
        <p:spPr bwMode="auto">
          <a:xfrm>
            <a:off x="8001000" y="3654624"/>
            <a:ext cx="381000" cy="529"/>
          </a:xfrm>
          <a:prstGeom prst="line">
            <a:avLst/>
          </a:prstGeom>
          <a:noFill/>
          <a:ln w="57150" cap="flat" cmpd="sng" algn="ctr">
            <a:solidFill>
              <a:srgbClr val="C00000"/>
            </a:solidFill>
            <a:prstDash val="solid"/>
            <a:round/>
            <a:headEnd type="none" w="med" len="med"/>
            <a:tailEnd type="none" w="med" len="med"/>
          </a:ln>
          <a:effectLst/>
        </p:spPr>
      </p:cxnSp>
      <p:sp>
        <p:nvSpPr>
          <p:cNvPr id="26" name="Rectangle 25"/>
          <p:cNvSpPr/>
          <p:nvPr/>
        </p:nvSpPr>
        <p:spPr bwMode="auto">
          <a:xfrm>
            <a:off x="8822266" y="4552666"/>
            <a:ext cx="245534" cy="253425"/>
          </a:xfrm>
          <a:prstGeom prst="rect">
            <a:avLst/>
          </a:prstGeom>
          <a:solidFill>
            <a:srgbClr val="C00000"/>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27" name="TextBox 26"/>
          <p:cNvSpPr txBox="1"/>
          <p:nvPr/>
        </p:nvSpPr>
        <p:spPr>
          <a:xfrm>
            <a:off x="8619064" y="4797624"/>
            <a:ext cx="679994" cy="244747"/>
          </a:xfrm>
          <a:prstGeom prst="rect">
            <a:avLst/>
          </a:prstGeom>
          <a:noFill/>
        </p:spPr>
        <p:txBody>
          <a:bodyPr wrap="none" rtlCol="0">
            <a:spAutoFit/>
          </a:bodyPr>
          <a:lstStyle/>
          <a:p>
            <a:r>
              <a:rPr lang="en-US" sz="1400" dirty="0">
                <a:solidFill>
                  <a:srgbClr val="C00000"/>
                </a:solidFill>
                <a:latin typeface="Calibri" pitchFamily="34" charset="0"/>
              </a:rPr>
              <a:t>8 wide</a:t>
            </a:r>
          </a:p>
        </p:txBody>
      </p:sp>
    </p:spTree>
    <p:extLst>
      <p:ext uri="{BB962C8B-B14F-4D97-AF65-F5344CB8AC3E}">
        <p14:creationId xmlns:p14="http://schemas.microsoft.com/office/powerpoint/2010/main" val="152583726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Blocked Matrix Multiplication</a:t>
            </a:r>
          </a:p>
        </p:txBody>
      </p:sp>
      <p:sp>
        <p:nvSpPr>
          <p:cNvPr id="4" name="Rectangle 7"/>
          <p:cNvSpPr>
            <a:spLocks noChangeArrowheads="1"/>
          </p:cNvSpPr>
          <p:nvPr/>
        </p:nvSpPr>
        <p:spPr bwMode="auto">
          <a:xfrm>
            <a:off x="1676400" y="1143000"/>
            <a:ext cx="8839200" cy="3536866"/>
          </a:xfrm>
          <a:prstGeom prst="rect">
            <a:avLst/>
          </a:prstGeom>
          <a:solidFill>
            <a:srgbClr val="F6F5BD"/>
          </a:solidFill>
          <a:ln w="12700" cmpd="thickThin">
            <a:solidFill>
              <a:schemeClr val="tx1"/>
            </a:solidFill>
            <a:miter lim="800000"/>
            <a:headEnd/>
            <a:tailEnd/>
          </a:ln>
          <a:effectLst/>
        </p:spPr>
        <p:txBody>
          <a:bodyPr wrap="square" lIns="90487" tIns="44450" rIns="90487" bIns="44450">
            <a:spAutoFit/>
          </a:bodyPr>
          <a:lstStyle/>
          <a:p>
            <a:pPr>
              <a:lnSpc>
                <a:spcPct val="100000"/>
              </a:lnSpc>
              <a:spcBef>
                <a:spcPts val="0"/>
              </a:spcBef>
            </a:pPr>
            <a:r>
              <a:rPr lang="en-US" sz="1600" dirty="0">
                <a:latin typeface="Courier New" pitchFamily="49" charset="0"/>
              </a:rPr>
              <a:t>c = (double *) </a:t>
            </a:r>
            <a:r>
              <a:rPr lang="en-US" sz="1600" dirty="0" err="1">
                <a:latin typeface="Courier New" pitchFamily="49" charset="0"/>
              </a:rPr>
              <a:t>calloc</a:t>
            </a:r>
            <a:r>
              <a:rPr lang="en-US" sz="1600" dirty="0">
                <a:latin typeface="Courier New" pitchFamily="49" charset="0"/>
              </a:rPr>
              <a:t>(</a:t>
            </a:r>
            <a:r>
              <a:rPr lang="en-US" sz="1600" dirty="0" err="1">
                <a:latin typeface="Courier New" pitchFamily="49" charset="0"/>
              </a:rPr>
              <a:t>sizeof</a:t>
            </a:r>
            <a:r>
              <a:rPr lang="en-US" sz="1600" dirty="0">
                <a:latin typeface="Courier New" pitchFamily="49" charset="0"/>
              </a:rPr>
              <a:t>(double), n*n);</a:t>
            </a:r>
          </a:p>
          <a:p>
            <a:pPr>
              <a:lnSpc>
                <a:spcPct val="100000"/>
              </a:lnSpc>
              <a:spcBef>
                <a:spcPts val="0"/>
              </a:spcBef>
            </a:pPr>
            <a:endParaRPr lang="en-US" sz="1600" dirty="0">
              <a:latin typeface="Courier New" pitchFamily="49" charset="0"/>
            </a:endParaRPr>
          </a:p>
          <a:p>
            <a:pPr>
              <a:lnSpc>
                <a:spcPct val="100000"/>
              </a:lnSpc>
              <a:spcBef>
                <a:spcPts val="0"/>
              </a:spcBef>
            </a:pPr>
            <a:r>
              <a:rPr lang="en-US" sz="1600" dirty="0">
                <a:solidFill>
                  <a:srgbClr val="990000"/>
                </a:solidFill>
                <a:latin typeface="Courier New" pitchFamily="49" charset="0"/>
              </a:rPr>
              <a:t>/* Multiply n x n matrices a and b  */</a:t>
            </a:r>
          </a:p>
          <a:p>
            <a:pPr>
              <a:lnSpc>
                <a:spcPct val="100000"/>
              </a:lnSpc>
              <a:spcBef>
                <a:spcPts val="0"/>
              </a:spcBef>
            </a:pPr>
            <a:r>
              <a:rPr lang="en-US" sz="1600" dirty="0">
                <a:latin typeface="Courier New" pitchFamily="49" charset="0"/>
              </a:rPr>
              <a:t>void </a:t>
            </a:r>
            <a:r>
              <a:rPr lang="en-US" sz="1600" dirty="0" err="1">
                <a:latin typeface="Courier New" pitchFamily="49" charset="0"/>
              </a:rPr>
              <a:t>mmm</a:t>
            </a:r>
            <a:r>
              <a:rPr lang="en-US" sz="1600" dirty="0">
                <a:latin typeface="Courier New" pitchFamily="49" charset="0"/>
              </a:rPr>
              <a:t>(double *a, double *b, double *c, </a:t>
            </a:r>
            <a:r>
              <a:rPr lang="en-US" sz="1600" dirty="0" err="1">
                <a:latin typeface="Courier New" pitchFamily="49" charset="0"/>
              </a:rPr>
              <a:t>int</a:t>
            </a:r>
            <a:r>
              <a:rPr lang="en-US" sz="1600" dirty="0">
                <a:latin typeface="Courier New" pitchFamily="49" charset="0"/>
              </a:rPr>
              <a:t> n) {</a:t>
            </a:r>
          </a:p>
          <a:p>
            <a:pPr>
              <a:lnSpc>
                <a:spcPct val="100000"/>
              </a:lnSpc>
              <a:spcBef>
                <a:spcPts val="0"/>
              </a:spcBef>
            </a:pPr>
            <a:r>
              <a:rPr lang="en-US" sz="1600" dirty="0">
                <a:latin typeface="Courier New" pitchFamily="49" charset="0"/>
              </a:rPr>
              <a:t>    </a:t>
            </a:r>
            <a:r>
              <a:rPr lang="en-US" sz="1600" dirty="0" err="1">
                <a:latin typeface="Courier New" pitchFamily="49" charset="0"/>
              </a:rPr>
              <a:t>int</a:t>
            </a:r>
            <a:r>
              <a:rPr lang="en-US" sz="1600" dirty="0">
                <a:latin typeface="Courier New" pitchFamily="49" charset="0"/>
              </a:rPr>
              <a:t> </a:t>
            </a:r>
            <a:r>
              <a:rPr lang="en-US" sz="1600" dirty="0" err="1">
                <a:latin typeface="Courier New" pitchFamily="49" charset="0"/>
              </a:rPr>
              <a:t>i</a:t>
            </a:r>
            <a:r>
              <a:rPr lang="en-US" sz="1600" dirty="0">
                <a:latin typeface="Courier New" pitchFamily="49" charset="0"/>
              </a:rPr>
              <a:t>, j, k;</a:t>
            </a:r>
          </a:p>
          <a:p>
            <a:pPr>
              <a:lnSpc>
                <a:spcPct val="100000"/>
              </a:lnSpc>
              <a:spcBef>
                <a:spcPts val="0"/>
              </a:spcBef>
            </a:pPr>
            <a:r>
              <a:rPr lang="en-US" sz="1600" dirty="0">
                <a:latin typeface="Courier New" pitchFamily="49" charset="0"/>
              </a:rPr>
              <a:t>    for (</a:t>
            </a:r>
            <a:r>
              <a:rPr lang="en-US" sz="1600" dirty="0" err="1">
                <a:latin typeface="Courier New" pitchFamily="49" charset="0"/>
              </a:rPr>
              <a:t>i</a:t>
            </a:r>
            <a:r>
              <a:rPr lang="en-US" sz="1600" dirty="0">
                <a:latin typeface="Courier New" pitchFamily="49" charset="0"/>
              </a:rPr>
              <a:t> = 0; </a:t>
            </a:r>
            <a:r>
              <a:rPr lang="en-US" sz="1600" dirty="0" err="1">
                <a:latin typeface="Courier New" pitchFamily="49" charset="0"/>
              </a:rPr>
              <a:t>i</a:t>
            </a:r>
            <a:r>
              <a:rPr lang="en-US" sz="1600" dirty="0">
                <a:latin typeface="Courier New" pitchFamily="49" charset="0"/>
              </a:rPr>
              <a:t> &lt; n; </a:t>
            </a:r>
            <a:r>
              <a:rPr lang="en-US" sz="1600" dirty="0" err="1">
                <a:latin typeface="Courier New" pitchFamily="49" charset="0"/>
              </a:rPr>
              <a:t>i</a:t>
            </a:r>
            <a:r>
              <a:rPr lang="en-US" sz="1600" dirty="0">
                <a:latin typeface="Courier New" pitchFamily="49" charset="0"/>
              </a:rPr>
              <a:t> += B)</a:t>
            </a:r>
          </a:p>
          <a:p>
            <a:pPr>
              <a:lnSpc>
                <a:spcPct val="100000"/>
              </a:lnSpc>
              <a:spcBef>
                <a:spcPts val="0"/>
              </a:spcBef>
            </a:pPr>
            <a:r>
              <a:rPr lang="en-US" sz="1600" dirty="0">
                <a:latin typeface="Courier New" pitchFamily="49" charset="0"/>
              </a:rPr>
              <a:t>        for (j = 0; j &lt; n; j += B)</a:t>
            </a:r>
          </a:p>
          <a:p>
            <a:pPr>
              <a:lnSpc>
                <a:spcPct val="100000"/>
              </a:lnSpc>
              <a:spcBef>
                <a:spcPts val="0"/>
              </a:spcBef>
            </a:pPr>
            <a:r>
              <a:rPr lang="en-US" sz="1600" dirty="0">
                <a:latin typeface="Courier New" pitchFamily="49" charset="0"/>
              </a:rPr>
              <a:t>            for (k = 0; k &lt; n; k += B)</a:t>
            </a:r>
          </a:p>
          <a:p>
            <a:pPr>
              <a:lnSpc>
                <a:spcPct val="100000"/>
              </a:lnSpc>
              <a:spcBef>
                <a:spcPts val="0"/>
              </a:spcBef>
            </a:pPr>
            <a:r>
              <a:rPr lang="en-US" sz="1600" dirty="0">
                <a:latin typeface="Courier New" pitchFamily="49" charset="0"/>
              </a:rPr>
              <a:t>                </a:t>
            </a:r>
            <a:r>
              <a:rPr lang="en-US" sz="1600" dirty="0">
                <a:solidFill>
                  <a:srgbClr val="990000"/>
                </a:solidFill>
                <a:latin typeface="Courier New" pitchFamily="49" charset="0"/>
              </a:rPr>
              <a:t>/* B x B mini matrix multiplications */</a:t>
            </a:r>
          </a:p>
          <a:p>
            <a:pPr>
              <a:lnSpc>
                <a:spcPct val="100000"/>
              </a:lnSpc>
              <a:spcBef>
                <a:spcPts val="0"/>
              </a:spcBef>
            </a:pPr>
            <a:r>
              <a:rPr lang="en-US" sz="1600" dirty="0">
                <a:latin typeface="Courier New" pitchFamily="49" charset="0"/>
              </a:rPr>
              <a:t>                for (i1 = </a:t>
            </a:r>
            <a:r>
              <a:rPr lang="en-US" sz="1600" dirty="0" err="1">
                <a:latin typeface="Courier New" pitchFamily="49" charset="0"/>
              </a:rPr>
              <a:t>i</a:t>
            </a:r>
            <a:r>
              <a:rPr lang="en-US" sz="1600" dirty="0">
                <a:latin typeface="Courier New" pitchFamily="49" charset="0"/>
              </a:rPr>
              <a:t>; i1 &lt; </a:t>
            </a:r>
            <a:r>
              <a:rPr lang="en-US" sz="1600" dirty="0" err="1">
                <a:latin typeface="Courier New" pitchFamily="49" charset="0"/>
              </a:rPr>
              <a:t>i+B</a:t>
            </a:r>
            <a:r>
              <a:rPr lang="en-US" sz="1600" dirty="0">
                <a:latin typeface="Courier New" pitchFamily="49" charset="0"/>
              </a:rPr>
              <a:t>; </a:t>
            </a:r>
            <a:r>
              <a:rPr lang="en-US" sz="1600" dirty="0" err="1">
                <a:latin typeface="Courier New" pitchFamily="49" charset="0"/>
              </a:rPr>
              <a:t>i</a:t>
            </a:r>
            <a:r>
              <a:rPr lang="en-US" sz="1600" dirty="0">
                <a:latin typeface="Courier New" pitchFamily="49" charset="0"/>
              </a:rPr>
              <a:t>++)</a:t>
            </a:r>
          </a:p>
          <a:p>
            <a:pPr>
              <a:lnSpc>
                <a:spcPct val="100000"/>
              </a:lnSpc>
              <a:spcBef>
                <a:spcPts val="0"/>
              </a:spcBef>
            </a:pPr>
            <a:r>
              <a:rPr lang="en-US" sz="1600" dirty="0">
                <a:latin typeface="Courier New" pitchFamily="49" charset="0"/>
              </a:rPr>
              <a:t>                    for (j1 = j; j1 &lt; </a:t>
            </a:r>
            <a:r>
              <a:rPr lang="en-US" sz="1600" dirty="0" err="1">
                <a:latin typeface="Courier New" pitchFamily="49" charset="0"/>
              </a:rPr>
              <a:t>j+B</a:t>
            </a:r>
            <a:r>
              <a:rPr lang="en-US" sz="1600" dirty="0">
                <a:latin typeface="Courier New" pitchFamily="49" charset="0"/>
              </a:rPr>
              <a:t>; j++)</a:t>
            </a:r>
          </a:p>
          <a:p>
            <a:pPr>
              <a:lnSpc>
                <a:spcPct val="100000"/>
              </a:lnSpc>
              <a:spcBef>
                <a:spcPts val="0"/>
              </a:spcBef>
            </a:pPr>
            <a:r>
              <a:rPr lang="en-US" sz="1600" dirty="0">
                <a:latin typeface="Courier New" pitchFamily="49" charset="0"/>
              </a:rPr>
              <a:t>                        for (k1 = k; k1 &lt; </a:t>
            </a:r>
            <a:r>
              <a:rPr lang="en-US" sz="1600" dirty="0" err="1">
                <a:latin typeface="Courier New" pitchFamily="49" charset="0"/>
              </a:rPr>
              <a:t>k+B</a:t>
            </a:r>
            <a:r>
              <a:rPr lang="en-US" sz="1600" dirty="0">
                <a:latin typeface="Courier New" pitchFamily="49" charset="0"/>
              </a:rPr>
              <a:t>; k++)</a:t>
            </a:r>
          </a:p>
          <a:p>
            <a:pPr>
              <a:lnSpc>
                <a:spcPct val="100000"/>
              </a:lnSpc>
              <a:spcBef>
                <a:spcPts val="0"/>
              </a:spcBef>
            </a:pPr>
            <a:r>
              <a:rPr lang="en-US" sz="1600" dirty="0">
                <a:latin typeface="Courier New" pitchFamily="49" charset="0"/>
              </a:rPr>
              <a:t>	                     c[i1*n + j1] += a[i1*n + k1]*b[k1*n + j1];</a:t>
            </a:r>
          </a:p>
          <a:p>
            <a:pPr>
              <a:lnSpc>
                <a:spcPct val="100000"/>
              </a:lnSpc>
              <a:spcBef>
                <a:spcPts val="0"/>
              </a:spcBef>
            </a:pPr>
            <a:r>
              <a:rPr lang="en-US" sz="1600" dirty="0">
                <a:latin typeface="Courier New" pitchFamily="49" charset="0"/>
              </a:rPr>
              <a:t>}</a:t>
            </a:r>
          </a:p>
        </p:txBody>
      </p:sp>
      <p:sp>
        <p:nvSpPr>
          <p:cNvPr id="5" name="Rectangle 4"/>
          <p:cNvSpPr/>
          <p:nvPr/>
        </p:nvSpPr>
        <p:spPr bwMode="auto">
          <a:xfrm>
            <a:off x="3808665" y="5181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nSpc>
                <a:spcPct val="100000"/>
              </a:lnSpc>
              <a:spcBef>
                <a:spcPct val="0"/>
              </a:spcBef>
            </a:pPr>
            <a:r>
              <a:rPr lang="en-US" sz="2000" dirty="0">
                <a:latin typeface="Courier New" pitchFamily="49" charset="0"/>
                <a:cs typeface="Courier New" pitchFamily="49" charset="0"/>
              </a:rPr>
              <a:t>a</a:t>
            </a:r>
          </a:p>
        </p:txBody>
      </p:sp>
      <p:sp>
        <p:nvSpPr>
          <p:cNvPr id="6" name="Rectangle 5"/>
          <p:cNvSpPr/>
          <p:nvPr/>
        </p:nvSpPr>
        <p:spPr bwMode="auto">
          <a:xfrm>
            <a:off x="5408865" y="5181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nSpc>
                <a:spcPct val="100000"/>
              </a:lnSpc>
              <a:spcBef>
                <a:spcPct val="0"/>
              </a:spcBef>
            </a:pPr>
            <a:r>
              <a:rPr lang="en-US" sz="2000" dirty="0">
                <a:latin typeface="Courier New" pitchFamily="49" charset="0"/>
                <a:cs typeface="Courier New" pitchFamily="49" charset="0"/>
              </a:rPr>
              <a:t>b</a:t>
            </a:r>
          </a:p>
        </p:txBody>
      </p:sp>
      <p:sp>
        <p:nvSpPr>
          <p:cNvPr id="9" name="TextBox 8"/>
          <p:cNvSpPr txBox="1"/>
          <p:nvPr/>
        </p:nvSpPr>
        <p:spPr>
          <a:xfrm>
            <a:off x="3505200" y="5852173"/>
            <a:ext cx="357790" cy="288284"/>
          </a:xfrm>
          <a:prstGeom prst="rect">
            <a:avLst/>
          </a:prstGeom>
          <a:noFill/>
        </p:spPr>
        <p:txBody>
          <a:bodyPr wrap="none" rtlCol="0">
            <a:spAutoFit/>
          </a:bodyPr>
          <a:lstStyle/>
          <a:p>
            <a:r>
              <a:rPr lang="en-US" dirty="0">
                <a:latin typeface="Calibri" pitchFamily="34" charset="0"/>
              </a:rPr>
              <a:t>i1</a:t>
            </a:r>
          </a:p>
        </p:txBody>
      </p:sp>
      <p:sp>
        <p:nvSpPr>
          <p:cNvPr id="10" name="TextBox 9"/>
          <p:cNvSpPr txBox="1"/>
          <p:nvPr/>
        </p:nvSpPr>
        <p:spPr>
          <a:xfrm>
            <a:off x="5918196" y="4659868"/>
            <a:ext cx="360996" cy="288284"/>
          </a:xfrm>
          <a:prstGeom prst="rect">
            <a:avLst/>
          </a:prstGeom>
          <a:noFill/>
        </p:spPr>
        <p:txBody>
          <a:bodyPr wrap="none" rtlCol="0">
            <a:spAutoFit/>
          </a:bodyPr>
          <a:lstStyle/>
          <a:p>
            <a:r>
              <a:rPr lang="en-US" dirty="0">
                <a:latin typeface="Calibri" pitchFamily="34" charset="0"/>
              </a:rPr>
              <a:t>j1</a:t>
            </a:r>
          </a:p>
        </p:txBody>
      </p:sp>
      <p:sp>
        <p:nvSpPr>
          <p:cNvPr id="12" name="TextBox 11"/>
          <p:cNvSpPr txBox="1"/>
          <p:nvPr/>
        </p:nvSpPr>
        <p:spPr>
          <a:xfrm>
            <a:off x="4993997" y="5595892"/>
            <a:ext cx="389850" cy="440762"/>
          </a:xfrm>
          <a:prstGeom prst="rect">
            <a:avLst/>
          </a:prstGeom>
          <a:noFill/>
        </p:spPr>
        <p:txBody>
          <a:bodyPr wrap="none" rtlCol="0">
            <a:spAutoFit/>
          </a:bodyPr>
          <a:lstStyle/>
          <a:p>
            <a:r>
              <a:rPr lang="en-US" sz="3200" dirty="0">
                <a:latin typeface="Calibri" pitchFamily="34" charset="0"/>
              </a:rPr>
              <a:t>*</a:t>
            </a:r>
          </a:p>
        </p:txBody>
      </p:sp>
      <p:sp>
        <p:nvSpPr>
          <p:cNvPr id="13" name="Rectangle 12"/>
          <p:cNvSpPr/>
          <p:nvPr/>
        </p:nvSpPr>
        <p:spPr bwMode="auto">
          <a:xfrm>
            <a:off x="2023532" y="5181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nSpc>
                <a:spcPct val="100000"/>
              </a:lnSpc>
              <a:spcBef>
                <a:spcPct val="0"/>
              </a:spcBef>
            </a:pPr>
            <a:r>
              <a:rPr lang="en-US" sz="2000" dirty="0">
                <a:latin typeface="Courier New" pitchFamily="49" charset="0"/>
                <a:cs typeface="Courier New" pitchFamily="49" charset="0"/>
              </a:rPr>
              <a:t>c</a:t>
            </a:r>
          </a:p>
        </p:txBody>
      </p:sp>
      <p:sp>
        <p:nvSpPr>
          <p:cNvPr id="14" name="TextBox 13"/>
          <p:cNvSpPr txBox="1"/>
          <p:nvPr/>
        </p:nvSpPr>
        <p:spPr>
          <a:xfrm>
            <a:off x="3289782" y="5486400"/>
            <a:ext cx="389850" cy="440762"/>
          </a:xfrm>
          <a:prstGeom prst="rect">
            <a:avLst/>
          </a:prstGeom>
          <a:noFill/>
        </p:spPr>
        <p:txBody>
          <a:bodyPr wrap="none" rtlCol="0">
            <a:spAutoFit/>
          </a:bodyPr>
          <a:lstStyle/>
          <a:p>
            <a:r>
              <a:rPr lang="en-US" sz="3200" dirty="0">
                <a:latin typeface="Calibri" pitchFamily="34" charset="0"/>
              </a:rPr>
              <a:t>=</a:t>
            </a:r>
          </a:p>
        </p:txBody>
      </p:sp>
      <p:sp>
        <p:nvSpPr>
          <p:cNvPr id="16" name="Rectangle 15"/>
          <p:cNvSpPr/>
          <p:nvPr/>
        </p:nvSpPr>
        <p:spPr bwMode="auto">
          <a:xfrm>
            <a:off x="2667000" y="5969001"/>
            <a:ext cx="186268" cy="186268"/>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17" name="Rectangle 16"/>
          <p:cNvSpPr/>
          <p:nvPr/>
        </p:nvSpPr>
        <p:spPr bwMode="auto">
          <a:xfrm>
            <a:off x="7052732" y="5181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nSpc>
                <a:spcPct val="100000"/>
              </a:lnSpc>
              <a:spcBef>
                <a:spcPct val="0"/>
              </a:spcBef>
            </a:pPr>
            <a:r>
              <a:rPr lang="en-US" sz="2000" dirty="0">
                <a:latin typeface="Courier New" pitchFamily="49" charset="0"/>
                <a:cs typeface="Courier New" pitchFamily="49" charset="0"/>
              </a:rPr>
              <a:t>c</a:t>
            </a:r>
          </a:p>
        </p:txBody>
      </p:sp>
      <p:sp>
        <p:nvSpPr>
          <p:cNvPr id="18" name="TextBox 17"/>
          <p:cNvSpPr txBox="1"/>
          <p:nvPr/>
        </p:nvSpPr>
        <p:spPr>
          <a:xfrm>
            <a:off x="6637864" y="5486400"/>
            <a:ext cx="389850" cy="440762"/>
          </a:xfrm>
          <a:prstGeom prst="rect">
            <a:avLst/>
          </a:prstGeom>
          <a:noFill/>
        </p:spPr>
        <p:txBody>
          <a:bodyPr wrap="none" rtlCol="0">
            <a:spAutoFit/>
          </a:bodyPr>
          <a:lstStyle/>
          <a:p>
            <a:r>
              <a:rPr lang="en-US" sz="3200" dirty="0">
                <a:latin typeface="Calibri" pitchFamily="34" charset="0"/>
              </a:rPr>
              <a:t>+</a:t>
            </a:r>
          </a:p>
        </p:txBody>
      </p:sp>
      <p:sp>
        <p:nvSpPr>
          <p:cNvPr id="19" name="Rectangle 18"/>
          <p:cNvSpPr/>
          <p:nvPr/>
        </p:nvSpPr>
        <p:spPr bwMode="auto">
          <a:xfrm>
            <a:off x="3808665" y="5943600"/>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20" name="Rectangle 19"/>
          <p:cNvSpPr/>
          <p:nvPr/>
        </p:nvSpPr>
        <p:spPr bwMode="auto">
          <a:xfrm rot="5400000">
            <a:off x="5520268" y="5638800"/>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cxnSp>
        <p:nvCxnSpPr>
          <p:cNvPr id="23" name="Straight Connector 22"/>
          <p:cNvCxnSpPr/>
          <p:nvPr/>
        </p:nvCxnSpPr>
        <p:spPr bwMode="auto">
          <a:xfrm rot="5400000">
            <a:off x="4372242" y="6048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24" name="Straight Connector 23"/>
          <p:cNvCxnSpPr/>
          <p:nvPr/>
        </p:nvCxnSpPr>
        <p:spPr bwMode="auto">
          <a:xfrm rot="5400000">
            <a:off x="4609309" y="6048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25" name="Straight Connector 24"/>
          <p:cNvCxnSpPr/>
          <p:nvPr/>
        </p:nvCxnSpPr>
        <p:spPr bwMode="auto">
          <a:xfrm rot="5400000">
            <a:off x="3908163" y="6048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26" name="Straight Connector 25"/>
          <p:cNvCxnSpPr/>
          <p:nvPr/>
        </p:nvCxnSpPr>
        <p:spPr bwMode="auto">
          <a:xfrm rot="5400000">
            <a:off x="4136763" y="6048639"/>
            <a:ext cx="228600" cy="1588"/>
          </a:xfrm>
          <a:prstGeom prst="line">
            <a:avLst/>
          </a:prstGeom>
          <a:noFill/>
          <a:ln w="25400" cap="flat" cmpd="sng" algn="ctr">
            <a:solidFill>
              <a:schemeClr val="bg1"/>
            </a:solidFill>
            <a:prstDash val="solid"/>
            <a:round/>
            <a:headEnd type="none" w="med" len="med"/>
            <a:tailEnd type="none" w="med" len="med"/>
          </a:ln>
          <a:effectLst/>
        </p:spPr>
      </p:cxnSp>
      <p:grpSp>
        <p:nvGrpSpPr>
          <p:cNvPr id="3" name="Group 30"/>
          <p:cNvGrpSpPr/>
          <p:nvPr/>
        </p:nvGrpSpPr>
        <p:grpSpPr>
          <a:xfrm rot="5400000">
            <a:off x="5731934" y="5647267"/>
            <a:ext cx="702734" cy="228600"/>
            <a:chOff x="2650069" y="6316133"/>
            <a:chExt cx="702734" cy="228600"/>
          </a:xfrm>
        </p:grpSpPr>
        <p:cxnSp>
          <p:nvCxnSpPr>
            <p:cNvPr id="27" name="Straight Connector 26"/>
            <p:cNvCxnSpPr/>
            <p:nvPr/>
          </p:nvCxnSpPr>
          <p:spPr bwMode="auto">
            <a:xfrm rot="5400000">
              <a:off x="3000642"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28" name="Straight Connector 27"/>
            <p:cNvCxnSpPr/>
            <p:nvPr/>
          </p:nvCxnSpPr>
          <p:spPr bwMode="auto">
            <a:xfrm rot="5400000">
              <a:off x="3237709"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29" name="Straight Connector 28"/>
            <p:cNvCxnSpPr/>
            <p:nvPr/>
          </p:nvCxnSpPr>
          <p:spPr bwMode="auto">
            <a:xfrm rot="5400000">
              <a:off x="2536563"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30" name="Straight Connector 29"/>
            <p:cNvCxnSpPr/>
            <p:nvPr/>
          </p:nvCxnSpPr>
          <p:spPr bwMode="auto">
            <a:xfrm rot="5400000">
              <a:off x="2765163" y="6429639"/>
              <a:ext cx="228600" cy="1588"/>
            </a:xfrm>
            <a:prstGeom prst="line">
              <a:avLst/>
            </a:prstGeom>
            <a:noFill/>
            <a:ln w="25400" cap="flat" cmpd="sng" algn="ctr">
              <a:solidFill>
                <a:schemeClr val="bg1"/>
              </a:solidFill>
              <a:prstDash val="solid"/>
              <a:round/>
              <a:headEnd type="none" w="med" len="med"/>
              <a:tailEnd type="none" w="med" len="med"/>
            </a:ln>
            <a:effectLst/>
          </p:spPr>
        </p:cxnSp>
      </p:grpSp>
      <p:sp>
        <p:nvSpPr>
          <p:cNvPr id="32" name="TextBox 31"/>
          <p:cNvSpPr txBox="1"/>
          <p:nvPr/>
        </p:nvSpPr>
        <p:spPr>
          <a:xfrm>
            <a:off x="5280917" y="6488668"/>
            <a:ext cx="1627882" cy="288284"/>
          </a:xfrm>
          <a:prstGeom prst="rect">
            <a:avLst/>
          </a:prstGeom>
          <a:solidFill>
            <a:schemeClr val="bg1"/>
          </a:solidFill>
        </p:spPr>
        <p:txBody>
          <a:bodyPr wrap="none" rtlCol="0">
            <a:spAutoFit/>
          </a:bodyPr>
          <a:lstStyle/>
          <a:p>
            <a:r>
              <a:rPr lang="en-US" dirty="0">
                <a:solidFill>
                  <a:schemeClr val="tx1">
                    <a:lumMod val="65000"/>
                    <a:lumOff val="35000"/>
                  </a:schemeClr>
                </a:solidFill>
                <a:latin typeface="Calibri" pitchFamily="34" charset="0"/>
              </a:rPr>
              <a:t>Block size B x B</a:t>
            </a:r>
          </a:p>
        </p:txBody>
      </p:sp>
      <p:cxnSp>
        <p:nvCxnSpPr>
          <p:cNvPr id="34" name="Straight Arrow Connector 33"/>
          <p:cNvCxnSpPr>
            <a:stCxn id="32" idx="0"/>
            <a:endCxn id="20" idx="3"/>
          </p:cNvCxnSpPr>
          <p:nvPr/>
        </p:nvCxnSpPr>
        <p:spPr bwMode="auto">
          <a:xfrm flipH="1" flipV="1">
            <a:off x="6091768" y="6324600"/>
            <a:ext cx="3090" cy="164068"/>
          </a:xfrm>
          <a:prstGeom prst="straightConnector1">
            <a:avLst/>
          </a:prstGeom>
          <a:noFill/>
          <a:ln w="25400" cap="flat" cmpd="sng" algn="ctr">
            <a:solidFill>
              <a:schemeClr val="tx1"/>
            </a:solidFill>
            <a:prstDash val="solid"/>
            <a:round/>
            <a:headEnd type="none" w="med" len="med"/>
            <a:tailEnd type="arrow"/>
          </a:ln>
          <a:effectLst/>
        </p:spPr>
      </p:cxnSp>
      <p:sp>
        <p:nvSpPr>
          <p:cNvPr id="33" name="Rectangle 32"/>
          <p:cNvSpPr/>
          <p:nvPr/>
        </p:nvSpPr>
        <p:spPr bwMode="auto">
          <a:xfrm>
            <a:off x="7702856" y="5985209"/>
            <a:ext cx="186268" cy="186268"/>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Tree>
    <p:extLst>
      <p:ext uri="{BB962C8B-B14F-4D97-AF65-F5344CB8AC3E}">
        <p14:creationId xmlns:p14="http://schemas.microsoft.com/office/powerpoint/2010/main" val="3376113255"/>
      </p:ext>
    </p:extLst>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Cache Miss Analysis</a:t>
            </a:r>
          </a:p>
        </p:txBody>
      </p:sp>
      <p:sp>
        <p:nvSpPr>
          <p:cNvPr id="3" name="Content Placeholder 2"/>
          <p:cNvSpPr>
            <a:spLocks noGrp="1"/>
          </p:cNvSpPr>
          <p:nvPr>
            <p:ph idx="1"/>
          </p:nvPr>
        </p:nvSpPr>
        <p:spPr/>
        <p:txBody>
          <a:bodyPr/>
          <a:lstStyle/>
          <a:p>
            <a:r>
              <a:rPr lang="en-US" dirty="0"/>
              <a:t>Assume: </a:t>
            </a:r>
          </a:p>
          <a:p>
            <a:pPr lvl="1"/>
            <a:r>
              <a:rPr lang="en-US" dirty="0"/>
              <a:t>Cache block = 8 doubles</a:t>
            </a:r>
          </a:p>
          <a:p>
            <a:pPr lvl="1"/>
            <a:r>
              <a:rPr lang="en-US" dirty="0"/>
              <a:t>Cache size CS &lt;&lt; n (much smaller than n)</a:t>
            </a:r>
          </a:p>
          <a:p>
            <a:pPr lvl="1"/>
            <a:r>
              <a:rPr lang="en-US" dirty="0"/>
              <a:t>Three blocks       fit into cache: 3B</a:t>
            </a:r>
            <a:r>
              <a:rPr lang="en-US" baseline="30000" dirty="0"/>
              <a:t>2</a:t>
            </a:r>
            <a:r>
              <a:rPr lang="en-US" dirty="0"/>
              <a:t> &lt; CS</a:t>
            </a:r>
          </a:p>
          <a:p>
            <a:r>
              <a:rPr lang="en-US" dirty="0"/>
              <a:t>First (block) iteration:</a:t>
            </a:r>
          </a:p>
          <a:p>
            <a:pPr lvl="1"/>
            <a:r>
              <a:rPr lang="en-US" dirty="0"/>
              <a:t>B</a:t>
            </a:r>
            <a:r>
              <a:rPr lang="en-US" baseline="30000" dirty="0"/>
              <a:t>2</a:t>
            </a:r>
            <a:r>
              <a:rPr lang="en-US" dirty="0"/>
              <a:t>/8 misses for each block</a:t>
            </a:r>
          </a:p>
          <a:p>
            <a:pPr lvl="1"/>
            <a:r>
              <a:rPr lang="en-US" dirty="0"/>
              <a:t>2n/B * B</a:t>
            </a:r>
            <a:r>
              <a:rPr lang="en-US" baseline="30000" dirty="0"/>
              <a:t>2</a:t>
            </a:r>
            <a:r>
              <a:rPr lang="en-US" dirty="0"/>
              <a:t>/8 = </a:t>
            </a:r>
            <a:r>
              <a:rPr lang="en-US" dirty="0" err="1"/>
              <a:t>nB</a:t>
            </a:r>
            <a:r>
              <a:rPr lang="en-US" dirty="0"/>
              <a:t>/4</a:t>
            </a:r>
            <a:br>
              <a:rPr lang="en-US" dirty="0"/>
            </a:br>
            <a:r>
              <a:rPr lang="en-US" dirty="0"/>
              <a:t>(omitting matrix C, shown on left)</a:t>
            </a:r>
          </a:p>
          <a:p>
            <a:pPr lvl="1"/>
            <a:endParaRPr lang="en-US" dirty="0"/>
          </a:p>
          <a:p>
            <a:pPr lvl="1"/>
            <a:endParaRPr lang="en-US" dirty="0"/>
          </a:p>
          <a:p>
            <a:pPr lvl="1"/>
            <a:endParaRPr lang="en-US" dirty="0"/>
          </a:p>
          <a:p>
            <a:pPr lvl="1"/>
            <a:r>
              <a:rPr lang="en-US" dirty="0"/>
              <a:t>Afterwards in cache</a:t>
            </a:r>
            <a:br>
              <a:rPr lang="en-US" dirty="0"/>
            </a:br>
            <a:r>
              <a:rPr lang="en-US" dirty="0"/>
              <a:t>(schematic)</a:t>
            </a:r>
          </a:p>
        </p:txBody>
      </p:sp>
      <p:sp>
        <p:nvSpPr>
          <p:cNvPr id="25" name="Rectangle 24"/>
          <p:cNvSpPr/>
          <p:nvPr/>
        </p:nvSpPr>
        <p:spPr bwMode="auto">
          <a:xfrm>
            <a:off x="7423933" y="5562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nSpc>
                <a:spcPct val="100000"/>
              </a:lnSpc>
              <a:spcBef>
                <a:spcPct val="0"/>
              </a:spcBef>
            </a:pPr>
            <a:endParaRPr lang="en-US" sz="2000" dirty="0">
              <a:latin typeface="Courier New" pitchFamily="49" charset="0"/>
              <a:cs typeface="Courier New" pitchFamily="49" charset="0"/>
            </a:endParaRPr>
          </a:p>
        </p:txBody>
      </p:sp>
      <p:sp>
        <p:nvSpPr>
          <p:cNvPr id="28" name="Rectangle 27"/>
          <p:cNvSpPr/>
          <p:nvPr/>
        </p:nvSpPr>
        <p:spPr bwMode="auto">
          <a:xfrm>
            <a:off x="9024133" y="5562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nSpc>
                <a:spcPct val="100000"/>
              </a:lnSpc>
              <a:spcBef>
                <a:spcPct val="0"/>
              </a:spcBef>
            </a:pPr>
            <a:endParaRPr lang="en-US" sz="2000" dirty="0">
              <a:latin typeface="Courier New" pitchFamily="49" charset="0"/>
              <a:cs typeface="Courier New" pitchFamily="49" charset="0"/>
            </a:endParaRPr>
          </a:p>
        </p:txBody>
      </p:sp>
      <p:sp>
        <p:nvSpPr>
          <p:cNvPr id="31" name="TextBox 30"/>
          <p:cNvSpPr txBox="1"/>
          <p:nvPr/>
        </p:nvSpPr>
        <p:spPr>
          <a:xfrm>
            <a:off x="8609265" y="5976892"/>
            <a:ext cx="389850" cy="440762"/>
          </a:xfrm>
          <a:prstGeom prst="rect">
            <a:avLst/>
          </a:prstGeom>
          <a:noFill/>
        </p:spPr>
        <p:txBody>
          <a:bodyPr wrap="none" rtlCol="0">
            <a:spAutoFit/>
          </a:bodyPr>
          <a:lstStyle/>
          <a:p>
            <a:r>
              <a:rPr lang="en-US" sz="3200" dirty="0">
                <a:latin typeface="Calibri" pitchFamily="34" charset="0"/>
              </a:rPr>
              <a:t>*</a:t>
            </a:r>
          </a:p>
        </p:txBody>
      </p:sp>
      <p:sp>
        <p:nvSpPr>
          <p:cNvPr id="32" name="Rectangle 31"/>
          <p:cNvSpPr/>
          <p:nvPr/>
        </p:nvSpPr>
        <p:spPr bwMode="auto">
          <a:xfrm>
            <a:off x="5638800" y="55626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nSpc>
                <a:spcPct val="100000"/>
              </a:lnSpc>
              <a:spcBef>
                <a:spcPct val="0"/>
              </a:spcBef>
            </a:pPr>
            <a:endParaRPr lang="en-US" sz="2000" dirty="0">
              <a:latin typeface="Courier New" pitchFamily="49" charset="0"/>
              <a:cs typeface="Courier New" pitchFamily="49" charset="0"/>
            </a:endParaRPr>
          </a:p>
        </p:txBody>
      </p:sp>
      <p:sp>
        <p:nvSpPr>
          <p:cNvPr id="33" name="TextBox 32"/>
          <p:cNvSpPr txBox="1"/>
          <p:nvPr/>
        </p:nvSpPr>
        <p:spPr>
          <a:xfrm>
            <a:off x="6905050" y="5867400"/>
            <a:ext cx="389850" cy="440762"/>
          </a:xfrm>
          <a:prstGeom prst="rect">
            <a:avLst/>
          </a:prstGeom>
          <a:noFill/>
        </p:spPr>
        <p:txBody>
          <a:bodyPr wrap="none" rtlCol="0">
            <a:spAutoFit/>
          </a:bodyPr>
          <a:lstStyle/>
          <a:p>
            <a:r>
              <a:rPr lang="en-US" sz="3200" dirty="0">
                <a:latin typeface="Calibri" pitchFamily="34" charset="0"/>
              </a:rPr>
              <a:t>=</a:t>
            </a:r>
          </a:p>
        </p:txBody>
      </p:sp>
      <p:sp>
        <p:nvSpPr>
          <p:cNvPr id="34" name="Rectangle 33"/>
          <p:cNvSpPr/>
          <p:nvPr/>
        </p:nvSpPr>
        <p:spPr bwMode="auto">
          <a:xfrm>
            <a:off x="5638800" y="5562600"/>
            <a:ext cx="186268" cy="186268"/>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37" name="Rectangle 36"/>
          <p:cNvSpPr/>
          <p:nvPr/>
        </p:nvSpPr>
        <p:spPr bwMode="auto">
          <a:xfrm>
            <a:off x="7423933" y="5560734"/>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38" name="Rectangle 37"/>
          <p:cNvSpPr/>
          <p:nvPr/>
        </p:nvSpPr>
        <p:spPr bwMode="auto">
          <a:xfrm rot="5400000">
            <a:off x="8553618" y="6019800"/>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cxnSp>
        <p:nvCxnSpPr>
          <p:cNvPr id="39" name="Straight Connector 38"/>
          <p:cNvCxnSpPr/>
          <p:nvPr/>
        </p:nvCxnSpPr>
        <p:spPr bwMode="auto">
          <a:xfrm rot="5400000">
            <a:off x="7987510" y="5665773"/>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0" name="Straight Connector 39"/>
          <p:cNvCxnSpPr/>
          <p:nvPr/>
        </p:nvCxnSpPr>
        <p:spPr bwMode="auto">
          <a:xfrm rot="5400000">
            <a:off x="8224577" y="5665773"/>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1" name="Straight Connector 40"/>
          <p:cNvCxnSpPr/>
          <p:nvPr/>
        </p:nvCxnSpPr>
        <p:spPr bwMode="auto">
          <a:xfrm rot="5400000">
            <a:off x="7523431" y="5665773"/>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2" name="Straight Connector 41"/>
          <p:cNvCxnSpPr/>
          <p:nvPr/>
        </p:nvCxnSpPr>
        <p:spPr bwMode="auto">
          <a:xfrm rot="5400000">
            <a:off x="7752031" y="5665773"/>
            <a:ext cx="228600" cy="1588"/>
          </a:xfrm>
          <a:prstGeom prst="line">
            <a:avLst/>
          </a:prstGeom>
          <a:noFill/>
          <a:ln w="25400" cap="flat" cmpd="sng" algn="ctr">
            <a:solidFill>
              <a:schemeClr val="bg1"/>
            </a:solidFill>
            <a:prstDash val="solid"/>
            <a:round/>
            <a:headEnd type="none" w="med" len="med"/>
            <a:tailEnd type="none" w="med" len="med"/>
          </a:ln>
          <a:effectLst/>
        </p:spPr>
      </p:cxnSp>
      <p:grpSp>
        <p:nvGrpSpPr>
          <p:cNvPr id="4" name="Group 30"/>
          <p:cNvGrpSpPr/>
          <p:nvPr/>
        </p:nvGrpSpPr>
        <p:grpSpPr>
          <a:xfrm rot="5400000">
            <a:off x="8765284" y="6028267"/>
            <a:ext cx="702734" cy="228600"/>
            <a:chOff x="2650069" y="6316133"/>
            <a:chExt cx="702734" cy="228600"/>
          </a:xfrm>
        </p:grpSpPr>
        <p:cxnSp>
          <p:nvCxnSpPr>
            <p:cNvPr id="44" name="Straight Connector 43"/>
            <p:cNvCxnSpPr/>
            <p:nvPr/>
          </p:nvCxnSpPr>
          <p:spPr bwMode="auto">
            <a:xfrm rot="5400000">
              <a:off x="3000642"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5" name="Straight Connector 44"/>
            <p:cNvCxnSpPr/>
            <p:nvPr/>
          </p:nvCxnSpPr>
          <p:spPr bwMode="auto">
            <a:xfrm rot="5400000">
              <a:off x="3237709"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6" name="Straight Connector 45"/>
            <p:cNvCxnSpPr/>
            <p:nvPr/>
          </p:nvCxnSpPr>
          <p:spPr bwMode="auto">
            <a:xfrm rot="5400000">
              <a:off x="2536563"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7" name="Straight Connector 46"/>
            <p:cNvCxnSpPr/>
            <p:nvPr/>
          </p:nvCxnSpPr>
          <p:spPr bwMode="auto">
            <a:xfrm rot="5400000">
              <a:off x="2765163" y="6429639"/>
              <a:ext cx="228600" cy="1588"/>
            </a:xfrm>
            <a:prstGeom prst="line">
              <a:avLst/>
            </a:prstGeom>
            <a:noFill/>
            <a:ln w="25400" cap="flat" cmpd="sng" algn="ctr">
              <a:solidFill>
                <a:schemeClr val="bg1"/>
              </a:solidFill>
              <a:prstDash val="solid"/>
              <a:round/>
              <a:headEnd type="none" w="med" len="med"/>
              <a:tailEnd type="none" w="med" len="med"/>
            </a:ln>
            <a:effectLst/>
          </p:spPr>
        </p:cxnSp>
      </p:grpSp>
      <p:sp>
        <p:nvSpPr>
          <p:cNvPr id="50" name="Rectangle 49"/>
          <p:cNvSpPr/>
          <p:nvPr/>
        </p:nvSpPr>
        <p:spPr bwMode="auto">
          <a:xfrm>
            <a:off x="2922799" y="2509916"/>
            <a:ext cx="186268" cy="186268"/>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53" name="Rectangle 52"/>
          <p:cNvSpPr/>
          <p:nvPr/>
        </p:nvSpPr>
        <p:spPr bwMode="auto">
          <a:xfrm>
            <a:off x="8338083" y="5552268"/>
            <a:ext cx="227262" cy="226893"/>
          </a:xfrm>
          <a:prstGeom prst="rect">
            <a:avLst/>
          </a:prstGeom>
          <a:solidFill>
            <a:srgbClr val="C00000"/>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55" name="Rectangle 54"/>
          <p:cNvSpPr/>
          <p:nvPr/>
        </p:nvSpPr>
        <p:spPr bwMode="auto">
          <a:xfrm>
            <a:off x="7423933" y="3733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nSpc>
                <a:spcPct val="100000"/>
              </a:lnSpc>
              <a:spcBef>
                <a:spcPct val="0"/>
              </a:spcBef>
            </a:pPr>
            <a:endParaRPr lang="en-US" sz="2000" dirty="0">
              <a:latin typeface="Courier New" pitchFamily="49" charset="0"/>
              <a:cs typeface="Courier New" pitchFamily="49" charset="0"/>
            </a:endParaRPr>
          </a:p>
        </p:txBody>
      </p:sp>
      <p:sp>
        <p:nvSpPr>
          <p:cNvPr id="56" name="Rectangle 55"/>
          <p:cNvSpPr/>
          <p:nvPr/>
        </p:nvSpPr>
        <p:spPr bwMode="auto">
          <a:xfrm>
            <a:off x="9024133" y="3733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nSpc>
                <a:spcPct val="100000"/>
              </a:lnSpc>
              <a:spcBef>
                <a:spcPct val="0"/>
              </a:spcBef>
            </a:pPr>
            <a:endParaRPr lang="en-US" sz="2000" dirty="0">
              <a:latin typeface="Courier New" pitchFamily="49" charset="0"/>
              <a:cs typeface="Courier New" pitchFamily="49" charset="0"/>
            </a:endParaRPr>
          </a:p>
        </p:txBody>
      </p:sp>
      <p:sp>
        <p:nvSpPr>
          <p:cNvPr id="57" name="TextBox 56"/>
          <p:cNvSpPr txBox="1"/>
          <p:nvPr/>
        </p:nvSpPr>
        <p:spPr>
          <a:xfrm>
            <a:off x="8609265" y="4148092"/>
            <a:ext cx="389850" cy="440762"/>
          </a:xfrm>
          <a:prstGeom prst="rect">
            <a:avLst/>
          </a:prstGeom>
          <a:noFill/>
        </p:spPr>
        <p:txBody>
          <a:bodyPr wrap="none" rtlCol="0">
            <a:spAutoFit/>
          </a:bodyPr>
          <a:lstStyle/>
          <a:p>
            <a:r>
              <a:rPr lang="en-US" sz="3200" dirty="0">
                <a:latin typeface="Calibri" pitchFamily="34" charset="0"/>
              </a:rPr>
              <a:t>*</a:t>
            </a:r>
          </a:p>
        </p:txBody>
      </p:sp>
      <p:sp>
        <p:nvSpPr>
          <p:cNvPr id="58" name="Rectangle 57"/>
          <p:cNvSpPr/>
          <p:nvPr/>
        </p:nvSpPr>
        <p:spPr bwMode="auto">
          <a:xfrm>
            <a:off x="5638800" y="3733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nSpc>
                <a:spcPct val="100000"/>
              </a:lnSpc>
              <a:spcBef>
                <a:spcPct val="0"/>
              </a:spcBef>
            </a:pPr>
            <a:endParaRPr lang="en-US" sz="2000" dirty="0">
              <a:latin typeface="Courier New" pitchFamily="49" charset="0"/>
              <a:cs typeface="Courier New" pitchFamily="49" charset="0"/>
            </a:endParaRPr>
          </a:p>
        </p:txBody>
      </p:sp>
      <p:sp>
        <p:nvSpPr>
          <p:cNvPr id="59" name="TextBox 58"/>
          <p:cNvSpPr txBox="1"/>
          <p:nvPr/>
        </p:nvSpPr>
        <p:spPr>
          <a:xfrm>
            <a:off x="6905050" y="4038600"/>
            <a:ext cx="389850" cy="440762"/>
          </a:xfrm>
          <a:prstGeom prst="rect">
            <a:avLst/>
          </a:prstGeom>
          <a:noFill/>
        </p:spPr>
        <p:txBody>
          <a:bodyPr wrap="none" rtlCol="0">
            <a:spAutoFit/>
          </a:bodyPr>
          <a:lstStyle/>
          <a:p>
            <a:r>
              <a:rPr lang="en-US" sz="3200" dirty="0">
                <a:latin typeface="Calibri" pitchFamily="34" charset="0"/>
              </a:rPr>
              <a:t>=</a:t>
            </a:r>
          </a:p>
        </p:txBody>
      </p:sp>
      <p:sp>
        <p:nvSpPr>
          <p:cNvPr id="60" name="Rectangle 59"/>
          <p:cNvSpPr/>
          <p:nvPr/>
        </p:nvSpPr>
        <p:spPr bwMode="auto">
          <a:xfrm>
            <a:off x="5638800" y="3733800"/>
            <a:ext cx="186268" cy="186268"/>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61" name="Rectangle 60"/>
          <p:cNvSpPr/>
          <p:nvPr/>
        </p:nvSpPr>
        <p:spPr bwMode="auto">
          <a:xfrm>
            <a:off x="7423933" y="3731934"/>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62" name="Rectangle 61"/>
          <p:cNvSpPr/>
          <p:nvPr/>
        </p:nvSpPr>
        <p:spPr bwMode="auto">
          <a:xfrm rot="5400000">
            <a:off x="8534400" y="4191000"/>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cxnSp>
        <p:nvCxnSpPr>
          <p:cNvPr id="63" name="Straight Connector 62"/>
          <p:cNvCxnSpPr/>
          <p:nvPr/>
        </p:nvCxnSpPr>
        <p:spPr bwMode="auto">
          <a:xfrm rot="5400000">
            <a:off x="7987510" y="3836973"/>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64" name="Straight Connector 63"/>
          <p:cNvCxnSpPr/>
          <p:nvPr/>
        </p:nvCxnSpPr>
        <p:spPr bwMode="auto">
          <a:xfrm rot="5400000">
            <a:off x="8224577" y="3836973"/>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65" name="Straight Connector 64"/>
          <p:cNvCxnSpPr/>
          <p:nvPr/>
        </p:nvCxnSpPr>
        <p:spPr bwMode="auto">
          <a:xfrm rot="5400000">
            <a:off x="7523431" y="3836973"/>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66" name="Straight Connector 65"/>
          <p:cNvCxnSpPr/>
          <p:nvPr/>
        </p:nvCxnSpPr>
        <p:spPr bwMode="auto">
          <a:xfrm rot="5400000">
            <a:off x="7752031" y="3836973"/>
            <a:ext cx="228600" cy="1588"/>
          </a:xfrm>
          <a:prstGeom prst="line">
            <a:avLst/>
          </a:prstGeom>
          <a:noFill/>
          <a:ln w="25400" cap="flat" cmpd="sng" algn="ctr">
            <a:solidFill>
              <a:schemeClr val="bg1"/>
            </a:solidFill>
            <a:prstDash val="solid"/>
            <a:round/>
            <a:headEnd type="none" w="med" len="med"/>
            <a:tailEnd type="none" w="med" len="med"/>
          </a:ln>
          <a:effectLst/>
        </p:spPr>
      </p:cxnSp>
      <p:grpSp>
        <p:nvGrpSpPr>
          <p:cNvPr id="5" name="Group 30"/>
          <p:cNvGrpSpPr/>
          <p:nvPr/>
        </p:nvGrpSpPr>
        <p:grpSpPr>
          <a:xfrm rot="5400000">
            <a:off x="8754692" y="4199467"/>
            <a:ext cx="702734" cy="228600"/>
            <a:chOff x="2650069" y="6316133"/>
            <a:chExt cx="702734" cy="228600"/>
          </a:xfrm>
        </p:grpSpPr>
        <p:cxnSp>
          <p:nvCxnSpPr>
            <p:cNvPr id="68" name="Straight Connector 67"/>
            <p:cNvCxnSpPr/>
            <p:nvPr/>
          </p:nvCxnSpPr>
          <p:spPr bwMode="auto">
            <a:xfrm rot="5400000">
              <a:off x="3000642"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69" name="Straight Connector 68"/>
            <p:cNvCxnSpPr/>
            <p:nvPr/>
          </p:nvCxnSpPr>
          <p:spPr bwMode="auto">
            <a:xfrm rot="5400000">
              <a:off x="3237709"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70" name="Straight Connector 69"/>
            <p:cNvCxnSpPr/>
            <p:nvPr/>
          </p:nvCxnSpPr>
          <p:spPr bwMode="auto">
            <a:xfrm rot="5400000">
              <a:off x="2536563"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71" name="Straight Connector 70"/>
            <p:cNvCxnSpPr/>
            <p:nvPr/>
          </p:nvCxnSpPr>
          <p:spPr bwMode="auto">
            <a:xfrm rot="5400000">
              <a:off x="2765163" y="6429639"/>
              <a:ext cx="228600" cy="1588"/>
            </a:xfrm>
            <a:prstGeom prst="line">
              <a:avLst/>
            </a:prstGeom>
            <a:noFill/>
            <a:ln w="25400" cap="flat" cmpd="sng" algn="ctr">
              <a:solidFill>
                <a:schemeClr val="bg1"/>
              </a:solidFill>
              <a:prstDash val="solid"/>
              <a:round/>
              <a:headEnd type="none" w="med" len="med"/>
              <a:tailEnd type="none" w="med" len="med"/>
            </a:ln>
            <a:effectLst/>
          </p:spPr>
        </p:cxnSp>
      </p:grpSp>
      <p:sp>
        <p:nvSpPr>
          <p:cNvPr id="72" name="TextBox 71"/>
          <p:cNvSpPr txBox="1"/>
          <p:nvPr/>
        </p:nvSpPr>
        <p:spPr>
          <a:xfrm>
            <a:off x="8582918" y="5252534"/>
            <a:ext cx="1627882" cy="288284"/>
          </a:xfrm>
          <a:prstGeom prst="rect">
            <a:avLst/>
          </a:prstGeom>
          <a:noFill/>
        </p:spPr>
        <p:txBody>
          <a:bodyPr wrap="none" rtlCol="0">
            <a:spAutoFit/>
          </a:bodyPr>
          <a:lstStyle/>
          <a:p>
            <a:r>
              <a:rPr lang="en-US" dirty="0">
                <a:solidFill>
                  <a:schemeClr val="tx1">
                    <a:lumMod val="65000"/>
                    <a:lumOff val="35000"/>
                  </a:schemeClr>
                </a:solidFill>
                <a:latin typeface="Calibri" pitchFamily="34" charset="0"/>
              </a:rPr>
              <a:t>Block size B x B</a:t>
            </a:r>
          </a:p>
        </p:txBody>
      </p:sp>
      <p:cxnSp>
        <p:nvCxnSpPr>
          <p:cNvPr id="73" name="Straight Arrow Connector 72"/>
          <p:cNvCxnSpPr/>
          <p:nvPr/>
        </p:nvCxnSpPr>
        <p:spPr bwMode="auto">
          <a:xfrm rot="16200000" flipV="1">
            <a:off x="8878845" y="5060489"/>
            <a:ext cx="381000" cy="3090"/>
          </a:xfrm>
          <a:prstGeom prst="straightConnector1">
            <a:avLst/>
          </a:prstGeom>
          <a:noFill/>
          <a:ln w="25400" cap="flat" cmpd="sng" algn="ctr">
            <a:solidFill>
              <a:schemeClr val="tx1"/>
            </a:solidFill>
            <a:prstDash val="solid"/>
            <a:round/>
            <a:headEnd type="none" w="med" len="med"/>
            <a:tailEnd type="arrow"/>
          </a:ln>
          <a:effectLst/>
        </p:spPr>
      </p:cxnSp>
      <p:sp>
        <p:nvSpPr>
          <p:cNvPr id="74" name="AutoShape 16"/>
          <p:cNvSpPr>
            <a:spLocks/>
          </p:cNvSpPr>
          <p:nvPr/>
        </p:nvSpPr>
        <p:spPr bwMode="auto">
          <a:xfrm rot="5400000" flipV="1">
            <a:off x="9465734" y="2960132"/>
            <a:ext cx="228600" cy="1143000"/>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75" name="TextBox 74"/>
          <p:cNvSpPr txBox="1"/>
          <p:nvPr/>
        </p:nvSpPr>
        <p:spPr>
          <a:xfrm>
            <a:off x="9347199" y="3048000"/>
            <a:ext cx="1189428" cy="288284"/>
          </a:xfrm>
          <a:prstGeom prst="rect">
            <a:avLst/>
          </a:prstGeom>
          <a:noFill/>
        </p:spPr>
        <p:txBody>
          <a:bodyPr wrap="none" rtlCol="0">
            <a:spAutoFit/>
          </a:bodyPr>
          <a:lstStyle/>
          <a:p>
            <a:r>
              <a:rPr lang="en-US" dirty="0">
                <a:latin typeface="Calibri" pitchFamily="34" charset="0"/>
              </a:rPr>
              <a:t>n/B blocks</a:t>
            </a:r>
          </a:p>
        </p:txBody>
      </p:sp>
      <p:sp>
        <p:nvSpPr>
          <p:cNvPr id="48" name="Rectangle 47"/>
          <p:cNvSpPr/>
          <p:nvPr/>
        </p:nvSpPr>
        <p:spPr bwMode="auto">
          <a:xfrm>
            <a:off x="9012157" y="6493936"/>
            <a:ext cx="227262" cy="226893"/>
          </a:xfrm>
          <a:prstGeom prst="rect">
            <a:avLst/>
          </a:prstGeom>
          <a:solidFill>
            <a:srgbClr val="C00000"/>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49" name="Rectangle 48"/>
          <p:cNvSpPr/>
          <p:nvPr/>
        </p:nvSpPr>
        <p:spPr bwMode="auto">
          <a:xfrm>
            <a:off x="5640138" y="5560735"/>
            <a:ext cx="227262" cy="226893"/>
          </a:xfrm>
          <a:prstGeom prst="rect">
            <a:avLst/>
          </a:prstGeom>
          <a:solidFill>
            <a:srgbClr val="C00000"/>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Tree>
    <p:extLst>
      <p:ext uri="{BB962C8B-B14F-4D97-AF65-F5344CB8AC3E}">
        <p14:creationId xmlns:p14="http://schemas.microsoft.com/office/powerpoint/2010/main" val="384780520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1"/>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8" grpId="0" animBg="1"/>
      <p:bldP spid="31" grpId="0"/>
      <p:bldP spid="32" grpId="0" animBg="1"/>
      <p:bldP spid="33" grpId="0"/>
      <p:bldP spid="34" grpId="0" animBg="1"/>
      <p:bldP spid="37" grpId="0" animBg="1"/>
      <p:bldP spid="38" grpId="0" animBg="1"/>
      <p:bldP spid="53" grpId="0" animBg="1"/>
      <p:bldP spid="48" grpId="0" animBg="1"/>
      <p:bldP spid="4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90" name="Rectangle 6"/>
          <p:cNvSpPr>
            <a:spLocks noGrp="1" noChangeArrowheads="1"/>
          </p:cNvSpPr>
          <p:nvPr>
            <p:ph type="title"/>
          </p:nvPr>
        </p:nvSpPr>
        <p:spPr/>
        <p:txBody>
          <a:bodyPr/>
          <a:lstStyle/>
          <a:p>
            <a:r>
              <a:rPr lang="en-US"/>
              <a:t>Layout of C Arrays in Memory (review)</a:t>
            </a:r>
          </a:p>
        </p:txBody>
      </p:sp>
      <p:sp>
        <p:nvSpPr>
          <p:cNvPr id="169991" name="Rectangle 7"/>
          <p:cNvSpPr>
            <a:spLocks noGrp="1" noChangeArrowheads="1"/>
          </p:cNvSpPr>
          <p:nvPr>
            <p:ph idx="1"/>
          </p:nvPr>
        </p:nvSpPr>
        <p:spPr/>
        <p:txBody>
          <a:bodyPr/>
          <a:lstStyle/>
          <a:p>
            <a:pPr>
              <a:lnSpc>
                <a:spcPct val="85000"/>
              </a:lnSpc>
            </a:pPr>
            <a:r>
              <a:rPr lang="en-US" dirty="0"/>
              <a:t>C arrays allocated in row-major order</a:t>
            </a:r>
          </a:p>
          <a:p>
            <a:pPr lvl="1">
              <a:lnSpc>
                <a:spcPct val="90000"/>
              </a:lnSpc>
            </a:pPr>
            <a:r>
              <a:rPr lang="en-US" dirty="0"/>
              <a:t>Each row in contiguous memory locations</a:t>
            </a:r>
          </a:p>
          <a:p>
            <a:pPr>
              <a:lnSpc>
                <a:spcPct val="85000"/>
              </a:lnSpc>
            </a:pPr>
            <a:r>
              <a:rPr lang="en-US" dirty="0"/>
              <a:t>Stepping through columns in one row:</a:t>
            </a:r>
          </a:p>
          <a:p>
            <a:pPr lvl="1">
              <a:lnSpc>
                <a:spcPct val="90000"/>
              </a:lnSpc>
            </a:pPr>
            <a:r>
              <a:rPr lang="en-US" b="0" dirty="0">
                <a:latin typeface="Courier New" charset="0"/>
              </a:rPr>
              <a:t>for (</a:t>
            </a:r>
            <a:r>
              <a:rPr lang="en-US" b="0" dirty="0" err="1">
                <a:latin typeface="Courier New" charset="0"/>
              </a:rPr>
              <a:t>i</a:t>
            </a:r>
            <a:r>
              <a:rPr lang="en-US" b="0" dirty="0">
                <a:latin typeface="Courier New" charset="0"/>
              </a:rPr>
              <a:t> = 0; </a:t>
            </a:r>
            <a:r>
              <a:rPr lang="en-US" b="0" dirty="0" err="1">
                <a:latin typeface="Courier New" charset="0"/>
              </a:rPr>
              <a:t>i</a:t>
            </a:r>
            <a:r>
              <a:rPr lang="en-US" b="0" dirty="0">
                <a:latin typeface="Courier New" charset="0"/>
              </a:rPr>
              <a:t> &lt; N; </a:t>
            </a:r>
            <a:r>
              <a:rPr lang="en-US" b="0" dirty="0" err="1">
                <a:latin typeface="Courier New" charset="0"/>
              </a:rPr>
              <a:t>i</a:t>
            </a:r>
            <a:r>
              <a:rPr lang="en-US" b="0" dirty="0">
                <a:latin typeface="Courier New" charset="0"/>
              </a:rPr>
              <a:t>++)</a:t>
            </a:r>
          </a:p>
          <a:p>
            <a:pPr lvl="2">
              <a:lnSpc>
                <a:spcPct val="97000"/>
              </a:lnSpc>
              <a:buFont typeface="Wingdings" charset="2"/>
              <a:buNone/>
            </a:pPr>
            <a:r>
              <a:rPr lang="en-US" sz="2000" b="0" dirty="0">
                <a:solidFill>
                  <a:schemeClr val="tx1"/>
                </a:solidFill>
                <a:latin typeface="Courier New" charset="0"/>
              </a:rPr>
              <a:t>sum += a[0][i];</a:t>
            </a:r>
          </a:p>
          <a:p>
            <a:pPr lvl="1">
              <a:lnSpc>
                <a:spcPct val="90000"/>
              </a:lnSpc>
            </a:pPr>
            <a:r>
              <a:rPr lang="en-US" dirty="0"/>
              <a:t>Accesses successive elements</a:t>
            </a:r>
          </a:p>
          <a:p>
            <a:pPr>
              <a:lnSpc>
                <a:spcPct val="85000"/>
              </a:lnSpc>
            </a:pPr>
            <a:r>
              <a:rPr lang="en-US" dirty="0"/>
              <a:t>Stepping through rows in one column:</a:t>
            </a:r>
          </a:p>
          <a:p>
            <a:pPr lvl="1">
              <a:lnSpc>
                <a:spcPct val="90000"/>
              </a:lnSpc>
            </a:pPr>
            <a:r>
              <a:rPr lang="en-US" b="0" dirty="0">
                <a:latin typeface="Courier New" charset="0"/>
              </a:rPr>
              <a:t>for (</a:t>
            </a:r>
            <a:r>
              <a:rPr lang="en-US" b="0" dirty="0" err="1">
                <a:latin typeface="Courier New" charset="0"/>
              </a:rPr>
              <a:t>i</a:t>
            </a:r>
            <a:r>
              <a:rPr lang="en-US" b="0" dirty="0">
                <a:latin typeface="Courier New" charset="0"/>
              </a:rPr>
              <a:t> = 0; </a:t>
            </a:r>
            <a:r>
              <a:rPr lang="en-US" b="0" dirty="0" err="1">
                <a:latin typeface="Courier New" charset="0"/>
              </a:rPr>
              <a:t>i</a:t>
            </a:r>
            <a:r>
              <a:rPr lang="en-US" b="0" dirty="0">
                <a:latin typeface="Courier New" charset="0"/>
              </a:rPr>
              <a:t> &lt; </a:t>
            </a:r>
            <a:r>
              <a:rPr lang="en-US" b="0" dirty="0" err="1">
                <a:latin typeface="Courier New" charset="0"/>
              </a:rPr>
              <a:t>n</a:t>
            </a:r>
            <a:r>
              <a:rPr lang="en-US" b="0" dirty="0">
                <a:latin typeface="Courier New" charset="0"/>
              </a:rPr>
              <a:t>; </a:t>
            </a:r>
            <a:r>
              <a:rPr lang="en-US" b="0" dirty="0" err="1">
                <a:latin typeface="Courier New" charset="0"/>
              </a:rPr>
              <a:t>i</a:t>
            </a:r>
            <a:r>
              <a:rPr lang="en-US" b="0" dirty="0">
                <a:latin typeface="Courier New" charset="0"/>
              </a:rPr>
              <a:t>++)</a:t>
            </a:r>
          </a:p>
          <a:p>
            <a:pPr lvl="2">
              <a:lnSpc>
                <a:spcPct val="97000"/>
              </a:lnSpc>
              <a:buFont typeface="Wingdings" charset="2"/>
              <a:buNone/>
            </a:pPr>
            <a:r>
              <a:rPr lang="en-US" sz="2000" b="0" dirty="0">
                <a:solidFill>
                  <a:schemeClr val="tx1"/>
                </a:solidFill>
                <a:latin typeface="Courier New" charset="0"/>
              </a:rPr>
              <a:t>sum += a[i][0];</a:t>
            </a:r>
          </a:p>
          <a:p>
            <a:pPr lvl="1">
              <a:lnSpc>
                <a:spcPct val="90000"/>
              </a:lnSpc>
            </a:pPr>
            <a:r>
              <a:rPr lang="en-US" dirty="0"/>
              <a:t>Accesses distant elements</a:t>
            </a:r>
          </a:p>
          <a:p>
            <a:pPr lvl="1">
              <a:lnSpc>
                <a:spcPct val="90000"/>
              </a:lnSpc>
            </a:pPr>
            <a:r>
              <a:rPr lang="en-US" dirty="0"/>
              <a:t>No spatial locality!</a:t>
            </a:r>
          </a:p>
        </p:txBody>
      </p:sp>
    </p:spTree>
    <p:extLst>
      <p:ext uri="{BB962C8B-B14F-4D97-AF65-F5344CB8AC3E}">
        <p14:creationId xmlns:p14="http://schemas.microsoft.com/office/powerpoint/2010/main" val="3423094040"/>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Cache Miss Analysis</a:t>
            </a:r>
          </a:p>
        </p:txBody>
      </p:sp>
      <p:sp>
        <p:nvSpPr>
          <p:cNvPr id="3" name="Content Placeholder 2"/>
          <p:cNvSpPr>
            <a:spLocks noGrp="1"/>
          </p:cNvSpPr>
          <p:nvPr>
            <p:ph idx="1"/>
          </p:nvPr>
        </p:nvSpPr>
        <p:spPr/>
        <p:txBody>
          <a:bodyPr/>
          <a:lstStyle/>
          <a:p>
            <a:r>
              <a:rPr lang="en-US" dirty="0"/>
              <a:t>Assume: </a:t>
            </a:r>
          </a:p>
          <a:p>
            <a:pPr lvl="1"/>
            <a:r>
              <a:rPr lang="en-US" dirty="0"/>
              <a:t>Cache block = 8 doubles</a:t>
            </a:r>
          </a:p>
          <a:p>
            <a:pPr lvl="1"/>
            <a:r>
              <a:rPr lang="en-US" dirty="0"/>
              <a:t>Cache size CS &lt;&lt; n (much smaller than n)</a:t>
            </a:r>
          </a:p>
          <a:p>
            <a:pPr lvl="1"/>
            <a:r>
              <a:rPr lang="en-US" dirty="0"/>
              <a:t>Three blocks       fit into cache: 3B</a:t>
            </a:r>
            <a:r>
              <a:rPr lang="en-US" baseline="30000" dirty="0"/>
              <a:t>2</a:t>
            </a:r>
            <a:r>
              <a:rPr lang="en-US" dirty="0"/>
              <a:t> &lt; CS</a:t>
            </a:r>
          </a:p>
          <a:p>
            <a:r>
              <a:rPr lang="en-US" dirty="0"/>
              <a:t>Second (block) iteration:</a:t>
            </a:r>
          </a:p>
          <a:p>
            <a:pPr lvl="1"/>
            <a:r>
              <a:rPr lang="en-US" dirty="0"/>
              <a:t>Same as first iteration</a:t>
            </a:r>
          </a:p>
          <a:p>
            <a:pPr lvl="1"/>
            <a:r>
              <a:rPr lang="en-US" dirty="0"/>
              <a:t>2n/B * B</a:t>
            </a:r>
            <a:r>
              <a:rPr lang="en-US" baseline="30000" dirty="0"/>
              <a:t>2</a:t>
            </a:r>
            <a:r>
              <a:rPr lang="en-US" dirty="0"/>
              <a:t>/8 = </a:t>
            </a:r>
            <a:r>
              <a:rPr lang="en-US" dirty="0" err="1"/>
              <a:t>nB</a:t>
            </a:r>
            <a:r>
              <a:rPr lang="en-US" dirty="0"/>
              <a:t>/4</a:t>
            </a:r>
          </a:p>
          <a:p>
            <a:pPr lvl="1"/>
            <a:endParaRPr lang="en-US" dirty="0"/>
          </a:p>
          <a:p>
            <a:pPr lvl="1">
              <a:buNone/>
            </a:pPr>
            <a:endParaRPr lang="en-US" dirty="0"/>
          </a:p>
          <a:p>
            <a:r>
              <a:rPr lang="en-US" dirty="0"/>
              <a:t>Total misses:</a:t>
            </a:r>
          </a:p>
          <a:p>
            <a:pPr lvl="1"/>
            <a:r>
              <a:rPr lang="en-US" dirty="0" err="1"/>
              <a:t>nB</a:t>
            </a:r>
            <a:r>
              <a:rPr lang="en-US" dirty="0"/>
              <a:t>/4 * (n/B)</a:t>
            </a:r>
            <a:r>
              <a:rPr lang="en-US" baseline="30000" dirty="0"/>
              <a:t>2</a:t>
            </a:r>
            <a:r>
              <a:rPr lang="en-US" dirty="0"/>
              <a:t> = n</a:t>
            </a:r>
            <a:r>
              <a:rPr lang="en-US" baseline="30000" dirty="0"/>
              <a:t>3</a:t>
            </a:r>
            <a:r>
              <a:rPr lang="en-US" dirty="0"/>
              <a:t>/(4B)</a:t>
            </a:r>
          </a:p>
          <a:p>
            <a:pPr lvl="1"/>
            <a:r>
              <a:rPr lang="en-US" dirty="0"/>
              <a:t>Compare (9/8)n</a:t>
            </a:r>
            <a:r>
              <a:rPr lang="en-US" baseline="30000" dirty="0"/>
              <a:t>3</a:t>
            </a:r>
            <a:r>
              <a:rPr lang="en-US" dirty="0"/>
              <a:t> for naïve implementation</a:t>
            </a:r>
          </a:p>
        </p:txBody>
      </p:sp>
      <p:sp>
        <p:nvSpPr>
          <p:cNvPr id="25" name="Rectangle 24"/>
          <p:cNvSpPr/>
          <p:nvPr/>
        </p:nvSpPr>
        <p:spPr bwMode="auto">
          <a:xfrm>
            <a:off x="7423933" y="3733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nSpc>
                <a:spcPct val="100000"/>
              </a:lnSpc>
              <a:spcBef>
                <a:spcPct val="0"/>
              </a:spcBef>
            </a:pPr>
            <a:endParaRPr lang="en-US" sz="2000" dirty="0">
              <a:latin typeface="Courier New" pitchFamily="49" charset="0"/>
              <a:cs typeface="Courier New" pitchFamily="49" charset="0"/>
            </a:endParaRPr>
          </a:p>
        </p:txBody>
      </p:sp>
      <p:sp>
        <p:nvSpPr>
          <p:cNvPr id="28" name="Rectangle 27"/>
          <p:cNvSpPr/>
          <p:nvPr/>
        </p:nvSpPr>
        <p:spPr bwMode="auto">
          <a:xfrm>
            <a:off x="9024133" y="3733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nSpc>
                <a:spcPct val="100000"/>
              </a:lnSpc>
              <a:spcBef>
                <a:spcPct val="0"/>
              </a:spcBef>
            </a:pPr>
            <a:endParaRPr lang="en-US" sz="2000" dirty="0">
              <a:latin typeface="Courier New" pitchFamily="49" charset="0"/>
              <a:cs typeface="Courier New" pitchFamily="49" charset="0"/>
            </a:endParaRPr>
          </a:p>
        </p:txBody>
      </p:sp>
      <p:sp>
        <p:nvSpPr>
          <p:cNvPr id="31" name="TextBox 30"/>
          <p:cNvSpPr txBox="1"/>
          <p:nvPr/>
        </p:nvSpPr>
        <p:spPr>
          <a:xfrm>
            <a:off x="8609265" y="4148092"/>
            <a:ext cx="389850" cy="440762"/>
          </a:xfrm>
          <a:prstGeom prst="rect">
            <a:avLst/>
          </a:prstGeom>
          <a:noFill/>
        </p:spPr>
        <p:txBody>
          <a:bodyPr wrap="none" rtlCol="0">
            <a:spAutoFit/>
          </a:bodyPr>
          <a:lstStyle/>
          <a:p>
            <a:r>
              <a:rPr lang="en-US" sz="3200" dirty="0">
                <a:latin typeface="Calibri" pitchFamily="34" charset="0"/>
              </a:rPr>
              <a:t>*</a:t>
            </a:r>
          </a:p>
        </p:txBody>
      </p:sp>
      <p:sp>
        <p:nvSpPr>
          <p:cNvPr id="32" name="Rectangle 31"/>
          <p:cNvSpPr/>
          <p:nvPr/>
        </p:nvSpPr>
        <p:spPr bwMode="auto">
          <a:xfrm>
            <a:off x="5638800" y="3733800"/>
            <a:ext cx="1143000" cy="11430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a:lnSpc>
                <a:spcPct val="100000"/>
              </a:lnSpc>
              <a:spcBef>
                <a:spcPct val="0"/>
              </a:spcBef>
            </a:pPr>
            <a:endParaRPr lang="en-US" sz="2000" dirty="0">
              <a:latin typeface="Courier New" pitchFamily="49" charset="0"/>
              <a:cs typeface="Courier New" pitchFamily="49" charset="0"/>
            </a:endParaRPr>
          </a:p>
        </p:txBody>
      </p:sp>
      <p:sp>
        <p:nvSpPr>
          <p:cNvPr id="33" name="TextBox 32"/>
          <p:cNvSpPr txBox="1"/>
          <p:nvPr/>
        </p:nvSpPr>
        <p:spPr>
          <a:xfrm>
            <a:off x="6905050" y="4038600"/>
            <a:ext cx="389850" cy="440762"/>
          </a:xfrm>
          <a:prstGeom prst="rect">
            <a:avLst/>
          </a:prstGeom>
          <a:noFill/>
        </p:spPr>
        <p:txBody>
          <a:bodyPr wrap="none" rtlCol="0">
            <a:spAutoFit/>
          </a:bodyPr>
          <a:lstStyle/>
          <a:p>
            <a:r>
              <a:rPr lang="en-US" sz="3200" dirty="0">
                <a:latin typeface="Calibri" pitchFamily="34" charset="0"/>
              </a:rPr>
              <a:t>=</a:t>
            </a:r>
          </a:p>
        </p:txBody>
      </p:sp>
      <p:sp>
        <p:nvSpPr>
          <p:cNvPr id="37" name="Rectangle 36"/>
          <p:cNvSpPr/>
          <p:nvPr/>
        </p:nvSpPr>
        <p:spPr bwMode="auto">
          <a:xfrm>
            <a:off x="7423933" y="3740560"/>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38" name="Rectangle 37"/>
          <p:cNvSpPr/>
          <p:nvPr/>
        </p:nvSpPr>
        <p:spPr bwMode="auto">
          <a:xfrm rot="5400000">
            <a:off x="8788401" y="4191000"/>
            <a:ext cx="1143000" cy="228600"/>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cxnSp>
        <p:nvCxnSpPr>
          <p:cNvPr id="39" name="Straight Connector 38"/>
          <p:cNvCxnSpPr/>
          <p:nvPr/>
        </p:nvCxnSpPr>
        <p:spPr bwMode="auto">
          <a:xfrm rot="5400000">
            <a:off x="7987510" y="384559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0" name="Straight Connector 39"/>
          <p:cNvCxnSpPr/>
          <p:nvPr/>
        </p:nvCxnSpPr>
        <p:spPr bwMode="auto">
          <a:xfrm rot="5400000">
            <a:off x="8224577" y="384559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1" name="Straight Connector 40"/>
          <p:cNvCxnSpPr/>
          <p:nvPr/>
        </p:nvCxnSpPr>
        <p:spPr bwMode="auto">
          <a:xfrm rot="5400000">
            <a:off x="7523431" y="384559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2" name="Straight Connector 41"/>
          <p:cNvCxnSpPr/>
          <p:nvPr/>
        </p:nvCxnSpPr>
        <p:spPr bwMode="auto">
          <a:xfrm rot="5400000">
            <a:off x="7752031" y="3845599"/>
            <a:ext cx="228600" cy="1588"/>
          </a:xfrm>
          <a:prstGeom prst="line">
            <a:avLst/>
          </a:prstGeom>
          <a:noFill/>
          <a:ln w="25400" cap="flat" cmpd="sng" algn="ctr">
            <a:solidFill>
              <a:schemeClr val="bg1"/>
            </a:solidFill>
            <a:prstDash val="solid"/>
            <a:round/>
            <a:headEnd type="none" w="med" len="med"/>
            <a:tailEnd type="none" w="med" len="med"/>
          </a:ln>
          <a:effectLst/>
        </p:spPr>
      </p:cxnSp>
      <p:grpSp>
        <p:nvGrpSpPr>
          <p:cNvPr id="4" name="Group 30"/>
          <p:cNvGrpSpPr/>
          <p:nvPr/>
        </p:nvGrpSpPr>
        <p:grpSpPr>
          <a:xfrm rot="5400000">
            <a:off x="9000067" y="4199467"/>
            <a:ext cx="702734" cy="228600"/>
            <a:chOff x="2650069" y="6316133"/>
            <a:chExt cx="702734" cy="228600"/>
          </a:xfrm>
        </p:grpSpPr>
        <p:cxnSp>
          <p:nvCxnSpPr>
            <p:cNvPr id="44" name="Straight Connector 43"/>
            <p:cNvCxnSpPr/>
            <p:nvPr/>
          </p:nvCxnSpPr>
          <p:spPr bwMode="auto">
            <a:xfrm rot="5400000">
              <a:off x="3000642"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5" name="Straight Connector 44"/>
            <p:cNvCxnSpPr/>
            <p:nvPr/>
          </p:nvCxnSpPr>
          <p:spPr bwMode="auto">
            <a:xfrm rot="5400000">
              <a:off x="3237709"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6" name="Straight Connector 45"/>
            <p:cNvCxnSpPr/>
            <p:nvPr/>
          </p:nvCxnSpPr>
          <p:spPr bwMode="auto">
            <a:xfrm rot="5400000">
              <a:off x="2536563" y="6429639"/>
              <a:ext cx="228600" cy="1588"/>
            </a:xfrm>
            <a:prstGeom prst="line">
              <a:avLst/>
            </a:prstGeom>
            <a:noFill/>
            <a:ln w="25400" cap="flat" cmpd="sng" algn="ctr">
              <a:solidFill>
                <a:schemeClr val="bg1"/>
              </a:solidFill>
              <a:prstDash val="solid"/>
              <a:round/>
              <a:headEnd type="none" w="med" len="med"/>
              <a:tailEnd type="none" w="med" len="med"/>
            </a:ln>
            <a:effectLst/>
          </p:spPr>
        </p:cxnSp>
        <p:cxnSp>
          <p:nvCxnSpPr>
            <p:cNvPr id="47" name="Straight Connector 46"/>
            <p:cNvCxnSpPr/>
            <p:nvPr/>
          </p:nvCxnSpPr>
          <p:spPr bwMode="auto">
            <a:xfrm rot="5400000">
              <a:off x="2765163" y="6429639"/>
              <a:ext cx="228600" cy="1588"/>
            </a:xfrm>
            <a:prstGeom prst="line">
              <a:avLst/>
            </a:prstGeom>
            <a:noFill/>
            <a:ln w="25400" cap="flat" cmpd="sng" algn="ctr">
              <a:solidFill>
                <a:schemeClr val="bg1"/>
              </a:solidFill>
              <a:prstDash val="solid"/>
              <a:round/>
              <a:headEnd type="none" w="med" len="med"/>
              <a:tailEnd type="none" w="med" len="med"/>
            </a:ln>
            <a:effectLst/>
          </p:spPr>
        </p:cxnSp>
      </p:grpSp>
      <p:sp>
        <p:nvSpPr>
          <p:cNvPr id="48" name="TextBox 47"/>
          <p:cNvSpPr txBox="1"/>
          <p:nvPr/>
        </p:nvSpPr>
        <p:spPr>
          <a:xfrm>
            <a:off x="8540583" y="5252534"/>
            <a:ext cx="1627882" cy="288284"/>
          </a:xfrm>
          <a:prstGeom prst="rect">
            <a:avLst/>
          </a:prstGeom>
          <a:noFill/>
        </p:spPr>
        <p:txBody>
          <a:bodyPr wrap="none" rtlCol="0">
            <a:spAutoFit/>
          </a:bodyPr>
          <a:lstStyle/>
          <a:p>
            <a:r>
              <a:rPr lang="en-US" dirty="0">
                <a:solidFill>
                  <a:schemeClr val="tx1">
                    <a:lumMod val="65000"/>
                    <a:lumOff val="35000"/>
                  </a:schemeClr>
                </a:solidFill>
                <a:latin typeface="Calibri" pitchFamily="34" charset="0"/>
              </a:rPr>
              <a:t>Block size B x B</a:t>
            </a:r>
          </a:p>
        </p:txBody>
      </p:sp>
      <p:cxnSp>
        <p:nvCxnSpPr>
          <p:cNvPr id="49" name="Straight Arrow Connector 48"/>
          <p:cNvCxnSpPr>
            <a:stCxn id="48" idx="0"/>
          </p:cNvCxnSpPr>
          <p:nvPr/>
        </p:nvCxnSpPr>
        <p:spPr bwMode="auto">
          <a:xfrm flipH="1" flipV="1">
            <a:off x="9351434" y="4871534"/>
            <a:ext cx="3090" cy="381000"/>
          </a:xfrm>
          <a:prstGeom prst="straightConnector1">
            <a:avLst/>
          </a:prstGeom>
          <a:noFill/>
          <a:ln w="25400" cap="flat" cmpd="sng" algn="ctr">
            <a:solidFill>
              <a:schemeClr val="tx1"/>
            </a:solidFill>
            <a:prstDash val="solid"/>
            <a:round/>
            <a:headEnd type="none" w="med" len="med"/>
            <a:tailEnd type="arrow"/>
          </a:ln>
          <a:effectLst/>
        </p:spPr>
      </p:cxnSp>
      <p:sp>
        <p:nvSpPr>
          <p:cNvPr id="50" name="Rectangle 49"/>
          <p:cNvSpPr/>
          <p:nvPr/>
        </p:nvSpPr>
        <p:spPr bwMode="auto">
          <a:xfrm>
            <a:off x="2936870" y="2509916"/>
            <a:ext cx="186268" cy="186268"/>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
        <p:nvSpPr>
          <p:cNvPr id="51" name="AutoShape 16"/>
          <p:cNvSpPr>
            <a:spLocks/>
          </p:cNvSpPr>
          <p:nvPr/>
        </p:nvSpPr>
        <p:spPr bwMode="auto">
          <a:xfrm rot="5400000" flipV="1">
            <a:off x="9465734" y="2960132"/>
            <a:ext cx="228600" cy="1143000"/>
          </a:xfrm>
          <a:prstGeom prst="leftBrace">
            <a:avLst>
              <a:gd name="adj1" fmla="val 75000"/>
              <a:gd name="adj2" fmla="val 50000"/>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52" name="TextBox 51"/>
          <p:cNvSpPr txBox="1"/>
          <p:nvPr/>
        </p:nvSpPr>
        <p:spPr>
          <a:xfrm>
            <a:off x="9347199" y="3048000"/>
            <a:ext cx="1189428" cy="288284"/>
          </a:xfrm>
          <a:prstGeom prst="rect">
            <a:avLst/>
          </a:prstGeom>
          <a:noFill/>
        </p:spPr>
        <p:txBody>
          <a:bodyPr wrap="none" rtlCol="0">
            <a:spAutoFit/>
          </a:bodyPr>
          <a:lstStyle/>
          <a:p>
            <a:r>
              <a:rPr lang="en-US" dirty="0">
                <a:latin typeface="Calibri" pitchFamily="34" charset="0"/>
              </a:rPr>
              <a:t>n/B blocks</a:t>
            </a:r>
          </a:p>
        </p:txBody>
      </p:sp>
      <p:sp>
        <p:nvSpPr>
          <p:cNvPr id="26" name="Rectangle 25"/>
          <p:cNvSpPr/>
          <p:nvPr/>
        </p:nvSpPr>
        <p:spPr bwMode="auto">
          <a:xfrm>
            <a:off x="5863118" y="3732090"/>
            <a:ext cx="186268" cy="186268"/>
          </a:xfrm>
          <a:prstGeom prst="rect">
            <a:avLst/>
          </a:prstGeom>
          <a:solidFill>
            <a:schemeClr val="tx1">
              <a:lumMod val="50000"/>
              <a:lumOff val="50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lnSpc>
                <a:spcPct val="100000"/>
              </a:lnSpc>
              <a:spcBef>
                <a:spcPct val="0"/>
              </a:spcBef>
            </a:pPr>
            <a:endParaRPr lang="en-US" dirty="0">
              <a:latin typeface="Calibri" pitchFamily="34" charset="0"/>
            </a:endParaRPr>
          </a:p>
        </p:txBody>
      </p:sp>
    </p:spTree>
    <p:extLst>
      <p:ext uri="{BB962C8B-B14F-4D97-AF65-F5344CB8AC3E}">
        <p14:creationId xmlns:p14="http://schemas.microsoft.com/office/powerpoint/2010/main" val="241474811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Blocking Summary</a:t>
            </a:r>
          </a:p>
        </p:txBody>
      </p:sp>
      <p:sp>
        <p:nvSpPr>
          <p:cNvPr id="3" name="Content Placeholder 2"/>
          <p:cNvSpPr>
            <a:spLocks noGrp="1"/>
          </p:cNvSpPr>
          <p:nvPr>
            <p:ph idx="1"/>
          </p:nvPr>
        </p:nvSpPr>
        <p:spPr/>
        <p:txBody>
          <a:bodyPr/>
          <a:lstStyle/>
          <a:p>
            <a:r>
              <a:rPr lang="en-US" dirty="0"/>
              <a:t>No blocking: (9/8) * n</a:t>
            </a:r>
            <a:r>
              <a:rPr lang="en-US" baseline="30000" dirty="0"/>
              <a:t>3</a:t>
            </a:r>
          </a:p>
          <a:p>
            <a:r>
              <a:rPr lang="en-US" dirty="0"/>
              <a:t>Blocking: 1/(4B) * n</a:t>
            </a:r>
            <a:r>
              <a:rPr lang="en-US" baseline="30000" dirty="0"/>
              <a:t>3</a:t>
            </a:r>
            <a:endParaRPr lang="en-US" dirty="0"/>
          </a:p>
          <a:p>
            <a:r>
              <a:rPr lang="en-US" dirty="0"/>
              <a:t>	(plus n</a:t>
            </a:r>
            <a:r>
              <a:rPr lang="en-US" baseline="30000" dirty="0"/>
              <a:t>2</a:t>
            </a:r>
            <a:r>
              <a:rPr lang="en-US" dirty="0"/>
              <a:t>/8 misses for C)</a:t>
            </a:r>
          </a:p>
          <a:p>
            <a:endParaRPr lang="en-US" dirty="0"/>
          </a:p>
          <a:p>
            <a:r>
              <a:rPr lang="en-US" dirty="0"/>
              <a:t>Suggest largest possible block size B, but limit 3B</a:t>
            </a:r>
            <a:r>
              <a:rPr lang="en-US" baseline="30000" dirty="0"/>
              <a:t>2</a:t>
            </a:r>
            <a:r>
              <a:rPr lang="en-US" dirty="0"/>
              <a:t> &lt; C!</a:t>
            </a:r>
            <a:endParaRPr lang="en-US" sz="2000" b="0" dirty="0"/>
          </a:p>
          <a:p>
            <a:endParaRPr lang="en-US" dirty="0"/>
          </a:p>
          <a:p>
            <a:r>
              <a:rPr lang="en-US" dirty="0"/>
              <a:t>Reason for dramatic difference:</a:t>
            </a:r>
          </a:p>
          <a:p>
            <a:pPr lvl="1"/>
            <a:r>
              <a:rPr lang="en-US" dirty="0"/>
              <a:t>Matrix multiplication has inherent temporal locality:</a:t>
            </a:r>
          </a:p>
          <a:p>
            <a:pPr lvl="2"/>
            <a:r>
              <a:rPr lang="en-US" dirty="0"/>
              <a:t>Input data: 3n</a:t>
            </a:r>
            <a:r>
              <a:rPr lang="en-US" baseline="30000" dirty="0"/>
              <a:t>2</a:t>
            </a:r>
            <a:r>
              <a:rPr lang="en-US" dirty="0"/>
              <a:t>, computation 2n</a:t>
            </a:r>
            <a:r>
              <a:rPr lang="en-US" baseline="30000" dirty="0"/>
              <a:t>3</a:t>
            </a:r>
          </a:p>
          <a:p>
            <a:pPr lvl="2"/>
            <a:r>
              <a:rPr lang="en-US" dirty="0"/>
              <a:t>Every array element used O(n) times!</a:t>
            </a:r>
          </a:p>
          <a:p>
            <a:pPr lvl="1"/>
            <a:r>
              <a:rPr lang="en-US" dirty="0"/>
              <a:t>But program has to be written properly</a:t>
            </a:r>
          </a:p>
        </p:txBody>
      </p:sp>
    </p:spTree>
    <p:extLst>
      <p:ext uri="{BB962C8B-B14F-4D97-AF65-F5344CB8AC3E}">
        <p14:creationId xmlns:p14="http://schemas.microsoft.com/office/powerpoint/2010/main" val="3018164095"/>
      </p:ext>
    </p:extLst>
  </p:cSld>
  <p:clrMapOvr>
    <a:masterClrMapping/>
  </p:clrMapOvr>
  <p:transition spd="me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Cache Summary	</a:t>
            </a:r>
          </a:p>
        </p:txBody>
      </p:sp>
      <p:sp>
        <p:nvSpPr>
          <p:cNvPr id="3" name="Content Placeholder 2"/>
          <p:cNvSpPr>
            <a:spLocks noGrp="1"/>
          </p:cNvSpPr>
          <p:nvPr>
            <p:ph idx="1"/>
          </p:nvPr>
        </p:nvSpPr>
        <p:spPr/>
        <p:txBody>
          <a:bodyPr/>
          <a:lstStyle/>
          <a:p>
            <a:r>
              <a:rPr lang="en-US" dirty="0"/>
              <a:t>Cache memories can have significant performance impact</a:t>
            </a:r>
          </a:p>
          <a:p>
            <a:endParaRPr lang="en-US" dirty="0"/>
          </a:p>
          <a:p>
            <a:r>
              <a:rPr lang="en-US" dirty="0"/>
              <a:t>You can write your programs to exploit this!</a:t>
            </a:r>
          </a:p>
          <a:p>
            <a:pPr lvl="1"/>
            <a:r>
              <a:rPr lang="en-US" dirty="0"/>
              <a:t>Focus on the inner loops, where bulk of computations and memory accesses occur. </a:t>
            </a:r>
          </a:p>
          <a:p>
            <a:pPr lvl="1"/>
            <a:r>
              <a:rPr lang="en-US" dirty="0"/>
              <a:t>Try to maximize spatial locality by reading data objects with sequentially with stride 1.</a:t>
            </a:r>
          </a:p>
          <a:p>
            <a:pPr lvl="1"/>
            <a:r>
              <a:rPr lang="en-US" dirty="0"/>
              <a:t>Try to maximize temporal locality by using a data object as often as possible once it’s read from memory. </a:t>
            </a:r>
          </a:p>
        </p:txBody>
      </p:sp>
    </p:spTree>
    <p:extLst>
      <p:ext uri="{BB962C8B-B14F-4D97-AF65-F5344CB8AC3E}">
        <p14:creationId xmlns:p14="http://schemas.microsoft.com/office/powerpoint/2010/main" val="2990391657"/>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1" name="Rectangle 1029"/>
          <p:cNvSpPr>
            <a:spLocks noGrp="1" noChangeArrowheads="1"/>
          </p:cNvSpPr>
          <p:nvPr>
            <p:ph type="title"/>
          </p:nvPr>
        </p:nvSpPr>
        <p:spPr/>
        <p:txBody>
          <a:bodyPr/>
          <a:lstStyle/>
          <a:p>
            <a:r>
              <a:rPr lang="en-US" dirty="0"/>
              <a:t>Qualitative Estimates of Locality</a:t>
            </a:r>
          </a:p>
        </p:txBody>
      </p:sp>
      <p:sp>
        <p:nvSpPr>
          <p:cNvPr id="132102" name="Rectangle 1030"/>
          <p:cNvSpPr>
            <a:spLocks noGrp="1" noChangeArrowheads="1"/>
          </p:cNvSpPr>
          <p:nvPr>
            <p:ph idx="1"/>
          </p:nvPr>
        </p:nvSpPr>
        <p:spPr/>
        <p:txBody>
          <a:bodyPr/>
          <a:lstStyle/>
          <a:p>
            <a:r>
              <a:rPr lang="en-US" dirty="0">
                <a:solidFill>
                  <a:srgbClr val="FF0000"/>
                </a:solidFill>
              </a:rPr>
              <a:t>Claim:</a:t>
            </a:r>
            <a:r>
              <a:rPr lang="en-US" dirty="0"/>
              <a:t> Being able to look at code and get a qualitative sense of its locality is a key skill for a professional programmer.</a:t>
            </a:r>
          </a:p>
          <a:p>
            <a:endParaRPr lang="en-US" dirty="0"/>
          </a:p>
          <a:p>
            <a:r>
              <a:rPr lang="en-US" dirty="0">
                <a:solidFill>
                  <a:srgbClr val="FF0000"/>
                </a:solidFill>
              </a:rPr>
              <a:t>Question:</a:t>
            </a:r>
            <a:r>
              <a:rPr lang="en-US" dirty="0"/>
              <a:t> Does this function have good locality with respect to array </a:t>
            </a:r>
            <a:r>
              <a:rPr lang="en-US" b="0" dirty="0">
                <a:latin typeface="Courier New"/>
                <a:cs typeface="Courier New"/>
              </a:rPr>
              <a:t>a</a:t>
            </a:r>
            <a:r>
              <a:rPr lang="en-US" dirty="0"/>
              <a:t>?</a:t>
            </a:r>
          </a:p>
        </p:txBody>
      </p:sp>
      <p:sp>
        <p:nvSpPr>
          <p:cNvPr id="132100" name="Text Box 1028"/>
          <p:cNvSpPr txBox="1">
            <a:spLocks noChangeArrowheads="1"/>
          </p:cNvSpPr>
          <p:nvPr/>
        </p:nvSpPr>
        <p:spPr bwMode="auto">
          <a:xfrm>
            <a:off x="3657601" y="3407141"/>
            <a:ext cx="4458272" cy="2464136"/>
          </a:xfrm>
          <a:prstGeom prst="rect">
            <a:avLst/>
          </a:prstGeom>
          <a:solidFill>
            <a:srgbClr val="F6F5BD"/>
          </a:solidFill>
          <a:ln w="25400">
            <a:solidFill>
              <a:schemeClr val="tx1"/>
            </a:solidFill>
            <a:miter lim="800000"/>
            <a:headEnd/>
            <a:tailEnd/>
          </a:ln>
          <a:effectLst/>
        </p:spPr>
        <p:txBody>
          <a:bodyPr wrap="none">
            <a:prstTxWarp prst="textNoShape">
              <a:avLst/>
            </a:prstTxWarp>
            <a:spAutoFit/>
          </a:bodyPr>
          <a:lstStyle/>
          <a:p>
            <a:pPr algn="l">
              <a:lnSpc>
                <a:spcPct val="95000"/>
              </a:lnSpc>
              <a:spcBef>
                <a:spcPts val="0"/>
              </a:spcBef>
            </a:pPr>
            <a:r>
              <a:rPr lang="en-US" dirty="0" err="1">
                <a:latin typeface="Courier New" charset="0"/>
              </a:rPr>
              <a:t>int</a:t>
            </a:r>
            <a:r>
              <a:rPr lang="en-US" dirty="0">
                <a:latin typeface="Courier New" charset="0"/>
              </a:rPr>
              <a:t> </a:t>
            </a:r>
            <a:r>
              <a:rPr lang="en-US" dirty="0" err="1">
                <a:latin typeface="Courier New" charset="0"/>
              </a:rPr>
              <a:t>sum_array_rows(int</a:t>
            </a:r>
            <a:r>
              <a:rPr lang="en-US" dirty="0">
                <a:latin typeface="Courier New" charset="0"/>
              </a:rPr>
              <a:t> </a:t>
            </a:r>
            <a:r>
              <a:rPr lang="en-US" dirty="0" err="1">
                <a:latin typeface="Courier New" charset="0"/>
              </a:rPr>
              <a:t>a[M][N</a:t>
            </a:r>
            <a:r>
              <a:rPr lang="en-US" dirty="0">
                <a:latin typeface="Courier New" charset="0"/>
              </a:rPr>
              <a:t>])</a:t>
            </a:r>
          </a:p>
          <a:p>
            <a:pPr algn="l">
              <a:lnSpc>
                <a:spcPct val="95000"/>
              </a:lnSpc>
              <a:spcBef>
                <a:spcPts val="0"/>
              </a:spcBef>
            </a:pPr>
            <a:r>
              <a:rPr lang="en-US" dirty="0">
                <a:latin typeface="Courier New" charset="0"/>
              </a:rPr>
              <a:t>{</a:t>
            </a:r>
          </a:p>
          <a:p>
            <a:pPr algn="l">
              <a:lnSpc>
                <a:spcPct val="95000"/>
              </a:lnSpc>
              <a:spcBef>
                <a:spcPts val="0"/>
              </a:spcBef>
            </a:pPr>
            <a:r>
              <a:rPr lang="en-US" dirty="0">
                <a:latin typeface="Courier New" charset="0"/>
              </a:rPr>
              <a:t>    </a:t>
            </a:r>
            <a:r>
              <a:rPr lang="en-US" dirty="0" err="1">
                <a:latin typeface="Courier New" charset="0"/>
              </a:rPr>
              <a:t>int</a:t>
            </a:r>
            <a:r>
              <a:rPr lang="en-US" dirty="0">
                <a:latin typeface="Courier New" charset="0"/>
              </a:rPr>
              <a:t> </a:t>
            </a:r>
            <a:r>
              <a:rPr lang="en-US" dirty="0" err="1">
                <a:latin typeface="Courier New" charset="0"/>
              </a:rPr>
              <a:t>i</a:t>
            </a:r>
            <a:r>
              <a:rPr lang="en-US" dirty="0">
                <a:latin typeface="Courier New" charset="0"/>
              </a:rPr>
              <a:t>, </a:t>
            </a:r>
            <a:r>
              <a:rPr lang="en-US" dirty="0" err="1">
                <a:latin typeface="Courier New" charset="0"/>
              </a:rPr>
              <a:t>j</a:t>
            </a:r>
            <a:r>
              <a:rPr lang="en-US" dirty="0">
                <a:latin typeface="Courier New" charset="0"/>
              </a:rPr>
              <a:t>, sum = 0;</a:t>
            </a:r>
          </a:p>
          <a:p>
            <a:pPr algn="l">
              <a:lnSpc>
                <a:spcPct val="95000"/>
              </a:lnSpc>
              <a:spcBef>
                <a:spcPts val="0"/>
              </a:spcBef>
            </a:pPr>
            <a:endParaRPr lang="en-US" dirty="0">
              <a:latin typeface="Courier New" charset="0"/>
            </a:endParaRPr>
          </a:p>
          <a:p>
            <a:pPr algn="l">
              <a:lnSpc>
                <a:spcPct val="95000"/>
              </a:lnSpc>
              <a:spcBef>
                <a:spcPts val="0"/>
              </a:spcBef>
            </a:pPr>
            <a:r>
              <a:rPr lang="en-US" dirty="0">
                <a:latin typeface="Courier New" charset="0"/>
              </a:rPr>
              <a:t>    for (</a:t>
            </a:r>
            <a:r>
              <a:rPr lang="en-US" dirty="0" err="1">
                <a:latin typeface="Courier New" charset="0"/>
              </a:rPr>
              <a:t>i</a:t>
            </a:r>
            <a:r>
              <a:rPr lang="en-US" dirty="0">
                <a:latin typeface="Courier New" charset="0"/>
              </a:rPr>
              <a:t> = 0; </a:t>
            </a:r>
            <a:r>
              <a:rPr lang="en-US" dirty="0" err="1">
                <a:latin typeface="Courier New" charset="0"/>
              </a:rPr>
              <a:t>i</a:t>
            </a:r>
            <a:r>
              <a:rPr lang="en-US" dirty="0">
                <a:latin typeface="Courier New" charset="0"/>
              </a:rPr>
              <a:t> &lt; M; </a:t>
            </a:r>
            <a:r>
              <a:rPr lang="en-US" dirty="0" err="1">
                <a:latin typeface="Courier New" charset="0"/>
              </a:rPr>
              <a:t>i</a:t>
            </a:r>
            <a:r>
              <a:rPr lang="en-US" dirty="0">
                <a:latin typeface="Courier New" charset="0"/>
              </a:rPr>
              <a:t>++)</a:t>
            </a:r>
          </a:p>
          <a:p>
            <a:pPr algn="l">
              <a:lnSpc>
                <a:spcPct val="95000"/>
              </a:lnSpc>
              <a:spcBef>
                <a:spcPts val="0"/>
              </a:spcBef>
            </a:pPr>
            <a:r>
              <a:rPr lang="en-US" dirty="0">
                <a:latin typeface="Courier New" charset="0"/>
              </a:rPr>
              <a:t>        for (</a:t>
            </a:r>
            <a:r>
              <a:rPr lang="en-US" dirty="0" err="1">
                <a:latin typeface="Courier New" charset="0"/>
              </a:rPr>
              <a:t>j</a:t>
            </a:r>
            <a:r>
              <a:rPr lang="en-US" dirty="0">
                <a:latin typeface="Courier New" charset="0"/>
              </a:rPr>
              <a:t> = 0; </a:t>
            </a:r>
            <a:r>
              <a:rPr lang="en-US" dirty="0" err="1">
                <a:latin typeface="Courier New" charset="0"/>
              </a:rPr>
              <a:t>j</a:t>
            </a:r>
            <a:r>
              <a:rPr lang="en-US" dirty="0">
                <a:latin typeface="Courier New" charset="0"/>
              </a:rPr>
              <a:t> &lt; N; </a:t>
            </a:r>
            <a:r>
              <a:rPr lang="en-US" dirty="0" err="1">
                <a:latin typeface="Courier New" charset="0"/>
              </a:rPr>
              <a:t>j</a:t>
            </a:r>
            <a:r>
              <a:rPr lang="en-US" dirty="0">
                <a:latin typeface="Courier New" charset="0"/>
              </a:rPr>
              <a:t>++)</a:t>
            </a:r>
          </a:p>
          <a:p>
            <a:pPr algn="l">
              <a:lnSpc>
                <a:spcPct val="95000"/>
              </a:lnSpc>
              <a:spcBef>
                <a:spcPts val="0"/>
              </a:spcBef>
            </a:pPr>
            <a:r>
              <a:rPr lang="en-US" dirty="0">
                <a:latin typeface="Courier New" charset="0"/>
              </a:rPr>
              <a:t>            sum += </a:t>
            </a:r>
            <a:r>
              <a:rPr lang="en-US" dirty="0" err="1">
                <a:latin typeface="Courier New" charset="0"/>
              </a:rPr>
              <a:t>a[i][j</a:t>
            </a:r>
            <a:r>
              <a:rPr lang="en-US" dirty="0">
                <a:latin typeface="Courier New" charset="0"/>
              </a:rPr>
              <a:t>];</a:t>
            </a:r>
          </a:p>
          <a:p>
            <a:pPr algn="l">
              <a:lnSpc>
                <a:spcPct val="95000"/>
              </a:lnSpc>
              <a:spcBef>
                <a:spcPts val="0"/>
              </a:spcBef>
            </a:pPr>
            <a:r>
              <a:rPr lang="en-US" dirty="0">
                <a:latin typeface="Courier New" charset="0"/>
              </a:rPr>
              <a:t>    return sum;</a:t>
            </a:r>
          </a:p>
          <a:p>
            <a:pPr algn="l">
              <a:lnSpc>
                <a:spcPct val="95000"/>
              </a:lnSpc>
              <a:spcBef>
                <a:spcPts val="0"/>
              </a:spcBef>
            </a:pPr>
            <a:r>
              <a:rPr lang="en-US" dirty="0">
                <a:latin typeface="Courier New" charset="0"/>
              </a:rPr>
              <a:t>}</a:t>
            </a:r>
          </a:p>
        </p:txBody>
      </p:sp>
    </p:spTree>
    <p:extLst>
      <p:ext uri="{BB962C8B-B14F-4D97-AF65-F5344CB8AC3E}">
        <p14:creationId xmlns:p14="http://schemas.microsoft.com/office/powerpoint/2010/main" val="283750114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5" name="Rectangle 5"/>
          <p:cNvSpPr>
            <a:spLocks noGrp="1" noChangeArrowheads="1"/>
          </p:cNvSpPr>
          <p:nvPr>
            <p:ph type="title"/>
          </p:nvPr>
        </p:nvSpPr>
        <p:spPr/>
        <p:txBody>
          <a:bodyPr/>
          <a:lstStyle/>
          <a:p>
            <a:r>
              <a:rPr lang="en-US"/>
              <a:t>Locality Example</a:t>
            </a:r>
          </a:p>
        </p:txBody>
      </p:sp>
      <p:sp>
        <p:nvSpPr>
          <p:cNvPr id="133126" name="Rectangle 6"/>
          <p:cNvSpPr>
            <a:spLocks noGrp="1" noChangeArrowheads="1"/>
          </p:cNvSpPr>
          <p:nvPr>
            <p:ph idx="1"/>
          </p:nvPr>
        </p:nvSpPr>
        <p:spPr/>
        <p:txBody>
          <a:bodyPr/>
          <a:lstStyle/>
          <a:p>
            <a:r>
              <a:rPr lang="en-US" dirty="0">
                <a:solidFill>
                  <a:srgbClr val="FF0000"/>
                </a:solidFill>
              </a:rPr>
              <a:t>Question:</a:t>
            </a:r>
            <a:r>
              <a:rPr lang="en-US" dirty="0"/>
              <a:t> Does this function have good locality with respect to array </a:t>
            </a:r>
            <a:r>
              <a:rPr lang="en-US" b="0" dirty="0">
                <a:latin typeface="Courier New"/>
                <a:cs typeface="Courier New"/>
              </a:rPr>
              <a:t>a</a:t>
            </a:r>
            <a:r>
              <a:rPr lang="en-US" dirty="0"/>
              <a:t>?</a:t>
            </a:r>
          </a:p>
        </p:txBody>
      </p:sp>
      <p:sp>
        <p:nvSpPr>
          <p:cNvPr id="133124" name="Text Box 4"/>
          <p:cNvSpPr txBox="1">
            <a:spLocks noChangeArrowheads="1"/>
          </p:cNvSpPr>
          <p:nvPr/>
        </p:nvSpPr>
        <p:spPr bwMode="auto">
          <a:xfrm>
            <a:off x="3341689" y="2484438"/>
            <a:ext cx="4458272" cy="2464136"/>
          </a:xfrm>
          <a:prstGeom prst="rect">
            <a:avLst/>
          </a:prstGeom>
          <a:solidFill>
            <a:srgbClr val="F6F5BD"/>
          </a:solidFill>
          <a:ln w="25400">
            <a:solidFill>
              <a:schemeClr val="tx1"/>
            </a:solidFill>
            <a:miter lim="800000"/>
            <a:headEnd/>
            <a:tailEnd/>
          </a:ln>
          <a:effectLst/>
        </p:spPr>
        <p:txBody>
          <a:bodyPr wrap="none">
            <a:prstTxWarp prst="textNoShape">
              <a:avLst/>
            </a:prstTxWarp>
            <a:spAutoFit/>
          </a:bodyPr>
          <a:lstStyle/>
          <a:p>
            <a:pPr algn="l">
              <a:lnSpc>
                <a:spcPct val="95000"/>
              </a:lnSpc>
              <a:spcBef>
                <a:spcPts val="0"/>
              </a:spcBef>
            </a:pPr>
            <a:r>
              <a:rPr lang="en-US" dirty="0" err="1">
                <a:latin typeface="Courier New" charset="0"/>
              </a:rPr>
              <a:t>int</a:t>
            </a:r>
            <a:r>
              <a:rPr lang="en-US" dirty="0">
                <a:latin typeface="Courier New" charset="0"/>
              </a:rPr>
              <a:t> </a:t>
            </a:r>
            <a:r>
              <a:rPr lang="en-US" dirty="0" err="1">
                <a:latin typeface="Courier New" charset="0"/>
              </a:rPr>
              <a:t>sum_array_cols(int</a:t>
            </a:r>
            <a:r>
              <a:rPr lang="en-US" dirty="0">
                <a:latin typeface="Courier New" charset="0"/>
              </a:rPr>
              <a:t> </a:t>
            </a:r>
            <a:r>
              <a:rPr lang="en-US" dirty="0" err="1">
                <a:latin typeface="Courier New" charset="0"/>
              </a:rPr>
              <a:t>a[M][N</a:t>
            </a:r>
            <a:r>
              <a:rPr lang="en-US" dirty="0">
                <a:latin typeface="Courier New" charset="0"/>
              </a:rPr>
              <a:t>])</a:t>
            </a:r>
          </a:p>
          <a:p>
            <a:pPr algn="l">
              <a:lnSpc>
                <a:spcPct val="95000"/>
              </a:lnSpc>
              <a:spcBef>
                <a:spcPts val="0"/>
              </a:spcBef>
            </a:pPr>
            <a:r>
              <a:rPr lang="en-US" dirty="0">
                <a:latin typeface="Courier New" charset="0"/>
              </a:rPr>
              <a:t>{</a:t>
            </a:r>
          </a:p>
          <a:p>
            <a:pPr algn="l">
              <a:lnSpc>
                <a:spcPct val="95000"/>
              </a:lnSpc>
              <a:spcBef>
                <a:spcPts val="0"/>
              </a:spcBef>
            </a:pPr>
            <a:r>
              <a:rPr lang="en-US" dirty="0">
                <a:latin typeface="Courier New" charset="0"/>
              </a:rPr>
              <a:t>    </a:t>
            </a:r>
            <a:r>
              <a:rPr lang="en-US" dirty="0" err="1">
                <a:latin typeface="Courier New" charset="0"/>
              </a:rPr>
              <a:t>int</a:t>
            </a:r>
            <a:r>
              <a:rPr lang="en-US" dirty="0">
                <a:latin typeface="Courier New" charset="0"/>
              </a:rPr>
              <a:t> </a:t>
            </a:r>
            <a:r>
              <a:rPr lang="en-US" dirty="0" err="1">
                <a:latin typeface="Courier New" charset="0"/>
              </a:rPr>
              <a:t>i</a:t>
            </a:r>
            <a:r>
              <a:rPr lang="en-US" dirty="0">
                <a:latin typeface="Courier New" charset="0"/>
              </a:rPr>
              <a:t>, </a:t>
            </a:r>
            <a:r>
              <a:rPr lang="en-US" dirty="0" err="1">
                <a:latin typeface="Courier New" charset="0"/>
              </a:rPr>
              <a:t>j</a:t>
            </a:r>
            <a:r>
              <a:rPr lang="en-US" dirty="0">
                <a:latin typeface="Courier New" charset="0"/>
              </a:rPr>
              <a:t>, sum = 0;</a:t>
            </a:r>
          </a:p>
          <a:p>
            <a:pPr algn="l">
              <a:lnSpc>
                <a:spcPct val="95000"/>
              </a:lnSpc>
              <a:spcBef>
                <a:spcPts val="0"/>
              </a:spcBef>
            </a:pPr>
            <a:endParaRPr lang="en-US" dirty="0">
              <a:latin typeface="Courier New" charset="0"/>
            </a:endParaRPr>
          </a:p>
          <a:p>
            <a:pPr algn="l">
              <a:lnSpc>
                <a:spcPct val="95000"/>
              </a:lnSpc>
              <a:spcBef>
                <a:spcPts val="0"/>
              </a:spcBef>
            </a:pPr>
            <a:r>
              <a:rPr lang="en-US" dirty="0">
                <a:latin typeface="Courier New" charset="0"/>
              </a:rPr>
              <a:t>    for (</a:t>
            </a:r>
            <a:r>
              <a:rPr lang="en-US" dirty="0" err="1">
                <a:latin typeface="Courier New" charset="0"/>
              </a:rPr>
              <a:t>j</a:t>
            </a:r>
            <a:r>
              <a:rPr lang="en-US" dirty="0">
                <a:latin typeface="Courier New" charset="0"/>
              </a:rPr>
              <a:t> = 0; </a:t>
            </a:r>
            <a:r>
              <a:rPr lang="en-US" dirty="0" err="1">
                <a:latin typeface="Courier New" charset="0"/>
              </a:rPr>
              <a:t>j</a:t>
            </a:r>
            <a:r>
              <a:rPr lang="en-US" dirty="0">
                <a:latin typeface="Courier New" charset="0"/>
              </a:rPr>
              <a:t> &lt; N; </a:t>
            </a:r>
            <a:r>
              <a:rPr lang="en-US" dirty="0" err="1">
                <a:latin typeface="Courier New" charset="0"/>
              </a:rPr>
              <a:t>j</a:t>
            </a:r>
            <a:r>
              <a:rPr lang="en-US" dirty="0">
                <a:latin typeface="Courier New" charset="0"/>
              </a:rPr>
              <a:t>++)</a:t>
            </a:r>
          </a:p>
          <a:p>
            <a:pPr algn="l">
              <a:lnSpc>
                <a:spcPct val="95000"/>
              </a:lnSpc>
              <a:spcBef>
                <a:spcPts val="0"/>
              </a:spcBef>
            </a:pPr>
            <a:r>
              <a:rPr lang="en-US" dirty="0">
                <a:latin typeface="Courier New" charset="0"/>
              </a:rPr>
              <a:t>        for (</a:t>
            </a:r>
            <a:r>
              <a:rPr lang="en-US" dirty="0" err="1">
                <a:latin typeface="Courier New" charset="0"/>
              </a:rPr>
              <a:t>i</a:t>
            </a:r>
            <a:r>
              <a:rPr lang="en-US" dirty="0">
                <a:latin typeface="Courier New" charset="0"/>
              </a:rPr>
              <a:t> = 0; </a:t>
            </a:r>
            <a:r>
              <a:rPr lang="en-US" dirty="0" err="1">
                <a:latin typeface="Courier New" charset="0"/>
              </a:rPr>
              <a:t>i</a:t>
            </a:r>
            <a:r>
              <a:rPr lang="en-US" dirty="0">
                <a:latin typeface="Courier New" charset="0"/>
              </a:rPr>
              <a:t> &lt; M; </a:t>
            </a:r>
            <a:r>
              <a:rPr lang="en-US" dirty="0" err="1">
                <a:latin typeface="Courier New" charset="0"/>
              </a:rPr>
              <a:t>i</a:t>
            </a:r>
            <a:r>
              <a:rPr lang="en-US" dirty="0">
                <a:latin typeface="Courier New" charset="0"/>
              </a:rPr>
              <a:t>++)</a:t>
            </a:r>
          </a:p>
          <a:p>
            <a:pPr algn="l">
              <a:lnSpc>
                <a:spcPct val="95000"/>
              </a:lnSpc>
              <a:spcBef>
                <a:spcPts val="0"/>
              </a:spcBef>
            </a:pPr>
            <a:r>
              <a:rPr lang="en-US" dirty="0">
                <a:latin typeface="Courier New" charset="0"/>
              </a:rPr>
              <a:t>            sum += </a:t>
            </a:r>
            <a:r>
              <a:rPr lang="en-US" dirty="0" err="1">
                <a:latin typeface="Courier New" charset="0"/>
              </a:rPr>
              <a:t>a[i][j</a:t>
            </a:r>
            <a:r>
              <a:rPr lang="en-US" dirty="0">
                <a:latin typeface="Courier New" charset="0"/>
              </a:rPr>
              <a:t>];</a:t>
            </a:r>
          </a:p>
          <a:p>
            <a:pPr algn="l">
              <a:lnSpc>
                <a:spcPct val="95000"/>
              </a:lnSpc>
              <a:spcBef>
                <a:spcPts val="0"/>
              </a:spcBef>
            </a:pPr>
            <a:r>
              <a:rPr lang="en-US" dirty="0">
                <a:latin typeface="Courier New" charset="0"/>
              </a:rPr>
              <a:t>    return sum;</a:t>
            </a:r>
          </a:p>
          <a:p>
            <a:pPr algn="l">
              <a:lnSpc>
                <a:spcPct val="95000"/>
              </a:lnSpc>
              <a:spcBef>
                <a:spcPts val="0"/>
              </a:spcBef>
            </a:pPr>
            <a:r>
              <a:rPr lang="en-US" dirty="0">
                <a:latin typeface="Courier New" charset="0"/>
              </a:rPr>
              <a:t>}</a:t>
            </a:r>
          </a:p>
        </p:txBody>
      </p:sp>
    </p:spTree>
    <p:extLst>
      <p:ext uri="{BB962C8B-B14F-4D97-AF65-F5344CB8AC3E}">
        <p14:creationId xmlns:p14="http://schemas.microsoft.com/office/powerpoint/2010/main" val="393690189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4149" name="Rectangle 1029"/>
          <p:cNvSpPr>
            <a:spLocks noGrp="1" noChangeArrowheads="1"/>
          </p:cNvSpPr>
          <p:nvPr>
            <p:ph type="title"/>
          </p:nvPr>
        </p:nvSpPr>
        <p:spPr/>
        <p:txBody>
          <a:bodyPr/>
          <a:lstStyle/>
          <a:p>
            <a:r>
              <a:rPr lang="en-US"/>
              <a:t>Locality Example</a:t>
            </a:r>
          </a:p>
        </p:txBody>
      </p:sp>
      <p:sp>
        <p:nvSpPr>
          <p:cNvPr id="134150" name="Rectangle 1030"/>
          <p:cNvSpPr>
            <a:spLocks noGrp="1" noChangeArrowheads="1"/>
          </p:cNvSpPr>
          <p:nvPr>
            <p:ph idx="1"/>
          </p:nvPr>
        </p:nvSpPr>
        <p:spPr/>
        <p:txBody>
          <a:bodyPr/>
          <a:lstStyle/>
          <a:p>
            <a:r>
              <a:rPr lang="en-US" dirty="0">
                <a:solidFill>
                  <a:srgbClr val="FF0000"/>
                </a:solidFill>
              </a:rPr>
              <a:t>Question</a:t>
            </a:r>
            <a:r>
              <a:rPr lang="en-US" dirty="0"/>
              <a:t>: Can you permute the loops so that the function scans the 3-d array </a:t>
            </a:r>
            <a:r>
              <a:rPr lang="en-US" b="0" dirty="0">
                <a:latin typeface="Courier New"/>
                <a:cs typeface="Courier New"/>
              </a:rPr>
              <a:t>a</a:t>
            </a:r>
            <a:r>
              <a:rPr lang="en-US" dirty="0"/>
              <a:t> with a stride-1 reference pattern (and thus has good spatial locality)?</a:t>
            </a:r>
          </a:p>
        </p:txBody>
      </p:sp>
      <p:sp>
        <p:nvSpPr>
          <p:cNvPr id="134148" name="Text Box 1028"/>
          <p:cNvSpPr txBox="1">
            <a:spLocks noChangeArrowheads="1"/>
          </p:cNvSpPr>
          <p:nvPr/>
        </p:nvSpPr>
        <p:spPr bwMode="auto">
          <a:xfrm>
            <a:off x="3465514" y="3033713"/>
            <a:ext cx="5009705" cy="2727285"/>
          </a:xfrm>
          <a:prstGeom prst="rect">
            <a:avLst/>
          </a:prstGeom>
          <a:solidFill>
            <a:srgbClr val="F6F5BD"/>
          </a:solidFill>
          <a:ln w="25400">
            <a:solidFill>
              <a:schemeClr val="tx1"/>
            </a:solidFill>
            <a:miter lim="800000"/>
            <a:headEnd/>
            <a:tailEnd/>
          </a:ln>
          <a:effectLst/>
        </p:spPr>
        <p:txBody>
          <a:bodyPr wrap="none">
            <a:prstTxWarp prst="textNoShape">
              <a:avLst/>
            </a:prstTxWarp>
            <a:spAutoFit/>
          </a:bodyPr>
          <a:lstStyle/>
          <a:p>
            <a:pPr algn="l">
              <a:lnSpc>
                <a:spcPct val="95000"/>
              </a:lnSpc>
              <a:spcBef>
                <a:spcPts val="0"/>
              </a:spcBef>
            </a:pPr>
            <a:r>
              <a:rPr lang="en-US" dirty="0" err="1">
                <a:latin typeface="Courier New" charset="0"/>
              </a:rPr>
              <a:t>int</a:t>
            </a:r>
            <a:r>
              <a:rPr lang="en-US" dirty="0">
                <a:latin typeface="Courier New" charset="0"/>
              </a:rPr>
              <a:t> sum_array_3d(int </a:t>
            </a:r>
            <a:r>
              <a:rPr lang="en-US" dirty="0" err="1">
                <a:latin typeface="Courier New" charset="0"/>
              </a:rPr>
              <a:t>a[M][N][N</a:t>
            </a:r>
            <a:r>
              <a:rPr lang="en-US" dirty="0">
                <a:latin typeface="Courier New" charset="0"/>
              </a:rPr>
              <a:t>])</a:t>
            </a:r>
          </a:p>
          <a:p>
            <a:pPr algn="l">
              <a:lnSpc>
                <a:spcPct val="95000"/>
              </a:lnSpc>
              <a:spcBef>
                <a:spcPts val="0"/>
              </a:spcBef>
            </a:pPr>
            <a:r>
              <a:rPr lang="en-US" dirty="0">
                <a:latin typeface="Courier New" charset="0"/>
              </a:rPr>
              <a:t>{</a:t>
            </a:r>
          </a:p>
          <a:p>
            <a:pPr algn="l">
              <a:lnSpc>
                <a:spcPct val="95000"/>
              </a:lnSpc>
              <a:spcBef>
                <a:spcPts val="0"/>
              </a:spcBef>
            </a:pPr>
            <a:r>
              <a:rPr lang="en-US" dirty="0">
                <a:latin typeface="Courier New" charset="0"/>
              </a:rPr>
              <a:t>    </a:t>
            </a:r>
            <a:r>
              <a:rPr lang="en-US" dirty="0" err="1">
                <a:latin typeface="Courier New" charset="0"/>
              </a:rPr>
              <a:t>int</a:t>
            </a:r>
            <a:r>
              <a:rPr lang="en-US" dirty="0">
                <a:latin typeface="Courier New" charset="0"/>
              </a:rPr>
              <a:t> </a:t>
            </a:r>
            <a:r>
              <a:rPr lang="en-US" dirty="0" err="1">
                <a:latin typeface="Courier New" charset="0"/>
              </a:rPr>
              <a:t>i</a:t>
            </a:r>
            <a:r>
              <a:rPr lang="en-US" dirty="0">
                <a:latin typeface="Courier New" charset="0"/>
              </a:rPr>
              <a:t>, </a:t>
            </a:r>
            <a:r>
              <a:rPr lang="en-US" dirty="0" err="1">
                <a:latin typeface="Courier New" charset="0"/>
              </a:rPr>
              <a:t>j</a:t>
            </a:r>
            <a:r>
              <a:rPr lang="en-US" dirty="0">
                <a:latin typeface="Courier New" charset="0"/>
              </a:rPr>
              <a:t>, </a:t>
            </a:r>
            <a:r>
              <a:rPr lang="en-US" dirty="0" err="1">
                <a:latin typeface="Courier New" charset="0"/>
              </a:rPr>
              <a:t>k</a:t>
            </a:r>
            <a:r>
              <a:rPr lang="en-US" dirty="0">
                <a:latin typeface="Courier New" charset="0"/>
              </a:rPr>
              <a:t>, sum = 0;</a:t>
            </a:r>
          </a:p>
          <a:p>
            <a:pPr algn="l">
              <a:lnSpc>
                <a:spcPct val="95000"/>
              </a:lnSpc>
              <a:spcBef>
                <a:spcPts val="0"/>
              </a:spcBef>
            </a:pPr>
            <a:endParaRPr lang="en-US" dirty="0">
              <a:latin typeface="Courier New" charset="0"/>
            </a:endParaRPr>
          </a:p>
          <a:p>
            <a:pPr algn="l">
              <a:lnSpc>
                <a:spcPct val="95000"/>
              </a:lnSpc>
              <a:spcBef>
                <a:spcPts val="0"/>
              </a:spcBef>
            </a:pPr>
            <a:r>
              <a:rPr lang="en-US" dirty="0">
                <a:latin typeface="Courier New" charset="0"/>
              </a:rPr>
              <a:t>    for (</a:t>
            </a:r>
            <a:r>
              <a:rPr lang="en-US" dirty="0" err="1">
                <a:latin typeface="Courier New" charset="0"/>
              </a:rPr>
              <a:t>i</a:t>
            </a:r>
            <a:r>
              <a:rPr lang="en-US" dirty="0">
                <a:latin typeface="Courier New" charset="0"/>
              </a:rPr>
              <a:t> = 0; </a:t>
            </a:r>
            <a:r>
              <a:rPr lang="en-US" dirty="0" err="1">
                <a:latin typeface="Courier New" charset="0"/>
              </a:rPr>
              <a:t>i</a:t>
            </a:r>
            <a:r>
              <a:rPr lang="en-US" dirty="0">
                <a:latin typeface="Courier New" charset="0"/>
              </a:rPr>
              <a:t> &lt; N; </a:t>
            </a:r>
            <a:r>
              <a:rPr lang="en-US" dirty="0" err="1">
                <a:latin typeface="Courier New" charset="0"/>
              </a:rPr>
              <a:t>i</a:t>
            </a:r>
            <a:r>
              <a:rPr lang="en-US" dirty="0">
                <a:latin typeface="Courier New" charset="0"/>
              </a:rPr>
              <a:t>++)</a:t>
            </a:r>
          </a:p>
          <a:p>
            <a:pPr algn="l">
              <a:lnSpc>
                <a:spcPct val="95000"/>
              </a:lnSpc>
              <a:spcBef>
                <a:spcPts val="0"/>
              </a:spcBef>
            </a:pPr>
            <a:r>
              <a:rPr lang="en-US" dirty="0">
                <a:latin typeface="Courier New" charset="0"/>
              </a:rPr>
              <a:t>        for (</a:t>
            </a:r>
            <a:r>
              <a:rPr lang="en-US" dirty="0" err="1">
                <a:latin typeface="Courier New" charset="0"/>
              </a:rPr>
              <a:t>j</a:t>
            </a:r>
            <a:r>
              <a:rPr lang="en-US" dirty="0">
                <a:latin typeface="Courier New" charset="0"/>
              </a:rPr>
              <a:t> = 0; </a:t>
            </a:r>
            <a:r>
              <a:rPr lang="en-US" dirty="0" err="1">
                <a:latin typeface="Courier New" charset="0"/>
              </a:rPr>
              <a:t>j</a:t>
            </a:r>
            <a:r>
              <a:rPr lang="en-US" dirty="0">
                <a:latin typeface="Courier New" charset="0"/>
              </a:rPr>
              <a:t> &lt; N; </a:t>
            </a:r>
            <a:r>
              <a:rPr lang="en-US" dirty="0" err="1">
                <a:latin typeface="Courier New" charset="0"/>
              </a:rPr>
              <a:t>j</a:t>
            </a:r>
            <a:r>
              <a:rPr lang="en-US" dirty="0">
                <a:latin typeface="Courier New" charset="0"/>
              </a:rPr>
              <a:t>++)</a:t>
            </a:r>
          </a:p>
          <a:p>
            <a:pPr algn="l">
              <a:lnSpc>
                <a:spcPct val="95000"/>
              </a:lnSpc>
              <a:spcBef>
                <a:spcPts val="0"/>
              </a:spcBef>
            </a:pPr>
            <a:r>
              <a:rPr lang="en-US" dirty="0">
                <a:latin typeface="Courier New" charset="0"/>
              </a:rPr>
              <a:t>            for (k = 0; k &lt; M; k++)</a:t>
            </a:r>
          </a:p>
          <a:p>
            <a:pPr algn="l">
              <a:lnSpc>
                <a:spcPct val="95000"/>
              </a:lnSpc>
              <a:spcBef>
                <a:spcPts val="0"/>
              </a:spcBef>
            </a:pPr>
            <a:r>
              <a:rPr lang="en-US" dirty="0">
                <a:latin typeface="Courier New" charset="0"/>
              </a:rPr>
              <a:t>                sum += </a:t>
            </a:r>
            <a:r>
              <a:rPr lang="en-US" dirty="0" err="1">
                <a:latin typeface="Courier New" charset="0"/>
              </a:rPr>
              <a:t>a[k][i][j</a:t>
            </a:r>
            <a:r>
              <a:rPr lang="en-US" dirty="0">
                <a:latin typeface="Courier New" charset="0"/>
              </a:rPr>
              <a:t>];</a:t>
            </a:r>
          </a:p>
          <a:p>
            <a:pPr algn="l">
              <a:lnSpc>
                <a:spcPct val="95000"/>
              </a:lnSpc>
              <a:spcBef>
                <a:spcPts val="0"/>
              </a:spcBef>
            </a:pPr>
            <a:r>
              <a:rPr lang="en-US" dirty="0">
                <a:latin typeface="Courier New" charset="0"/>
              </a:rPr>
              <a:t>    return sum;</a:t>
            </a:r>
          </a:p>
          <a:p>
            <a:pPr algn="l">
              <a:lnSpc>
                <a:spcPct val="95000"/>
              </a:lnSpc>
              <a:spcBef>
                <a:spcPts val="0"/>
              </a:spcBef>
            </a:pPr>
            <a:r>
              <a:rPr lang="en-US" dirty="0">
                <a:latin typeface="Courier New" charset="0"/>
              </a:rPr>
              <a:t>}</a:t>
            </a:r>
          </a:p>
        </p:txBody>
      </p:sp>
    </p:spTree>
    <p:extLst>
      <p:ext uri="{BB962C8B-B14F-4D97-AF65-F5344CB8AC3E}">
        <p14:creationId xmlns:p14="http://schemas.microsoft.com/office/powerpoint/2010/main" val="3248807261"/>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5842" name="Rectangle 4"/>
          <p:cNvSpPr>
            <a:spLocks noGrp="1" noChangeArrowheads="1"/>
          </p:cNvSpPr>
          <p:nvPr>
            <p:ph type="title"/>
          </p:nvPr>
        </p:nvSpPr>
        <p:spPr/>
        <p:txBody>
          <a:bodyPr/>
          <a:lstStyle/>
          <a:p>
            <a:pPr eaLnBrk="1" hangingPunct="1"/>
            <a:r>
              <a:rPr lang="en-US" altLang="en-US"/>
              <a:t>Memory Hierarchies</a:t>
            </a:r>
          </a:p>
        </p:txBody>
      </p:sp>
      <p:sp>
        <p:nvSpPr>
          <p:cNvPr id="135173" name="Rectangle 5"/>
          <p:cNvSpPr>
            <a:spLocks noGrp="1" noChangeArrowheads="1"/>
          </p:cNvSpPr>
          <p:nvPr>
            <p:ph idx="1"/>
          </p:nvPr>
        </p:nvSpPr>
        <p:spPr/>
        <p:txBody>
          <a:bodyPr/>
          <a:lstStyle/>
          <a:p>
            <a:pPr eaLnBrk="1" hangingPunct="1">
              <a:defRPr/>
            </a:pPr>
            <a:r>
              <a:rPr lang="en-US" dirty="0"/>
              <a:t>Some fundamental and enduring properties of hardware and software:</a:t>
            </a:r>
          </a:p>
          <a:p>
            <a:pPr lvl="1" eaLnBrk="1" hangingPunct="1">
              <a:defRPr/>
            </a:pPr>
            <a:r>
              <a:rPr lang="en-US" dirty="0"/>
              <a:t>Faster storage technologies cost more per byte and have less capacity</a:t>
            </a:r>
          </a:p>
          <a:p>
            <a:pPr lvl="1" eaLnBrk="1" hangingPunct="1">
              <a:defRPr/>
            </a:pPr>
            <a:r>
              <a:rPr lang="en-US" dirty="0"/>
              <a:t>Gap between CPU and main-memory speed is widening</a:t>
            </a:r>
          </a:p>
          <a:p>
            <a:pPr lvl="1" eaLnBrk="1" hangingPunct="1">
              <a:defRPr/>
            </a:pPr>
            <a:r>
              <a:rPr lang="en-US" dirty="0"/>
              <a:t>Well-written programs tend to exhibit good locality</a:t>
            </a:r>
          </a:p>
          <a:p>
            <a:pPr lvl="1" eaLnBrk="1" hangingPunct="1">
              <a:defRPr/>
            </a:pPr>
            <a:endParaRPr lang="en-US" dirty="0"/>
          </a:p>
          <a:p>
            <a:pPr eaLnBrk="1" hangingPunct="1">
              <a:defRPr/>
            </a:pPr>
            <a:r>
              <a:rPr lang="en-US" dirty="0"/>
              <a:t>These fundamental properties complement each other beautifully</a:t>
            </a:r>
          </a:p>
          <a:p>
            <a:pPr eaLnBrk="1" hangingPunct="1">
              <a:defRPr/>
            </a:pPr>
            <a:endParaRPr lang="en-US" dirty="0"/>
          </a:p>
          <a:p>
            <a:pPr eaLnBrk="1" hangingPunct="1">
              <a:defRPr/>
            </a:pPr>
            <a:r>
              <a:rPr lang="en-US" dirty="0"/>
              <a:t>They suggest an approach for organizing memory and storage systems known as a </a:t>
            </a:r>
            <a:r>
              <a:rPr lang="en-US" dirty="0">
                <a:solidFill>
                  <a:srgbClr val="FF0000"/>
                </a:solidFill>
              </a:rPr>
              <a:t>memory hierarchy</a:t>
            </a:r>
            <a:endParaRPr lang="en-US" dirty="0"/>
          </a:p>
        </p:txBody>
      </p:sp>
    </p:spTree>
  </p:cSld>
  <p:clrMapOvr>
    <a:masterClrMapping/>
  </p:clrMapOvr>
  <p:transition spd="med"/>
</p:sld>
</file>

<file path=ppt/theme/theme1.xml><?xml version="1.0" encoding="utf-8"?>
<a:theme xmlns:a="http://schemas.openxmlformats.org/drawingml/2006/main" name="class11">
  <a:themeElements>
    <a:clrScheme name="">
      <a:dk1>
        <a:srgbClr val="000066"/>
      </a:dk1>
      <a:lt1>
        <a:srgbClr val="FFFFFF"/>
      </a:lt1>
      <a:dk2>
        <a:srgbClr val="003300"/>
      </a:dk2>
      <a:lt2>
        <a:srgbClr val="00FF99"/>
      </a:lt2>
      <a:accent1>
        <a:srgbClr val="800000"/>
      </a:accent1>
      <a:accent2>
        <a:srgbClr val="33CCCC"/>
      </a:accent2>
      <a:accent3>
        <a:srgbClr val="FFFFFF"/>
      </a:accent3>
      <a:accent4>
        <a:srgbClr val="000056"/>
      </a:accent4>
      <a:accent5>
        <a:srgbClr val="C0AAAA"/>
      </a:accent5>
      <a:accent6>
        <a:srgbClr val="2DB9B9"/>
      </a:accent6>
      <a:hlink>
        <a:srgbClr val="660033"/>
      </a:hlink>
      <a:folHlink>
        <a:srgbClr val="000099"/>
      </a:folHlink>
    </a:clrScheme>
    <a:fontScheme name="class11">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outerShdw dist="107763" dir="2700000" algn="ctr" rotWithShape="0">
            <a:schemeClr val="folHlink"/>
          </a:outerShdw>
        </a:effectLst>
      </a:spPr>
      <a:bodyPr vert="horz" wrap="square" lIns="90487" tIns="44450" rIns="90487" bIns="44450" numCol="1" anchor="t" anchorCtr="0" compatLnSpc="1">
        <a:prstTxWarp prst="textNoShape">
          <a:avLst/>
        </a:prstTxWarp>
        <a:spAutoFit/>
      </a:bodyPr>
      <a:lstStyle>
        <a:defPPr marL="0" marR="0" indent="0" algn="l" defTabSz="914400" rtl="0" eaLnBrk="0" fontAlgn="base" latinLnBrk="0" hangingPunct="0">
          <a:lnSpc>
            <a:spcPct val="65000"/>
          </a:lnSpc>
          <a:spcBef>
            <a:spcPct val="50000"/>
          </a:spcBef>
          <a:spcAft>
            <a:spcPct val="0"/>
          </a:spcAft>
          <a:buClrTx/>
          <a:buSzTx/>
          <a:buFontTx/>
          <a:buNone/>
          <a:tabLst/>
          <a:defRPr kumimoji="0" lang="en-US" altLang="en-US" sz="1800" b="1" i="0" u="none" strike="noStrike" cap="none" normalizeH="0" baseline="0" smtClean="0">
            <a:ln>
              <a:noFill/>
            </a:ln>
            <a:solidFill>
              <a:schemeClr val="tx1"/>
            </a:solidFill>
            <a:effectLst/>
            <a:latin typeface="Helvetica" pitchFamily="34"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outerShdw dist="107763" dir="2700000" algn="ctr" rotWithShape="0">
            <a:schemeClr val="folHlink"/>
          </a:outerShdw>
        </a:effectLst>
      </a:spPr>
      <a:bodyPr vert="horz" wrap="square" lIns="90487" tIns="44450" rIns="90487" bIns="44450" numCol="1" anchor="t" anchorCtr="0" compatLnSpc="1">
        <a:prstTxWarp prst="textNoShape">
          <a:avLst/>
        </a:prstTxWarp>
        <a:spAutoFit/>
      </a:bodyPr>
      <a:lstStyle>
        <a:defPPr marL="0" marR="0" indent="0" algn="l" defTabSz="914400" rtl="0" eaLnBrk="0" fontAlgn="base" latinLnBrk="0" hangingPunct="0">
          <a:lnSpc>
            <a:spcPct val="65000"/>
          </a:lnSpc>
          <a:spcBef>
            <a:spcPct val="50000"/>
          </a:spcBef>
          <a:spcAft>
            <a:spcPct val="0"/>
          </a:spcAft>
          <a:buClrTx/>
          <a:buSzTx/>
          <a:buFontTx/>
          <a:buNone/>
          <a:tabLst/>
          <a:defRPr kumimoji="0" lang="en-US" altLang="en-US" sz="1800" b="1" i="0" u="none" strike="noStrike" cap="none" normalizeH="0" baseline="0" smtClean="0">
            <a:ln>
              <a:noFill/>
            </a:ln>
            <a:solidFill>
              <a:schemeClr val="tx1"/>
            </a:solidFill>
            <a:effectLst/>
            <a:latin typeface="Helvetica" pitchFamily="34" charset="0"/>
          </a:defRPr>
        </a:defPPr>
      </a:lstStyle>
    </a:lnDef>
  </a:objectDefaults>
  <a:extraClrSchemeLst>
    <a:extraClrScheme>
      <a:clrScheme name="class1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class11 8">
        <a:dk1>
          <a:srgbClr val="000000"/>
        </a:dk1>
        <a:lt1>
          <a:srgbClr val="FFFFFF"/>
        </a:lt1>
        <a:dk2>
          <a:srgbClr val="002396"/>
        </a:dk2>
        <a:lt2>
          <a:srgbClr val="00FF64"/>
        </a:lt2>
        <a:accent1>
          <a:srgbClr val="DC0A00"/>
        </a:accent1>
        <a:accent2>
          <a:srgbClr val="00FFFF"/>
        </a:accent2>
        <a:accent3>
          <a:srgbClr val="AAACC9"/>
        </a:accent3>
        <a:accent4>
          <a:srgbClr val="DADADA"/>
        </a:accent4>
        <a:accent5>
          <a:srgbClr val="EBAAAA"/>
        </a:accent5>
        <a:accent6>
          <a:srgbClr val="00E7E7"/>
        </a:accent6>
        <a:hlink>
          <a:srgbClr val="E1E100"/>
        </a:hlink>
        <a:folHlink>
          <a:srgbClr val="FF9632"/>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C:\cygwin\home\droh\class\213-f02\class11.ppt</Template>
  <TotalTime>31632</TotalTime>
  <Pages>20</Pages>
  <Words>5557</Words>
  <Application>Microsoft Office PowerPoint</Application>
  <PresentationFormat>Widescreen</PresentationFormat>
  <Paragraphs>1186</Paragraphs>
  <Slides>52</Slides>
  <Notes>52</Notes>
  <HiddenSlides>8</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52</vt:i4>
      </vt:variant>
    </vt:vector>
  </HeadingPairs>
  <TitlesOfParts>
    <vt:vector size="64" baseType="lpstr">
      <vt:lpstr>Arial</vt:lpstr>
      <vt:lpstr>Calibri</vt:lpstr>
      <vt:lpstr>Century Gothic</vt:lpstr>
      <vt:lpstr>Comic Sans MS</vt:lpstr>
      <vt:lpstr>Courier New</vt:lpstr>
      <vt:lpstr>Helvetica</vt:lpstr>
      <vt:lpstr>Menlo-Regular</vt:lpstr>
      <vt:lpstr>Rockwell Nova Extra Bold</vt:lpstr>
      <vt:lpstr>Times New Roman</vt:lpstr>
      <vt:lpstr>Wingdings</vt:lpstr>
      <vt:lpstr>Wingdings 2</vt:lpstr>
      <vt:lpstr>class11</vt:lpstr>
      <vt:lpstr>Cache Memories</vt:lpstr>
      <vt:lpstr>Typical Speeds</vt:lpstr>
      <vt:lpstr>Locality</vt:lpstr>
      <vt:lpstr>Locality Example</vt:lpstr>
      <vt:lpstr>Layout of C Arrays in Memory (review)</vt:lpstr>
      <vt:lpstr>Qualitative Estimates of Locality</vt:lpstr>
      <vt:lpstr>Locality Example</vt:lpstr>
      <vt:lpstr>Locality Example</vt:lpstr>
      <vt:lpstr>Memory Hierarchies</vt:lpstr>
      <vt:lpstr>An Example Memory Hierarchy</vt:lpstr>
      <vt:lpstr>Caches</vt:lpstr>
      <vt:lpstr>Cache Memories</vt:lpstr>
      <vt:lpstr>Typical Speeds</vt:lpstr>
      <vt:lpstr>General Cache Concepts</vt:lpstr>
      <vt:lpstr>General Cache Concepts: Hit</vt:lpstr>
      <vt:lpstr>General Cache Concepts: Miss</vt:lpstr>
      <vt:lpstr>General Caching Concepts:  Types of Cache Misses</vt:lpstr>
      <vt:lpstr>General Cache Organization (S, E, B)</vt:lpstr>
      <vt:lpstr>E-Way Set Assoc. Cache Read</vt:lpstr>
      <vt:lpstr>Example: Direct Mapped Cache (E = 1)</vt:lpstr>
      <vt:lpstr>Example: Direct Mapped Cache (E = 1)</vt:lpstr>
      <vt:lpstr>Example: Direct Mapped Cache (E = 1)</vt:lpstr>
      <vt:lpstr>Direct-Mapped Cache Simulation</vt:lpstr>
      <vt:lpstr>E-way Set-Associative Cache (Here: E = 2)</vt:lpstr>
      <vt:lpstr>E-way Set-Associative Cache (Here: E = 2)</vt:lpstr>
      <vt:lpstr>E-way Set-Associative Cache (Here: E = 2)</vt:lpstr>
      <vt:lpstr>2-Way Set-Associative Cache Simulation</vt:lpstr>
      <vt:lpstr>What About Writes?</vt:lpstr>
      <vt:lpstr>Intel Core i7 Cache Hierarchy</vt:lpstr>
      <vt:lpstr>Cache Performance Metrics</vt:lpstr>
      <vt:lpstr>Let’s Think About Those Numbers</vt:lpstr>
      <vt:lpstr>Writing Cache-Friendly Code</vt:lpstr>
      <vt:lpstr>The Memory Mountain</vt:lpstr>
      <vt:lpstr>Memory Mountain Test Function</vt:lpstr>
      <vt:lpstr>The Memory Mountain</vt:lpstr>
      <vt:lpstr>Matrix-Multiplication Example</vt:lpstr>
      <vt:lpstr>Miss-Rate Analysis for Matrix Multiply</vt:lpstr>
      <vt:lpstr>Matrix Multiplication (ijk)</vt:lpstr>
      <vt:lpstr>Matrix Multiplication (jik)</vt:lpstr>
      <vt:lpstr>Matrix Multiplication (ikj)</vt:lpstr>
      <vt:lpstr>Matrix Multiplication (jki)</vt:lpstr>
      <vt:lpstr>Matrix Multiplication (kij)</vt:lpstr>
      <vt:lpstr>Matrix Multiplication (kji)</vt:lpstr>
      <vt:lpstr>Summary of Matrix Multiplication</vt:lpstr>
      <vt:lpstr>Better Matrix Multiplication</vt:lpstr>
      <vt:lpstr>Cache Miss Analysis</vt:lpstr>
      <vt:lpstr>Cache Miss Analysis</vt:lpstr>
      <vt:lpstr>Blocked Matrix Multiplication</vt:lpstr>
      <vt:lpstr>Cache Miss Analysis</vt:lpstr>
      <vt:lpstr>Cache Miss Analysis</vt:lpstr>
      <vt:lpstr>Blocking Summary</vt:lpstr>
      <vt:lpstr>Cache Summary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Cache Memories</dc:title>
  <dc:subject/>
  <dc:creator>Randal E. Bryant and David R. O'Hallaron</dc:creator>
  <cp:keywords/>
  <dc:description/>
  <cp:lastModifiedBy>Geoffrey Kuenning</cp:lastModifiedBy>
  <cp:revision>370</cp:revision>
  <cp:lastPrinted>2023-03-27T05:41:53Z</cp:lastPrinted>
  <dcterms:created xsi:type="dcterms:W3CDTF">1998-08-11T09:18:51Z</dcterms:created>
  <dcterms:modified xsi:type="dcterms:W3CDTF">2023-03-31T00:38:46Z</dcterms:modified>
</cp:coreProperties>
</file>