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2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3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ink/ink4.xml" ContentType="application/inkml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ink/ink5.xml" ContentType="application/inkml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ink/ink6.xml" ContentType="application/inkml+xml"/>
  <Override PartName="/ppt/notesSlides/notesSlide29.xml" ContentType="application/vnd.openxmlformats-officedocument.presentationml.notesSlide+xml"/>
  <Override PartName="/ppt/ink/ink7.xml" ContentType="application/inkml+xml"/>
  <Override PartName="/ppt/notesSlides/notesSlide30.xml" ContentType="application/vnd.openxmlformats-officedocument.presentationml.notesSlide+xml"/>
  <Override PartName="/ppt/ink/ink8.xml" ContentType="application/inkml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ink/ink9.xml" ContentType="application/inkml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ink/ink10.xml" ContentType="application/inkml+xml"/>
  <Override PartName="/ppt/notesSlides/notesSlide44.xml" ContentType="application/vnd.openxmlformats-officedocument.presentationml.notesSlide+xml"/>
  <Override PartName="/ppt/ink/ink11.xml" ContentType="application/inkml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7"/>
  </p:notesMasterIdLst>
  <p:handoutMasterIdLst>
    <p:handoutMasterId r:id="rId48"/>
  </p:handoutMasterIdLst>
  <p:sldIdLst>
    <p:sldId id="343" r:id="rId2"/>
    <p:sldId id="344" r:id="rId3"/>
    <p:sldId id="345" r:id="rId4"/>
    <p:sldId id="346" r:id="rId5"/>
    <p:sldId id="347" r:id="rId6"/>
    <p:sldId id="348" r:id="rId7"/>
    <p:sldId id="377" r:id="rId8"/>
    <p:sldId id="381" r:id="rId9"/>
    <p:sldId id="382" r:id="rId10"/>
    <p:sldId id="380" r:id="rId11"/>
    <p:sldId id="383" r:id="rId12"/>
    <p:sldId id="378" r:id="rId13"/>
    <p:sldId id="350" r:id="rId14"/>
    <p:sldId id="384" r:id="rId15"/>
    <p:sldId id="386" r:id="rId16"/>
    <p:sldId id="385" r:id="rId17"/>
    <p:sldId id="389" r:id="rId18"/>
    <p:sldId id="387" r:id="rId19"/>
    <p:sldId id="388" r:id="rId20"/>
    <p:sldId id="375" r:id="rId21"/>
    <p:sldId id="351" r:id="rId22"/>
    <p:sldId id="390" r:id="rId23"/>
    <p:sldId id="391" r:id="rId24"/>
    <p:sldId id="393" r:id="rId25"/>
    <p:sldId id="392" r:id="rId26"/>
    <p:sldId id="376" r:id="rId27"/>
    <p:sldId id="353" r:id="rId28"/>
    <p:sldId id="355" r:id="rId29"/>
    <p:sldId id="356" r:id="rId30"/>
    <p:sldId id="357" r:id="rId31"/>
    <p:sldId id="358" r:id="rId32"/>
    <p:sldId id="359" r:id="rId33"/>
    <p:sldId id="360" r:id="rId34"/>
    <p:sldId id="361" r:id="rId35"/>
    <p:sldId id="362" r:id="rId36"/>
    <p:sldId id="364" r:id="rId37"/>
    <p:sldId id="365" r:id="rId38"/>
    <p:sldId id="366" r:id="rId39"/>
    <p:sldId id="367" r:id="rId40"/>
    <p:sldId id="368" r:id="rId41"/>
    <p:sldId id="369" r:id="rId42"/>
    <p:sldId id="370" r:id="rId43"/>
    <p:sldId id="371" r:id="rId44"/>
    <p:sldId id="372" r:id="rId45"/>
    <p:sldId id="373" r:id="rId46"/>
  </p:sldIdLst>
  <p:sldSz cx="12192000" cy="6858000"/>
  <p:notesSz cx="6667500" cy="8686800"/>
  <p:custShowLst>
    <p:custShow name="For screen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4"/>
        <p:sld r:id="rId15"/>
        <p:sld r:id="rId16"/>
        <p:sld r:id="rId17"/>
        <p:sld r:id="rId18"/>
        <p:sld r:id="rId19"/>
        <p:sld r:id="rId20"/>
        <p:sld r:id="rId22"/>
        <p:sld r:id="rId23"/>
        <p:sld r:id="rId24"/>
        <p:sld r:id="rId25"/>
        <p:sld r:id="rId26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13"/>
        <p:sld r:id="rId21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66FFFF"/>
    <a:srgbClr val="FF5050"/>
    <a:srgbClr val="FF99FF"/>
    <a:srgbClr val="FF99CC"/>
    <a:srgbClr val="99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9892" autoAdjust="0"/>
  </p:normalViewPr>
  <p:slideViewPr>
    <p:cSldViewPr>
      <p:cViewPr varScale="1">
        <p:scale>
          <a:sx n="97" d="100"/>
          <a:sy n="97" d="100"/>
        </p:scale>
        <p:origin x="996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550" y="90"/>
      </p:cViewPr>
      <p:guideLst>
        <p:guide orient="horz" pos="273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2969434" y="8274178"/>
            <a:ext cx="730915" cy="240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75" tIns="42242" rIns="82975" bIns="42242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100" b="0"/>
              <a:t>Page </a:t>
            </a:r>
            <a:fld id="{7AC3D98B-694D-46CB-852D-91A127CCA494}" type="slidenum">
              <a:rPr lang="en-US" altLang="en-US" sz="1100" b="0"/>
              <a:pPr>
                <a:defRPr/>
              </a:pPr>
              <a:t>‹#›</a:t>
            </a:fld>
            <a:endParaRPr lang="en-US" altLang="en-US" sz="1100" b="0"/>
          </a:p>
        </p:txBody>
      </p:sp>
    </p:spTree>
    <p:extLst>
      <p:ext uri="{BB962C8B-B14F-4D97-AF65-F5344CB8AC3E}">
        <p14:creationId xmlns:p14="http://schemas.microsoft.com/office/powerpoint/2010/main" val="1850239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06T22:24:45.84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11395 6950 0,'0'0'0</inkml:trace>
  <inkml:trace contextRef="#ctx0" brushRef="#br0" timeOffset="77.93">11395 7179 0,'0'0'0</inkml:trace>
  <inkml:trace contextRef="#ctx0" brushRef="#br0" timeOffset="234.08">11553 7197 0,'0'0'0,"18"0"16,0 0 0,-1 0-1,36 17-15,18-17 16,17 0-16,0 0 15,-17 0 1,-1 0-16,1 0 16</inkml:trace>
  <inkml:trace contextRef="#ctx0" brushRef="#br0" timeOffset="655.87">11395 7796 0,'0'0'0,"17"0"93,54-17-61,529-301-32,-583 318 15,1-17-15,17 17 16,0-18 0,36 0-16</inkml:trace>
  <inkml:trace contextRef="#ctx0" brushRef="#br0" timeOffset="1499.72">12753 6809 0,'0'0'0,"18"0"31,17 0-16,-18 0 1,19 0-16,17 0 0,0 0 16,-18 0-16,18 0 15,-36 0-15,1 0 16,17 0 0,-17 35-1,-18 0-15,0 18 16,0-18-16,-18 1 15,-17 17-15,17-18 16,-264 600 0,300-635 46,-1 0-62,19 17 16,-19-17-16,36 18 15,18 0-15,-1-18 16,1 0 0,0 0-16,-1 0 15</inkml:trace>
  <inkml:trace contextRef="#ctx0" brushRef="#br0" timeOffset="2093.53">14358 5997 0,'0'0'0,"-53"0"16</inkml:trace>
  <inkml:trace contextRef="#ctx0" brushRef="#br0" timeOffset="2452.76">13794 6297 0,'0'0'0,"-18"0"32,0 18-17,1-1-15,-1 54 16,0-18-16,1 0 15,-1-18-15,18 36 16,-17 17 0,17 18-16,-18-36 15,18-17-15,0-18 16,0 1-16,18-1 16,-18 0-16,17 0 15,-17-17 1,35 0-16,18-1 15,-17 1-15,-1 0 16,35-1-16,-17-17 16,-17 0-16,405-211 31,-441 193 0,-18 18-15,-17 0-1</inkml:trace>
  <inkml:trace contextRef="#ctx0" brushRef="#br0" timeOffset="2499.76">13688 7003 0,'0'0'0</inkml:trace>
  <inkml:trace contextRef="#ctx0" brushRef="#br0" timeOffset="4062.11">14340 6844 0,'0'0'0,"-17"0"141,-1 0-126,1 0 1,-1 0-16,-17 0 15,17 0 1,-17 0-16,-1 0 0,-17 0 16,1 0-1,-1 0-15,0 0 16,0 0-16,0 0 16,0 0-16,0 0 15,0 0 1,18 0-16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11T22:49:35.7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15663 4022 0,'0'0'0,"-17"0"78,-1 0-62,0 0-16,1 0 15,-18 0-15,-18-18 16,-18 18-16,0-18 16,1 18-16,-18-17 15,17-1 1,-17 18-1,17-18-15,-17 18 0,18-17 16,-142-1 15,141 18-31,-17-17 16,0 17-16,18 0 16,-1 0-16,-17 0 15,17 0-15,1 0 16,-1 0-16,18 17 15,-17 18 1,-1 18-16,18 0 16,-17 0-16,34-17 15,1-1-15,17 0 16,-17-17 0,35 17-16,-18 36 15,18 17-15,-17-18 16,17-17-16,0 88 15,17 18-15,-17-53 16,18 35 0,17 18-16,18-53 15,-17-18-15,17-35 16,-1 0-16,37 0 16,16-1-16,1-16 15,0-1-15,53-17 16,0-18-1,17-18-15,-17-35 16,-18 0-16,-18 18 16,-17 0-16,0-18 15,17-53-15,-34 0 16,17-35 0,-1-35-16,19-18 15,-1-53-15,-70 70 16,35-52-16,-35 88 15,0-106-15,-17 70 16,-1-17 0,-18-17-16,72-442 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11T22:50:45.1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22525 8784 0,'0'0'0,"0"-17"282,-18 17-267,-70-71 17,53 53-32,-18 1 15,18 17 1,-1-18-16,-70 18 31,54 0-31,-54 0 16,70 0-16,-16 0 15,-1 0 1,0 0-16,0 18 16,0-18-16,18 17 15,-36-17-15,18 18 16,-17 0-16,-19-18 15,19 17-15,-1-17 16,18 0 0,-17 0-16,-1 0 15,1 0-15,-1 0 16,1 0-16,-1 0 16,18 0-16,-17 0 15,17 0 1,-18 0-16,18 0 15,0 0-15,-17 18 16,17-18-16,17 0 16,-16 0-16,16 0 15,1 0-15,0 0 16,17 0 0,0 0-16,-17 0 15,18 0-15,-1 0 16,0 18-1,-17-1-15,0 54 16,-1-18 0,1 0-16,0-18 15,17 0-15,1-17 16,17-1-16,-18 1 16,18 0-16,18-1 31,-1 1-16,1 0-15,17-1 16,0 19-16,-17-1 16,35 18-16,0-18 15,0 18 1,0-18-16,0 0 16,17 1-16,1-1 15,-1 0-15,1-17 16,-1 0-16,19-1 15,-1 1-15,0-1 16,0-17 0,0 18-16,18-18 15,0 18-15,0-18 16,-18 0-16,0 0 16,-17 0-16,17-18 15,0 18-15,0-18 16,1-17-1,-19 0-15,1 17 16,-1-17-16,-17 0 16,0-1-16,0 19 15,-18-1 1,18 1-16,-18-1 16,1 0-16,-19-17 15,19 17-15,-19 1 16,-17-1-16,18 0 15,-18 1-15,0-18 16,0-1 0,-18-17-16,1 18 15,-19 0-15,1 17 16,0-35-16,-18-53 16,18 18-16,17 18 15,-17-36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06T22:32:56.3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20779 5838 0,'0'0'0,"0"18"188,0 0-173,0 17 1,-18 0-16,18 18 16,-18 0-16,1 18 15,17-1-15,-18 1 16,18 17-16,-18-17 16,1-1-16,17 18 15,0 71 1,17-53-1,1-36-15,-18 19 16,0-1-16,18 18 16,-18 0-16,0-18 15,0 18-15,0-1 16,0 1 0,0 71-1,17-89-15</inkml:trace>
  <inkml:trace contextRef="#ctx0" brushRef="#br0" timeOffset="1781.17">15646 5680 0,'0'0'0,"-18"0"32,-17 17-17,35 1 1,-18-18-16,18 18 16,-17-18-16,17 17 15,-18-17-15,0 36 16,1-1-1,17 0 1,-18 18-16,0-18 16,18 1-16,-17 17 15,-1-18-15,-17 18 16,17 17-16,0-17 16,1 18-1,-1-18-15,18 0 0,-17 35 16,17-18-1,0 19 1,0-1-16,0 0 0,17 18 16,-17-18-16,18 0 15,-1 0 1,-17 18-16,18 18 16,0 17-16,-1 17 15,1 19 1,0-36-16,-1-35 0</inkml:trace>
  <inkml:trace contextRef="#ctx0" brushRef="#br0" timeOffset="3296.93">10195 5856 0,'0'0'0,"0"18"31</inkml:trace>
  <inkml:trace contextRef="#ctx0" brushRef="#br0" timeOffset="3546.81">10037 6209 0,'0'0'0,"0"18"47,0-1-32,-18 18-15,0 36 16,18 0-16,-17 17 16,-1 35-16,0 18 15,1-35-15,17 18 16,0-1 0,0-17-1,17 0-15,1 0 0,-18-18 16,0 18-16,0-18 15,0 0-15</inkml:trace>
  <inkml:trace contextRef="#ctx0" brushRef="#br0" timeOffset="69906.21">12771 7885 0,'0'0'16,"-18"0"343,0 0-296,18 17-63,-17-17 15,-1 53 1,0-18-1,1-17-15,17 17 0,-18 1 16,0-19 0,18 1-16,0 0 15,0 17-15,0-18 16,0 1-16,0 0 16,0-1-1,0 1 1,0 0-1,0-36 95,0 0-79,0-17-15,-17 17-16,17 1 15,-18-1-15,1 1 16,17-1-16,0-17 16,17-1-1,1-34-15,-1 17 16,19-18-16,-36 18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06T22:40:14.8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20567 5909 0,'0'0'0,"0"18"125,0-1-109,0 19-1,0-1 1,0 141 0,0-35-16,0 53 15,0-17-15,0 17 16,-18-18 0,1 1-16,-1-36 0,0-35 15,1-18 1,-1 0-16,0-18 15,-17-17-15,18 18 16,-19-18-16,1-18 16</inkml:trace>
  <inkml:trace contextRef="#ctx0" brushRef="#br0" timeOffset="812.34">15205 5821 0,'0'0'0,"0"17"62,0 1-62,0 0 16,0 17 0,0 0-16,-18 18 15,0 106 1,1-36-16,17 19 15,17 16-15,1 19 16,35 175 0,-18-175-1,89 405-15,-89-229 16,-35-336-16,-194 548 16</inkml:trace>
  <inkml:trace contextRef="#ctx0" brushRef="#br0" timeOffset="3109.19">9825 5821 0,'0'0'16,"0"35"31,0-17-47,0 17 15,0 0 1,0 36-16,0 35 16,0 35-16,0 88 0,-18 36 15,18 17 1,-17-53-16,-1-17 15,18-53-15,18-54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06T22:46:44.68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23936 9648 0,'0'0'16,"0"-17"31,0-1-32,0 1 1,0-1-16,0 0 16,0 1-16,0-1 15,0 0 1,0-17-16,0 0 16,-18 17-16,18-17 15,-17 17-15,-1-17 16,0 0-16,-17-1 15,0 19 1,17-1-16,1 1 16,-1-1-16,-17 18 15,-1-18-15,1 18 16,-18 0-16,0 0 16,0 0-16,0 18 15,1 0 1,16 17-16,-17-18 15,18 36 1,0 18-16,-18-1 0,0 1 16,0 35-16,18-36 15,-1 19 1,19-19-16,-1 18 16,18 1-16,0-19 15,18 1-15,-18-1 16,17-17-1,19 18-15,17-1 0,17 1 16,1-18 0,-18 0-16,0-18 15,17 0-15,1 0 16,-1-35 0,1 18-16,-18-18 0,17-18 15,36 1-15,18-54 16,-19 18-1,-34-17-15,0-1 16,-1 1-16,1-1 16,-36 1-16,0 17 15,-17-18 1,0 18-16,-36-17 16,-35-1-16,0 1 15,-18-36-15,19 17 16,-19-16-16,-388-601 31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06T22:47:27.9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20990 5927 0,'0'0'0</inkml:trace>
  <inkml:trace contextRef="#ctx0" brushRef="#br0" timeOffset="468.91">20761 5980 0,'0'0'0,"0"17"187,-18-17-171,1 18-1,17 17-15,-18 0 0,18 1 16,-18-1-16,18 18 16,0 0-16,0 17 15,0-17 1,18 18-1,-18-1-15,18 1 0,-18 35 16,0 35-16,-18 18 16,0 35-16,-17 17 15,18 19 1,-19-54-16,36 0 16,-17-52-1,17-18-15,0-18 0,17 0 16,-17-17-16</inkml:trace>
  <inkml:trace contextRef="#ctx0" brushRef="#br0" timeOffset="1718.72">15258 5874 0,'0'0'0,"0"17"46,0 1-30,0 0 0,0-1-16,0 1 15,-18 0 1,18-1-16,-18 19 0,1-1 16,17 18-1,-18 35 1,-17 0-16,0 18 0,-124 705 15,176-775 1,1 17 0,0 17-1,35 18 1,-36 18-16,36 18 0,-18 17 16,1 35-16,-1 0 15,-17 18-15,-1 1 16,-17-19-1,-17 406 1</inkml:trace>
  <inkml:trace contextRef="#ctx0" brushRef="#br0" timeOffset="2796.84">10266 5874 0,'0'0'0,"-18"0"78,1 0-63,-19 0 1,19 35 0,-1-17-16,-17-1 15,-1 36-15,19-17 16,-1 16-16,1 19 16,17 17-16,0 18 15,17 0-15,-17 17 16,18 36-1,17 0-15,-35 17 16,18 18-16,-1 424 16,-158-266-16,141-334 15,-17 17 1,-1 18 0,-17 0-16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11T22:05:20.4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5609 15416 0,'0'0'0,"-17"0"46,-19 0-30,19-17 0,-36-19-1,17 19 1,1-18-16,0 17 16,17 0-16,1 1 15,-1-1-15,0 0 16,1 1-16,-19-19 15,1 19-15,0-18 16,17 17-16,-17 0 16,0-17-1,-18 17-15,17 1 16,1-1-16,-18 0 16,18 1-16,0-1 15,-18 18-15,18 0 16,-18 0-1,0 18-15,-18-1 16,18 1-16,-17 0 16,-54 52-1,71-17 1,0 18-16,0-36 16,18 18-16,18-35 15,-19 17-15,19 0 16,-1 53-16,18 1 15,0-19-15,0-17 16,0 0 0,35 35-16,1 53 15,-1-35-15,0-35 16,18-18-16,-18-1 16,18-16-16,-18-1 15,18 0-15,0-17 16,0 0-1,0-1-15,18 1 16,-1-1-16,18 1 16,1 0-16,-19-36 15,1 0-15,-1-17 16,1-18 0,-1 0-16,-17 36 15,0-19-15,0 19 16,18-54-16,-18-17 15,0 0-15,-18 17 16,0 36-16,-17 0 16,-1 17-1,-17-17-15,0 0 16,0-54-16,-35 1 16,0 0-16,-18 35 15,-35-53 1,-18-70-16,35 70 15,1 18-15,-1-36 16,1-34-16,17 52 16,17 35-16</inkml:trace>
  <inkml:trace contextRef="#ctx0" brushRef="#br0" timeOffset="922.01">4463 14905 0,'0'0'0,"0"18"31,0-1-31,0 1 16,0-1-1,0 36 1,0 18-16,0-36 16,-18 0-16,18 1 15,0-19-15,0 1 16,0 17-16,0-17 16,0 0 15,-18-18 0,1-18-31,-1 0 16,0 1-16,-17-1 15,0-35 1,0-35-16,-18 0 16,17 35-16,1-18 15,-35-70-15,-1 18 16,18 52-16,-17-70 15,-1-35-15,0 52 16,19 1 0,-37-89-16,36 89 15,-17 17-15,-18-124 16,17 89-16,18 53 16,-35-71-16</inkml:trace>
  <inkml:trace contextRef="#ctx0" brushRef="#br0" timeOffset="2297.04">1305 11695 0,'0'0'0,"-17"17"94,17 36-94,-18 0 15,0-18-15,18 1 16,0 34 0,18 71-16,0-53 15,-1 1-15,1 87 16,17-35-16,-17-53 16,-18 1-16,17 34 15,-17-17 1,18 0-16,-18-36 15,0-17-15,0-18 16,0 1-16,0-19 16,-18 19-16,18-19 15,-17-17-15,-1-17 32,1-1-32,-1 0 15,0-35-15,-17-52 16,17 34-16,1 1 15,-54-195 1,71 159 0,-17 36-16,17 17 15,0 0-15,17-18 16,1-17-16,-1-36 16,19 54-1,-1-1-15,0 18 16,1 18-16,-1 0 15,18 17-15,-18-17 16,0 17-16,1 1 16,-19-1-1,19 0 1,-36 1 0,17 17-16,1 17 0,-18 1 15,17 0-15,-17-1 16,0 19-16,0-19 15,-17 1 1,17 0-16,-18-1 16,1 1-16,-1-1 15,0-17 1,1 18-16,-1 0 0,0-18 16,1 17-1</inkml:trace>
  <inkml:trace contextRef="#ctx0" brushRef="#br0" timeOffset="2921.86">2028 11642 0,'0'0'16,"0"17"46,-17 36-46,17 0-1,-18 35 1,18-17-16,0 88 16,0-54-16,0 1 15,18 88-15,-18-70 16,17-36-16,-17 53 15,18 0 1,0 53 0,-18-141-16,0-35 15,141-600 32</inkml:trace>
  <inkml:trace contextRef="#ctx0" brushRef="#br0" timeOffset="3406.36">1588 11289 0,'0'0'16,"0"18"-16,0-1 15,0 18 1,0-17-16,0 0 15,0 17-15,17-17 16,1-1 0,-1 1-1,-17 0-15,36-18 16,-19 17-16,1-17 16,35 18-16,17-1 15,-17-17-15,18 18 16,-1-18-1,89 18 1,-53-1 0,70-17-16,-70-17 15,0-1-15,0-35 16,0 18 0,-18 0-16</inkml:trace>
  <inkml:trace contextRef="#ctx0" brushRef="#br0" timeOffset="3968.72">3581 10724 0,'0'0'0,"-18"0"47,0 0-32,18 36 1,-17 17-16,-1-18 15,18 18-15,-17-18 16,17 89-16,-18-19 16,18 37-16,0 69 15,0-34-15,0 105 16,0-88 0,-18 70-16,18-70 15,18 71-15,-18-124 16,18-35-16,-18-35 15,0-36-15</inkml:trace>
  <inkml:trace contextRef="#ctx0" brushRef="#br0" timeOffset="4859.72">3440 10724 0,'0'0'16,"17"0"109,1 0-110,17 0 1,0 0-16,-17 0 16,35 0-16,0 0 15,-18 36 1,18-1-16,18 36 16,-36-36-16,0 18 15,0-36-15,-17 54 16,17 35-16,-35-18 15,0-35-15,0-18 16,0 18 0,-17-18-16,-1 1 15,18-1-15,-18 0 16,18-17 0,0-1-16,0 1 0,18 0 62,0-1-31,-1-17-31,1 18 16,0-18-16,-1 18 16,36 52-1,-17 1-15,-19-18 16,-17-36-16,0 19 15,0-1-15,-17 53 16,-19 18 0,-34 53-1,34-106 1,-52 35 0,18 0-1,34-70 1,1 17-16,0-17 0,0-1 15,17-17-15,0 0 16,1 0-16</inkml:trace>
  <inkml:trace contextRef="#ctx0" brushRef="#br0" timeOffset="6031.39">4533 10795 0,'0'0'16,"-17"18"30,17 17-30,-18 0 0,0 0-16,18 1 0,0 17 15,0 70-15,18-35 16,0 53 0,17 53-16,0-88 15,-17 18-15,17 52 16,-35-35-16,18-53 15,-18-17-15,0-36 16,0 1 0,0-54 15,0-17-15,-18-54-16,-17 19 15,-1-1 1,-16-123-1,16 71-15,19 52 16,-1 1-16,18-1 16,-18-52-16,1-18 15,17 70 1,17 1-16,1 17 16,0 17-16,-1-17 15,1 0-15,17 36 16,0-18-16,-17 17 15,53-17 1,-36 17 0,0 18-16,1-18 15,-19 18-15,1 18 16,35 70 0,-18-53-1,-17 1-15,-18-19 16,0 1-16,0 0 15,0 17-15,0 36 16,-36 70 0,19-88-16,17-18 15,-18 0-15,18-17 16,0 17 0,0 0-1,0-17 1,0 0-1,0-1-15,0 18 16,18 36 0,35 17-16,0-17 15,105 176 1,-70-106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11T22:08:43.9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16334 3933 0,'0'0'0,"-18"0"62,0 0-46,1 0-1,-1 0-15,-17 0 16,17 0 0,-35 0-16,18 0 15,-18 0-15,0 0 16,-17 0-16,17 0 15,-18 0-15,18 0 16,-17 0 0,-1 0-16,1 0 15,-1-17-15,0-1 16,1 18-16,-18 0 16,-1 0-16,1 0 15,0 0-15,18 0 16,-19 0-1,1 0-15,0 0 16,0 0-16,0 0 16,-1-17-16,1 17 15,-18 0 1,18-18-16,18 18 16,-1-18-16,0 1 15,1 17-15,-1-18 16,18 18-1,-17-18-15,-1 18 0,-17-17 16,0-1 0,0 18-16,0-18 15,-1 18-15,19-17 16,-18-18-16,17 17 16,0 0-16,19 1 15,-19-1 1,0 0-16,1 18 15,-1 0-15,1 0 16,-1 0-16,1 18 16,-19-18-16,1 35 15,18-17 1,-1-18-16,-17 18 16,17 17-16,19-18 15,-19 1-15,18-18 16,0 18-1,-35-1-15,17-17 16,1 18-16,-18-18 16,17 18-16,-17-18 15,17 0-15,1 0 16,17 0-16,0 0 16,0 0-16,0 0 15,0 0 1,0 0-16,0 0 15,0 0-15,1 0 16,-1 17-16,-18 1 16,0-18-1,19 18-15,-19 17 16,18 18-16,0-18 16,0 0-16,18 1 15,0 17-15,-1-36 16,1 18-1,18-17-15,-1 0 16,0 17-16,1-35 16,-1 18-16,-35 70 15,18-18 1,-1 1-16,19-18 16,-1-18-16,1 0 0,17-17 15,-18 17 1,18 18-16,-18 0 15,1 18-15,17-1 16,0 1-16,0-36 16,0 0-1,17 1-15,1-1 16,-18-17-16,18 17 16,17-18-16,0 1 15,18 17 1,0 1-16,18 34 15,-1 1-15,18-1 16,-17-17-16,17-17 16,-17-1-16,-1 0 15,1-17-15,35 17 16,-18-17 0,18-1-16,-1 19 15,36-19-15,-17-17 16,-18 18-16,17-1 15,1 1-15,-1 0 16,1-18-16,17 35 16,-18-35-1,-17 0-15,0 0 16,0 0-16,17 0 16,-17 0-16,18-18 15,-1 1-15,0 17 16,-17 0-1,18-18-15,-36 18 16,35 0-16,1 0 16,-1-18-16,1 18 15,17 0-15,-18-17 16,1 17 0,17 0-16,-17 0 15,17 0-15,-18-18 16,1 18-16,-1 0 15,-17 0-15,0-17 16,-18 17 0,0-18-16,0 0 15,18 1-15,0-1 16,-18-17-16,53-1 16,-35-16-16,-35 16 15,17 19 1,-18-1-16,19 0 15,-19 1-15,18-1 16,1-35-16,-1 18 16,-18-36-16,1 18 15,-36 0 1,0 36-16,-35-18 16,18 17-16,-18 0 15,-18 1-15,18-1 16,-17-17-16,-19-53 15,1-1-15,0 36 16,0-70 0,-54-53-16,-157-407 15</inkml:trace>
  <inkml:trace contextRef="#ctx0" brushRef="#br0" timeOffset="169673.25">6756 11677 0,'0'0'15,"-18"0"63,0 0-62,1 0 0,-18 0-16,-1-18 15,1 18 1,0-17-16,-1 17 15,19-18-15,-19 18 16,1-18 0,18 1-16,-1 17 0,0 0 15,-17 0-15,0 0 16,-1 0 0,1 0-16,-18 0 15,18 0-15,0 0 16,-18 0-16,18 0 15,-1 17 1,1 1-16,0-18 16,-1 0-16,19 0 15,-1 0-15,-17 18 16,17-1-16,-17 19 16,0-1-1,-1 18-15,19-18 16,-1 0-16,18 1 15,-18-19-15,1 1 16,17 17-16,0-17 16,0-1 15,17 36-31,1 0 16,0 18-16,-1-1 15,1-17-15,17-17 16,1 17-16,-1-18 15,18 0-15,17 0 16,1-17 0,-1 0-16,36-1 15,-35 1-15,17 0 16,0-18-16,-17 0 16,-18 0-1,-18-18-15,18-17 16,17-1-16,-17-17 15,-17 36-15,-1-18 16,0 17-16,-17 0 16,-1-17-1,1-18-15,-18-35 16,-18 17-16,-17 18 16</inkml:trace>
  <inkml:trace contextRef="#ctx0" brushRef="#br0" timeOffset="178595.36">6809 13811 0,'0'0'0,"0"18"15,-18 0 1,18 17-16,-18-18 16,18 1-1,-17-18-15,-1 35 16,0-17-16,-17-18 16,0 18-16,17-18 15,-35 17-15,36 1 16,-19-18-1,19 18-15,-19-18 16,19 0-16,-1 0 16,1 0-1,-1 0-15,0 0 32,1 0-17,-19 0 1,19 0-16,-19-18 15,19 18-15,-18-35 16,-1 17 0,19 0-16,-19 1 15,1-1-15,0 0 16,17 1-16,1 17 16,-1 0-16,0 0 15,-17 0 1,0 0-16,-1 0 15,1 0-15,0 0 16,0 0-16,-18 0 16,17 0-16,1 0 15,-18 0 1,18 0-16,0 0 16,-18 17-16,0-17 15,18 18-15,-1 0 16,-17-1-16,18 1 15,0 0 1,17-18-16,-17 17 16,0 1-16,17-18 15,0 18-15,1 17 16,-1-18-16,-17 36 16,35-17-16,0-1 15,0 0 1,17 1-16,19-1 15,-19 0-15,36-17 16,0 17-16,18 0 16,-1 1-16,1-1 15,-1 0 1,1-35-16,-1 18 16,1-18-16,0 0 15,17 0-15,-18 0 16,1 0-16,17 0 15,-17 0 1,-1 0-16,-35 0 16,18 0-16,0 0 15,-17-18-15,-1-17 16,18 17-16,-36-35 16,19 18-1,-19 0-15,1 17 16,0 0-16,-1 1 15</inkml:trace>
  <inkml:trace contextRef="#ctx0" brushRef="#br0" timeOffset="-125635.08">6738 17180 0,'0'0'0,"-18"-17"78,1-1-78,-1 0 31,1 18-15,-1 0-16,0 0 47,1 0-31,-1 0-1,18-17-15,-18 17 16,1 0-16,-19 0 15,19 0-15,-36 0 16,18 0-16,-1 0 16,-17 0-1,-17 17-15,-1 1 16,18 0-16,-17 17 16,17-17-16,0-1 15,18-17-15,-18 18 16,35-18-1,-17 0-15,17 0 16,1 0-16,-19 0 16,19 0-16,-1 0 15,0 17-15,1-17 16,-1 18 0,0 0-16,1-1 15,-1 1-15,1-18 16,-19 18-1,19 35-15,-19 0 0,19 35 16,-1-35 0,0-18-16,1 0 15,17 0-15,0 1 16,17-1-16,1 0 16,-18 36-1,18-18-15,-1 17 16,19 1-16,-19-18 15,1-18-15,17 0 16,-17-17-16,35 17 16,-18-17-16,18-18 15,0 0 1,17-18-16,19-17 16,-19 0-16,1-1 15,-1 19-15,-17-1 16,-18 1-16,18 17 15,-17-18 1,-1 18-16,18-18 16,-18 1-16,18-19 15,0-17-15,0-17 16,-18 17-16,0 18 16,18-1-16,-35 1 15,17 0 1,-17 17-16,0-35 15,-1-35-15,-34 18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11T22:19:53.2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6174 13600 0,'0'0'16,"-18"0"78,0 0-94,1 0 15,-1 0 1,0 0-1,1 0 17,-1 0-17,1 0 1,-1 0 0,0 0-16,1 17 15,-19 1-15,-17 17 16,18 18-1,-35 0-15,17 0 16,0-18-16,17 0 16,1-17-1,-18 17-15,36-17 0,-19 0 16,1 17 0,0 18-16,17 17 15,18 1 1,-17-36-16,17 1 0,0-19 15,17 36-15,1 18 16,35 34 0,-18-16-16,0-19 15,1-52-15,-19-1 16,36-34-16,18-1 16,-1 18-16,1-17 15,17-19-15,0-34 16,18-18-1,-18 35-15,-35 0 16,18 17-16,17-52 16,-18-18-16,-17 18 15,-35 18-15,17 34 16,-35 1 0,0 0-16,-35 0 15,-18-1-15,-53-87 16,-35-1-16,18 36 15,-36-35-15,0-54 16,18 54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3-04-11T22:42:57.0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12171 15081 0,'0'0'0,"-18"0"78,1 0-62,-1 0-16,0 0 31,1 0-31,-19 0 16,1 0-16,0 0 15,-18 0-15,18-17 16,-18-1-16,0-17 15,-18-1 1,18 1-16,0-18 16,0 18-16,-17 0 15,35-1-15,-18 19 16,0-1-16,0 0 16,0 1-1,18-1-15,-18 18 16,0-17-16,0 17 15,0-18-15,0 0 16,0 18 0,0 0-16,18 0 15,0 0-15,-18 0 16,18 0-16,-18 0 16,17 0-16,19 0 15,-1 36-15,-35-1 16,36 18-16,-19-18 15,19 0 1,-19 71-16,19 0 16,-1-35-16,0-1 15,1 1 1,17 17-16,0-18 0,0 1 16,0 0-1,0-19-15,17 1 16,1-17-16,-18-1 15,18 0-15,-1 0 16,19-17 0,-19 0-16,1-1 15,0 1-15,17 0 16,0-1-16,0 1 16,36 0-16,-1-18 15,19 17-15,-1-17 16,18 0-1,0 0-15,-18-17 16,0-1-16,-18 0 16,1 1-16,0-19 15,-1 1 1,1 0-16,-18 0 16,0 17-16,-1-17 15,1 17-15,0-53 16,0-17-16,-18 35 15,1 0-15,-36 0 16,0-88 0,-36 18-16,1 52 15,-18 1-15,-53-107 16,36 36-16,-1 18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02125" y="4122490"/>
            <a:ext cx="5772150" cy="390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5993" tIns="42242" rIns="85993" bIns="422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947636" y="8274178"/>
            <a:ext cx="772229" cy="240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75" tIns="42242" rIns="82975" bIns="42242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100" b="0">
                <a:latin typeface="Century Gothic" pitchFamily="34" charset="0"/>
              </a:rPr>
              <a:t>Page </a:t>
            </a:r>
            <a:fld id="{9905E034-AC49-4424-B6A9-E99CDD5C9ACB}" type="slidenum">
              <a:rPr lang="en-US" altLang="en-US" sz="11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100" b="0">
              <a:latin typeface="Century Gothic" pitchFamily="34" charset="0"/>
            </a:endParaRPr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47675" y="657225"/>
            <a:ext cx="5772150" cy="3246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711987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 separate screen notes for this one.  The slides are different.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E1447CC5-F4DB-4B22-92FB-8EC85156CC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3322775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Four animations circle the tag, the valid bit, the byte offset, and the data byte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AC8888BA-FE01-4F5A-B7A3-EA047D4A09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ACC81C6C-3B0D-4D9D-A586-F0B97F720F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1544963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Two animations bring up the final answer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CB862AA7-C0D2-4026-84F0-D2C3E71030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891AA36D-ECFF-43A7-87BF-FB7082E903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369327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39350448-23ED-492F-8DFD-87D018BDA2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8157AC5C-AA31-4EF9-8EE1-46DFA1E6D1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2753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Three animations bring up answers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D1927253-FF19-4CA4-A00F-1DFE87C22C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194CA565-7F5A-48FF-924B-7DDF0B2E8E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Two animations circle the tag and the valid bit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69FAE9CA-198C-4E3F-A29D-B16CE2DA6C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7A392276-B976-4E7D-AA57-46E3151A3F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1210204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One animation brings up the TLB (non-)hit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B0E4E973-80F1-46A1-9C23-0D1CA1A271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D735FF34-B4E4-4E8C-9075-6439BEC075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4452242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Two animations bring up the valid bit and the PPN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FB493FE6-3B7C-46C3-9924-8857D1A146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AE9017EF-6341-43A5-A964-2878633E8C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9650369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Six animations bring up the answers through CI/CT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304B34E5-85C0-419E-A43B-AF1628928A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53243E9D-5C8D-4971-8435-F32EAC726A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9278947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Two animations circle the valid bit and cache tag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B84C57F1-815E-4A95-A0FD-0904B1D87C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DFFFD527-D717-4C6D-8860-B5853214C0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4388215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Two animations give the final result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3C8F8F2A-3990-4759-B705-F5E7389FE7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1BE1A715-67DD-4B2C-A2E1-34ABE6FE0B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604738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7675" y="657225"/>
            <a:ext cx="5772150" cy="3246438"/>
          </a:xfrm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E74E8342-EBE0-4D0F-9443-CF09245153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CF1EAFC7-0795-49E3-BAAA-BDC725B7BE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Three animations bring up answers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AB756549-C9BA-4BF3-90CC-E294230894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51F8B754-BA8A-4053-A25C-8976DE202A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Two animations circle the tag and the valid bit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2C71955D-8425-4216-84C4-463EBF8401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61445BB3-40BE-4434-9570-E2E991417C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3392802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One animation says TLB miss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31054E81-2995-411F-B28D-15E18C5723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62EB23DA-5E5E-4FD8-8467-98BDCEFF43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7858109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One animation circles the invalid page table entry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7BC14325-ADC7-4A3D-85CD-57F36A5917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138BCC8A-9084-46A5-9381-B6BA198945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8501446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Two animations answer page fault and the on-disk PPN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8285A6F8-D680-4AFC-996C-EBC13E513F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B2165815-12F3-4787-8FDF-79D1C7F6AF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7447331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9B0204B7-50F1-45D4-A378-397E738E38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7BF36EC7-0FDB-40A4-9325-6D283BCC20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419182D-4782-4158-87D6-12DD7D4B599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E66480F-C959-4E75-B334-B8C6D27F16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looked at this same diagram (more or less) last week.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06190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VA is 64 bits but only 48 bits are sent to the memory system.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D9DE5DE0-711D-4D84-987A-D10ED8D595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5071262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7ABC287D-5032-488A-AF85-39127206B8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C92445FD-4EC2-4DAD-A9FB-C8F5212AF6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G bit says that this mapping is global to all processes; clear means it’s process-private.  The Linux kernel sets G on its pages but of course sets U/S to supervisor.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154659" y="657831"/>
            <a:ext cx="4359631" cy="324605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6227" tIns="43114" rIns="86227" bIns="43114" anchor="ctr"/>
          <a:lstStyle/>
          <a:p>
            <a:endParaRPr 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571BC400-EF8B-4DCD-8DD9-1B30C198CF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77144E1F-D1E9-4736-B47D-B5C41A2328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42F18974-BA56-44DE-AD2A-1A604AEEBA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78006C65-98E2-4F0B-8387-649C793A1F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699285D-A3FE-4B3D-87C0-D7F4BB0DD1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94076D8-0EA9-4335-A65A-00AA34FC88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855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Note that this is a bottom-to-top diagram (really needs to be redrawn…)</a:t>
            </a:r>
          </a:p>
        </p:txBody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83A38738-8D8D-47B6-940D-C696897D3B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Image Placeholder 7">
            <a:extLst>
              <a:ext uri="{FF2B5EF4-FFF2-40B4-BE49-F238E27FC236}">
                <a16:creationId xmlns:a16="http://schemas.microsoft.com/office/drawing/2014/main" id="{1DFDEEC6-8798-4181-BEAC-98736F9021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EDCD317-C4E3-418B-8822-4826ADDD44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90868F-BAE6-4721-91D9-F3D6B1D1AE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54879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774177DB-84A8-4743-8B9F-88CA32390E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F4C50E7A-3517-4D5D-BF88-D013612486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Six animations bring up read 1, </a:t>
            </a:r>
            <a:r>
              <a:rPr lang="en-US" dirty="0" err="1"/>
              <a:t>segfault</a:t>
            </a:r>
            <a:r>
              <a:rPr lang="en-US" dirty="0"/>
              <a:t>, write 2, </a:t>
            </a:r>
            <a:r>
              <a:rPr lang="en-US" dirty="0" err="1"/>
              <a:t>segfault</a:t>
            </a:r>
            <a:r>
              <a:rPr lang="en-US" dirty="0"/>
              <a:t>, read 3, normal page fault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995397A2-E7A2-47F6-BD8D-24F997C2C4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12E851DB-3C49-4EE1-A909-EC30D67891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6B84FA9A-8B11-45F4-8F12-004DEC6765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9A32D81C-C55B-4BD4-874E-693F573989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C6BA6D8-9E2F-4804-A3E5-93F863C4DA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A148CB3-85F1-499C-82FE-60A18B083F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9730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61291F2-DC4E-42F5-9C60-059B401541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4E9555D-29BA-49D1-85E2-9A2A02995B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3132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12D6651-D122-44E9-82B5-EDA08260B3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9365215-16F0-4510-9973-61EC2941DC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07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Mention that they’ll be referring back to this slide and the next two.</a:t>
            </a:r>
          </a:p>
        </p:txBody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5CD7D0F3-EAA2-48E9-AB64-29CDA46C3F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Image Placeholder 8">
            <a:extLst>
              <a:ext uri="{FF2B5EF4-FFF2-40B4-BE49-F238E27FC236}">
                <a16:creationId xmlns:a16="http://schemas.microsoft.com/office/drawing/2014/main" id="{7414D906-4ADD-4F8C-A1A6-72D15B898D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3471A4F-F2C2-4182-9D7F-82674A85D4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C94DF02-E0D8-49CA-A2A8-BC54A36F30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7687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BD62733F-8437-4FC3-8AE0-2FC03969A7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B1F0BD9C-00C9-4B20-B09F-15E3D93F2C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2E187573-011F-4338-B8B8-D149DCA246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D88B2CC4-FF12-48BA-9639-B0661C88CF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703B5A6D-3EC4-4C7A-9F57-FF0F2124C7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BC2F6194-16DB-4BA1-B803-B88CF00ABE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C5B516DA-290A-4189-9891-8F944540AA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E0096C70-F38E-48C3-951C-88DDC5C4A5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D2FBF282-0AD3-4B49-84A4-B5DB482000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BB2444CB-EDBF-42F7-8FB2-6B2090AE96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1510C966-A4DC-4D56-9006-68C1A67503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107C15C7-944F-4EF6-9EE2-6B2D93714F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69BA978D-2DE1-4B3A-95DD-10D67931C3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8A71D524-633E-40E3-AE75-E81B9F406C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Four animations bring up the answers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13F97F23-09D7-447B-A931-926FB810AD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00A62D92-7069-400E-80E1-BE1A9928CF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81154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Three animations circle the tag, valid bit, and PPN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201C4742-F622-4CE8-8B29-2754E7A7A0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3D58B680-E883-4E4C-9516-927F933493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904192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Eight animations bring up answers</a:t>
            </a:r>
          </a:p>
        </p:txBody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2CE089E0-D851-4573-B4D4-D181A7EEEA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C88E4390-8FDC-4FAA-9070-9AACDB7440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315049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052333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012771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408118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60419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661959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715270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165368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4791910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765511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577193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80885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823449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612E7136-5345-466A-B434-2E4D01D4B103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4695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sp>
        <p:nvSpPr>
          <p:cNvPr id="1030" name="Rectangle 6"/>
          <p:cNvSpPr>
            <a:spLocks noChangeArrowheads="1"/>
          </p:cNvSpPr>
          <p:nvPr userDrawn="1"/>
        </p:nvSpPr>
        <p:spPr bwMode="auto">
          <a:xfrm>
            <a:off x="10869452" y="-56516"/>
            <a:ext cx="92397" cy="34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1" name="Picture 8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1" y="762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Virtual Memory: Systems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733801"/>
            <a:ext cx="6175375" cy="2233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Simple memory system example</a:t>
            </a:r>
          </a:p>
          <a:p>
            <a:pPr lvl="1" eaLnBrk="1" hangingPunct="1">
              <a:defRPr/>
            </a:pPr>
            <a:r>
              <a:rPr lang="en-US" dirty="0"/>
              <a:t>Case study: Core i7</a:t>
            </a:r>
          </a:p>
          <a:p>
            <a:pPr lvl="1" eaLnBrk="1" hangingPunct="1">
              <a:defRPr/>
            </a:pPr>
            <a:r>
              <a:rPr lang="en-US" dirty="0"/>
              <a:t>Linux memory management</a:t>
            </a:r>
          </a:p>
          <a:p>
            <a:pPr lvl="1" eaLnBrk="1" hangingPunct="1">
              <a:defRPr/>
            </a:pPr>
            <a:r>
              <a:rPr lang="en-US" dirty="0"/>
              <a:t>Memory mapping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95626" y="762001"/>
            <a:ext cx="6246813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Computing!”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3. Simple Memory System Cache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lines, 4-byte block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 addressed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Direct mapped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3235326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0</a:t>
            </a: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3235326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3722689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0</a:t>
            </a: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3722689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4210052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1</a:t>
            </a:r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421005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4697415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1</a:t>
            </a:r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4697415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184778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0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184778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5672141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1</a:t>
            </a:r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567214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6159504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0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615950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6646867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1</a:t>
            </a:r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6646867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7134230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0</a:t>
            </a:r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7134230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7621592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1</a:t>
            </a:r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762159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8108954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0</a:t>
            </a:r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810895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8596313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0</a:t>
            </a:r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859631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6176965" y="3478213"/>
            <a:ext cx="2924175" cy="333375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3281365" y="3478213"/>
            <a:ext cx="2924175" cy="333375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8080383" y="2523067"/>
            <a:ext cx="992189" cy="306388"/>
            <a:chOff x="4130" y="1501"/>
            <a:chExt cx="625" cy="193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6151034" y="2519363"/>
            <a:ext cx="1927225" cy="306388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235326" y="2514600"/>
            <a:ext cx="2894013" cy="306388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53990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47799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41592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35369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29162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22971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6764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53990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47799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41592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35369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29162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22971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6764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5399089" y="5788025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1D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4779964" y="5788025"/>
            <a:ext cx="619125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4159251" y="5788025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3536950" y="5788025"/>
            <a:ext cx="622300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2916239" y="5788025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2297114" y="5788025"/>
            <a:ext cx="619125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676401" y="5788025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53990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47799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41592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35369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29162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22971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6764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53990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47799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41592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35369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29162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22971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6764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53990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47799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41592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35369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29162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22971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6764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53990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47799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41592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35369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29162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22971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6764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53990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47799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41592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35369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29162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22971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6764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53990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47799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41592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35369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29162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22971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6764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676400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676400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676400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676400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676400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676400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676400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676400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22971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29162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35369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41592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47799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53990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6764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676400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676400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6011333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98948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92757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86550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80327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74120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67929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61722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98948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92757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86550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80327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74120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67929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61722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98948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92757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86550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80327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74120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67929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61722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98948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92757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86550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80327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74120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67929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61722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98948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92757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86550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80327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74120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67929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61722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98948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92757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86550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80327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74120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67929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61722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98948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92757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86550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80327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74120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67929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61722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98948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92757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86550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80327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74120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67929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61722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98948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92757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86550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80327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74120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67929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61722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6190488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6190488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6190488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6190488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6190488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6190488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6190488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6190488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67929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74120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80327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86550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92757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98948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6190488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10515601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6190488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6172200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07637CD-2ABA-425F-8CFB-93DE87EF794C}"/>
              </a:ext>
            </a:extLst>
          </p:cNvPr>
          <p:cNvSpPr/>
          <p:nvPr/>
        </p:nvSpPr>
        <p:spPr bwMode="auto">
          <a:xfrm>
            <a:off x="2466536" y="5788025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AEB76928-12F2-4E56-A0EC-B7A6F93ED519}"/>
              </a:ext>
            </a:extLst>
          </p:cNvPr>
          <p:cNvSpPr/>
          <p:nvPr/>
        </p:nvSpPr>
        <p:spPr bwMode="auto">
          <a:xfrm>
            <a:off x="3087468" y="5791200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AC36E4F3-9F25-4B49-9754-897F64AC8EAA}"/>
              </a:ext>
            </a:extLst>
          </p:cNvPr>
          <p:cNvSpPr/>
          <p:nvPr/>
        </p:nvSpPr>
        <p:spPr bwMode="auto">
          <a:xfrm>
            <a:off x="3708400" y="5794375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429D3837-BCF5-4045-BCB7-05F3E05A6AC5}"/>
              </a:ext>
            </a:extLst>
          </p:cNvPr>
          <p:cNvSpPr/>
          <p:nvPr/>
        </p:nvSpPr>
        <p:spPr bwMode="auto">
          <a:xfrm>
            <a:off x="3722468" y="4075907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5606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06" grpId="0" animBg="1"/>
      <p:bldP spid="207" grpId="0" animBg="1"/>
      <p:bldP spid="20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9980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40034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11712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		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629758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43983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5662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243871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756509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27073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783371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297596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81023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324459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837096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351321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865546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6666970" y="5173134"/>
            <a:ext cx="2649538" cy="339725"/>
            <a:chOff x="3188" y="3030"/>
            <a:chExt cx="1669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102" name="Text Box 128">
            <a:extLst>
              <a:ext uri="{FF2B5EF4-FFF2-40B4-BE49-F238E27FC236}">
                <a16:creationId xmlns:a16="http://schemas.microsoft.com/office/drawing/2014/main" id="{79A74399-1D50-4620-AB98-9D72D37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844" y="3437965"/>
            <a:ext cx="489878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103" name="Text Box 129">
            <a:extLst>
              <a:ext uri="{FF2B5EF4-FFF2-40B4-BE49-F238E27FC236}">
                <a16:creationId xmlns:a16="http://schemas.microsoft.com/office/drawing/2014/main" id="{F941B7A7-13B2-42AD-9096-493C370C5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7716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04" name="Text Box 130">
            <a:extLst>
              <a:ext uri="{FF2B5EF4-FFF2-40B4-BE49-F238E27FC236}">
                <a16:creationId xmlns:a16="http://schemas.microsoft.com/office/drawing/2014/main" id="{3B2E240D-1F4B-4B5C-BD86-1090A012A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5835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105" name="Text Box 131">
            <a:extLst>
              <a:ext uri="{FF2B5EF4-FFF2-40B4-BE49-F238E27FC236}">
                <a16:creationId xmlns:a16="http://schemas.microsoft.com/office/drawing/2014/main" id="{80B96D15-693B-4572-8B13-0A1980A10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8863" y="3437939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06" name="Text Box 133">
            <a:extLst>
              <a:ext uri="{FF2B5EF4-FFF2-40B4-BE49-F238E27FC236}">
                <a16:creationId xmlns:a16="http://schemas.microsoft.com/office/drawing/2014/main" id="{EF1194E9-7FB2-48F0-BBDD-A8C9ABF18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8192" y="3437965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107" name="Text Box 134">
            <a:extLst>
              <a:ext uri="{FF2B5EF4-FFF2-40B4-BE49-F238E27FC236}">
                <a16:creationId xmlns:a16="http://schemas.microsoft.com/office/drawing/2014/main" id="{EB174B77-5371-43D2-B3B6-FA3625711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5966" y="3437965"/>
            <a:ext cx="52514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108" name="Text Box 149">
            <a:extLst>
              <a:ext uri="{FF2B5EF4-FFF2-40B4-BE49-F238E27FC236}">
                <a16:creationId xmlns:a16="http://schemas.microsoft.com/office/drawing/2014/main" id="{5E296945-5151-4C3C-BEA8-B265ABF42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1" y="6033868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9" name="Text Box 150">
            <a:extLst>
              <a:ext uri="{FF2B5EF4-FFF2-40B4-BE49-F238E27FC236}">
                <a16:creationId xmlns:a16="http://schemas.microsoft.com/office/drawing/2014/main" id="{BA74E64C-5A74-42C4-A6F3-347A5DD0B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3849" y="6033868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0x5</a:t>
            </a:r>
          </a:p>
        </p:txBody>
      </p:sp>
      <p:sp>
        <p:nvSpPr>
          <p:cNvPr id="110" name="Text Box 151">
            <a:extLst>
              <a:ext uri="{FF2B5EF4-FFF2-40B4-BE49-F238E27FC236}">
                <a16:creationId xmlns:a16="http://schemas.microsoft.com/office/drawing/2014/main" id="{27751A88-54EB-49D2-B4E4-AE540BC26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520" y="6033868"/>
            <a:ext cx="52514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111" name="Text Box 153">
            <a:extLst>
              <a:ext uri="{FF2B5EF4-FFF2-40B4-BE49-F238E27FC236}">
                <a16:creationId xmlns:a16="http://schemas.microsoft.com/office/drawing/2014/main" id="{21F38025-525F-44EE-8A1A-125E9212D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8093" y="6033868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12" name="Text Box 154">
            <a:extLst>
              <a:ext uri="{FF2B5EF4-FFF2-40B4-BE49-F238E27FC236}">
                <a16:creationId xmlns:a16="http://schemas.microsoft.com/office/drawing/2014/main" id="{8EBFD316-8B30-4987-995F-A96851EAC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7511" y="6033868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0x36</a:t>
            </a:r>
          </a:p>
        </p:txBody>
      </p:sp>
      <p:sp>
        <p:nvSpPr>
          <p:cNvPr id="113" name="Text Box 139">
            <a:extLst>
              <a:ext uri="{FF2B5EF4-FFF2-40B4-BE49-F238E27FC236}">
                <a16:creationId xmlns:a16="http://schemas.microsoft.com/office/drawing/2014/main" id="{B158D7E9-AAB8-4800-B0D1-BA8B6016B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3151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4" name="Text Box 140">
            <a:extLst>
              <a:ext uri="{FF2B5EF4-FFF2-40B4-BE49-F238E27FC236}">
                <a16:creationId xmlns:a16="http://schemas.microsoft.com/office/drawing/2014/main" id="{1E70DF4C-2B30-422C-B09A-A54FDAF49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5691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5" name="Text Box 141">
            <a:extLst>
              <a:ext uri="{FF2B5EF4-FFF2-40B4-BE49-F238E27FC236}">
                <a16:creationId xmlns:a16="http://schemas.microsoft.com/office/drawing/2014/main" id="{21CA8863-433B-45E9-AB12-E507CF88B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6839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6" name="Text Box 142">
            <a:extLst>
              <a:ext uri="{FF2B5EF4-FFF2-40B4-BE49-F238E27FC236}">
                <a16:creationId xmlns:a16="http://schemas.microsoft.com/office/drawing/2014/main" id="{FB681C9E-AD7D-47E3-95B9-C01D8D269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016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7" name="Text Box 146">
            <a:extLst>
              <a:ext uri="{FF2B5EF4-FFF2-40B4-BE49-F238E27FC236}">
                <a16:creationId xmlns:a16="http://schemas.microsoft.com/office/drawing/2014/main" id="{49BF68A3-F1D6-4888-9864-65F6FAB65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7791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8" name="Text Box 147">
            <a:extLst>
              <a:ext uri="{FF2B5EF4-FFF2-40B4-BE49-F238E27FC236}">
                <a16:creationId xmlns:a16="http://schemas.microsoft.com/office/drawing/2014/main" id="{2558D553-C5FD-4466-BE98-73E34AFF4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4751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0274601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1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9980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134663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70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FA66DDDA-7F2E-8324-CBAE-BFAF1980A5D4}"/>
                  </a:ext>
                </a:extLst>
              </p14:cNvPr>
              <p14:cNvContentPartPr/>
              <p14:nvPr/>
            </p14:nvContentPartPr>
            <p14:xfrm>
              <a:off x="3517920" y="2095560"/>
              <a:ext cx="3886560" cy="107352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FA66DDDA-7F2E-8324-CBAE-BFAF1980A5D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08560" y="2086200"/>
                <a:ext cx="3905280" cy="1092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768999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6" grpId="0"/>
      <p:bldP spid="38017" grpId="0"/>
      <p:bldP spid="380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1. 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64953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6495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13690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31369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3624264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36242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4111626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41116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459898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45989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08635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50863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5573714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557371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6061076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606107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654843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65484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703580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358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7523164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75231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8010526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80105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849788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84978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898525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89852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48438" y="3731684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41071" y="3732213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5570539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649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9586913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8956675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83312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7702550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707707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6450013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5821362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5194301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456882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3940175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33147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2684462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2058988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9586913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8956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83312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7702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707707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6450013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5821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5194301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456882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40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33147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2684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2058988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9586913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8956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83312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7702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707707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6450013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5821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5194301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456882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3940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33147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2684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2058988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9586913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8956675" y="5049838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8331201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7702550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7077076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6450013" y="5049838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5821362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5194301" y="5049838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4568826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3940175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3314701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2684462" y="5049838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2058988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9586913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8956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83312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7702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707707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6450013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5821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5194301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456882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3940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33147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2684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2058988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2058988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2058988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2058988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2058988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33147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39401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51943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582136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70770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770255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89566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958691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268446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4568825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2058987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645001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8331200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2058988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10212388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2058988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F38FA783-BF41-4D29-BD06-652477A0D1AC}"/>
              </a:ext>
            </a:extLst>
          </p:cNvPr>
          <p:cNvSpPr/>
          <p:nvPr/>
        </p:nvSpPr>
        <p:spPr bwMode="auto">
          <a:xfrm>
            <a:off x="6629400" y="5043268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4FAA2A23-9F71-4FDC-825A-4840A4AB0A65}"/>
              </a:ext>
            </a:extLst>
          </p:cNvPr>
          <p:cNvSpPr/>
          <p:nvPr/>
        </p:nvSpPr>
        <p:spPr bwMode="auto">
          <a:xfrm>
            <a:off x="7874000" y="5049128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576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  <p:bldP spid="1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70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50205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5705259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2. Simple Memory System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000" b="0" dirty="0"/>
              <a:t>Only shows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76342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9421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2484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76342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69421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62484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76342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69421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62484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76342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69421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62484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76342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69421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62484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76342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69421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62484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76342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69421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62484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76342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69421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62484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76342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69421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62484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6248400" y="263207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6248400" y="29400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6248400" y="324961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6248400" y="355282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6248400" y="386080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6248400" y="4157135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6248400" y="447516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6248400" y="47815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694213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76342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6248400" y="2325688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8334905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6248400" y="5089526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6248400" y="233309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48148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41227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34290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48148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41227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34290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48148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41227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34290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48148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41227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34290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48148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41227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34290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48148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41227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34290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48148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41227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34290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4814888" y="2632077"/>
            <a:ext cx="692150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4122738" y="2632077"/>
            <a:ext cx="692150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3429000" y="2632077"/>
            <a:ext cx="693738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48148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41227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34290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3429000" y="263207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3429000" y="29400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3429000" y="324961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3429000" y="355282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3429000" y="386080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3429000" y="4172478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3429000" y="4475163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3429000" y="47815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4113212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48148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3429000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3429000" y="2325688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3429000" y="5089526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5513386" y="2316480"/>
            <a:ext cx="1588" cy="27889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65E6C631-06E7-4D40-87D5-D1CE0A28503E}"/>
              </a:ext>
            </a:extLst>
          </p:cNvPr>
          <p:cNvSpPr/>
          <p:nvPr/>
        </p:nvSpPr>
        <p:spPr bwMode="auto">
          <a:xfrm>
            <a:off x="5015132" y="2644336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024D7C0-8EFF-4D85-BD78-C837CC125A93}"/>
              </a:ext>
            </a:extLst>
          </p:cNvPr>
          <p:cNvSpPr/>
          <p:nvPr/>
        </p:nvSpPr>
        <p:spPr bwMode="auto">
          <a:xfrm>
            <a:off x="4326596" y="2644336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8133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70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50205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8353159" y="3437965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9363757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3739620" y="5173134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2876551" y="5992801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3795713" y="5992801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0x8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4783140" y="5992801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</p:spTree>
    <p:extLst>
      <p:ext uri="{BB962C8B-B14F-4D97-AF65-F5344CB8AC3E}">
        <p14:creationId xmlns:p14="http://schemas.microsoft.com/office/powerpoint/2010/main" val="847090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21" grpId="0"/>
      <p:bldP spid="38022" grpId="0"/>
      <p:bldP spid="38037" grpId="0"/>
      <p:bldP spid="38038" grpId="0"/>
      <p:bldP spid="380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3. Simple Memory System Cache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lines, 4-byte block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 addressed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Direct mapped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3235326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3235326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3722689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3722689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4210052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421005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4697415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4697415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184778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184778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5672141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567214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6159504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615950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6646867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6646867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7134230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7134230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7621592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762159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8108954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810895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8596313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859631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6176965" y="3478213"/>
            <a:ext cx="2924175" cy="333375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3281365" y="3478213"/>
            <a:ext cx="2924175" cy="333375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8080383" y="2523067"/>
            <a:ext cx="992189" cy="306388"/>
            <a:chOff x="4130" y="1501"/>
            <a:chExt cx="625" cy="193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6151034" y="2519363"/>
            <a:ext cx="1927225" cy="306388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235326" y="2514600"/>
            <a:ext cx="2894013" cy="306388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53990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47799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41592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35369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29162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22971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6764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53990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47799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41592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35369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29162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22971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6764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53990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1D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47799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41592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35369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29162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22971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6764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53990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47799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41592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35369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29162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22971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6764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53990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47799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41592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35369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29162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22971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6764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53990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47799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41592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35369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29162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22971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6764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53990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47799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41592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35369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29162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22971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6764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53990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47799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41592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35369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29162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22971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6764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53990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47799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41592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35369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29162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22971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6764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676400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676400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676400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676400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676400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676400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676400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676400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22971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29162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35369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41592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47799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53990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6764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676400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676400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6011333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98948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92757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86550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80327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74120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67929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61722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98948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92757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86550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80327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74120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67929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61722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98948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92757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86550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80327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74120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67929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61722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98948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92757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86550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80327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74120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67929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61722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98948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92757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86550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80327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74120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67929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61722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98948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92757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86550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80327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74120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67929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61722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98948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92757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86550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80327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74120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67929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61722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9894889" y="4357688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9275764" y="4357688"/>
            <a:ext cx="619125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8655051" y="4357688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8032750" y="4357688"/>
            <a:ext cx="622300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7412039" y="4357688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6792914" y="4357688"/>
            <a:ext cx="619125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6172201" y="4357688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98948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92757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86550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80327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74120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67929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61722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6190488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6190488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6190488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6190488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6190488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6190488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6190488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6190488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67929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74120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80327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86550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92757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98948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6190488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10515601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6190488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6172200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id="{CE90CB8F-094D-4639-86E8-3CA1864F9EFC}"/>
              </a:ext>
            </a:extLst>
          </p:cNvPr>
          <p:cNvSpPr/>
          <p:nvPr/>
        </p:nvSpPr>
        <p:spPr bwMode="auto">
          <a:xfrm>
            <a:off x="7583268" y="4354732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097D5A2D-139B-4373-AFA4-49CA5B5A6DE8}"/>
              </a:ext>
            </a:extLst>
          </p:cNvPr>
          <p:cNvSpPr/>
          <p:nvPr/>
        </p:nvSpPr>
        <p:spPr bwMode="auto">
          <a:xfrm>
            <a:off x="6965460" y="4343400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069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" grpId="0" animBg="1"/>
      <p:bldP spid="20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70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50205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8353159" y="3437965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9363757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3739620" y="5173134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2876551" y="5992801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3795713" y="5992801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0x8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4783140" y="5992801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  <p:sp>
        <p:nvSpPr>
          <p:cNvPr id="38041" name="Text Box 153"/>
          <p:cNvSpPr txBox="1">
            <a:spLocks noChangeArrowheads="1"/>
          </p:cNvSpPr>
          <p:nvPr/>
        </p:nvSpPr>
        <p:spPr bwMode="auto">
          <a:xfrm>
            <a:off x="6104468" y="5992801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42" name="Text Box 154"/>
          <p:cNvSpPr txBox="1">
            <a:spLocks noChangeArrowheads="1"/>
          </p:cNvSpPr>
          <p:nvPr/>
        </p:nvSpPr>
        <p:spPr bwMode="auto">
          <a:xfrm>
            <a:off x="7459825" y="5992801"/>
            <a:ext cx="54117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solidFill>
                  <a:srgbClr val="C00000"/>
                </a:solidFill>
                <a:latin typeface="Calibri" pitchFamily="34" charset="0"/>
              </a:rPr>
              <a:t>Mem</a:t>
            </a:r>
            <a:endParaRPr lang="en-GB" sz="1600" dirty="0">
              <a:solidFill>
                <a:srgbClr val="C00000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B6348AE2-18E9-4C04-CFD9-43D49D0FB69D}"/>
                  </a:ext>
                </a:extLst>
              </p14:cNvPr>
              <p14:cNvContentPartPr/>
              <p14:nvPr/>
            </p14:nvContentPartPr>
            <p14:xfrm>
              <a:off x="8261280" y="3181320"/>
              <a:ext cx="540360" cy="6861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B6348AE2-18E9-4C04-CFD9-43D49D0FB69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51920" y="3171960"/>
                <a:ext cx="559080" cy="704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124746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41" grpId="0"/>
      <p:bldP spid="380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Symbols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Basic Parameters</a:t>
            </a:r>
          </a:p>
          <a:p>
            <a:pPr lvl="1"/>
            <a:r>
              <a:rPr lang="en-US" b="1" dirty="0"/>
              <a:t>N = 2</a:t>
            </a:r>
            <a:r>
              <a:rPr lang="en-US" b="1" baseline="30000" dirty="0"/>
              <a:t>n </a:t>
            </a:r>
            <a:r>
              <a:rPr lang="en-US" dirty="0"/>
              <a:t>: Number of addresses in virtual address space</a:t>
            </a:r>
            <a:endParaRPr lang="en-US" baseline="30000" dirty="0"/>
          </a:p>
          <a:p>
            <a:pPr lvl="1"/>
            <a:r>
              <a:rPr lang="en-US" b="1" dirty="0"/>
              <a:t>M = 2</a:t>
            </a:r>
            <a:r>
              <a:rPr lang="en-US" b="1" baseline="30000" dirty="0"/>
              <a:t>m </a:t>
            </a:r>
            <a:r>
              <a:rPr lang="en-US" dirty="0"/>
              <a:t>: Number of addresses in physical address space</a:t>
            </a:r>
            <a:endParaRPr lang="en-US" baseline="30000" dirty="0"/>
          </a:p>
          <a:p>
            <a:pPr lvl="1"/>
            <a:r>
              <a:rPr lang="en-US" b="1" dirty="0"/>
              <a:t>P = 2</a:t>
            </a:r>
            <a:r>
              <a:rPr lang="en-US" b="1" baseline="30000" dirty="0"/>
              <a:t>p </a:t>
            </a:r>
            <a:r>
              <a:rPr lang="en-US" b="1" dirty="0"/>
              <a:t> </a:t>
            </a:r>
            <a:r>
              <a:rPr lang="en-US" dirty="0"/>
              <a:t>: Page size (bytes)</a:t>
            </a:r>
            <a:endParaRPr lang="en-US" baseline="30000" dirty="0"/>
          </a:p>
          <a:p>
            <a:r>
              <a:rPr lang="en-US" dirty="0"/>
              <a:t>Components of the virtual address (VA)</a:t>
            </a:r>
          </a:p>
          <a:p>
            <a:pPr lvl="1"/>
            <a:r>
              <a:rPr lang="en-US" b="1" dirty="0"/>
              <a:t>VPN</a:t>
            </a:r>
            <a:r>
              <a:rPr lang="en-US" dirty="0"/>
              <a:t>: Virtual page number </a:t>
            </a:r>
          </a:p>
          <a:p>
            <a:pPr lvl="1"/>
            <a:r>
              <a:rPr lang="en-US" b="1" dirty="0"/>
              <a:t>VPO</a:t>
            </a:r>
            <a:r>
              <a:rPr lang="en-US" dirty="0"/>
              <a:t>: Virtual page offset </a:t>
            </a:r>
          </a:p>
          <a:p>
            <a:pPr lvl="1"/>
            <a:r>
              <a:rPr lang="en-US" b="1" dirty="0"/>
              <a:t>TLBI</a:t>
            </a:r>
            <a:r>
              <a:rPr lang="en-US" dirty="0"/>
              <a:t>: TLB index</a:t>
            </a:r>
          </a:p>
          <a:p>
            <a:pPr lvl="1"/>
            <a:r>
              <a:rPr lang="en-US" b="1" dirty="0"/>
              <a:t>TLBT</a:t>
            </a:r>
            <a:r>
              <a:rPr lang="en-US" dirty="0"/>
              <a:t>: TLB tag</a:t>
            </a:r>
          </a:p>
          <a:p>
            <a:r>
              <a:rPr lang="en-US" dirty="0"/>
              <a:t>Components of the physical address (PA)</a:t>
            </a:r>
          </a:p>
          <a:p>
            <a:pPr lvl="1"/>
            <a:r>
              <a:rPr lang="en-US" b="1" dirty="0"/>
              <a:t>PPN:</a:t>
            </a:r>
            <a:r>
              <a:rPr lang="en-US" dirty="0"/>
              <a:t> Physical page number</a:t>
            </a:r>
          </a:p>
          <a:p>
            <a:pPr lvl="1"/>
            <a:r>
              <a:rPr lang="en-US" b="1" dirty="0"/>
              <a:t>PPO</a:t>
            </a:r>
            <a:r>
              <a:rPr lang="en-US" dirty="0"/>
              <a:t>: Physical page offset (same as VPO)</a:t>
            </a:r>
          </a:p>
          <a:p>
            <a:pPr lvl="1"/>
            <a:r>
              <a:rPr lang="en-US" b="1" dirty="0"/>
              <a:t>CT</a:t>
            </a:r>
            <a:r>
              <a:rPr lang="en-US" dirty="0"/>
              <a:t>: Cache tag</a:t>
            </a:r>
          </a:p>
          <a:p>
            <a:pPr lvl="1"/>
            <a:r>
              <a:rPr lang="en-US" b="1" dirty="0"/>
              <a:t>CI:</a:t>
            </a:r>
            <a:r>
              <a:rPr lang="en-US" dirty="0"/>
              <a:t> Cache index</a:t>
            </a:r>
          </a:p>
          <a:p>
            <a:pPr lvl="1"/>
            <a:r>
              <a:rPr lang="en-US" b="1" dirty="0"/>
              <a:t>CO</a:t>
            </a:r>
            <a:r>
              <a:rPr lang="en-US" dirty="0"/>
              <a:t>: Byte offset within cache line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79701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5046613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1D5FEFAF-51DA-4CBA-83B9-1132CA702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371600"/>
            <a:ext cx="8307387" cy="533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19986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5pPr>
            <a:lvl6pPr marL="24558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6pPr>
            <a:lvl7pPr marL="29130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7pPr>
            <a:lvl8pPr marL="33702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8pPr>
            <a:lvl9pPr marL="38274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Virtual Address: </a:t>
            </a:r>
            <a:r>
              <a:rPr lang="en-GB" kern="0" dirty="0">
                <a:latin typeface="Courier New" pitchFamily="49" charset="0"/>
              </a:rPr>
              <a:t>0x0316</a:t>
            </a: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kern="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kern="0" dirty="0"/>
              <a:t>	</a:t>
            </a:r>
            <a:r>
              <a:rPr lang="en-GB" sz="1400" kern="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86818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#3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824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99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13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4597" y="3437965"/>
            <a:ext cx="50430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0x0C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46872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62" name="Rectangle 62">
            <a:extLst>
              <a:ext uri="{FF2B5EF4-FFF2-40B4-BE49-F238E27FC236}">
                <a16:creationId xmlns:a16="http://schemas.microsoft.com/office/drawing/2014/main" id="{CFA44E98-32DB-4517-8BB5-B983D8E02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3">
            <a:extLst>
              <a:ext uri="{FF2B5EF4-FFF2-40B4-BE49-F238E27FC236}">
                <a16:creationId xmlns:a16="http://schemas.microsoft.com/office/drawing/2014/main" id="{D4743A9F-7EF7-4C2C-A880-652B50534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4" name="Rectangle 65">
            <a:extLst>
              <a:ext uri="{FF2B5EF4-FFF2-40B4-BE49-F238E27FC236}">
                <a16:creationId xmlns:a16="http://schemas.microsoft.com/office/drawing/2014/main" id="{A9DA8285-529D-48A9-A44D-4A534E1B8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6">
            <a:extLst>
              <a:ext uri="{FF2B5EF4-FFF2-40B4-BE49-F238E27FC236}">
                <a16:creationId xmlns:a16="http://schemas.microsoft.com/office/drawing/2014/main" id="{128F21A6-9C35-4CF7-9757-134676D58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6" name="Rectangle 68">
            <a:extLst>
              <a:ext uri="{FF2B5EF4-FFF2-40B4-BE49-F238E27FC236}">
                <a16:creationId xmlns:a16="http://schemas.microsoft.com/office/drawing/2014/main" id="{CBB0EDC2-2F38-44F5-B07F-B273D4A10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69">
            <a:extLst>
              <a:ext uri="{FF2B5EF4-FFF2-40B4-BE49-F238E27FC236}">
                <a16:creationId xmlns:a16="http://schemas.microsoft.com/office/drawing/2014/main" id="{842F7DB6-D644-4C88-B954-C5D49F8F8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68" name="Rectangle 71">
            <a:extLst>
              <a:ext uri="{FF2B5EF4-FFF2-40B4-BE49-F238E27FC236}">
                <a16:creationId xmlns:a16="http://schemas.microsoft.com/office/drawing/2014/main" id="{F4B64F7F-9997-4916-89C4-0930F4AA9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72">
            <a:extLst>
              <a:ext uri="{FF2B5EF4-FFF2-40B4-BE49-F238E27FC236}">
                <a16:creationId xmlns:a16="http://schemas.microsoft.com/office/drawing/2014/main" id="{33A4CDE8-BBCF-4F0D-B60D-61A5324B8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70" name="Rectangle 74">
            <a:extLst>
              <a:ext uri="{FF2B5EF4-FFF2-40B4-BE49-F238E27FC236}">
                <a16:creationId xmlns:a16="http://schemas.microsoft.com/office/drawing/2014/main" id="{0767803A-95D1-453D-BBCF-AC0B7BEF3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75">
            <a:extLst>
              <a:ext uri="{FF2B5EF4-FFF2-40B4-BE49-F238E27FC236}">
                <a16:creationId xmlns:a16="http://schemas.microsoft.com/office/drawing/2014/main" id="{24E0DCAB-FD53-4943-B6AC-45F5263D6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72" name="Rectangle 77">
            <a:extLst>
              <a:ext uri="{FF2B5EF4-FFF2-40B4-BE49-F238E27FC236}">
                <a16:creationId xmlns:a16="http://schemas.microsoft.com/office/drawing/2014/main" id="{D79DCAE9-E1B4-4A56-A219-83710A1CD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8">
            <a:extLst>
              <a:ext uri="{FF2B5EF4-FFF2-40B4-BE49-F238E27FC236}">
                <a16:creationId xmlns:a16="http://schemas.microsoft.com/office/drawing/2014/main" id="{B26CABAB-E912-4DA4-B6C4-48C5055B2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74" name="Rectangle 80">
            <a:extLst>
              <a:ext uri="{FF2B5EF4-FFF2-40B4-BE49-F238E27FC236}">
                <a16:creationId xmlns:a16="http://schemas.microsoft.com/office/drawing/2014/main" id="{19341DE8-8A8D-4F6E-8C88-2CCB8ACFA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81">
            <a:extLst>
              <a:ext uri="{FF2B5EF4-FFF2-40B4-BE49-F238E27FC236}">
                <a16:creationId xmlns:a16="http://schemas.microsoft.com/office/drawing/2014/main" id="{5E2A835D-E829-452C-8564-A70261F85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76" name="Rectangle 83">
            <a:extLst>
              <a:ext uri="{FF2B5EF4-FFF2-40B4-BE49-F238E27FC236}">
                <a16:creationId xmlns:a16="http://schemas.microsoft.com/office/drawing/2014/main" id="{D3001426-81C8-4033-9358-2FB02AA27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84">
            <a:extLst>
              <a:ext uri="{FF2B5EF4-FFF2-40B4-BE49-F238E27FC236}">
                <a16:creationId xmlns:a16="http://schemas.microsoft.com/office/drawing/2014/main" id="{E6AFBC6B-1021-4336-8915-DC11DCF8E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8" name="Rectangle 86">
            <a:extLst>
              <a:ext uri="{FF2B5EF4-FFF2-40B4-BE49-F238E27FC236}">
                <a16:creationId xmlns:a16="http://schemas.microsoft.com/office/drawing/2014/main" id="{FE3D44E5-80E5-4DFC-AA2E-9F6529100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87">
            <a:extLst>
              <a:ext uri="{FF2B5EF4-FFF2-40B4-BE49-F238E27FC236}">
                <a16:creationId xmlns:a16="http://schemas.microsoft.com/office/drawing/2014/main" id="{5C435DC8-0240-4B10-99A8-6C42600EE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0" name="Rectangle 89">
            <a:extLst>
              <a:ext uri="{FF2B5EF4-FFF2-40B4-BE49-F238E27FC236}">
                <a16:creationId xmlns:a16="http://schemas.microsoft.com/office/drawing/2014/main" id="{69C55702-8279-45AF-BE2E-E0C880507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90">
            <a:extLst>
              <a:ext uri="{FF2B5EF4-FFF2-40B4-BE49-F238E27FC236}">
                <a16:creationId xmlns:a16="http://schemas.microsoft.com/office/drawing/2014/main" id="{25951435-C0CA-4240-98A0-2EC5A684D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2" name="Rectangle 92">
            <a:extLst>
              <a:ext uri="{FF2B5EF4-FFF2-40B4-BE49-F238E27FC236}">
                <a16:creationId xmlns:a16="http://schemas.microsoft.com/office/drawing/2014/main" id="{662789AC-871C-40BC-B70A-7278DB77F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93">
            <a:extLst>
              <a:ext uri="{FF2B5EF4-FFF2-40B4-BE49-F238E27FC236}">
                <a16:creationId xmlns:a16="http://schemas.microsoft.com/office/drawing/2014/main" id="{3E37559C-B696-4E67-BC8F-F4F5A02CB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" name="Rectangle 95">
            <a:extLst>
              <a:ext uri="{FF2B5EF4-FFF2-40B4-BE49-F238E27FC236}">
                <a16:creationId xmlns:a16="http://schemas.microsoft.com/office/drawing/2014/main" id="{8B5769A4-47AC-457A-A223-76AA6FC33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96">
            <a:extLst>
              <a:ext uri="{FF2B5EF4-FFF2-40B4-BE49-F238E27FC236}">
                <a16:creationId xmlns:a16="http://schemas.microsoft.com/office/drawing/2014/main" id="{B3C0B7A9-F802-4A71-9BF8-A7EDD95DF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86" name="Group 97">
            <a:extLst>
              <a:ext uri="{FF2B5EF4-FFF2-40B4-BE49-F238E27FC236}">
                <a16:creationId xmlns:a16="http://schemas.microsoft.com/office/drawing/2014/main" id="{36A1AA44-566F-4815-B313-4B2F6150C995}"/>
              </a:ext>
            </a:extLst>
          </p:cNvPr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87" name="Line 98">
              <a:extLst>
                <a:ext uri="{FF2B5EF4-FFF2-40B4-BE49-F238E27FC236}">
                  <a16:creationId xmlns:a16="http://schemas.microsoft.com/office/drawing/2014/main" id="{42761232-1DB2-4ABC-A360-A0C56A92A2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99">
              <a:extLst>
                <a:ext uri="{FF2B5EF4-FFF2-40B4-BE49-F238E27FC236}">
                  <a16:creationId xmlns:a16="http://schemas.microsoft.com/office/drawing/2014/main" id="{E1738C16-594B-4013-9FF2-5ACC72753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89" name="Group 100">
            <a:extLst>
              <a:ext uri="{FF2B5EF4-FFF2-40B4-BE49-F238E27FC236}">
                <a16:creationId xmlns:a16="http://schemas.microsoft.com/office/drawing/2014/main" id="{0CC3D9E7-6B2D-4203-9841-1C2FB38D0AAA}"/>
              </a:ext>
            </a:extLst>
          </p:cNvPr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90" name="Line 101">
              <a:extLst>
                <a:ext uri="{FF2B5EF4-FFF2-40B4-BE49-F238E27FC236}">
                  <a16:creationId xmlns:a16="http://schemas.microsoft.com/office/drawing/2014/main" id="{5A2106B9-EA49-4E3A-B4C6-439C0AC0DE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02">
              <a:extLst>
                <a:ext uri="{FF2B5EF4-FFF2-40B4-BE49-F238E27FC236}">
                  <a16:creationId xmlns:a16="http://schemas.microsoft.com/office/drawing/2014/main" id="{988F4058-0D3D-4F03-963C-F0F6C47E2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92" name="Group 103">
            <a:extLst>
              <a:ext uri="{FF2B5EF4-FFF2-40B4-BE49-F238E27FC236}">
                <a16:creationId xmlns:a16="http://schemas.microsoft.com/office/drawing/2014/main" id="{25C5866B-8BD0-4AE5-9485-F3A94820AEE2}"/>
              </a:ext>
            </a:extLst>
          </p:cNvPr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93" name="Line 104">
              <a:extLst>
                <a:ext uri="{FF2B5EF4-FFF2-40B4-BE49-F238E27FC236}">
                  <a16:creationId xmlns:a16="http://schemas.microsoft.com/office/drawing/2014/main" id="{87885DF9-550C-42DB-9425-34570C0A3E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105">
              <a:extLst>
                <a:ext uri="{FF2B5EF4-FFF2-40B4-BE49-F238E27FC236}">
                  <a16:creationId xmlns:a16="http://schemas.microsoft.com/office/drawing/2014/main" id="{2D6A225D-12AC-4143-BAEB-3C42551FF9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95" name="Group 106">
            <a:extLst>
              <a:ext uri="{FF2B5EF4-FFF2-40B4-BE49-F238E27FC236}">
                <a16:creationId xmlns:a16="http://schemas.microsoft.com/office/drawing/2014/main" id="{B2E6CC6A-AD18-4CAD-B893-083687042890}"/>
              </a:ext>
            </a:extLst>
          </p:cNvPr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96" name="Line 107">
              <a:extLst>
                <a:ext uri="{FF2B5EF4-FFF2-40B4-BE49-F238E27FC236}">
                  <a16:creationId xmlns:a16="http://schemas.microsoft.com/office/drawing/2014/main" id="{31FD927E-3DE2-4194-922C-ADD538B97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108">
              <a:extLst>
                <a:ext uri="{FF2B5EF4-FFF2-40B4-BE49-F238E27FC236}">
                  <a16:creationId xmlns:a16="http://schemas.microsoft.com/office/drawing/2014/main" id="{253A4B50-F89D-4A1A-BA78-54E7671BF3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98" name="Group 109">
            <a:extLst>
              <a:ext uri="{FF2B5EF4-FFF2-40B4-BE49-F238E27FC236}">
                <a16:creationId xmlns:a16="http://schemas.microsoft.com/office/drawing/2014/main" id="{F19E7092-467E-4FE6-9F09-F6E37DD81C82}"/>
              </a:ext>
            </a:extLst>
          </p:cNvPr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99" name="Line 110">
              <a:extLst>
                <a:ext uri="{FF2B5EF4-FFF2-40B4-BE49-F238E27FC236}">
                  <a16:creationId xmlns:a16="http://schemas.microsoft.com/office/drawing/2014/main" id="{3FA968C8-4037-4070-9B79-58DF5A19F0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11">
              <a:extLst>
                <a:ext uri="{FF2B5EF4-FFF2-40B4-BE49-F238E27FC236}">
                  <a16:creationId xmlns:a16="http://schemas.microsoft.com/office/drawing/2014/main" id="{6BEF5809-9652-4A7A-8B16-3682DDA0A5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67CF190E-A318-8BA5-935A-C005CDB17874}"/>
                  </a:ext>
                </a:extLst>
              </p14:cNvPr>
              <p14:cNvContentPartPr/>
              <p14:nvPr/>
            </p14:nvContentPartPr>
            <p14:xfrm>
              <a:off x="3575160" y="2114640"/>
              <a:ext cx="3981600" cy="12448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67CF190E-A318-8BA5-935A-C005CDB1787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65800" y="2105280"/>
                <a:ext cx="4000320" cy="1263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556703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6" grpId="0"/>
      <p:bldP spid="38017" grpId="0"/>
      <p:bldP spid="380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1. 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64953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6495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13690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31369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3624264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36242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4111626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41116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459898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45989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08635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50863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5573714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557371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6061076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606107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654843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65484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703580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358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7523164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75231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8010526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80105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849788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84978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898525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89852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48438" y="3731684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41071" y="3732213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5570539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649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9586913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8956675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83312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7702550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707707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6450013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5821362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5194301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456882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3940175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33147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2684462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2058988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9586913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8956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83312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7702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707707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6450013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5821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5194301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456882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40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33147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2684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2058988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9586913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8956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83312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7702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707707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6450013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5821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5194301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456882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3940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33147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2684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2058988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9586913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8956675" y="5049838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8331201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7702550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7077076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6450013" y="5049838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5821362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5194301" y="5049838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4568826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3940175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3314701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2684462" y="5049838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2058988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9586913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8956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83312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7702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707707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6450013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5821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5194301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456882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3940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33147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2684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2058988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2058988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2058988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2058988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2058988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33147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39401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51943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582136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70770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770255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89566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958691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268446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4568825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2058987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645001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8331200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2058988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10212388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2058988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BD175102-08E8-4873-9FF7-467423674A14}"/>
              </a:ext>
            </a:extLst>
          </p:cNvPr>
          <p:cNvSpPr/>
          <p:nvPr/>
        </p:nvSpPr>
        <p:spPr bwMode="auto">
          <a:xfrm>
            <a:off x="2863056" y="5048252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02886877-05CC-4E92-8677-99E40DBB5B3C}"/>
              </a:ext>
            </a:extLst>
          </p:cNvPr>
          <p:cNvSpPr/>
          <p:nvPr/>
        </p:nvSpPr>
        <p:spPr bwMode="auto">
          <a:xfrm>
            <a:off x="4126132" y="5048252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7481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3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1D5FEFAF-51DA-4CBA-83B9-1132CA702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371600"/>
            <a:ext cx="8307387" cy="533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19986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5pPr>
            <a:lvl6pPr marL="24558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6pPr>
            <a:lvl7pPr marL="29130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7pPr>
            <a:lvl8pPr marL="33702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8pPr>
            <a:lvl9pPr marL="38274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Virtual Address: </a:t>
            </a:r>
            <a:r>
              <a:rPr lang="en-GB" kern="0" dirty="0">
                <a:latin typeface="Courier New" pitchFamily="49" charset="0"/>
              </a:rPr>
              <a:t>0x0316</a:t>
            </a: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kern="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kern="0" dirty="0"/>
              <a:t>	</a:t>
            </a:r>
            <a:r>
              <a:rPr lang="en-GB" sz="1400" kern="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86818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#3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824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99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13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4597" y="3437965"/>
            <a:ext cx="50430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0x0C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46872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27661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62" name="Rectangle 62">
            <a:extLst>
              <a:ext uri="{FF2B5EF4-FFF2-40B4-BE49-F238E27FC236}">
                <a16:creationId xmlns:a16="http://schemas.microsoft.com/office/drawing/2014/main" id="{CFA44E98-32DB-4517-8BB5-B983D8E02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3">
            <a:extLst>
              <a:ext uri="{FF2B5EF4-FFF2-40B4-BE49-F238E27FC236}">
                <a16:creationId xmlns:a16="http://schemas.microsoft.com/office/drawing/2014/main" id="{D4743A9F-7EF7-4C2C-A880-652B50534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4" name="Rectangle 65">
            <a:extLst>
              <a:ext uri="{FF2B5EF4-FFF2-40B4-BE49-F238E27FC236}">
                <a16:creationId xmlns:a16="http://schemas.microsoft.com/office/drawing/2014/main" id="{A9DA8285-529D-48A9-A44D-4A534E1B8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6">
            <a:extLst>
              <a:ext uri="{FF2B5EF4-FFF2-40B4-BE49-F238E27FC236}">
                <a16:creationId xmlns:a16="http://schemas.microsoft.com/office/drawing/2014/main" id="{128F21A6-9C35-4CF7-9757-134676D58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6" name="Rectangle 68">
            <a:extLst>
              <a:ext uri="{FF2B5EF4-FFF2-40B4-BE49-F238E27FC236}">
                <a16:creationId xmlns:a16="http://schemas.microsoft.com/office/drawing/2014/main" id="{CBB0EDC2-2F38-44F5-B07F-B273D4A10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69">
            <a:extLst>
              <a:ext uri="{FF2B5EF4-FFF2-40B4-BE49-F238E27FC236}">
                <a16:creationId xmlns:a16="http://schemas.microsoft.com/office/drawing/2014/main" id="{842F7DB6-D644-4C88-B954-C5D49F8F8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68" name="Rectangle 71">
            <a:extLst>
              <a:ext uri="{FF2B5EF4-FFF2-40B4-BE49-F238E27FC236}">
                <a16:creationId xmlns:a16="http://schemas.microsoft.com/office/drawing/2014/main" id="{F4B64F7F-9997-4916-89C4-0930F4AA9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72">
            <a:extLst>
              <a:ext uri="{FF2B5EF4-FFF2-40B4-BE49-F238E27FC236}">
                <a16:creationId xmlns:a16="http://schemas.microsoft.com/office/drawing/2014/main" id="{33A4CDE8-BBCF-4F0D-B60D-61A5324B8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70" name="Rectangle 74">
            <a:extLst>
              <a:ext uri="{FF2B5EF4-FFF2-40B4-BE49-F238E27FC236}">
                <a16:creationId xmlns:a16="http://schemas.microsoft.com/office/drawing/2014/main" id="{0767803A-95D1-453D-BBCF-AC0B7BEF3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75">
            <a:extLst>
              <a:ext uri="{FF2B5EF4-FFF2-40B4-BE49-F238E27FC236}">
                <a16:creationId xmlns:a16="http://schemas.microsoft.com/office/drawing/2014/main" id="{24E0DCAB-FD53-4943-B6AC-45F5263D6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72" name="Rectangle 77">
            <a:extLst>
              <a:ext uri="{FF2B5EF4-FFF2-40B4-BE49-F238E27FC236}">
                <a16:creationId xmlns:a16="http://schemas.microsoft.com/office/drawing/2014/main" id="{D79DCAE9-E1B4-4A56-A219-83710A1CD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8">
            <a:extLst>
              <a:ext uri="{FF2B5EF4-FFF2-40B4-BE49-F238E27FC236}">
                <a16:creationId xmlns:a16="http://schemas.microsoft.com/office/drawing/2014/main" id="{B26CABAB-E912-4DA4-B6C4-48C5055B2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74" name="Rectangle 80">
            <a:extLst>
              <a:ext uri="{FF2B5EF4-FFF2-40B4-BE49-F238E27FC236}">
                <a16:creationId xmlns:a16="http://schemas.microsoft.com/office/drawing/2014/main" id="{19341DE8-8A8D-4F6E-8C88-2CCB8ACFA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81">
            <a:extLst>
              <a:ext uri="{FF2B5EF4-FFF2-40B4-BE49-F238E27FC236}">
                <a16:creationId xmlns:a16="http://schemas.microsoft.com/office/drawing/2014/main" id="{5E2A835D-E829-452C-8564-A70261F85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76" name="Rectangle 83">
            <a:extLst>
              <a:ext uri="{FF2B5EF4-FFF2-40B4-BE49-F238E27FC236}">
                <a16:creationId xmlns:a16="http://schemas.microsoft.com/office/drawing/2014/main" id="{D3001426-81C8-4033-9358-2FB02AA27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84">
            <a:extLst>
              <a:ext uri="{FF2B5EF4-FFF2-40B4-BE49-F238E27FC236}">
                <a16:creationId xmlns:a16="http://schemas.microsoft.com/office/drawing/2014/main" id="{E6AFBC6B-1021-4336-8915-DC11DCF8E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8" name="Rectangle 86">
            <a:extLst>
              <a:ext uri="{FF2B5EF4-FFF2-40B4-BE49-F238E27FC236}">
                <a16:creationId xmlns:a16="http://schemas.microsoft.com/office/drawing/2014/main" id="{FE3D44E5-80E5-4DFC-AA2E-9F6529100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87">
            <a:extLst>
              <a:ext uri="{FF2B5EF4-FFF2-40B4-BE49-F238E27FC236}">
                <a16:creationId xmlns:a16="http://schemas.microsoft.com/office/drawing/2014/main" id="{5C435DC8-0240-4B10-99A8-6C42600EE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0" name="Rectangle 89">
            <a:extLst>
              <a:ext uri="{FF2B5EF4-FFF2-40B4-BE49-F238E27FC236}">
                <a16:creationId xmlns:a16="http://schemas.microsoft.com/office/drawing/2014/main" id="{69C55702-8279-45AF-BE2E-E0C880507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90">
            <a:extLst>
              <a:ext uri="{FF2B5EF4-FFF2-40B4-BE49-F238E27FC236}">
                <a16:creationId xmlns:a16="http://schemas.microsoft.com/office/drawing/2014/main" id="{25951435-C0CA-4240-98A0-2EC5A684D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2" name="Rectangle 92">
            <a:extLst>
              <a:ext uri="{FF2B5EF4-FFF2-40B4-BE49-F238E27FC236}">
                <a16:creationId xmlns:a16="http://schemas.microsoft.com/office/drawing/2014/main" id="{662789AC-871C-40BC-B70A-7278DB77F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93">
            <a:extLst>
              <a:ext uri="{FF2B5EF4-FFF2-40B4-BE49-F238E27FC236}">
                <a16:creationId xmlns:a16="http://schemas.microsoft.com/office/drawing/2014/main" id="{3E37559C-B696-4E67-BC8F-F4F5A02CB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" name="Rectangle 95">
            <a:extLst>
              <a:ext uri="{FF2B5EF4-FFF2-40B4-BE49-F238E27FC236}">
                <a16:creationId xmlns:a16="http://schemas.microsoft.com/office/drawing/2014/main" id="{8B5769A4-47AC-457A-A223-76AA6FC33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96">
            <a:extLst>
              <a:ext uri="{FF2B5EF4-FFF2-40B4-BE49-F238E27FC236}">
                <a16:creationId xmlns:a16="http://schemas.microsoft.com/office/drawing/2014/main" id="{B3C0B7A9-F802-4A71-9BF8-A7EDD95DF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86" name="Group 97">
            <a:extLst>
              <a:ext uri="{FF2B5EF4-FFF2-40B4-BE49-F238E27FC236}">
                <a16:creationId xmlns:a16="http://schemas.microsoft.com/office/drawing/2014/main" id="{36A1AA44-566F-4815-B313-4B2F6150C995}"/>
              </a:ext>
            </a:extLst>
          </p:cNvPr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87" name="Line 98">
              <a:extLst>
                <a:ext uri="{FF2B5EF4-FFF2-40B4-BE49-F238E27FC236}">
                  <a16:creationId xmlns:a16="http://schemas.microsoft.com/office/drawing/2014/main" id="{42761232-1DB2-4ABC-A360-A0C56A92A2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99">
              <a:extLst>
                <a:ext uri="{FF2B5EF4-FFF2-40B4-BE49-F238E27FC236}">
                  <a16:creationId xmlns:a16="http://schemas.microsoft.com/office/drawing/2014/main" id="{E1738C16-594B-4013-9FF2-5ACC72753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89" name="Group 100">
            <a:extLst>
              <a:ext uri="{FF2B5EF4-FFF2-40B4-BE49-F238E27FC236}">
                <a16:creationId xmlns:a16="http://schemas.microsoft.com/office/drawing/2014/main" id="{0CC3D9E7-6B2D-4203-9841-1C2FB38D0AAA}"/>
              </a:ext>
            </a:extLst>
          </p:cNvPr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90" name="Line 101">
              <a:extLst>
                <a:ext uri="{FF2B5EF4-FFF2-40B4-BE49-F238E27FC236}">
                  <a16:creationId xmlns:a16="http://schemas.microsoft.com/office/drawing/2014/main" id="{5A2106B9-EA49-4E3A-B4C6-439C0AC0DE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02">
              <a:extLst>
                <a:ext uri="{FF2B5EF4-FFF2-40B4-BE49-F238E27FC236}">
                  <a16:creationId xmlns:a16="http://schemas.microsoft.com/office/drawing/2014/main" id="{988F4058-0D3D-4F03-963C-F0F6C47E2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92" name="Group 103">
            <a:extLst>
              <a:ext uri="{FF2B5EF4-FFF2-40B4-BE49-F238E27FC236}">
                <a16:creationId xmlns:a16="http://schemas.microsoft.com/office/drawing/2014/main" id="{25C5866B-8BD0-4AE5-9485-F3A94820AEE2}"/>
              </a:ext>
            </a:extLst>
          </p:cNvPr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93" name="Line 104">
              <a:extLst>
                <a:ext uri="{FF2B5EF4-FFF2-40B4-BE49-F238E27FC236}">
                  <a16:creationId xmlns:a16="http://schemas.microsoft.com/office/drawing/2014/main" id="{87885DF9-550C-42DB-9425-34570C0A3E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105">
              <a:extLst>
                <a:ext uri="{FF2B5EF4-FFF2-40B4-BE49-F238E27FC236}">
                  <a16:creationId xmlns:a16="http://schemas.microsoft.com/office/drawing/2014/main" id="{2D6A225D-12AC-4143-BAEB-3C42551FF9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95" name="Group 106">
            <a:extLst>
              <a:ext uri="{FF2B5EF4-FFF2-40B4-BE49-F238E27FC236}">
                <a16:creationId xmlns:a16="http://schemas.microsoft.com/office/drawing/2014/main" id="{B2E6CC6A-AD18-4CAD-B893-083687042890}"/>
              </a:ext>
            </a:extLst>
          </p:cNvPr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96" name="Line 107">
              <a:extLst>
                <a:ext uri="{FF2B5EF4-FFF2-40B4-BE49-F238E27FC236}">
                  <a16:creationId xmlns:a16="http://schemas.microsoft.com/office/drawing/2014/main" id="{31FD927E-3DE2-4194-922C-ADD538B97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108">
              <a:extLst>
                <a:ext uri="{FF2B5EF4-FFF2-40B4-BE49-F238E27FC236}">
                  <a16:creationId xmlns:a16="http://schemas.microsoft.com/office/drawing/2014/main" id="{253A4B50-F89D-4A1A-BA78-54E7671BF3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98" name="Group 109">
            <a:extLst>
              <a:ext uri="{FF2B5EF4-FFF2-40B4-BE49-F238E27FC236}">
                <a16:creationId xmlns:a16="http://schemas.microsoft.com/office/drawing/2014/main" id="{F19E7092-467E-4FE6-9F09-F6E37DD81C82}"/>
              </a:ext>
            </a:extLst>
          </p:cNvPr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99" name="Line 110">
              <a:extLst>
                <a:ext uri="{FF2B5EF4-FFF2-40B4-BE49-F238E27FC236}">
                  <a16:creationId xmlns:a16="http://schemas.microsoft.com/office/drawing/2014/main" id="{3FA968C8-4037-4070-9B79-58DF5A19F0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11">
              <a:extLst>
                <a:ext uri="{FF2B5EF4-FFF2-40B4-BE49-F238E27FC236}">
                  <a16:creationId xmlns:a16="http://schemas.microsoft.com/office/drawing/2014/main" id="{6BEF5809-9652-4A7A-8B16-3682DDA0A5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93834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2. Simple Memory System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000" b="0" dirty="0"/>
              <a:t>Only shows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76342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9421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2484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76342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69421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62484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76342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69421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62484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7634288" y="3860802"/>
            <a:ext cx="692150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6942138" y="3860802"/>
            <a:ext cx="692150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6248400" y="3860802"/>
            <a:ext cx="693738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76342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69421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62484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76342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69421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62484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76342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69421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62484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76342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69421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62484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76342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69421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62484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6248400" y="263207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6248400" y="29400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6248400" y="324961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6248400" y="355282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6248400" y="386080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6248400" y="4157135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6248400" y="447516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6248400" y="47815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694213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76342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6248400" y="2325688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8334905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6248400" y="5089526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6248400" y="233309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48148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41227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34290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48148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41227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34290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48148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41227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34290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48148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41227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34290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48148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41227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34290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48148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41227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34290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48148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41227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34290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48148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41227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34290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48148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41227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34290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3429000" y="263207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3429000" y="29400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3429000" y="324961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3429000" y="355282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3429000" y="386080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3429000" y="4172478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3429000" y="4475163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3429000" y="47815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4113212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48148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3429000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3429000" y="2325688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3429000" y="5089526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5513386" y="2316480"/>
            <a:ext cx="1588" cy="27889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4F7833A6-3DD4-4433-94A2-91D8A35EEE01}"/>
              </a:ext>
            </a:extLst>
          </p:cNvPr>
          <p:cNvSpPr/>
          <p:nvPr/>
        </p:nvSpPr>
        <p:spPr bwMode="auto">
          <a:xfrm>
            <a:off x="7839869" y="3896265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0580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1D5FEFAF-51DA-4CBA-83B9-1132CA702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371600"/>
            <a:ext cx="8307387" cy="533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19986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5pPr>
            <a:lvl6pPr marL="24558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6pPr>
            <a:lvl7pPr marL="29130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7pPr>
            <a:lvl8pPr marL="33702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8pPr>
            <a:lvl9pPr marL="38274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Virtual Address: </a:t>
            </a:r>
            <a:r>
              <a:rPr lang="en-GB" kern="0" dirty="0">
                <a:latin typeface="Courier New" pitchFamily="49" charset="0"/>
              </a:rPr>
              <a:t>0x0316</a:t>
            </a: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kern="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kern="0" dirty="0"/>
              <a:t>	</a:t>
            </a:r>
            <a:r>
              <a:rPr lang="en-GB" sz="1400" kern="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86818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#3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824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99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13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4597" y="3437965"/>
            <a:ext cx="50430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0x0C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46872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27661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8364043" y="3437965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9387803" y="3437965"/>
            <a:ext cx="45140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Disk</a:t>
            </a:r>
          </a:p>
        </p:txBody>
      </p:sp>
      <p:sp>
        <p:nvSpPr>
          <p:cNvPr id="62" name="Rectangle 62">
            <a:extLst>
              <a:ext uri="{FF2B5EF4-FFF2-40B4-BE49-F238E27FC236}">
                <a16:creationId xmlns:a16="http://schemas.microsoft.com/office/drawing/2014/main" id="{CFA44E98-32DB-4517-8BB5-B983D8E02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3">
            <a:extLst>
              <a:ext uri="{FF2B5EF4-FFF2-40B4-BE49-F238E27FC236}">
                <a16:creationId xmlns:a16="http://schemas.microsoft.com/office/drawing/2014/main" id="{D4743A9F-7EF7-4C2C-A880-652B50534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4" name="Rectangle 65">
            <a:extLst>
              <a:ext uri="{FF2B5EF4-FFF2-40B4-BE49-F238E27FC236}">
                <a16:creationId xmlns:a16="http://schemas.microsoft.com/office/drawing/2014/main" id="{A9DA8285-529D-48A9-A44D-4A534E1B8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6">
            <a:extLst>
              <a:ext uri="{FF2B5EF4-FFF2-40B4-BE49-F238E27FC236}">
                <a16:creationId xmlns:a16="http://schemas.microsoft.com/office/drawing/2014/main" id="{128F21A6-9C35-4CF7-9757-134676D58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6" name="Rectangle 68">
            <a:extLst>
              <a:ext uri="{FF2B5EF4-FFF2-40B4-BE49-F238E27FC236}">
                <a16:creationId xmlns:a16="http://schemas.microsoft.com/office/drawing/2014/main" id="{CBB0EDC2-2F38-44F5-B07F-B273D4A10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69">
            <a:extLst>
              <a:ext uri="{FF2B5EF4-FFF2-40B4-BE49-F238E27FC236}">
                <a16:creationId xmlns:a16="http://schemas.microsoft.com/office/drawing/2014/main" id="{842F7DB6-D644-4C88-B954-C5D49F8F8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68" name="Rectangle 71">
            <a:extLst>
              <a:ext uri="{FF2B5EF4-FFF2-40B4-BE49-F238E27FC236}">
                <a16:creationId xmlns:a16="http://schemas.microsoft.com/office/drawing/2014/main" id="{F4B64F7F-9997-4916-89C4-0930F4AA9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72">
            <a:extLst>
              <a:ext uri="{FF2B5EF4-FFF2-40B4-BE49-F238E27FC236}">
                <a16:creationId xmlns:a16="http://schemas.microsoft.com/office/drawing/2014/main" id="{33A4CDE8-BBCF-4F0D-B60D-61A5324B8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70" name="Rectangle 74">
            <a:extLst>
              <a:ext uri="{FF2B5EF4-FFF2-40B4-BE49-F238E27FC236}">
                <a16:creationId xmlns:a16="http://schemas.microsoft.com/office/drawing/2014/main" id="{0767803A-95D1-453D-BBCF-AC0B7BEF3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75">
            <a:extLst>
              <a:ext uri="{FF2B5EF4-FFF2-40B4-BE49-F238E27FC236}">
                <a16:creationId xmlns:a16="http://schemas.microsoft.com/office/drawing/2014/main" id="{24E0DCAB-FD53-4943-B6AC-45F5263D6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72" name="Rectangle 77">
            <a:extLst>
              <a:ext uri="{FF2B5EF4-FFF2-40B4-BE49-F238E27FC236}">
                <a16:creationId xmlns:a16="http://schemas.microsoft.com/office/drawing/2014/main" id="{D79DCAE9-E1B4-4A56-A219-83710A1CD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8">
            <a:extLst>
              <a:ext uri="{FF2B5EF4-FFF2-40B4-BE49-F238E27FC236}">
                <a16:creationId xmlns:a16="http://schemas.microsoft.com/office/drawing/2014/main" id="{B26CABAB-E912-4DA4-B6C4-48C5055B2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74" name="Rectangle 80">
            <a:extLst>
              <a:ext uri="{FF2B5EF4-FFF2-40B4-BE49-F238E27FC236}">
                <a16:creationId xmlns:a16="http://schemas.microsoft.com/office/drawing/2014/main" id="{19341DE8-8A8D-4F6E-8C88-2CCB8ACFA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81">
            <a:extLst>
              <a:ext uri="{FF2B5EF4-FFF2-40B4-BE49-F238E27FC236}">
                <a16:creationId xmlns:a16="http://schemas.microsoft.com/office/drawing/2014/main" id="{5E2A835D-E829-452C-8564-A70261F85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76" name="Rectangle 83">
            <a:extLst>
              <a:ext uri="{FF2B5EF4-FFF2-40B4-BE49-F238E27FC236}">
                <a16:creationId xmlns:a16="http://schemas.microsoft.com/office/drawing/2014/main" id="{D3001426-81C8-4033-9358-2FB02AA27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84">
            <a:extLst>
              <a:ext uri="{FF2B5EF4-FFF2-40B4-BE49-F238E27FC236}">
                <a16:creationId xmlns:a16="http://schemas.microsoft.com/office/drawing/2014/main" id="{E6AFBC6B-1021-4336-8915-DC11DCF8E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8" name="Rectangle 86">
            <a:extLst>
              <a:ext uri="{FF2B5EF4-FFF2-40B4-BE49-F238E27FC236}">
                <a16:creationId xmlns:a16="http://schemas.microsoft.com/office/drawing/2014/main" id="{FE3D44E5-80E5-4DFC-AA2E-9F6529100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87">
            <a:extLst>
              <a:ext uri="{FF2B5EF4-FFF2-40B4-BE49-F238E27FC236}">
                <a16:creationId xmlns:a16="http://schemas.microsoft.com/office/drawing/2014/main" id="{5C435DC8-0240-4B10-99A8-6C42600EE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0" name="Rectangle 89">
            <a:extLst>
              <a:ext uri="{FF2B5EF4-FFF2-40B4-BE49-F238E27FC236}">
                <a16:creationId xmlns:a16="http://schemas.microsoft.com/office/drawing/2014/main" id="{69C55702-8279-45AF-BE2E-E0C880507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90">
            <a:extLst>
              <a:ext uri="{FF2B5EF4-FFF2-40B4-BE49-F238E27FC236}">
                <a16:creationId xmlns:a16="http://schemas.microsoft.com/office/drawing/2014/main" id="{25951435-C0CA-4240-98A0-2EC5A684D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2" name="Rectangle 92">
            <a:extLst>
              <a:ext uri="{FF2B5EF4-FFF2-40B4-BE49-F238E27FC236}">
                <a16:creationId xmlns:a16="http://schemas.microsoft.com/office/drawing/2014/main" id="{662789AC-871C-40BC-B70A-7278DB77F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93">
            <a:extLst>
              <a:ext uri="{FF2B5EF4-FFF2-40B4-BE49-F238E27FC236}">
                <a16:creationId xmlns:a16="http://schemas.microsoft.com/office/drawing/2014/main" id="{3E37559C-B696-4E67-BC8F-F4F5A02CB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" name="Rectangle 95">
            <a:extLst>
              <a:ext uri="{FF2B5EF4-FFF2-40B4-BE49-F238E27FC236}">
                <a16:creationId xmlns:a16="http://schemas.microsoft.com/office/drawing/2014/main" id="{8B5769A4-47AC-457A-A223-76AA6FC33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96">
            <a:extLst>
              <a:ext uri="{FF2B5EF4-FFF2-40B4-BE49-F238E27FC236}">
                <a16:creationId xmlns:a16="http://schemas.microsoft.com/office/drawing/2014/main" id="{B3C0B7A9-F802-4A71-9BF8-A7EDD95DF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86" name="Group 97">
            <a:extLst>
              <a:ext uri="{FF2B5EF4-FFF2-40B4-BE49-F238E27FC236}">
                <a16:creationId xmlns:a16="http://schemas.microsoft.com/office/drawing/2014/main" id="{36A1AA44-566F-4815-B313-4B2F6150C995}"/>
              </a:ext>
            </a:extLst>
          </p:cNvPr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87" name="Line 98">
              <a:extLst>
                <a:ext uri="{FF2B5EF4-FFF2-40B4-BE49-F238E27FC236}">
                  <a16:creationId xmlns:a16="http://schemas.microsoft.com/office/drawing/2014/main" id="{42761232-1DB2-4ABC-A360-A0C56A92A2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99">
              <a:extLst>
                <a:ext uri="{FF2B5EF4-FFF2-40B4-BE49-F238E27FC236}">
                  <a16:creationId xmlns:a16="http://schemas.microsoft.com/office/drawing/2014/main" id="{E1738C16-594B-4013-9FF2-5ACC72753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89" name="Group 100">
            <a:extLst>
              <a:ext uri="{FF2B5EF4-FFF2-40B4-BE49-F238E27FC236}">
                <a16:creationId xmlns:a16="http://schemas.microsoft.com/office/drawing/2014/main" id="{0CC3D9E7-6B2D-4203-9841-1C2FB38D0AAA}"/>
              </a:ext>
            </a:extLst>
          </p:cNvPr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90" name="Line 101">
              <a:extLst>
                <a:ext uri="{FF2B5EF4-FFF2-40B4-BE49-F238E27FC236}">
                  <a16:creationId xmlns:a16="http://schemas.microsoft.com/office/drawing/2014/main" id="{5A2106B9-EA49-4E3A-B4C6-439C0AC0DE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02">
              <a:extLst>
                <a:ext uri="{FF2B5EF4-FFF2-40B4-BE49-F238E27FC236}">
                  <a16:creationId xmlns:a16="http://schemas.microsoft.com/office/drawing/2014/main" id="{988F4058-0D3D-4F03-963C-F0F6C47E2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92" name="Group 103">
            <a:extLst>
              <a:ext uri="{FF2B5EF4-FFF2-40B4-BE49-F238E27FC236}">
                <a16:creationId xmlns:a16="http://schemas.microsoft.com/office/drawing/2014/main" id="{25C5866B-8BD0-4AE5-9485-F3A94820AEE2}"/>
              </a:ext>
            </a:extLst>
          </p:cNvPr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93" name="Line 104">
              <a:extLst>
                <a:ext uri="{FF2B5EF4-FFF2-40B4-BE49-F238E27FC236}">
                  <a16:creationId xmlns:a16="http://schemas.microsoft.com/office/drawing/2014/main" id="{87885DF9-550C-42DB-9425-34570C0A3E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105">
              <a:extLst>
                <a:ext uri="{FF2B5EF4-FFF2-40B4-BE49-F238E27FC236}">
                  <a16:creationId xmlns:a16="http://schemas.microsoft.com/office/drawing/2014/main" id="{2D6A225D-12AC-4143-BAEB-3C42551FF9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95" name="Group 106">
            <a:extLst>
              <a:ext uri="{FF2B5EF4-FFF2-40B4-BE49-F238E27FC236}">
                <a16:creationId xmlns:a16="http://schemas.microsoft.com/office/drawing/2014/main" id="{B2E6CC6A-AD18-4CAD-B893-083687042890}"/>
              </a:ext>
            </a:extLst>
          </p:cNvPr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96" name="Line 107">
              <a:extLst>
                <a:ext uri="{FF2B5EF4-FFF2-40B4-BE49-F238E27FC236}">
                  <a16:creationId xmlns:a16="http://schemas.microsoft.com/office/drawing/2014/main" id="{31FD927E-3DE2-4194-922C-ADD538B97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108">
              <a:extLst>
                <a:ext uri="{FF2B5EF4-FFF2-40B4-BE49-F238E27FC236}">
                  <a16:creationId xmlns:a16="http://schemas.microsoft.com/office/drawing/2014/main" id="{253A4B50-F89D-4A1A-BA78-54E7671BF3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98" name="Group 109">
            <a:extLst>
              <a:ext uri="{FF2B5EF4-FFF2-40B4-BE49-F238E27FC236}">
                <a16:creationId xmlns:a16="http://schemas.microsoft.com/office/drawing/2014/main" id="{F19E7092-467E-4FE6-9F09-F6E37DD81C82}"/>
              </a:ext>
            </a:extLst>
          </p:cNvPr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99" name="Line 110">
              <a:extLst>
                <a:ext uri="{FF2B5EF4-FFF2-40B4-BE49-F238E27FC236}">
                  <a16:creationId xmlns:a16="http://schemas.microsoft.com/office/drawing/2014/main" id="{3FA968C8-4037-4070-9B79-58DF5A19F0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11">
              <a:extLst>
                <a:ext uri="{FF2B5EF4-FFF2-40B4-BE49-F238E27FC236}">
                  <a16:creationId xmlns:a16="http://schemas.microsoft.com/office/drawing/2014/main" id="{6BEF5809-9652-4A7A-8B16-3682DDA0A5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22746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21" grpId="0"/>
      <p:bldP spid="3802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86818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#3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0x0316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62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4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68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70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72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74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76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8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0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2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86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87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89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90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92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93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95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96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9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99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4503527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 Core i7 Memory System</a:t>
            </a:r>
          </a:p>
        </p:txBody>
      </p:sp>
      <p:sp>
        <p:nvSpPr>
          <p:cNvPr id="43" name="Rectangle 406"/>
          <p:cNvSpPr>
            <a:spLocks noChangeArrowheads="1"/>
          </p:cNvSpPr>
          <p:nvPr/>
        </p:nvSpPr>
        <p:spPr bwMode="auto">
          <a:xfrm>
            <a:off x="2036764" y="2600290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L1 </a:t>
            </a:r>
            <a:r>
              <a:rPr lang="en-US" sz="1600" kern="0" dirty="0" err="1">
                <a:solidFill>
                  <a:sysClr val="windowText" lastClr="000000"/>
                </a:solidFill>
                <a:latin typeface="+mn-lt"/>
              </a:rPr>
              <a:t>d</a:t>
            </a: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-cache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32 KB, 8-way</a:t>
            </a:r>
          </a:p>
        </p:txBody>
      </p:sp>
      <p:sp>
        <p:nvSpPr>
          <p:cNvPr id="44" name="Rectangle 408"/>
          <p:cNvSpPr>
            <a:spLocks noChangeArrowheads="1"/>
          </p:cNvSpPr>
          <p:nvPr/>
        </p:nvSpPr>
        <p:spPr bwMode="auto">
          <a:xfrm>
            <a:off x="2362200" y="3353230"/>
            <a:ext cx="2578100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L2 unified cache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256 KB, 8-way</a:t>
            </a:r>
          </a:p>
        </p:txBody>
      </p:sp>
      <p:sp>
        <p:nvSpPr>
          <p:cNvPr id="45" name="Line 409"/>
          <p:cNvSpPr>
            <a:spLocks noChangeShapeType="1"/>
          </p:cNvSpPr>
          <p:nvPr/>
        </p:nvSpPr>
        <p:spPr bwMode="auto">
          <a:xfrm>
            <a:off x="2781300" y="2302251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46" name="Line 410"/>
          <p:cNvSpPr>
            <a:spLocks noChangeShapeType="1"/>
          </p:cNvSpPr>
          <p:nvPr/>
        </p:nvSpPr>
        <p:spPr bwMode="auto">
          <a:xfrm>
            <a:off x="2768600" y="307087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47" name="Line 411"/>
          <p:cNvSpPr>
            <a:spLocks noChangeShapeType="1"/>
          </p:cNvSpPr>
          <p:nvPr/>
        </p:nvSpPr>
        <p:spPr bwMode="auto">
          <a:xfrm>
            <a:off x="4462463" y="307087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48" name="Rectangle 426"/>
          <p:cNvSpPr>
            <a:spLocks noChangeArrowheads="1"/>
          </p:cNvSpPr>
          <p:nvPr/>
        </p:nvSpPr>
        <p:spPr bwMode="auto">
          <a:xfrm>
            <a:off x="2532064" y="5059108"/>
            <a:ext cx="2166937" cy="755306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L3 unified cache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8 MB, 16-way 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(shared by all cores)</a:t>
            </a:r>
          </a:p>
        </p:txBody>
      </p:sp>
      <p:sp>
        <p:nvSpPr>
          <p:cNvPr id="49" name="Rectangle 427"/>
          <p:cNvSpPr>
            <a:spLocks noChangeArrowheads="1"/>
          </p:cNvSpPr>
          <p:nvPr/>
        </p:nvSpPr>
        <p:spPr bwMode="auto">
          <a:xfrm>
            <a:off x="6057900" y="6227554"/>
            <a:ext cx="2781300" cy="554247"/>
          </a:xfrm>
          <a:prstGeom prst="rect">
            <a:avLst/>
          </a:prstGeom>
          <a:solidFill>
            <a:srgbClr val="E5E6F6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Main memory</a:t>
            </a:r>
          </a:p>
        </p:txBody>
      </p:sp>
      <p:sp>
        <p:nvSpPr>
          <p:cNvPr id="50" name="Line 432"/>
          <p:cNvSpPr>
            <a:spLocks noChangeShapeType="1"/>
          </p:cNvSpPr>
          <p:nvPr/>
        </p:nvSpPr>
        <p:spPr bwMode="auto">
          <a:xfrm>
            <a:off x="4462463" y="231793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51" name="Rectangle 434"/>
          <p:cNvSpPr>
            <a:spLocks noChangeArrowheads="1"/>
          </p:cNvSpPr>
          <p:nvPr/>
        </p:nvSpPr>
        <p:spPr bwMode="auto">
          <a:xfrm>
            <a:off x="2278063" y="1836893"/>
            <a:ext cx="1054100" cy="470587"/>
          </a:xfrm>
          <a:prstGeom prst="rect">
            <a:avLst/>
          </a:prstGeom>
          <a:solidFill>
            <a:srgbClr val="DBF2DA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Registers</a:t>
            </a:r>
          </a:p>
        </p:txBody>
      </p:sp>
      <p:sp>
        <p:nvSpPr>
          <p:cNvPr id="52" name="Rectangle 435"/>
          <p:cNvSpPr>
            <a:spLocks noChangeArrowheads="1"/>
          </p:cNvSpPr>
          <p:nvPr/>
        </p:nvSpPr>
        <p:spPr bwMode="auto">
          <a:xfrm>
            <a:off x="5588000" y="2600290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L1 </a:t>
            </a:r>
            <a:r>
              <a:rPr lang="en-US" sz="1600" kern="0" dirty="0" err="1">
                <a:solidFill>
                  <a:sysClr val="windowText" lastClr="000000"/>
                </a:solidFill>
                <a:latin typeface="+mn-lt"/>
              </a:rPr>
              <a:t>d</a:t>
            </a: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-TLB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64 entries, 4-way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7569200" y="2600290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L1 </a:t>
            </a:r>
            <a:r>
              <a:rPr lang="en-US" sz="1600" kern="0" dirty="0" err="1">
                <a:solidFill>
                  <a:sysClr val="windowText" lastClr="000000"/>
                </a:solidFill>
                <a:latin typeface="+mn-lt"/>
              </a:rPr>
              <a:t>i</a:t>
            </a: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-TLB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128 entries, 4-way</a:t>
            </a:r>
          </a:p>
        </p:txBody>
      </p:sp>
      <p:sp>
        <p:nvSpPr>
          <p:cNvPr id="54" name="Rectangle 438"/>
          <p:cNvSpPr>
            <a:spLocks noChangeArrowheads="1"/>
          </p:cNvSpPr>
          <p:nvPr/>
        </p:nvSpPr>
        <p:spPr bwMode="auto">
          <a:xfrm>
            <a:off x="5918200" y="3363687"/>
            <a:ext cx="31575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L2  unified TLB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512 entries, 4-way</a:t>
            </a:r>
          </a:p>
        </p:txBody>
      </p:sp>
      <p:sp>
        <p:nvSpPr>
          <p:cNvPr id="55" name="Line 439"/>
          <p:cNvSpPr>
            <a:spLocks noChangeShapeType="1"/>
          </p:cNvSpPr>
          <p:nvPr/>
        </p:nvSpPr>
        <p:spPr bwMode="auto">
          <a:xfrm>
            <a:off x="6507163" y="3076105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56" name="Line 440"/>
          <p:cNvSpPr>
            <a:spLocks noChangeShapeType="1"/>
          </p:cNvSpPr>
          <p:nvPr/>
        </p:nvSpPr>
        <p:spPr bwMode="auto">
          <a:xfrm>
            <a:off x="8488363" y="3081334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57" name="Rectangle 441"/>
          <p:cNvSpPr>
            <a:spLocks noChangeArrowheads="1"/>
          </p:cNvSpPr>
          <p:nvPr/>
        </p:nvSpPr>
        <p:spPr bwMode="auto">
          <a:xfrm>
            <a:off x="3725864" y="2610748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L1 i-cache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32 KB, 8-way</a:t>
            </a:r>
          </a:p>
        </p:txBody>
      </p:sp>
      <p:sp>
        <p:nvSpPr>
          <p:cNvPr id="58" name="Line 442"/>
          <p:cNvSpPr>
            <a:spLocks noChangeShapeType="1"/>
          </p:cNvSpPr>
          <p:nvPr/>
        </p:nvSpPr>
        <p:spPr bwMode="auto">
          <a:xfrm>
            <a:off x="6519863" y="2302251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59" name="Line 444"/>
          <p:cNvSpPr>
            <a:spLocks noChangeShapeType="1"/>
          </p:cNvSpPr>
          <p:nvPr/>
        </p:nvSpPr>
        <p:spPr bwMode="auto">
          <a:xfrm>
            <a:off x="8488363" y="231793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60" name="Rectangle 445"/>
          <p:cNvSpPr>
            <a:spLocks noChangeArrowheads="1"/>
          </p:cNvSpPr>
          <p:nvPr/>
        </p:nvSpPr>
        <p:spPr bwMode="auto">
          <a:xfrm>
            <a:off x="6337300" y="1847351"/>
            <a:ext cx="23368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MMU 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(</a:t>
            </a:r>
            <a:r>
              <a:rPr lang="en-US" sz="1600" kern="0" dirty="0" err="1">
                <a:solidFill>
                  <a:sysClr val="windowText" lastClr="000000"/>
                </a:solidFill>
                <a:latin typeface="+mn-lt"/>
              </a:rPr>
              <a:t>addr</a:t>
            </a: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 translation)</a:t>
            </a:r>
          </a:p>
        </p:txBody>
      </p:sp>
      <p:sp>
        <p:nvSpPr>
          <p:cNvPr id="61" name="Rectangle 450"/>
          <p:cNvSpPr>
            <a:spLocks noChangeArrowheads="1"/>
          </p:cNvSpPr>
          <p:nvPr/>
        </p:nvSpPr>
        <p:spPr bwMode="auto">
          <a:xfrm>
            <a:off x="3929063" y="1836893"/>
            <a:ext cx="10541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Instruction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fetch</a:t>
            </a:r>
          </a:p>
        </p:txBody>
      </p:sp>
      <p:sp>
        <p:nvSpPr>
          <p:cNvPr id="62" name="Rectangle 452"/>
          <p:cNvSpPr>
            <a:spLocks noChangeArrowheads="1"/>
          </p:cNvSpPr>
          <p:nvPr/>
        </p:nvSpPr>
        <p:spPr bwMode="auto">
          <a:xfrm>
            <a:off x="1892300" y="1763690"/>
            <a:ext cx="7607300" cy="311633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63" name="Text Box 458"/>
          <p:cNvSpPr txBox="1">
            <a:spLocks noChangeArrowheads="1"/>
          </p:cNvSpPr>
          <p:nvPr/>
        </p:nvSpPr>
        <p:spPr bwMode="auto">
          <a:xfrm>
            <a:off x="1775290" y="1447800"/>
            <a:ext cx="119651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Core x4</a:t>
            </a:r>
          </a:p>
        </p:txBody>
      </p:sp>
      <p:sp>
        <p:nvSpPr>
          <p:cNvPr id="64" name="Rectangle 459"/>
          <p:cNvSpPr>
            <a:spLocks noChangeArrowheads="1"/>
          </p:cNvSpPr>
          <p:nvPr/>
        </p:nvSpPr>
        <p:spPr bwMode="auto">
          <a:xfrm>
            <a:off x="5740400" y="5059108"/>
            <a:ext cx="3441700" cy="755306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DDR3 Memory controller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3 </a:t>
            </a: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x</a:t>
            </a: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 64 bit @ 10.66 GB/</a:t>
            </a: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s</a:t>
            </a:r>
            <a:endParaRPr lang="en-US" sz="1400" kern="0" dirty="0">
              <a:solidFill>
                <a:sysClr val="windowText" lastClr="000000"/>
              </a:solidFill>
              <a:latin typeface="+mn-lt"/>
            </a:endParaRP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32 GB/</a:t>
            </a: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s</a:t>
            </a: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 total (shared by all cores)</a:t>
            </a:r>
          </a:p>
        </p:txBody>
      </p:sp>
      <p:sp>
        <p:nvSpPr>
          <p:cNvPr id="65" name="Rectangle 460"/>
          <p:cNvSpPr>
            <a:spLocks noChangeArrowheads="1"/>
          </p:cNvSpPr>
          <p:nvPr/>
        </p:nvSpPr>
        <p:spPr bwMode="auto">
          <a:xfrm>
            <a:off x="1663700" y="1470880"/>
            <a:ext cx="8064500" cy="4548920"/>
          </a:xfrm>
          <a:prstGeom prst="rect">
            <a:avLst/>
          </a:prstGeom>
          <a:noFill/>
          <a:ln w="1270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66" name="Text Box 461"/>
          <p:cNvSpPr txBox="1">
            <a:spLocks noChangeArrowheads="1"/>
          </p:cNvSpPr>
          <p:nvPr/>
        </p:nvSpPr>
        <p:spPr bwMode="auto">
          <a:xfrm>
            <a:off x="1524001" y="1143000"/>
            <a:ext cx="293740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Processor package</a:t>
            </a:r>
          </a:p>
        </p:txBody>
      </p:sp>
      <p:sp>
        <p:nvSpPr>
          <p:cNvPr id="67" name="Rectangle 462"/>
          <p:cNvSpPr>
            <a:spLocks noChangeArrowheads="1"/>
          </p:cNvSpPr>
          <p:nvPr/>
        </p:nvSpPr>
        <p:spPr bwMode="auto">
          <a:xfrm>
            <a:off x="6946901" y="4053882"/>
            <a:ext cx="2328863" cy="648365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QuickPath</a:t>
            </a: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 interconnect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4 links @ 25.6 GB/</a:t>
            </a: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s</a:t>
            </a: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 each</a:t>
            </a:r>
          </a:p>
        </p:txBody>
      </p:sp>
      <p:sp>
        <p:nvSpPr>
          <p:cNvPr id="68" name="Line 464"/>
          <p:cNvSpPr>
            <a:spLocks noChangeShapeType="1"/>
          </p:cNvSpPr>
          <p:nvPr/>
        </p:nvSpPr>
        <p:spPr bwMode="auto">
          <a:xfrm>
            <a:off x="3598863" y="3813359"/>
            <a:ext cx="0" cy="123398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69" name="Line 474"/>
          <p:cNvSpPr>
            <a:spLocks noChangeShapeType="1"/>
          </p:cNvSpPr>
          <p:nvPr/>
        </p:nvSpPr>
        <p:spPr bwMode="auto">
          <a:xfrm flipH="1">
            <a:off x="7329489" y="5814414"/>
            <a:ext cx="7937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0" name="Line 475"/>
          <p:cNvSpPr>
            <a:spLocks noChangeShapeType="1"/>
          </p:cNvSpPr>
          <p:nvPr/>
        </p:nvSpPr>
        <p:spPr bwMode="auto">
          <a:xfrm>
            <a:off x="7489825" y="5814414"/>
            <a:ext cx="0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1" name="Line 476"/>
          <p:cNvSpPr>
            <a:spLocks noChangeShapeType="1"/>
          </p:cNvSpPr>
          <p:nvPr/>
        </p:nvSpPr>
        <p:spPr bwMode="auto">
          <a:xfrm>
            <a:off x="7642225" y="5806572"/>
            <a:ext cx="0" cy="44182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2" name="Line 479"/>
          <p:cNvSpPr>
            <a:spLocks noChangeShapeType="1"/>
          </p:cNvSpPr>
          <p:nvPr/>
        </p:nvSpPr>
        <p:spPr bwMode="auto">
          <a:xfrm>
            <a:off x="6481763" y="3834275"/>
            <a:ext cx="0" cy="122352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3" name="Text Box 497"/>
          <p:cNvSpPr txBox="1">
            <a:spLocks noChangeArrowheads="1"/>
          </p:cNvSpPr>
          <p:nvPr/>
        </p:nvSpPr>
        <p:spPr bwMode="auto">
          <a:xfrm>
            <a:off x="9855200" y="3886200"/>
            <a:ext cx="9652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To other 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cores</a:t>
            </a:r>
          </a:p>
        </p:txBody>
      </p:sp>
      <p:grpSp>
        <p:nvGrpSpPr>
          <p:cNvPr id="74" name="Group 501"/>
          <p:cNvGrpSpPr>
            <a:grpSpLocks/>
          </p:cNvGrpSpPr>
          <p:nvPr/>
        </p:nvGrpSpPr>
        <p:grpSpPr bwMode="auto">
          <a:xfrm>
            <a:off x="9259888" y="4111397"/>
            <a:ext cx="595312" cy="501960"/>
            <a:chOff x="4785" y="2300"/>
            <a:chExt cx="343" cy="384"/>
          </a:xfrm>
        </p:grpSpPr>
        <p:sp>
          <p:nvSpPr>
            <p:cNvPr id="75" name="Line 480"/>
            <p:cNvSpPr>
              <a:spLocks noChangeShapeType="1"/>
            </p:cNvSpPr>
            <p:nvPr/>
          </p:nvSpPr>
          <p:spPr bwMode="auto">
            <a:xfrm rot="5400000">
              <a:off x="4953" y="2132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76" name="Line 495"/>
            <p:cNvSpPr>
              <a:spLocks noChangeShapeType="1"/>
            </p:cNvSpPr>
            <p:nvPr/>
          </p:nvSpPr>
          <p:spPr bwMode="auto">
            <a:xfrm rot="5400000">
              <a:off x="4953" y="2208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77" name="Line 496"/>
            <p:cNvSpPr>
              <a:spLocks noChangeShapeType="1"/>
            </p:cNvSpPr>
            <p:nvPr/>
          </p:nvSpPr>
          <p:spPr bwMode="auto">
            <a:xfrm rot="5400000">
              <a:off x="4953" y="2284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78" name="Line 498"/>
            <p:cNvSpPr>
              <a:spLocks noChangeShapeType="1"/>
            </p:cNvSpPr>
            <p:nvPr/>
          </p:nvSpPr>
          <p:spPr bwMode="auto">
            <a:xfrm rot="5400000">
              <a:off x="4961" y="2516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+mn-lt"/>
              </a:endParaRPr>
            </a:p>
          </p:txBody>
        </p:sp>
      </p:grpSp>
      <p:sp>
        <p:nvSpPr>
          <p:cNvPr id="79" name="Text Box 499"/>
          <p:cNvSpPr txBox="1">
            <a:spLocks noChangeArrowheads="1"/>
          </p:cNvSpPr>
          <p:nvPr/>
        </p:nvSpPr>
        <p:spPr bwMode="auto">
          <a:xfrm>
            <a:off x="9885423" y="4418587"/>
            <a:ext cx="934977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To I/O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bridge</a:t>
            </a:r>
          </a:p>
        </p:txBody>
      </p:sp>
      <p:sp>
        <p:nvSpPr>
          <p:cNvPr id="80" name="Line 500"/>
          <p:cNvSpPr>
            <a:spLocks noChangeShapeType="1"/>
          </p:cNvSpPr>
          <p:nvPr/>
        </p:nvSpPr>
        <p:spPr bwMode="auto">
          <a:xfrm>
            <a:off x="8089900" y="4691789"/>
            <a:ext cx="0" cy="35555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81" name="Line 502"/>
          <p:cNvSpPr>
            <a:spLocks noChangeShapeType="1"/>
          </p:cNvSpPr>
          <p:nvPr/>
        </p:nvSpPr>
        <p:spPr bwMode="auto">
          <a:xfrm flipV="1">
            <a:off x="4699000" y="5381983"/>
            <a:ext cx="1041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cxnSp>
        <p:nvCxnSpPr>
          <p:cNvPr id="8" name="Straight Arrow Connector 7"/>
          <p:cNvCxnSpPr>
            <a:stCxn id="54" idx="1"/>
            <a:endCxn id="44" idx="3"/>
          </p:cNvCxnSpPr>
          <p:nvPr/>
        </p:nvCxnSpPr>
        <p:spPr bwMode="auto">
          <a:xfrm flipH="1" flipV="1">
            <a:off x="4940300" y="3588524"/>
            <a:ext cx="977900" cy="10457"/>
          </a:xfrm>
          <a:prstGeom prst="straightConnector1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sp>
        <p:nvSpPr>
          <p:cNvPr id="10" name="Freeform 9"/>
          <p:cNvSpPr/>
          <p:nvPr/>
        </p:nvSpPr>
        <p:spPr bwMode="auto">
          <a:xfrm>
            <a:off x="3497264" y="2479916"/>
            <a:ext cx="2011362" cy="341632"/>
          </a:xfrm>
          <a:custGeom>
            <a:avLst/>
            <a:gdLst>
              <a:gd name="connsiteX0" fmla="*/ 2044557 w 2044557"/>
              <a:gd name="connsiteY0" fmla="*/ 349321 h 349321"/>
              <a:gd name="connsiteX1" fmla="*/ 1068512 w 2044557"/>
              <a:gd name="connsiteY1" fmla="*/ 0 h 349321"/>
              <a:gd name="connsiteX2" fmla="*/ 0 w 2044557"/>
              <a:gd name="connsiteY2" fmla="*/ 349321 h 349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4557" h="349321">
                <a:moveTo>
                  <a:pt x="2044557" y="349321"/>
                </a:moveTo>
                <a:cubicBezTo>
                  <a:pt x="1726914" y="174660"/>
                  <a:pt x="1409271" y="0"/>
                  <a:pt x="1068512" y="0"/>
                </a:cubicBezTo>
                <a:cubicBezTo>
                  <a:pt x="727753" y="0"/>
                  <a:pt x="172948" y="306512"/>
                  <a:pt x="0" y="349321"/>
                </a:cubicBezTo>
              </a:path>
            </a:pathLst>
          </a:cu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3" name="Freeform 82"/>
          <p:cNvSpPr/>
          <p:nvPr/>
        </p:nvSpPr>
        <p:spPr bwMode="auto">
          <a:xfrm>
            <a:off x="5219701" y="2409943"/>
            <a:ext cx="2322441" cy="349321"/>
          </a:xfrm>
          <a:custGeom>
            <a:avLst/>
            <a:gdLst>
              <a:gd name="connsiteX0" fmla="*/ 2044557 w 2044557"/>
              <a:gd name="connsiteY0" fmla="*/ 349321 h 349321"/>
              <a:gd name="connsiteX1" fmla="*/ 1068512 w 2044557"/>
              <a:gd name="connsiteY1" fmla="*/ 0 h 349321"/>
              <a:gd name="connsiteX2" fmla="*/ 0 w 2044557"/>
              <a:gd name="connsiteY2" fmla="*/ 349321 h 349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4557" h="349321">
                <a:moveTo>
                  <a:pt x="2044557" y="349321"/>
                </a:moveTo>
                <a:cubicBezTo>
                  <a:pt x="1726914" y="174660"/>
                  <a:pt x="1409271" y="0"/>
                  <a:pt x="1068512" y="0"/>
                </a:cubicBezTo>
                <a:cubicBezTo>
                  <a:pt x="727753" y="0"/>
                  <a:pt x="172948" y="306512"/>
                  <a:pt x="0" y="349321"/>
                </a:cubicBezTo>
              </a:path>
            </a:pathLst>
          </a:cu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73879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End-to-End Core i7 Address Translation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701925" y="1066800"/>
            <a:ext cx="609600" cy="4572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CPU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2092325" y="1981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VPN</a:t>
            </a:r>
          </a:p>
        </p:txBody>
      </p:sp>
      <p:sp>
        <p:nvSpPr>
          <p:cNvPr id="6" name="Rectangle 381"/>
          <p:cNvSpPr>
            <a:spLocks noChangeArrowheads="1"/>
          </p:cNvSpPr>
          <p:nvPr/>
        </p:nvSpPr>
        <p:spPr bwMode="auto">
          <a:xfrm>
            <a:off x="3159125" y="1981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VPO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2400300" y="1752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36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3238500" y="1752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9" name="Line 384"/>
          <p:cNvSpPr>
            <a:spLocks noChangeShapeType="1"/>
          </p:cNvSpPr>
          <p:nvPr/>
        </p:nvSpPr>
        <p:spPr bwMode="auto">
          <a:xfrm>
            <a:off x="2930525" y="22860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24733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TLBT</a:t>
            </a:r>
          </a:p>
        </p:txBody>
      </p:sp>
      <p:sp>
        <p:nvSpPr>
          <p:cNvPr id="11" name="Rectangle 386"/>
          <p:cNvSpPr>
            <a:spLocks noChangeArrowheads="1"/>
          </p:cNvSpPr>
          <p:nvPr/>
        </p:nvSpPr>
        <p:spPr bwMode="auto">
          <a:xfrm>
            <a:off x="30067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TLBI</a:t>
            </a:r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3159126" y="2438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2549525" y="24384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32</a:t>
            </a:r>
          </a:p>
        </p:txBody>
      </p:sp>
      <p:sp>
        <p:nvSpPr>
          <p:cNvPr id="14" name="Rectangle 390"/>
          <p:cNvSpPr>
            <a:spLocks noChangeArrowheads="1"/>
          </p:cNvSpPr>
          <p:nvPr/>
        </p:nvSpPr>
        <p:spPr bwMode="auto">
          <a:xfrm>
            <a:off x="37687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5" name="Rectangle 391"/>
          <p:cNvSpPr>
            <a:spLocks noChangeArrowheads="1"/>
          </p:cNvSpPr>
          <p:nvPr/>
        </p:nvSpPr>
        <p:spPr bwMode="auto">
          <a:xfrm>
            <a:off x="43021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Rectangle 392"/>
          <p:cNvSpPr>
            <a:spLocks noChangeArrowheads="1"/>
          </p:cNvSpPr>
          <p:nvPr/>
        </p:nvSpPr>
        <p:spPr bwMode="auto">
          <a:xfrm>
            <a:off x="48355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7" name="Rectangle 393"/>
          <p:cNvSpPr>
            <a:spLocks noChangeArrowheads="1"/>
          </p:cNvSpPr>
          <p:nvPr/>
        </p:nvSpPr>
        <p:spPr bwMode="auto">
          <a:xfrm>
            <a:off x="53689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8" name="Rectangle 394"/>
          <p:cNvSpPr>
            <a:spLocks noChangeArrowheads="1"/>
          </p:cNvSpPr>
          <p:nvPr/>
        </p:nvSpPr>
        <p:spPr bwMode="auto">
          <a:xfrm>
            <a:off x="37687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9" name="Rectangle 395"/>
          <p:cNvSpPr>
            <a:spLocks noChangeArrowheads="1"/>
          </p:cNvSpPr>
          <p:nvPr/>
        </p:nvSpPr>
        <p:spPr bwMode="auto">
          <a:xfrm>
            <a:off x="43021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0" name="Rectangle 396"/>
          <p:cNvSpPr>
            <a:spLocks noChangeArrowheads="1"/>
          </p:cNvSpPr>
          <p:nvPr/>
        </p:nvSpPr>
        <p:spPr bwMode="auto">
          <a:xfrm>
            <a:off x="48355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1" name="Rectangle 397"/>
          <p:cNvSpPr>
            <a:spLocks noChangeArrowheads="1"/>
          </p:cNvSpPr>
          <p:nvPr/>
        </p:nvSpPr>
        <p:spPr bwMode="auto">
          <a:xfrm>
            <a:off x="53689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2" name="Rectangle 398"/>
          <p:cNvSpPr>
            <a:spLocks noChangeArrowheads="1"/>
          </p:cNvSpPr>
          <p:nvPr/>
        </p:nvSpPr>
        <p:spPr bwMode="auto">
          <a:xfrm>
            <a:off x="37687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3" name="Rectangle 399"/>
          <p:cNvSpPr>
            <a:spLocks noChangeArrowheads="1"/>
          </p:cNvSpPr>
          <p:nvPr/>
        </p:nvSpPr>
        <p:spPr bwMode="auto">
          <a:xfrm>
            <a:off x="43021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4" name="Rectangle 400"/>
          <p:cNvSpPr>
            <a:spLocks noChangeArrowheads="1"/>
          </p:cNvSpPr>
          <p:nvPr/>
        </p:nvSpPr>
        <p:spPr bwMode="auto">
          <a:xfrm>
            <a:off x="48355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5" name="Rectangle 401"/>
          <p:cNvSpPr>
            <a:spLocks noChangeArrowheads="1"/>
          </p:cNvSpPr>
          <p:nvPr/>
        </p:nvSpPr>
        <p:spPr bwMode="auto">
          <a:xfrm>
            <a:off x="53689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6" name="Rectangle 402"/>
          <p:cNvSpPr>
            <a:spLocks noChangeArrowheads="1"/>
          </p:cNvSpPr>
          <p:nvPr/>
        </p:nvSpPr>
        <p:spPr bwMode="auto">
          <a:xfrm>
            <a:off x="37687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7" name="Rectangle 403"/>
          <p:cNvSpPr>
            <a:spLocks noChangeArrowheads="1"/>
          </p:cNvSpPr>
          <p:nvPr/>
        </p:nvSpPr>
        <p:spPr bwMode="auto">
          <a:xfrm>
            <a:off x="43021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8" name="Rectangle 404"/>
          <p:cNvSpPr>
            <a:spLocks noChangeArrowheads="1"/>
          </p:cNvSpPr>
          <p:nvPr/>
        </p:nvSpPr>
        <p:spPr bwMode="auto">
          <a:xfrm>
            <a:off x="48355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9" name="Rectangle 405"/>
          <p:cNvSpPr>
            <a:spLocks noChangeArrowheads="1"/>
          </p:cNvSpPr>
          <p:nvPr/>
        </p:nvSpPr>
        <p:spPr bwMode="auto">
          <a:xfrm>
            <a:off x="53689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0" name="Text Box 406"/>
          <p:cNvSpPr txBox="1">
            <a:spLocks noChangeArrowheads="1"/>
          </p:cNvSpPr>
          <p:nvPr/>
        </p:nvSpPr>
        <p:spPr bwMode="auto">
          <a:xfrm>
            <a:off x="4742335" y="3863975"/>
            <a:ext cx="404340" cy="262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31" name="Line 407"/>
          <p:cNvSpPr>
            <a:spLocks noChangeShapeType="1"/>
          </p:cNvSpPr>
          <p:nvPr/>
        </p:nvSpPr>
        <p:spPr bwMode="auto">
          <a:xfrm>
            <a:off x="3311525" y="297180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2" name="Line 408"/>
          <p:cNvSpPr>
            <a:spLocks noChangeShapeType="1"/>
          </p:cNvSpPr>
          <p:nvPr/>
        </p:nvSpPr>
        <p:spPr bwMode="auto">
          <a:xfrm>
            <a:off x="3311525" y="35052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3" name="Line 409"/>
          <p:cNvSpPr>
            <a:spLocks noChangeShapeType="1"/>
          </p:cNvSpPr>
          <p:nvPr/>
        </p:nvSpPr>
        <p:spPr bwMode="auto">
          <a:xfrm>
            <a:off x="3311525" y="4191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4" name="Line 410"/>
          <p:cNvSpPr>
            <a:spLocks noChangeShapeType="1"/>
          </p:cNvSpPr>
          <p:nvPr/>
        </p:nvSpPr>
        <p:spPr bwMode="auto">
          <a:xfrm>
            <a:off x="3311525" y="36576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5" name="Line 411"/>
          <p:cNvSpPr>
            <a:spLocks noChangeShapeType="1"/>
          </p:cNvSpPr>
          <p:nvPr/>
        </p:nvSpPr>
        <p:spPr bwMode="auto">
          <a:xfrm>
            <a:off x="3311525" y="3810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6" name="Line 412"/>
          <p:cNvSpPr>
            <a:spLocks noChangeShapeType="1"/>
          </p:cNvSpPr>
          <p:nvPr/>
        </p:nvSpPr>
        <p:spPr bwMode="auto">
          <a:xfrm>
            <a:off x="2778125" y="29718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7" name="Line 413"/>
          <p:cNvSpPr>
            <a:spLocks noChangeShapeType="1"/>
          </p:cNvSpPr>
          <p:nvPr/>
        </p:nvSpPr>
        <p:spPr bwMode="auto">
          <a:xfrm>
            <a:off x="2778125" y="3124200"/>
            <a:ext cx="289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8" name="Line 414"/>
          <p:cNvSpPr>
            <a:spLocks noChangeShapeType="1"/>
          </p:cNvSpPr>
          <p:nvPr/>
        </p:nvSpPr>
        <p:spPr bwMode="auto">
          <a:xfrm>
            <a:off x="40735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9" name="Line 415"/>
          <p:cNvSpPr>
            <a:spLocks noChangeShapeType="1"/>
          </p:cNvSpPr>
          <p:nvPr/>
        </p:nvSpPr>
        <p:spPr bwMode="auto">
          <a:xfrm>
            <a:off x="46069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0" name="Line 416"/>
          <p:cNvSpPr>
            <a:spLocks noChangeShapeType="1"/>
          </p:cNvSpPr>
          <p:nvPr/>
        </p:nvSpPr>
        <p:spPr bwMode="auto">
          <a:xfrm>
            <a:off x="51403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1" name="Line 417"/>
          <p:cNvSpPr>
            <a:spLocks noChangeShapeType="1"/>
          </p:cNvSpPr>
          <p:nvPr/>
        </p:nvSpPr>
        <p:spPr bwMode="auto">
          <a:xfrm>
            <a:off x="56737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2" name="Line 418"/>
          <p:cNvSpPr>
            <a:spLocks noChangeShapeType="1"/>
          </p:cNvSpPr>
          <p:nvPr/>
        </p:nvSpPr>
        <p:spPr bwMode="auto">
          <a:xfrm>
            <a:off x="2244725" y="2286000"/>
            <a:ext cx="0" cy="265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3" name="Line 419"/>
          <p:cNvSpPr>
            <a:spLocks noChangeShapeType="1"/>
          </p:cNvSpPr>
          <p:nvPr/>
        </p:nvSpPr>
        <p:spPr bwMode="auto">
          <a:xfrm>
            <a:off x="3006725" y="152400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4" name="Text Box 420"/>
          <p:cNvSpPr txBox="1">
            <a:spLocks noChangeArrowheads="1"/>
          </p:cNvSpPr>
          <p:nvPr/>
        </p:nvSpPr>
        <p:spPr bwMode="auto">
          <a:xfrm>
            <a:off x="3236913" y="4311651"/>
            <a:ext cx="307816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L1 TLB (16 sets, 4 entries/set)</a:t>
            </a:r>
          </a:p>
        </p:txBody>
      </p:sp>
      <p:sp>
        <p:nvSpPr>
          <p:cNvPr id="45" name="Rectangle 421"/>
          <p:cNvSpPr>
            <a:spLocks noChangeArrowheads="1"/>
          </p:cNvSpPr>
          <p:nvPr/>
        </p:nvSpPr>
        <p:spPr bwMode="auto">
          <a:xfrm>
            <a:off x="20923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VPN1</a:t>
            </a:r>
          </a:p>
        </p:txBody>
      </p:sp>
      <p:sp>
        <p:nvSpPr>
          <p:cNvPr id="46" name="Rectangle 422"/>
          <p:cNvSpPr>
            <a:spLocks noChangeArrowheads="1"/>
          </p:cNvSpPr>
          <p:nvPr/>
        </p:nvSpPr>
        <p:spPr bwMode="auto">
          <a:xfrm>
            <a:off x="26257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VPN2</a:t>
            </a:r>
          </a:p>
        </p:txBody>
      </p:sp>
      <p:sp>
        <p:nvSpPr>
          <p:cNvPr id="47" name="Text Box 423"/>
          <p:cNvSpPr txBox="1">
            <a:spLocks noChangeArrowheads="1"/>
          </p:cNvSpPr>
          <p:nvPr/>
        </p:nvSpPr>
        <p:spPr bwMode="auto">
          <a:xfrm>
            <a:off x="2705101" y="4724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48" name="Text Box 424"/>
          <p:cNvSpPr txBox="1">
            <a:spLocks noChangeArrowheads="1"/>
          </p:cNvSpPr>
          <p:nvPr/>
        </p:nvSpPr>
        <p:spPr bwMode="auto">
          <a:xfrm>
            <a:off x="2244726" y="4724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0" name="Rectangle 425"/>
          <p:cNvSpPr>
            <a:spLocks noChangeArrowheads="1"/>
          </p:cNvSpPr>
          <p:nvPr/>
        </p:nvSpPr>
        <p:spPr bwMode="auto">
          <a:xfrm>
            <a:off x="2316163" y="5626100"/>
            <a:ext cx="315912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1" name="Rectangle 426"/>
          <p:cNvSpPr>
            <a:spLocks noChangeArrowheads="1"/>
          </p:cNvSpPr>
          <p:nvPr/>
        </p:nvSpPr>
        <p:spPr bwMode="auto">
          <a:xfrm>
            <a:off x="2316163" y="5905500"/>
            <a:ext cx="315912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52" name="Text Box 431"/>
          <p:cNvSpPr txBox="1">
            <a:spLocks noChangeArrowheads="1"/>
          </p:cNvSpPr>
          <p:nvPr/>
        </p:nvSpPr>
        <p:spPr bwMode="auto">
          <a:xfrm>
            <a:off x="1524000" y="5497514"/>
            <a:ext cx="661988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CR3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5826125" y="5040313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PPN</a:t>
            </a:r>
          </a:p>
        </p:txBody>
      </p:sp>
      <p:sp>
        <p:nvSpPr>
          <p:cNvPr id="54" name="Rectangle 437"/>
          <p:cNvSpPr>
            <a:spLocks noChangeArrowheads="1"/>
          </p:cNvSpPr>
          <p:nvPr/>
        </p:nvSpPr>
        <p:spPr bwMode="auto">
          <a:xfrm>
            <a:off x="6892925" y="5040313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PPO</a:t>
            </a:r>
          </a:p>
        </p:txBody>
      </p:sp>
      <p:sp>
        <p:nvSpPr>
          <p:cNvPr id="55" name="Text Box 438"/>
          <p:cNvSpPr txBox="1">
            <a:spLocks noChangeArrowheads="1"/>
          </p:cNvSpPr>
          <p:nvPr/>
        </p:nvSpPr>
        <p:spPr bwMode="auto">
          <a:xfrm>
            <a:off x="6134100" y="4800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56" name="Text Box 439"/>
          <p:cNvSpPr txBox="1">
            <a:spLocks noChangeArrowheads="1"/>
          </p:cNvSpPr>
          <p:nvPr/>
        </p:nvSpPr>
        <p:spPr bwMode="auto">
          <a:xfrm>
            <a:off x="7010400" y="4800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57" name="Line 440"/>
          <p:cNvSpPr>
            <a:spLocks noChangeShapeType="1"/>
          </p:cNvSpPr>
          <p:nvPr/>
        </p:nvSpPr>
        <p:spPr bwMode="auto">
          <a:xfrm>
            <a:off x="5902325" y="3762375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8" name="Line 441"/>
          <p:cNvSpPr>
            <a:spLocks noChangeShapeType="1"/>
          </p:cNvSpPr>
          <p:nvPr/>
        </p:nvSpPr>
        <p:spPr bwMode="auto">
          <a:xfrm>
            <a:off x="6511925" y="3759200"/>
            <a:ext cx="0" cy="1270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9" name="Line 442"/>
          <p:cNvSpPr>
            <a:spLocks noChangeShapeType="1"/>
          </p:cNvSpPr>
          <p:nvPr/>
        </p:nvSpPr>
        <p:spPr bwMode="auto">
          <a:xfrm>
            <a:off x="4559301" y="6083300"/>
            <a:ext cx="1952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0" name="Line 443"/>
          <p:cNvSpPr>
            <a:spLocks noChangeShapeType="1"/>
          </p:cNvSpPr>
          <p:nvPr/>
        </p:nvSpPr>
        <p:spPr bwMode="auto">
          <a:xfrm flipH="1" flipV="1">
            <a:off x="6502401" y="5349876"/>
            <a:ext cx="952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1" name="Text Box 448"/>
          <p:cNvSpPr txBox="1">
            <a:spLocks noChangeArrowheads="1"/>
          </p:cNvSpPr>
          <p:nvPr/>
        </p:nvSpPr>
        <p:spPr bwMode="auto">
          <a:xfrm>
            <a:off x="2768601" y="6477001"/>
            <a:ext cx="1322477" cy="311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Page tables</a:t>
            </a:r>
          </a:p>
        </p:txBody>
      </p:sp>
      <p:sp>
        <p:nvSpPr>
          <p:cNvPr id="62" name="Text Box 449"/>
          <p:cNvSpPr txBox="1">
            <a:spLocks noChangeArrowheads="1"/>
          </p:cNvSpPr>
          <p:nvPr/>
        </p:nvSpPr>
        <p:spPr bwMode="auto">
          <a:xfrm>
            <a:off x="2209800" y="3613151"/>
            <a:ext cx="650818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63" name="Text Box 450"/>
          <p:cNvSpPr txBox="1">
            <a:spLocks noChangeArrowheads="1"/>
          </p:cNvSpPr>
          <p:nvPr/>
        </p:nvSpPr>
        <p:spPr bwMode="auto">
          <a:xfrm>
            <a:off x="6023313" y="3175001"/>
            <a:ext cx="580286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64" name="Line 451"/>
          <p:cNvSpPr>
            <a:spLocks noChangeShapeType="1"/>
          </p:cNvSpPr>
          <p:nvPr/>
        </p:nvSpPr>
        <p:spPr bwMode="auto">
          <a:xfrm>
            <a:off x="3692525" y="2209800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5" name="Line 452"/>
          <p:cNvSpPr>
            <a:spLocks noChangeShapeType="1"/>
          </p:cNvSpPr>
          <p:nvPr/>
        </p:nvSpPr>
        <p:spPr bwMode="auto">
          <a:xfrm>
            <a:off x="6969125" y="2209800"/>
            <a:ext cx="0" cy="2819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6" name="Text Box 453"/>
          <p:cNvSpPr txBox="1">
            <a:spLocks noChangeArrowheads="1"/>
          </p:cNvSpPr>
          <p:nvPr/>
        </p:nvSpPr>
        <p:spPr bwMode="auto">
          <a:xfrm>
            <a:off x="7358875" y="5283200"/>
            <a:ext cx="1025922" cy="902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Physical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address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(PA)</a:t>
            </a:r>
          </a:p>
        </p:txBody>
      </p:sp>
      <p:sp>
        <p:nvSpPr>
          <p:cNvPr id="67" name="Rectangle 454"/>
          <p:cNvSpPr>
            <a:spLocks noChangeArrowheads="1"/>
          </p:cNvSpPr>
          <p:nvPr/>
        </p:nvSpPr>
        <p:spPr bwMode="auto">
          <a:xfrm>
            <a:off x="6969125" y="12954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Result</a:t>
            </a:r>
          </a:p>
        </p:txBody>
      </p:sp>
      <p:sp>
        <p:nvSpPr>
          <p:cNvPr id="68" name="Text Box 455"/>
          <p:cNvSpPr txBox="1">
            <a:spLocks noChangeArrowheads="1"/>
          </p:cNvSpPr>
          <p:nvPr/>
        </p:nvSpPr>
        <p:spPr bwMode="auto">
          <a:xfrm>
            <a:off x="7334250" y="1066801"/>
            <a:ext cx="560850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32/64</a:t>
            </a:r>
          </a:p>
        </p:txBody>
      </p:sp>
      <p:sp>
        <p:nvSpPr>
          <p:cNvPr id="69" name="Rectangle 456"/>
          <p:cNvSpPr>
            <a:spLocks noChangeArrowheads="1"/>
          </p:cNvSpPr>
          <p:nvPr/>
        </p:nvSpPr>
        <p:spPr bwMode="auto">
          <a:xfrm>
            <a:off x="72739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0" name="Rectangle 457"/>
          <p:cNvSpPr>
            <a:spLocks noChangeArrowheads="1"/>
          </p:cNvSpPr>
          <p:nvPr/>
        </p:nvSpPr>
        <p:spPr bwMode="auto">
          <a:xfrm>
            <a:off x="78073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1" name="Rectangle 458"/>
          <p:cNvSpPr>
            <a:spLocks noChangeArrowheads="1"/>
          </p:cNvSpPr>
          <p:nvPr/>
        </p:nvSpPr>
        <p:spPr bwMode="auto">
          <a:xfrm>
            <a:off x="83407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2" name="Rectangle 459"/>
          <p:cNvSpPr>
            <a:spLocks noChangeArrowheads="1"/>
          </p:cNvSpPr>
          <p:nvPr/>
        </p:nvSpPr>
        <p:spPr bwMode="auto">
          <a:xfrm>
            <a:off x="88741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3" name="Rectangle 460"/>
          <p:cNvSpPr>
            <a:spLocks noChangeArrowheads="1"/>
          </p:cNvSpPr>
          <p:nvPr/>
        </p:nvSpPr>
        <p:spPr bwMode="auto">
          <a:xfrm>
            <a:off x="72739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4" name="Rectangle 461"/>
          <p:cNvSpPr>
            <a:spLocks noChangeArrowheads="1"/>
          </p:cNvSpPr>
          <p:nvPr/>
        </p:nvSpPr>
        <p:spPr bwMode="auto">
          <a:xfrm>
            <a:off x="78073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5" name="Rectangle 462"/>
          <p:cNvSpPr>
            <a:spLocks noChangeArrowheads="1"/>
          </p:cNvSpPr>
          <p:nvPr/>
        </p:nvSpPr>
        <p:spPr bwMode="auto">
          <a:xfrm>
            <a:off x="83407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6" name="Rectangle 463"/>
          <p:cNvSpPr>
            <a:spLocks noChangeArrowheads="1"/>
          </p:cNvSpPr>
          <p:nvPr/>
        </p:nvSpPr>
        <p:spPr bwMode="auto">
          <a:xfrm>
            <a:off x="88741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7" name="Rectangle 464"/>
          <p:cNvSpPr>
            <a:spLocks noChangeArrowheads="1"/>
          </p:cNvSpPr>
          <p:nvPr/>
        </p:nvSpPr>
        <p:spPr bwMode="auto">
          <a:xfrm>
            <a:off x="72739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8" name="Rectangle 465"/>
          <p:cNvSpPr>
            <a:spLocks noChangeArrowheads="1"/>
          </p:cNvSpPr>
          <p:nvPr/>
        </p:nvSpPr>
        <p:spPr bwMode="auto">
          <a:xfrm>
            <a:off x="78073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9" name="Rectangle 466"/>
          <p:cNvSpPr>
            <a:spLocks noChangeArrowheads="1"/>
          </p:cNvSpPr>
          <p:nvPr/>
        </p:nvSpPr>
        <p:spPr bwMode="auto">
          <a:xfrm>
            <a:off x="83407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0" name="Rectangle 467"/>
          <p:cNvSpPr>
            <a:spLocks noChangeArrowheads="1"/>
          </p:cNvSpPr>
          <p:nvPr/>
        </p:nvSpPr>
        <p:spPr bwMode="auto">
          <a:xfrm>
            <a:off x="88741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1" name="Rectangle 468"/>
          <p:cNvSpPr>
            <a:spLocks noChangeArrowheads="1"/>
          </p:cNvSpPr>
          <p:nvPr/>
        </p:nvSpPr>
        <p:spPr bwMode="auto">
          <a:xfrm>
            <a:off x="72739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2" name="Rectangle 469"/>
          <p:cNvSpPr>
            <a:spLocks noChangeArrowheads="1"/>
          </p:cNvSpPr>
          <p:nvPr/>
        </p:nvSpPr>
        <p:spPr bwMode="auto">
          <a:xfrm>
            <a:off x="78073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3" name="Rectangle 470"/>
          <p:cNvSpPr>
            <a:spLocks noChangeArrowheads="1"/>
          </p:cNvSpPr>
          <p:nvPr/>
        </p:nvSpPr>
        <p:spPr bwMode="auto">
          <a:xfrm>
            <a:off x="83407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4" name="Rectangle 471"/>
          <p:cNvSpPr>
            <a:spLocks noChangeArrowheads="1"/>
          </p:cNvSpPr>
          <p:nvPr/>
        </p:nvSpPr>
        <p:spPr bwMode="auto">
          <a:xfrm>
            <a:off x="88741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5" name="Text Box 472"/>
          <p:cNvSpPr txBox="1">
            <a:spLocks noChangeArrowheads="1"/>
          </p:cNvSpPr>
          <p:nvPr/>
        </p:nvSpPr>
        <p:spPr bwMode="auto">
          <a:xfrm>
            <a:off x="8247535" y="3863975"/>
            <a:ext cx="404340" cy="262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86" name="Line 473"/>
          <p:cNvSpPr>
            <a:spLocks noChangeShapeType="1"/>
          </p:cNvSpPr>
          <p:nvPr/>
        </p:nvSpPr>
        <p:spPr bwMode="auto">
          <a:xfrm>
            <a:off x="7654925" y="5181600"/>
            <a:ext cx="457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7" name="Line 474"/>
          <p:cNvSpPr>
            <a:spLocks noChangeShapeType="1"/>
          </p:cNvSpPr>
          <p:nvPr/>
        </p:nvSpPr>
        <p:spPr bwMode="auto">
          <a:xfrm flipV="1">
            <a:off x="86455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8" name="Line 475"/>
          <p:cNvSpPr>
            <a:spLocks noChangeShapeType="1"/>
          </p:cNvSpPr>
          <p:nvPr/>
        </p:nvSpPr>
        <p:spPr bwMode="auto">
          <a:xfrm flipV="1">
            <a:off x="100171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9" name="Line 476"/>
          <p:cNvSpPr>
            <a:spLocks noChangeShapeType="1"/>
          </p:cNvSpPr>
          <p:nvPr/>
        </p:nvSpPr>
        <p:spPr bwMode="auto">
          <a:xfrm>
            <a:off x="7412039" y="4643438"/>
            <a:ext cx="26050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0" name="Line 477"/>
          <p:cNvSpPr>
            <a:spLocks noChangeShapeType="1"/>
          </p:cNvSpPr>
          <p:nvPr/>
        </p:nvSpPr>
        <p:spPr bwMode="auto">
          <a:xfrm flipV="1">
            <a:off x="741362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1" name="Line 478"/>
          <p:cNvSpPr>
            <a:spLocks noChangeShapeType="1"/>
          </p:cNvSpPr>
          <p:nvPr/>
        </p:nvSpPr>
        <p:spPr bwMode="auto">
          <a:xfrm flipV="1">
            <a:off x="7959725" y="4267200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2" name="Line 479"/>
          <p:cNvSpPr>
            <a:spLocks noChangeShapeType="1"/>
          </p:cNvSpPr>
          <p:nvPr/>
        </p:nvSpPr>
        <p:spPr bwMode="auto">
          <a:xfrm flipV="1">
            <a:off x="84836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3" name="Line 480"/>
          <p:cNvSpPr>
            <a:spLocks noChangeShapeType="1"/>
          </p:cNvSpPr>
          <p:nvPr/>
        </p:nvSpPr>
        <p:spPr bwMode="auto">
          <a:xfrm flipV="1">
            <a:off x="90170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4" name="Line 481"/>
          <p:cNvSpPr>
            <a:spLocks noChangeShapeType="1"/>
          </p:cNvSpPr>
          <p:nvPr/>
        </p:nvSpPr>
        <p:spPr bwMode="auto">
          <a:xfrm flipV="1">
            <a:off x="9712325" y="3505200"/>
            <a:ext cx="0" cy="152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5" name="Line 482"/>
          <p:cNvSpPr>
            <a:spLocks noChangeShapeType="1"/>
          </p:cNvSpPr>
          <p:nvPr/>
        </p:nvSpPr>
        <p:spPr bwMode="auto">
          <a:xfrm flipH="1">
            <a:off x="9407525" y="35052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6" name="Line 483"/>
          <p:cNvSpPr>
            <a:spLocks noChangeShapeType="1"/>
          </p:cNvSpPr>
          <p:nvPr/>
        </p:nvSpPr>
        <p:spPr bwMode="auto">
          <a:xfrm flipH="1">
            <a:off x="9407525" y="36576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7" name="Line 484"/>
          <p:cNvSpPr>
            <a:spLocks noChangeShapeType="1"/>
          </p:cNvSpPr>
          <p:nvPr/>
        </p:nvSpPr>
        <p:spPr bwMode="auto">
          <a:xfrm flipH="1">
            <a:off x="9407525" y="3810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8" name="Line 485"/>
          <p:cNvSpPr>
            <a:spLocks noChangeShapeType="1"/>
          </p:cNvSpPr>
          <p:nvPr/>
        </p:nvSpPr>
        <p:spPr bwMode="auto">
          <a:xfrm flipH="1">
            <a:off x="9407525" y="4191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9" name="Line 429"/>
          <p:cNvSpPr>
            <a:spLocks noChangeShapeType="1"/>
          </p:cNvSpPr>
          <p:nvPr/>
        </p:nvSpPr>
        <p:spPr bwMode="auto">
          <a:xfrm>
            <a:off x="2182813" y="5245100"/>
            <a:ext cx="0" cy="776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0" name="Line 430"/>
          <p:cNvSpPr>
            <a:spLocks noChangeShapeType="1"/>
          </p:cNvSpPr>
          <p:nvPr/>
        </p:nvSpPr>
        <p:spPr bwMode="auto">
          <a:xfrm flipV="1">
            <a:off x="2182813" y="6021389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01" name="Oval 486"/>
          <p:cNvSpPr>
            <a:spLocks noChangeArrowheads="1"/>
          </p:cNvSpPr>
          <p:nvPr/>
        </p:nvSpPr>
        <p:spPr bwMode="auto">
          <a:xfrm>
            <a:off x="2147888" y="5207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2" name="Oval 487"/>
          <p:cNvSpPr>
            <a:spLocks noChangeArrowheads="1"/>
          </p:cNvSpPr>
          <p:nvPr/>
        </p:nvSpPr>
        <p:spPr bwMode="auto">
          <a:xfrm>
            <a:off x="22193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3" name="Oval 488"/>
          <p:cNvSpPr>
            <a:spLocks noChangeArrowheads="1"/>
          </p:cNvSpPr>
          <p:nvPr/>
        </p:nvSpPr>
        <p:spPr bwMode="auto">
          <a:xfrm>
            <a:off x="3654425" y="2159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4" name="Oval 489"/>
          <p:cNvSpPr>
            <a:spLocks noChangeArrowheads="1"/>
          </p:cNvSpPr>
          <p:nvPr/>
        </p:nvSpPr>
        <p:spPr bwMode="auto">
          <a:xfrm>
            <a:off x="28924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5" name="Line 491"/>
          <p:cNvSpPr>
            <a:spLocks noChangeShapeType="1"/>
          </p:cNvSpPr>
          <p:nvPr/>
        </p:nvSpPr>
        <p:spPr bwMode="auto">
          <a:xfrm flipH="1" flipV="1">
            <a:off x="7578725" y="1600200"/>
            <a:ext cx="0" cy="1828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6" name="Rectangle 492"/>
          <p:cNvSpPr>
            <a:spLocks noChangeArrowheads="1"/>
          </p:cNvSpPr>
          <p:nvPr/>
        </p:nvSpPr>
        <p:spPr bwMode="auto">
          <a:xfrm>
            <a:off x="8416925" y="5029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CT</a:t>
            </a:r>
          </a:p>
        </p:txBody>
      </p:sp>
      <p:sp>
        <p:nvSpPr>
          <p:cNvPr id="107" name="Rectangle 493"/>
          <p:cNvSpPr>
            <a:spLocks noChangeArrowheads="1"/>
          </p:cNvSpPr>
          <p:nvPr/>
        </p:nvSpPr>
        <p:spPr bwMode="auto">
          <a:xfrm>
            <a:off x="97885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CO</a:t>
            </a:r>
          </a:p>
        </p:txBody>
      </p:sp>
      <p:sp>
        <p:nvSpPr>
          <p:cNvPr id="108" name="Text Box 494"/>
          <p:cNvSpPr txBox="1">
            <a:spLocks noChangeArrowheads="1"/>
          </p:cNvSpPr>
          <p:nvPr/>
        </p:nvSpPr>
        <p:spPr bwMode="auto">
          <a:xfrm>
            <a:off x="8775700" y="4800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109" name="Text Box 495"/>
          <p:cNvSpPr txBox="1">
            <a:spLocks noChangeArrowheads="1"/>
          </p:cNvSpPr>
          <p:nvPr/>
        </p:nvSpPr>
        <p:spPr bwMode="auto">
          <a:xfrm>
            <a:off x="9813926" y="48006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0" name="Rectangle 496"/>
          <p:cNvSpPr>
            <a:spLocks noChangeArrowheads="1"/>
          </p:cNvSpPr>
          <p:nvPr/>
        </p:nvSpPr>
        <p:spPr bwMode="auto">
          <a:xfrm>
            <a:off x="94837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CI</a:t>
            </a:r>
          </a:p>
        </p:txBody>
      </p:sp>
      <p:sp>
        <p:nvSpPr>
          <p:cNvPr id="111" name="Text Box 497"/>
          <p:cNvSpPr txBox="1">
            <a:spLocks noChangeArrowheads="1"/>
          </p:cNvSpPr>
          <p:nvPr/>
        </p:nvSpPr>
        <p:spPr bwMode="auto">
          <a:xfrm>
            <a:off x="9483726" y="48006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2" name="Oval 498"/>
          <p:cNvSpPr>
            <a:spLocks noChangeArrowheads="1"/>
          </p:cNvSpPr>
          <p:nvPr/>
        </p:nvSpPr>
        <p:spPr bwMode="auto">
          <a:xfrm>
            <a:off x="86074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3" name="Oval 499"/>
          <p:cNvSpPr>
            <a:spLocks noChangeArrowheads="1"/>
          </p:cNvSpPr>
          <p:nvPr/>
        </p:nvSpPr>
        <p:spPr bwMode="auto">
          <a:xfrm>
            <a:off x="96615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4" name="Oval 500"/>
          <p:cNvSpPr>
            <a:spLocks noChangeArrowheads="1"/>
          </p:cNvSpPr>
          <p:nvPr/>
        </p:nvSpPr>
        <p:spPr bwMode="auto">
          <a:xfrm>
            <a:off x="99790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5" name="Line 501"/>
          <p:cNvSpPr>
            <a:spLocks noChangeShapeType="1"/>
          </p:cNvSpPr>
          <p:nvPr/>
        </p:nvSpPr>
        <p:spPr bwMode="auto">
          <a:xfrm>
            <a:off x="9407525" y="57150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6" name="Line 502"/>
          <p:cNvSpPr>
            <a:spLocks noChangeShapeType="1"/>
          </p:cNvSpPr>
          <p:nvPr/>
        </p:nvSpPr>
        <p:spPr bwMode="auto">
          <a:xfrm flipV="1">
            <a:off x="10398125" y="2590800"/>
            <a:ext cx="0" cy="3124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7" name="Rectangle 503"/>
          <p:cNvSpPr>
            <a:spLocks noChangeArrowheads="1"/>
          </p:cNvSpPr>
          <p:nvPr/>
        </p:nvSpPr>
        <p:spPr bwMode="auto">
          <a:xfrm>
            <a:off x="8950325" y="1066800"/>
            <a:ext cx="1524000" cy="8382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L2, L3,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main memory</a:t>
            </a:r>
          </a:p>
        </p:txBody>
      </p:sp>
      <p:sp>
        <p:nvSpPr>
          <p:cNvPr id="118" name="Text Box 504"/>
          <p:cNvSpPr txBox="1">
            <a:spLocks noChangeArrowheads="1"/>
          </p:cNvSpPr>
          <p:nvPr/>
        </p:nvSpPr>
        <p:spPr bwMode="auto">
          <a:xfrm>
            <a:off x="7248526" y="2806700"/>
            <a:ext cx="2773363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L1 </a:t>
            </a:r>
            <a:r>
              <a:rPr lang="en-US" sz="1600" dirty="0" err="1">
                <a:solidFill>
                  <a:schemeClr val="tx2"/>
                </a:solidFill>
                <a:latin typeface="+mn-lt"/>
              </a:rPr>
              <a:t>d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-cache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(64 sets, 8 lines/set)</a:t>
            </a:r>
          </a:p>
        </p:txBody>
      </p:sp>
      <p:sp>
        <p:nvSpPr>
          <p:cNvPr id="119" name="Line 505"/>
          <p:cNvSpPr>
            <a:spLocks noChangeShapeType="1"/>
          </p:cNvSpPr>
          <p:nvPr/>
        </p:nvSpPr>
        <p:spPr bwMode="auto">
          <a:xfrm flipH="1">
            <a:off x="9788525" y="259080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0" name="Line 506"/>
          <p:cNvSpPr>
            <a:spLocks noChangeShapeType="1"/>
          </p:cNvSpPr>
          <p:nvPr/>
        </p:nvSpPr>
        <p:spPr bwMode="auto">
          <a:xfrm flipV="1">
            <a:off x="9788525" y="1905000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1" name="Line 507"/>
          <p:cNvSpPr>
            <a:spLocks noChangeShapeType="1"/>
          </p:cNvSpPr>
          <p:nvPr/>
        </p:nvSpPr>
        <p:spPr bwMode="auto">
          <a:xfrm flipH="1">
            <a:off x="8035925" y="1447800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2" name="Text Box 508"/>
          <p:cNvSpPr txBox="1">
            <a:spLocks noChangeArrowheads="1"/>
          </p:cNvSpPr>
          <p:nvPr/>
        </p:nvSpPr>
        <p:spPr bwMode="auto">
          <a:xfrm>
            <a:off x="7550869" y="2057401"/>
            <a:ext cx="434412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123" name="Text Box 509"/>
          <p:cNvSpPr txBox="1">
            <a:spLocks noChangeArrowheads="1"/>
          </p:cNvSpPr>
          <p:nvPr/>
        </p:nvSpPr>
        <p:spPr bwMode="auto">
          <a:xfrm>
            <a:off x="9731050" y="1981201"/>
            <a:ext cx="650818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124" name="Line 510"/>
          <p:cNvSpPr>
            <a:spLocks noChangeShapeType="1"/>
          </p:cNvSpPr>
          <p:nvPr/>
        </p:nvSpPr>
        <p:spPr bwMode="auto">
          <a:xfrm flipH="1">
            <a:off x="3311525" y="1447800"/>
            <a:ext cx="3657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5" name="Line 511"/>
          <p:cNvSpPr>
            <a:spLocks noChangeShapeType="1"/>
          </p:cNvSpPr>
          <p:nvPr/>
        </p:nvSpPr>
        <p:spPr bwMode="auto">
          <a:xfrm flipV="1">
            <a:off x="9255125" y="54864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6" name="Line 512"/>
          <p:cNvSpPr>
            <a:spLocks noChangeShapeType="1"/>
          </p:cNvSpPr>
          <p:nvPr/>
        </p:nvSpPr>
        <p:spPr bwMode="auto">
          <a:xfrm>
            <a:off x="9407525" y="54864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7" name="Text Box 513"/>
          <p:cNvSpPr txBox="1">
            <a:spLocks noChangeArrowheads="1"/>
          </p:cNvSpPr>
          <p:nvPr/>
        </p:nvSpPr>
        <p:spPr bwMode="auto">
          <a:xfrm>
            <a:off x="2816187" y="1541659"/>
            <a:ext cx="2127762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+mn-lt"/>
              </a:rPr>
              <a:t>Virtual address (VA)</a:t>
            </a:r>
          </a:p>
        </p:txBody>
      </p:sp>
      <p:sp>
        <p:nvSpPr>
          <p:cNvPr id="128" name="Rectangle 514"/>
          <p:cNvSpPr>
            <a:spLocks noChangeArrowheads="1"/>
          </p:cNvSpPr>
          <p:nvPr/>
        </p:nvSpPr>
        <p:spPr bwMode="auto">
          <a:xfrm>
            <a:off x="31591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VPN3</a:t>
            </a:r>
          </a:p>
        </p:txBody>
      </p:sp>
      <p:sp>
        <p:nvSpPr>
          <p:cNvPr id="129" name="Rectangle 515"/>
          <p:cNvSpPr>
            <a:spLocks noChangeArrowheads="1"/>
          </p:cNvSpPr>
          <p:nvPr/>
        </p:nvSpPr>
        <p:spPr bwMode="auto">
          <a:xfrm>
            <a:off x="36925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VPN4</a:t>
            </a:r>
          </a:p>
        </p:txBody>
      </p:sp>
      <p:sp>
        <p:nvSpPr>
          <p:cNvPr id="130" name="Text Box 516"/>
          <p:cNvSpPr txBox="1">
            <a:spLocks noChangeArrowheads="1"/>
          </p:cNvSpPr>
          <p:nvPr/>
        </p:nvSpPr>
        <p:spPr bwMode="auto">
          <a:xfrm>
            <a:off x="3771901" y="4724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131" name="Text Box 517"/>
          <p:cNvSpPr txBox="1">
            <a:spLocks noChangeArrowheads="1"/>
          </p:cNvSpPr>
          <p:nvPr/>
        </p:nvSpPr>
        <p:spPr bwMode="auto">
          <a:xfrm>
            <a:off x="3311526" y="4724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grpSp>
        <p:nvGrpSpPr>
          <p:cNvPr id="132" name="Group 641"/>
          <p:cNvGrpSpPr>
            <a:grpSpLocks/>
          </p:cNvGrpSpPr>
          <p:nvPr/>
        </p:nvGrpSpPr>
        <p:grpSpPr bwMode="auto">
          <a:xfrm>
            <a:off x="2630489" y="5632450"/>
            <a:ext cx="276225" cy="450850"/>
            <a:chOff x="739" y="2900"/>
            <a:chExt cx="174" cy="284"/>
          </a:xfrm>
        </p:grpSpPr>
        <p:sp>
          <p:nvSpPr>
            <p:cNvPr id="133" name="Line 43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4" name="Line 43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5" name="Line 523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sp>
        <p:nvSpPr>
          <p:cNvPr id="136" name="Rectangle 525"/>
          <p:cNvSpPr>
            <a:spLocks noChangeArrowheads="1"/>
          </p:cNvSpPr>
          <p:nvPr/>
        </p:nvSpPr>
        <p:spPr bwMode="auto">
          <a:xfrm>
            <a:off x="2911475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7" name="Rectangle 526"/>
          <p:cNvSpPr>
            <a:spLocks noChangeArrowheads="1"/>
          </p:cNvSpPr>
          <p:nvPr/>
        </p:nvSpPr>
        <p:spPr bwMode="auto">
          <a:xfrm>
            <a:off x="2911475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38" name="Line 542"/>
          <p:cNvSpPr>
            <a:spLocks noChangeShapeType="1"/>
          </p:cNvSpPr>
          <p:nvPr/>
        </p:nvSpPr>
        <p:spPr bwMode="auto">
          <a:xfrm>
            <a:off x="2773363" y="5254626"/>
            <a:ext cx="0" cy="784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9" name="Line 543"/>
          <p:cNvSpPr>
            <a:spLocks noChangeShapeType="1"/>
          </p:cNvSpPr>
          <p:nvPr/>
        </p:nvSpPr>
        <p:spPr bwMode="auto">
          <a:xfrm flipV="1">
            <a:off x="2773363" y="6030914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0" name="Oval 544"/>
          <p:cNvSpPr>
            <a:spLocks noChangeArrowheads="1"/>
          </p:cNvSpPr>
          <p:nvPr/>
        </p:nvSpPr>
        <p:spPr bwMode="auto">
          <a:xfrm>
            <a:off x="2738438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1" name="Rectangle 610"/>
          <p:cNvSpPr>
            <a:spLocks noChangeArrowheads="1"/>
          </p:cNvSpPr>
          <p:nvPr/>
        </p:nvSpPr>
        <p:spPr bwMode="auto">
          <a:xfrm>
            <a:off x="3549650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2" name="Rectangle 611"/>
          <p:cNvSpPr>
            <a:spLocks noChangeArrowheads="1"/>
          </p:cNvSpPr>
          <p:nvPr/>
        </p:nvSpPr>
        <p:spPr bwMode="auto">
          <a:xfrm>
            <a:off x="3549650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3" name="Line 612"/>
          <p:cNvSpPr>
            <a:spLocks noChangeShapeType="1"/>
          </p:cNvSpPr>
          <p:nvPr/>
        </p:nvSpPr>
        <p:spPr bwMode="auto">
          <a:xfrm flipH="1">
            <a:off x="3409950" y="5254626"/>
            <a:ext cx="1588" cy="790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4" name="Line 613"/>
          <p:cNvSpPr>
            <a:spLocks noChangeShapeType="1"/>
          </p:cNvSpPr>
          <p:nvPr/>
        </p:nvSpPr>
        <p:spPr bwMode="auto">
          <a:xfrm flipV="1">
            <a:off x="3411538" y="6035676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5" name="Oval 614"/>
          <p:cNvSpPr>
            <a:spLocks noChangeArrowheads="1"/>
          </p:cNvSpPr>
          <p:nvPr/>
        </p:nvSpPr>
        <p:spPr bwMode="auto">
          <a:xfrm>
            <a:off x="3376613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6" name="Rectangle 619"/>
          <p:cNvSpPr>
            <a:spLocks noChangeArrowheads="1"/>
          </p:cNvSpPr>
          <p:nvPr/>
        </p:nvSpPr>
        <p:spPr bwMode="auto">
          <a:xfrm>
            <a:off x="4187825" y="5621338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7" name="Rectangle 620"/>
          <p:cNvSpPr>
            <a:spLocks noChangeArrowheads="1"/>
          </p:cNvSpPr>
          <p:nvPr/>
        </p:nvSpPr>
        <p:spPr bwMode="auto">
          <a:xfrm>
            <a:off x="4187825" y="5900738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8" name="Line 621"/>
          <p:cNvSpPr>
            <a:spLocks noChangeShapeType="1"/>
          </p:cNvSpPr>
          <p:nvPr/>
        </p:nvSpPr>
        <p:spPr bwMode="auto">
          <a:xfrm>
            <a:off x="4049713" y="5249864"/>
            <a:ext cx="0" cy="788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9" name="Line 622"/>
          <p:cNvSpPr>
            <a:spLocks noChangeShapeType="1"/>
          </p:cNvSpPr>
          <p:nvPr/>
        </p:nvSpPr>
        <p:spPr bwMode="auto">
          <a:xfrm flipV="1">
            <a:off x="4049713" y="6035676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50" name="Oval 623"/>
          <p:cNvSpPr>
            <a:spLocks noChangeArrowheads="1"/>
          </p:cNvSpPr>
          <p:nvPr/>
        </p:nvSpPr>
        <p:spPr bwMode="auto">
          <a:xfrm>
            <a:off x="4014788" y="52117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1" name="Line 626"/>
          <p:cNvSpPr>
            <a:spLocks noChangeShapeType="1"/>
          </p:cNvSpPr>
          <p:nvPr/>
        </p:nvSpPr>
        <p:spPr bwMode="auto">
          <a:xfrm>
            <a:off x="7540625" y="3438526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2" name="Line 627"/>
          <p:cNvSpPr>
            <a:spLocks noChangeShapeType="1"/>
          </p:cNvSpPr>
          <p:nvPr/>
        </p:nvSpPr>
        <p:spPr bwMode="auto">
          <a:xfrm>
            <a:off x="8064500" y="3438526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3" name="Line 628"/>
          <p:cNvSpPr>
            <a:spLocks noChangeShapeType="1"/>
          </p:cNvSpPr>
          <p:nvPr/>
        </p:nvSpPr>
        <p:spPr bwMode="auto">
          <a:xfrm>
            <a:off x="8588375" y="3429001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4" name="Line 629"/>
          <p:cNvSpPr>
            <a:spLocks noChangeShapeType="1"/>
          </p:cNvSpPr>
          <p:nvPr/>
        </p:nvSpPr>
        <p:spPr bwMode="auto">
          <a:xfrm>
            <a:off x="9140825" y="3438526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5" name="Line 631"/>
          <p:cNvSpPr>
            <a:spLocks noChangeShapeType="1"/>
          </p:cNvSpPr>
          <p:nvPr/>
        </p:nvSpPr>
        <p:spPr bwMode="auto">
          <a:xfrm>
            <a:off x="7543800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6" name="Line 632"/>
          <p:cNvSpPr>
            <a:spLocks noChangeShapeType="1"/>
          </p:cNvSpPr>
          <p:nvPr/>
        </p:nvSpPr>
        <p:spPr bwMode="auto">
          <a:xfrm>
            <a:off x="8074025" y="4119564"/>
            <a:ext cx="0" cy="147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7" name="Line 633"/>
          <p:cNvSpPr>
            <a:spLocks noChangeShapeType="1"/>
          </p:cNvSpPr>
          <p:nvPr/>
        </p:nvSpPr>
        <p:spPr bwMode="auto">
          <a:xfrm>
            <a:off x="8610600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8" name="Line 634"/>
          <p:cNvSpPr>
            <a:spLocks noChangeShapeType="1"/>
          </p:cNvSpPr>
          <p:nvPr/>
        </p:nvSpPr>
        <p:spPr bwMode="auto">
          <a:xfrm>
            <a:off x="9140825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9" name="Line 635"/>
          <p:cNvSpPr>
            <a:spLocks noChangeShapeType="1"/>
          </p:cNvSpPr>
          <p:nvPr/>
        </p:nvSpPr>
        <p:spPr bwMode="auto">
          <a:xfrm flipV="1">
            <a:off x="768667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0" name="Line 636"/>
          <p:cNvSpPr>
            <a:spLocks noChangeShapeType="1"/>
          </p:cNvSpPr>
          <p:nvPr/>
        </p:nvSpPr>
        <p:spPr bwMode="auto">
          <a:xfrm flipV="1">
            <a:off x="8207375" y="4268788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1" name="Line 637"/>
          <p:cNvSpPr>
            <a:spLocks noChangeShapeType="1"/>
          </p:cNvSpPr>
          <p:nvPr/>
        </p:nvSpPr>
        <p:spPr bwMode="auto">
          <a:xfrm flipV="1">
            <a:off x="8747125" y="426085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2" name="Line 638"/>
          <p:cNvSpPr>
            <a:spLocks noChangeShapeType="1"/>
          </p:cNvSpPr>
          <p:nvPr/>
        </p:nvSpPr>
        <p:spPr bwMode="auto">
          <a:xfrm flipV="1">
            <a:off x="9283700" y="4270376"/>
            <a:ext cx="0" cy="373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3" name="Line 639"/>
          <p:cNvSpPr>
            <a:spLocks noChangeShapeType="1"/>
          </p:cNvSpPr>
          <p:nvPr/>
        </p:nvSpPr>
        <p:spPr bwMode="auto">
          <a:xfrm>
            <a:off x="2060575" y="5626100"/>
            <a:ext cx="234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grpSp>
        <p:nvGrpSpPr>
          <p:cNvPr id="164" name="Group 642"/>
          <p:cNvGrpSpPr>
            <a:grpSpLocks/>
          </p:cNvGrpSpPr>
          <p:nvPr/>
        </p:nvGrpSpPr>
        <p:grpSpPr bwMode="auto">
          <a:xfrm>
            <a:off x="3278189" y="5627688"/>
            <a:ext cx="276225" cy="450850"/>
            <a:chOff x="739" y="2900"/>
            <a:chExt cx="174" cy="284"/>
          </a:xfrm>
        </p:grpSpPr>
        <p:sp>
          <p:nvSpPr>
            <p:cNvPr id="165" name="Line 64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6" name="Line 64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7" name="Line 645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grpSp>
        <p:nvGrpSpPr>
          <p:cNvPr id="168" name="Group 646"/>
          <p:cNvGrpSpPr>
            <a:grpSpLocks/>
          </p:cNvGrpSpPr>
          <p:nvPr/>
        </p:nvGrpSpPr>
        <p:grpSpPr bwMode="auto">
          <a:xfrm>
            <a:off x="3916364" y="5627688"/>
            <a:ext cx="276225" cy="450850"/>
            <a:chOff x="739" y="2900"/>
            <a:chExt cx="174" cy="284"/>
          </a:xfrm>
        </p:grpSpPr>
        <p:sp>
          <p:nvSpPr>
            <p:cNvPr id="169" name="Line 647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0" name="Line 648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1" name="Line 649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5476F487-A59C-53CD-9735-93F6C6E2E4C7}"/>
                  </a:ext>
                </a:extLst>
              </p14:cNvPr>
              <p14:cNvContentPartPr/>
              <p14:nvPr/>
            </p14:nvContentPartPr>
            <p14:xfrm>
              <a:off x="412920" y="3860640"/>
              <a:ext cx="1638360" cy="2070720"/>
            </p14:xfrm>
          </p:contentPart>
        </mc:Choice>
        <mc:Fallback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5476F487-A59C-53CD-9735-93F6C6E2E4C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3560" y="3851280"/>
                <a:ext cx="1657080" cy="208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88377340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Core i7 Level 1-3 Page Table Entries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352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Page table physical base address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019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8915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9296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9677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10058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981200" y="2712467"/>
            <a:ext cx="6934200" cy="39118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latin typeface="Calibri" pitchFamily="34" charset="0"/>
                <a:ea typeface="msgothic" charset="0"/>
                <a:cs typeface="msgothic" charset="0"/>
              </a:rPr>
              <a:t>Each entry references a 4K child page table. Significant fields: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Child page table present in physical memory (1) or not (0).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R/W: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Read-only or read-write access access permission for all reachable pages.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U/S: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user or supervisor (kernel) mode access permission for all reachable pages.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WT: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Write-through or write-back cache policy for the child page table. 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A: 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Reference bit (set by MMU on reads and writes, cleared by software).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PS: 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Page size either 4 KB or 4 MB (defined for Level 1 </a:t>
            </a:r>
            <a:r>
              <a:rPr lang="en-GB" sz="1600" b="0" dirty="0" err="1">
                <a:latin typeface="Calibri" pitchFamily="34" charset="0"/>
                <a:ea typeface="msgothic" charset="0"/>
                <a:cs typeface="msgothic" charset="0"/>
              </a:rPr>
              <a:t>PTEs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 only).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Page table physical base address: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40 most significant bits of physical page table address (forces page tables to be 4KB aligned)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XD: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 Disable or enable instruction fetches from all pages reachable from this PTE.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CD: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Disable caching on this page.</a:t>
            </a:r>
            <a:endParaRPr lang="en-GB" sz="1600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293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51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5713414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5946776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67802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7086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7467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77978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82169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8610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8991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93710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9753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0134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2362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1981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XD</a:t>
            </a: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1981201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Available for OS (page table location on disk)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10074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3048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52</a:t>
            </a: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2286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62</a:t>
            </a: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1981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B153D83-067D-A1C3-DF00-A1C06AF428A8}"/>
                  </a:ext>
                </a:extLst>
              </p14:cNvPr>
              <p14:cNvContentPartPr/>
              <p14:nvPr/>
            </p14:nvContentPartPr>
            <p14:xfrm>
              <a:off x="1816200" y="1295280"/>
              <a:ext cx="4197600" cy="52837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B153D83-067D-A1C3-DF00-A1C06AF428A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06840" y="1285920"/>
                <a:ext cx="4216320" cy="530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38100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Simple Memory System Example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Addressing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14-bit virtual addresses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12-bit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size = 64 bytes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2484439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48443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2971801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297180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3459164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3459164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3946526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3946526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4433889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43388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4921251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492125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5408614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5408614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5895976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5895976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6383339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638333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6870701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687070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7358064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7358064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7845426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1" name="Rectangle 39"/>
          <p:cNvSpPr>
            <a:spLocks noChangeArrowheads="1"/>
          </p:cNvSpPr>
          <p:nvPr/>
        </p:nvSpPr>
        <p:spPr bwMode="auto">
          <a:xfrm>
            <a:off x="7845426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3833" name="Rectangle 41"/>
          <p:cNvSpPr>
            <a:spLocks noChangeArrowheads="1"/>
          </p:cNvSpPr>
          <p:nvPr/>
        </p:nvSpPr>
        <p:spPr bwMode="auto">
          <a:xfrm>
            <a:off x="8332789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833278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8820151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882015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3840" name="Rectangle 48"/>
          <p:cNvSpPr>
            <a:spLocks noChangeArrowheads="1"/>
          </p:cNvSpPr>
          <p:nvPr/>
        </p:nvSpPr>
        <p:spPr bwMode="auto">
          <a:xfrm>
            <a:off x="3459164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3459164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3946526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4" name="Rectangle 52"/>
          <p:cNvSpPr>
            <a:spLocks noChangeArrowheads="1"/>
          </p:cNvSpPr>
          <p:nvPr/>
        </p:nvSpPr>
        <p:spPr bwMode="auto">
          <a:xfrm>
            <a:off x="3946526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3846" name="Rectangle 54"/>
          <p:cNvSpPr>
            <a:spLocks noChangeArrowheads="1"/>
          </p:cNvSpPr>
          <p:nvPr/>
        </p:nvSpPr>
        <p:spPr bwMode="auto">
          <a:xfrm>
            <a:off x="4433889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4433889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3849" name="Rectangle 57"/>
          <p:cNvSpPr>
            <a:spLocks noChangeArrowheads="1"/>
          </p:cNvSpPr>
          <p:nvPr/>
        </p:nvSpPr>
        <p:spPr bwMode="auto">
          <a:xfrm>
            <a:off x="4921251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0" name="Rectangle 58"/>
          <p:cNvSpPr>
            <a:spLocks noChangeArrowheads="1"/>
          </p:cNvSpPr>
          <p:nvPr/>
        </p:nvSpPr>
        <p:spPr bwMode="auto">
          <a:xfrm>
            <a:off x="4921251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5408614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3" name="Rectangle 61"/>
          <p:cNvSpPr>
            <a:spLocks noChangeArrowheads="1"/>
          </p:cNvSpPr>
          <p:nvPr/>
        </p:nvSpPr>
        <p:spPr bwMode="auto">
          <a:xfrm>
            <a:off x="5408614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3855" name="Rectangle 63"/>
          <p:cNvSpPr>
            <a:spLocks noChangeArrowheads="1"/>
          </p:cNvSpPr>
          <p:nvPr/>
        </p:nvSpPr>
        <p:spPr bwMode="auto">
          <a:xfrm>
            <a:off x="5895976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6" name="Rectangle 64"/>
          <p:cNvSpPr>
            <a:spLocks noChangeArrowheads="1"/>
          </p:cNvSpPr>
          <p:nvPr/>
        </p:nvSpPr>
        <p:spPr bwMode="auto">
          <a:xfrm>
            <a:off x="5895976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3858" name="Rectangle 66"/>
          <p:cNvSpPr>
            <a:spLocks noChangeArrowheads="1"/>
          </p:cNvSpPr>
          <p:nvPr/>
        </p:nvSpPr>
        <p:spPr bwMode="auto">
          <a:xfrm>
            <a:off x="6383339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9" name="Rectangle 67"/>
          <p:cNvSpPr>
            <a:spLocks noChangeArrowheads="1"/>
          </p:cNvSpPr>
          <p:nvPr/>
        </p:nvSpPr>
        <p:spPr bwMode="auto">
          <a:xfrm>
            <a:off x="6383339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3861" name="Rectangle 69"/>
          <p:cNvSpPr>
            <a:spLocks noChangeArrowheads="1"/>
          </p:cNvSpPr>
          <p:nvPr/>
        </p:nvSpPr>
        <p:spPr bwMode="auto">
          <a:xfrm>
            <a:off x="6870701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2" name="Rectangle 70"/>
          <p:cNvSpPr>
            <a:spLocks noChangeArrowheads="1"/>
          </p:cNvSpPr>
          <p:nvPr/>
        </p:nvSpPr>
        <p:spPr bwMode="auto">
          <a:xfrm>
            <a:off x="6870701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3864" name="Rectangle 72"/>
          <p:cNvSpPr>
            <a:spLocks noChangeArrowheads="1"/>
          </p:cNvSpPr>
          <p:nvPr/>
        </p:nvSpPr>
        <p:spPr bwMode="auto">
          <a:xfrm>
            <a:off x="7358064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5" name="Rectangle 73"/>
          <p:cNvSpPr>
            <a:spLocks noChangeArrowheads="1"/>
          </p:cNvSpPr>
          <p:nvPr/>
        </p:nvSpPr>
        <p:spPr bwMode="auto">
          <a:xfrm>
            <a:off x="7358064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3867" name="Rectangle 75"/>
          <p:cNvSpPr>
            <a:spLocks noChangeArrowheads="1"/>
          </p:cNvSpPr>
          <p:nvPr/>
        </p:nvSpPr>
        <p:spPr bwMode="auto">
          <a:xfrm>
            <a:off x="7845426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8" name="Rectangle 76"/>
          <p:cNvSpPr>
            <a:spLocks noChangeArrowheads="1"/>
          </p:cNvSpPr>
          <p:nvPr/>
        </p:nvSpPr>
        <p:spPr bwMode="auto">
          <a:xfrm>
            <a:off x="7845426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3870" name="Rectangle 78"/>
          <p:cNvSpPr>
            <a:spLocks noChangeArrowheads="1"/>
          </p:cNvSpPr>
          <p:nvPr/>
        </p:nvSpPr>
        <p:spPr bwMode="auto">
          <a:xfrm>
            <a:off x="8332789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1" name="Rectangle 79"/>
          <p:cNvSpPr>
            <a:spLocks noChangeArrowheads="1"/>
          </p:cNvSpPr>
          <p:nvPr/>
        </p:nvSpPr>
        <p:spPr bwMode="auto">
          <a:xfrm>
            <a:off x="8332789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3873" name="Rectangle 81"/>
          <p:cNvSpPr>
            <a:spLocks noChangeArrowheads="1"/>
          </p:cNvSpPr>
          <p:nvPr/>
        </p:nvSpPr>
        <p:spPr bwMode="auto">
          <a:xfrm>
            <a:off x="8820151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4" name="Rectangle 82"/>
          <p:cNvSpPr>
            <a:spLocks noChangeArrowheads="1"/>
          </p:cNvSpPr>
          <p:nvPr/>
        </p:nvSpPr>
        <p:spPr bwMode="auto">
          <a:xfrm>
            <a:off x="8820151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6383337" y="3860801"/>
            <a:ext cx="2924174" cy="333375"/>
            <a:chOff x="3061" y="2261"/>
            <a:chExt cx="1842" cy="210"/>
          </a:xfrm>
        </p:grpSpPr>
        <p:sp>
          <p:nvSpPr>
            <p:cNvPr id="33876" name="Line 84"/>
            <p:cNvSpPr>
              <a:spLocks noChangeShapeType="1"/>
            </p:cNvSpPr>
            <p:nvPr/>
          </p:nvSpPr>
          <p:spPr bwMode="auto">
            <a:xfrm>
              <a:off x="3061" y="23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Text Box 85"/>
            <p:cNvSpPr txBox="1">
              <a:spLocks noChangeArrowheads="1"/>
            </p:cNvSpPr>
            <p:nvPr/>
          </p:nvSpPr>
          <p:spPr bwMode="auto">
            <a:xfrm>
              <a:off x="3768" y="22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6400801" y="5813426"/>
            <a:ext cx="2924176" cy="333375"/>
            <a:chOff x="3072" y="3312"/>
            <a:chExt cx="1842" cy="210"/>
          </a:xfrm>
        </p:grpSpPr>
        <p:sp>
          <p:nvSpPr>
            <p:cNvPr id="33879" name="Line 87"/>
            <p:cNvSpPr>
              <a:spLocks noChangeShapeType="1"/>
            </p:cNvSpPr>
            <p:nvPr/>
          </p:nvSpPr>
          <p:spPr bwMode="auto">
            <a:xfrm>
              <a:off x="3072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0" name="Text Box 88"/>
            <p:cNvSpPr txBox="1">
              <a:spLocks noChangeArrowheads="1"/>
            </p:cNvSpPr>
            <p:nvPr/>
          </p:nvSpPr>
          <p:spPr bwMode="auto">
            <a:xfrm>
              <a:off x="3779" y="331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3505200" y="5813426"/>
            <a:ext cx="2924176" cy="333375"/>
            <a:chOff x="1248" y="3312"/>
            <a:chExt cx="1842" cy="210"/>
          </a:xfrm>
        </p:grpSpPr>
        <p:sp>
          <p:nvSpPr>
            <p:cNvPr id="33882" name="Line 90"/>
            <p:cNvSpPr>
              <a:spLocks noChangeShapeType="1"/>
            </p:cNvSpPr>
            <p:nvPr/>
          </p:nvSpPr>
          <p:spPr bwMode="auto">
            <a:xfrm>
              <a:off x="1248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3" name="Text Box 91"/>
            <p:cNvSpPr txBox="1">
              <a:spLocks noChangeArrowheads="1"/>
            </p:cNvSpPr>
            <p:nvPr/>
          </p:nvSpPr>
          <p:spPr bwMode="auto">
            <a:xfrm>
              <a:off x="1955" y="331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2484439" y="3852863"/>
            <a:ext cx="3916363" cy="333375"/>
            <a:chOff x="605" y="2256"/>
            <a:chExt cx="2467" cy="210"/>
          </a:xfrm>
        </p:grpSpPr>
        <p:sp>
          <p:nvSpPr>
            <p:cNvPr id="33885" name="Line 93"/>
            <p:cNvSpPr>
              <a:spLocks noChangeShapeType="1"/>
            </p:cNvSpPr>
            <p:nvPr/>
          </p:nvSpPr>
          <p:spPr bwMode="auto">
            <a:xfrm>
              <a:off x="605" y="23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6" name="Text Box 94"/>
            <p:cNvSpPr txBox="1">
              <a:spLocks noChangeArrowheads="1"/>
            </p:cNvSpPr>
            <p:nvPr/>
          </p:nvSpPr>
          <p:spPr bwMode="auto">
            <a:xfrm>
              <a:off x="1553" y="22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3887" name="Text Box 95"/>
          <p:cNvSpPr txBox="1">
            <a:spLocks noChangeArrowheads="1"/>
          </p:cNvSpPr>
          <p:nvPr/>
        </p:nvSpPr>
        <p:spPr bwMode="auto">
          <a:xfrm>
            <a:off x="3181352" y="4289425"/>
            <a:ext cx="217444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Number</a:t>
            </a:r>
          </a:p>
        </p:txBody>
      </p:sp>
      <p:sp>
        <p:nvSpPr>
          <p:cNvPr id="33888" name="Text Box 96"/>
          <p:cNvSpPr txBox="1">
            <a:spLocks noChangeArrowheads="1"/>
          </p:cNvSpPr>
          <p:nvPr/>
        </p:nvSpPr>
        <p:spPr bwMode="auto">
          <a:xfrm>
            <a:off x="6815668" y="4278312"/>
            <a:ext cx="197663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Offset</a:t>
            </a:r>
          </a:p>
        </p:txBody>
      </p:sp>
      <p:sp>
        <p:nvSpPr>
          <p:cNvPr id="33889" name="Text Box 97"/>
          <p:cNvSpPr txBox="1">
            <a:spLocks noChangeArrowheads="1"/>
          </p:cNvSpPr>
          <p:nvPr/>
        </p:nvSpPr>
        <p:spPr bwMode="auto">
          <a:xfrm>
            <a:off x="3727983" y="6162675"/>
            <a:ext cx="228928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Number</a:t>
            </a:r>
          </a:p>
        </p:txBody>
      </p:sp>
      <p:sp>
        <p:nvSpPr>
          <p:cNvPr id="33890" name="Text Box 98"/>
          <p:cNvSpPr txBox="1">
            <a:spLocks noChangeArrowheads="1"/>
          </p:cNvSpPr>
          <p:nvPr/>
        </p:nvSpPr>
        <p:spPr bwMode="auto">
          <a:xfrm>
            <a:off x="6756400" y="6194425"/>
            <a:ext cx="2091469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Offset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F6C29BE2-EA3C-E21F-6E04-F5D41C2C8404}"/>
                  </a:ext>
                </a:extLst>
              </p14:cNvPr>
              <p14:cNvContentPartPr/>
              <p14:nvPr/>
            </p14:nvContentPartPr>
            <p14:xfrm>
              <a:off x="4102200" y="2158920"/>
              <a:ext cx="1092600" cy="6480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F6C29BE2-EA3C-E21F-6E04-F5D41C2C840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92840" y="2149560"/>
                <a:ext cx="1111320" cy="66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544923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Core i7 Level 4 Page Table Entries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352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Page physical base address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019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/>
              <a:t>D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8915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9296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9677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10058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981200" y="2712467"/>
            <a:ext cx="6934200" cy="39118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latin typeface="Calibri" pitchFamily="34" charset="0"/>
                <a:ea typeface="msgothic" charset="0"/>
                <a:cs typeface="msgothic" charset="0"/>
              </a:rPr>
              <a:t>Each entry references a 4K child page. Significant fields: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Child page is present in memory (1) or not (0)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R/W: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Read-only or read-write access permission for child page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U/S: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User or supervisor mode access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WT: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Write-through or write-back cache policy for this page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A: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Reference bit (set by MMU on reads and writes, cleared by software) 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D: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Dirty bit (set by MMU on writes, cleared by software)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G: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Global (used by many processes; don’t flush from TLB unnecessarily)</a:t>
            </a:r>
            <a:endParaRPr lang="en-GB" sz="1600" dirty="0">
              <a:latin typeface="Calibri" pitchFamily="34" charset="0"/>
              <a:ea typeface="msgothic" charset="0"/>
              <a:cs typeface="msgothic" charset="0"/>
            </a:endParaRP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Page physical base address: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40 most significant bits of physical page address (forces pages to be 4KB aligned)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XD: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 Disable or enable instruction fetches from this page.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293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51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5713414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5946776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67802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7086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7467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77978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82169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8610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8991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93710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9753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0134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2362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1981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XD</a:t>
            </a: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1981201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Available for OS (page location on disk)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10074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3048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52</a:t>
            </a: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2286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62</a:t>
            </a: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1981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207D943-5D8F-985F-AB2E-EA184FBA5156}"/>
                  </a:ext>
                </a:extLst>
              </p14:cNvPr>
              <p14:cNvContentPartPr/>
              <p14:nvPr/>
            </p14:nvContentPartPr>
            <p14:xfrm>
              <a:off x="1943280" y="4699080"/>
              <a:ext cx="444600" cy="603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207D943-5D8F-985F-AB2E-EA184FBA515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33920" y="4689720"/>
                <a:ext cx="463320" cy="62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438486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i7 Page Table Translation</a:t>
            </a:r>
          </a:p>
        </p:txBody>
      </p:sp>
      <p:sp>
        <p:nvSpPr>
          <p:cNvPr id="4" name="Text Box 381"/>
          <p:cNvSpPr txBox="1">
            <a:spLocks noChangeArrowheads="1"/>
          </p:cNvSpPr>
          <p:nvPr/>
        </p:nvSpPr>
        <p:spPr bwMode="auto">
          <a:xfrm>
            <a:off x="1646765" y="2967039"/>
            <a:ext cx="541815" cy="283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CR3</a:t>
            </a:r>
          </a:p>
        </p:txBody>
      </p:sp>
      <p:sp>
        <p:nvSpPr>
          <p:cNvPr id="5" name="Text Box 387"/>
          <p:cNvSpPr txBox="1">
            <a:spLocks noChangeArrowheads="1"/>
          </p:cNvSpPr>
          <p:nvPr/>
        </p:nvSpPr>
        <p:spPr bwMode="auto">
          <a:xfrm>
            <a:off x="7858678" y="4224338"/>
            <a:ext cx="1008288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  <a:latin typeface="+mn-lt"/>
              </a:rPr>
              <a:t>Physical 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  <a:latin typeface="+mn-lt"/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  <a:latin typeface="+mn-lt"/>
              </a:rPr>
              <a:t>of page</a:t>
            </a:r>
          </a:p>
        </p:txBody>
      </p:sp>
      <p:sp>
        <p:nvSpPr>
          <p:cNvPr id="6" name="Text Box 388"/>
          <p:cNvSpPr txBox="1">
            <a:spLocks noChangeArrowheads="1"/>
          </p:cNvSpPr>
          <p:nvPr/>
        </p:nvSpPr>
        <p:spPr bwMode="auto">
          <a:xfrm>
            <a:off x="1510893" y="3181350"/>
            <a:ext cx="958596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 L1 PT</a:t>
            </a:r>
          </a:p>
        </p:txBody>
      </p:sp>
      <p:sp>
        <p:nvSpPr>
          <p:cNvPr id="7" name="Text Box 394"/>
          <p:cNvSpPr txBox="1">
            <a:spLocks noChangeAspect="1" noChangeArrowheads="1"/>
          </p:cNvSpPr>
          <p:nvPr/>
        </p:nvSpPr>
        <p:spPr bwMode="auto">
          <a:xfrm>
            <a:off x="4422320" y="1295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8" name="Rectangle 395"/>
          <p:cNvSpPr>
            <a:spLocks noChangeAspect="1" noChangeArrowheads="1"/>
          </p:cNvSpPr>
          <p:nvPr/>
        </p:nvSpPr>
        <p:spPr bwMode="auto">
          <a:xfrm>
            <a:off x="7666039" y="1525588"/>
            <a:ext cx="1843087" cy="27305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VPO</a:t>
            </a:r>
          </a:p>
        </p:txBody>
      </p:sp>
      <p:sp>
        <p:nvSpPr>
          <p:cNvPr id="9" name="Text Box 396"/>
          <p:cNvSpPr txBox="1">
            <a:spLocks noChangeAspect="1" noChangeArrowheads="1"/>
          </p:cNvSpPr>
          <p:nvPr/>
        </p:nvSpPr>
        <p:spPr bwMode="auto">
          <a:xfrm>
            <a:off x="6975020" y="1304925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10" name="Text Box 397"/>
          <p:cNvSpPr txBox="1">
            <a:spLocks noChangeAspect="1" noChangeArrowheads="1"/>
          </p:cNvSpPr>
          <p:nvPr/>
        </p:nvSpPr>
        <p:spPr bwMode="auto">
          <a:xfrm>
            <a:off x="8395377" y="1304925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11" name="Text Box 399"/>
          <p:cNvSpPr txBox="1">
            <a:spLocks noChangeAspect="1" noChangeArrowheads="1"/>
          </p:cNvSpPr>
          <p:nvPr/>
        </p:nvSpPr>
        <p:spPr bwMode="auto">
          <a:xfrm>
            <a:off x="9506856" y="1306513"/>
            <a:ext cx="1067600" cy="671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+mn-lt"/>
              </a:rPr>
              <a:t>Virtual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+mn-lt"/>
              </a:rPr>
              <a:t>address</a:t>
            </a:r>
          </a:p>
        </p:txBody>
      </p:sp>
      <p:sp>
        <p:nvSpPr>
          <p:cNvPr id="12" name="Line 403"/>
          <p:cNvSpPr>
            <a:spLocks noChangeShapeType="1"/>
          </p:cNvSpPr>
          <p:nvPr/>
        </p:nvSpPr>
        <p:spPr bwMode="auto">
          <a:xfrm>
            <a:off x="7626350" y="3944938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3" name="Line 404"/>
          <p:cNvSpPr>
            <a:spLocks noChangeShapeType="1"/>
          </p:cNvSpPr>
          <p:nvPr/>
        </p:nvSpPr>
        <p:spPr bwMode="auto">
          <a:xfrm>
            <a:off x="7931150" y="3944938"/>
            <a:ext cx="0" cy="18399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4" name="Line 406"/>
          <p:cNvSpPr>
            <a:spLocks noChangeShapeType="1"/>
          </p:cNvSpPr>
          <p:nvPr/>
        </p:nvSpPr>
        <p:spPr bwMode="auto">
          <a:xfrm>
            <a:off x="6637338" y="3970338"/>
            <a:ext cx="2651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5" name="Rectangle 382"/>
          <p:cNvSpPr>
            <a:spLocks noChangeArrowheads="1"/>
          </p:cNvSpPr>
          <p:nvPr/>
        </p:nvSpPr>
        <p:spPr bwMode="auto">
          <a:xfrm>
            <a:off x="6902450" y="3081338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6" name="Text Box 392"/>
          <p:cNvSpPr txBox="1">
            <a:spLocks noChangeArrowheads="1"/>
          </p:cNvSpPr>
          <p:nvPr/>
        </p:nvSpPr>
        <p:spPr bwMode="auto">
          <a:xfrm>
            <a:off x="6939856" y="2295525"/>
            <a:ext cx="670055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L4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table</a:t>
            </a:r>
          </a:p>
        </p:txBody>
      </p:sp>
      <p:sp>
        <p:nvSpPr>
          <p:cNvPr id="17" name="Rectangle 405"/>
          <p:cNvSpPr>
            <a:spLocks noChangeArrowheads="1"/>
          </p:cNvSpPr>
          <p:nvPr/>
        </p:nvSpPr>
        <p:spPr bwMode="auto">
          <a:xfrm>
            <a:off x="6905626" y="3843338"/>
            <a:ext cx="758825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L4 PTE</a:t>
            </a:r>
          </a:p>
        </p:txBody>
      </p:sp>
      <p:sp>
        <p:nvSpPr>
          <p:cNvPr id="18" name="Line 407"/>
          <p:cNvSpPr>
            <a:spLocks noChangeShapeType="1"/>
          </p:cNvSpPr>
          <p:nvPr/>
        </p:nvSpPr>
        <p:spPr bwMode="auto">
          <a:xfrm>
            <a:off x="6637339" y="1798639"/>
            <a:ext cx="7937" cy="2168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9" name="Line 408"/>
          <p:cNvSpPr>
            <a:spLocks noChangeShapeType="1"/>
          </p:cNvSpPr>
          <p:nvPr/>
        </p:nvSpPr>
        <p:spPr bwMode="auto">
          <a:xfrm>
            <a:off x="8950325" y="1798638"/>
            <a:ext cx="0" cy="4437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0" name="Rectangle 409"/>
          <p:cNvSpPr>
            <a:spLocks noChangeAspect="1" noChangeArrowheads="1"/>
          </p:cNvSpPr>
          <p:nvPr/>
        </p:nvSpPr>
        <p:spPr bwMode="auto">
          <a:xfrm>
            <a:off x="3113088" y="6235700"/>
            <a:ext cx="4495800" cy="287338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PPN</a:t>
            </a:r>
          </a:p>
        </p:txBody>
      </p:sp>
      <p:sp>
        <p:nvSpPr>
          <p:cNvPr id="21" name="Rectangle 410"/>
          <p:cNvSpPr>
            <a:spLocks noChangeAspect="1" noChangeArrowheads="1"/>
          </p:cNvSpPr>
          <p:nvPr/>
        </p:nvSpPr>
        <p:spPr bwMode="auto">
          <a:xfrm>
            <a:off x="7608889" y="6235700"/>
            <a:ext cx="1874837" cy="287338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PPO</a:t>
            </a:r>
          </a:p>
        </p:txBody>
      </p:sp>
      <p:sp>
        <p:nvSpPr>
          <p:cNvPr id="22" name="Text Box 411"/>
          <p:cNvSpPr txBox="1">
            <a:spLocks noChangeAspect="1" noChangeArrowheads="1"/>
          </p:cNvSpPr>
          <p:nvPr/>
        </p:nvSpPr>
        <p:spPr bwMode="auto">
          <a:xfrm>
            <a:off x="5182277" y="6026150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23" name="Text Box 412"/>
          <p:cNvSpPr txBox="1">
            <a:spLocks noChangeAspect="1" noChangeArrowheads="1"/>
          </p:cNvSpPr>
          <p:nvPr/>
        </p:nvSpPr>
        <p:spPr bwMode="auto">
          <a:xfrm>
            <a:off x="8369977" y="6026150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24" name="Text Box 413"/>
          <p:cNvSpPr txBox="1">
            <a:spLocks noChangeAspect="1" noChangeArrowheads="1"/>
          </p:cNvSpPr>
          <p:nvPr/>
        </p:nvSpPr>
        <p:spPr bwMode="auto">
          <a:xfrm>
            <a:off x="9459794" y="6038850"/>
            <a:ext cx="1183015" cy="671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+mn-lt"/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+mn-lt"/>
              </a:rPr>
              <a:t>address</a:t>
            </a:r>
          </a:p>
        </p:txBody>
      </p:sp>
      <p:sp>
        <p:nvSpPr>
          <p:cNvPr id="25" name="Line 414"/>
          <p:cNvSpPr>
            <a:spLocks noChangeShapeType="1"/>
          </p:cNvSpPr>
          <p:nvPr/>
        </p:nvSpPr>
        <p:spPr bwMode="auto">
          <a:xfrm flipH="1">
            <a:off x="6102350" y="5786438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6" name="Line 415"/>
          <p:cNvSpPr>
            <a:spLocks noChangeShapeType="1"/>
          </p:cNvSpPr>
          <p:nvPr/>
        </p:nvSpPr>
        <p:spPr bwMode="auto">
          <a:xfrm>
            <a:off x="6102350" y="5784850"/>
            <a:ext cx="0" cy="433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7" name="Text Box 416"/>
          <p:cNvSpPr txBox="1">
            <a:spLocks noChangeArrowheads="1"/>
          </p:cNvSpPr>
          <p:nvPr/>
        </p:nvSpPr>
        <p:spPr bwMode="auto">
          <a:xfrm>
            <a:off x="9283240" y="3373438"/>
            <a:ext cx="1314461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Offset into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virtual page</a:t>
            </a:r>
          </a:p>
        </p:txBody>
      </p:sp>
      <p:sp>
        <p:nvSpPr>
          <p:cNvPr id="28" name="Rectangle 417"/>
          <p:cNvSpPr>
            <a:spLocks noChangeAspect="1" noChangeArrowheads="1"/>
          </p:cNvSpPr>
          <p:nvPr/>
        </p:nvSpPr>
        <p:spPr bwMode="auto">
          <a:xfrm>
            <a:off x="5110164" y="1519239"/>
            <a:ext cx="1277937" cy="280987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3</a:t>
            </a:r>
          </a:p>
        </p:txBody>
      </p:sp>
      <p:sp>
        <p:nvSpPr>
          <p:cNvPr id="29" name="Rectangle 418"/>
          <p:cNvSpPr>
            <a:spLocks noChangeAspect="1" noChangeArrowheads="1"/>
          </p:cNvSpPr>
          <p:nvPr/>
        </p:nvSpPr>
        <p:spPr bwMode="auto">
          <a:xfrm>
            <a:off x="6388100" y="1525588"/>
            <a:ext cx="1277938" cy="27305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4</a:t>
            </a:r>
          </a:p>
        </p:txBody>
      </p:sp>
      <p:sp>
        <p:nvSpPr>
          <p:cNvPr id="30" name="Rectangle 419"/>
          <p:cNvSpPr>
            <a:spLocks noChangeAspect="1" noChangeArrowheads="1"/>
          </p:cNvSpPr>
          <p:nvPr/>
        </p:nvSpPr>
        <p:spPr bwMode="auto">
          <a:xfrm>
            <a:off x="3838575" y="1519239"/>
            <a:ext cx="1277938" cy="280987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2</a:t>
            </a:r>
          </a:p>
        </p:txBody>
      </p:sp>
      <p:sp>
        <p:nvSpPr>
          <p:cNvPr id="31" name="Rectangle 420"/>
          <p:cNvSpPr>
            <a:spLocks noChangeAspect="1" noChangeArrowheads="1"/>
          </p:cNvSpPr>
          <p:nvPr/>
        </p:nvSpPr>
        <p:spPr bwMode="auto">
          <a:xfrm>
            <a:off x="2560639" y="1517650"/>
            <a:ext cx="1277937" cy="280988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1</a:t>
            </a:r>
          </a:p>
        </p:txBody>
      </p:sp>
      <p:sp>
        <p:nvSpPr>
          <p:cNvPr id="32" name="Line 430"/>
          <p:cNvSpPr>
            <a:spLocks noChangeShapeType="1"/>
          </p:cNvSpPr>
          <p:nvPr/>
        </p:nvSpPr>
        <p:spPr bwMode="auto">
          <a:xfrm>
            <a:off x="636587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3" name="Line 431"/>
          <p:cNvSpPr>
            <a:spLocks noChangeShapeType="1"/>
          </p:cNvSpPr>
          <p:nvPr/>
        </p:nvSpPr>
        <p:spPr bwMode="auto">
          <a:xfrm>
            <a:off x="6545264" y="3086101"/>
            <a:ext cx="9525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4" name="Line 432"/>
          <p:cNvSpPr>
            <a:spLocks noChangeShapeType="1"/>
          </p:cNvSpPr>
          <p:nvPr/>
        </p:nvSpPr>
        <p:spPr bwMode="auto">
          <a:xfrm>
            <a:off x="6554789" y="3086101"/>
            <a:ext cx="344487" cy="47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5" name="Rectangle 435"/>
          <p:cNvSpPr>
            <a:spLocks noChangeArrowheads="1"/>
          </p:cNvSpPr>
          <p:nvPr/>
        </p:nvSpPr>
        <p:spPr bwMode="auto">
          <a:xfrm>
            <a:off x="56261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6" name="Text Box 437"/>
          <p:cNvSpPr txBox="1">
            <a:spLocks noChangeArrowheads="1"/>
          </p:cNvSpPr>
          <p:nvPr/>
        </p:nvSpPr>
        <p:spPr bwMode="auto">
          <a:xfrm>
            <a:off x="5395649" y="2295525"/>
            <a:ext cx="1237517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L3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middle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</a:p>
        </p:txBody>
      </p:sp>
      <p:sp>
        <p:nvSpPr>
          <p:cNvPr id="37" name="Rectangle 438"/>
          <p:cNvSpPr>
            <a:spLocks noChangeArrowheads="1"/>
          </p:cNvSpPr>
          <p:nvPr/>
        </p:nvSpPr>
        <p:spPr bwMode="auto">
          <a:xfrm>
            <a:off x="5629276" y="3852863"/>
            <a:ext cx="758825" cy="228600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L3 PTE</a:t>
            </a:r>
          </a:p>
        </p:txBody>
      </p:sp>
      <p:sp>
        <p:nvSpPr>
          <p:cNvPr id="38" name="Line 439"/>
          <p:cNvSpPr>
            <a:spLocks noChangeShapeType="1"/>
          </p:cNvSpPr>
          <p:nvPr/>
        </p:nvSpPr>
        <p:spPr bwMode="auto">
          <a:xfrm flipH="1">
            <a:off x="5357813" y="1808163"/>
            <a:ext cx="11112" cy="2159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9" name="Line 440"/>
          <p:cNvSpPr>
            <a:spLocks noChangeShapeType="1"/>
          </p:cNvSpPr>
          <p:nvPr/>
        </p:nvSpPr>
        <p:spPr bwMode="auto">
          <a:xfrm>
            <a:off x="5368926" y="39735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0" name="Line 444"/>
          <p:cNvSpPr>
            <a:spLocks noChangeShapeType="1"/>
          </p:cNvSpPr>
          <p:nvPr/>
        </p:nvSpPr>
        <p:spPr bwMode="auto">
          <a:xfrm>
            <a:off x="5070475" y="3971925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1" name="Line 445"/>
          <p:cNvSpPr>
            <a:spLocks noChangeShapeType="1"/>
          </p:cNvSpPr>
          <p:nvPr/>
        </p:nvSpPr>
        <p:spPr bwMode="auto">
          <a:xfrm>
            <a:off x="5251450" y="3089276"/>
            <a:ext cx="0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2" name="Rectangle 447"/>
          <p:cNvSpPr>
            <a:spLocks noChangeArrowheads="1"/>
          </p:cNvSpPr>
          <p:nvPr/>
        </p:nvSpPr>
        <p:spPr bwMode="auto">
          <a:xfrm>
            <a:off x="43307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3" name="Text Box 449"/>
          <p:cNvSpPr txBox="1">
            <a:spLocks noChangeArrowheads="1"/>
          </p:cNvSpPr>
          <p:nvPr/>
        </p:nvSpPr>
        <p:spPr bwMode="auto">
          <a:xfrm>
            <a:off x="4136359" y="2295525"/>
            <a:ext cx="1157368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L2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upper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</a:p>
        </p:txBody>
      </p:sp>
      <p:sp>
        <p:nvSpPr>
          <p:cNvPr id="44" name="Rectangle 450"/>
          <p:cNvSpPr>
            <a:spLocks noChangeArrowheads="1"/>
          </p:cNvSpPr>
          <p:nvPr/>
        </p:nvSpPr>
        <p:spPr bwMode="auto">
          <a:xfrm>
            <a:off x="4333876" y="3852863"/>
            <a:ext cx="758825" cy="228600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L2 PTE</a:t>
            </a:r>
          </a:p>
        </p:txBody>
      </p:sp>
      <p:sp>
        <p:nvSpPr>
          <p:cNvPr id="45" name="Line 451"/>
          <p:cNvSpPr>
            <a:spLocks noChangeShapeType="1"/>
          </p:cNvSpPr>
          <p:nvPr/>
        </p:nvSpPr>
        <p:spPr bwMode="auto">
          <a:xfrm>
            <a:off x="4073525" y="1808164"/>
            <a:ext cx="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6" name="Line 452"/>
          <p:cNvSpPr>
            <a:spLocks noChangeShapeType="1"/>
          </p:cNvSpPr>
          <p:nvPr/>
        </p:nvSpPr>
        <p:spPr bwMode="auto">
          <a:xfrm>
            <a:off x="4073526" y="396716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7" name="Line 456"/>
          <p:cNvSpPr>
            <a:spLocks noChangeShapeType="1"/>
          </p:cNvSpPr>
          <p:nvPr/>
        </p:nvSpPr>
        <p:spPr bwMode="auto">
          <a:xfrm>
            <a:off x="379412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8" name="Rectangle 459"/>
          <p:cNvSpPr>
            <a:spLocks noChangeArrowheads="1"/>
          </p:cNvSpPr>
          <p:nvPr/>
        </p:nvSpPr>
        <p:spPr bwMode="auto">
          <a:xfrm>
            <a:off x="305435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9" name="Text Box 461"/>
          <p:cNvSpPr txBox="1">
            <a:spLocks noChangeArrowheads="1"/>
          </p:cNvSpPr>
          <p:nvPr/>
        </p:nvSpPr>
        <p:spPr bwMode="auto">
          <a:xfrm>
            <a:off x="2840726" y="2295525"/>
            <a:ext cx="1186221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L1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global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  <a:endParaRPr lang="en-US" sz="14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0" name="Rectangle 462"/>
          <p:cNvSpPr>
            <a:spLocks noChangeArrowheads="1"/>
          </p:cNvSpPr>
          <p:nvPr/>
        </p:nvSpPr>
        <p:spPr bwMode="auto">
          <a:xfrm>
            <a:off x="3057526" y="3852863"/>
            <a:ext cx="758825" cy="2286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L1 PTE</a:t>
            </a:r>
          </a:p>
        </p:txBody>
      </p:sp>
      <p:sp>
        <p:nvSpPr>
          <p:cNvPr id="51" name="Line 463"/>
          <p:cNvSpPr>
            <a:spLocks noChangeShapeType="1"/>
          </p:cNvSpPr>
          <p:nvPr/>
        </p:nvSpPr>
        <p:spPr bwMode="auto">
          <a:xfrm flipH="1">
            <a:off x="2784475" y="1808164"/>
            <a:ext cx="1270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2" name="Line 464"/>
          <p:cNvSpPr>
            <a:spLocks noChangeShapeType="1"/>
          </p:cNvSpPr>
          <p:nvPr/>
        </p:nvSpPr>
        <p:spPr bwMode="auto">
          <a:xfrm>
            <a:off x="2797176" y="39608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3" name="Text Box 465"/>
          <p:cNvSpPr txBox="1">
            <a:spLocks noChangeAspect="1" noChangeArrowheads="1"/>
          </p:cNvSpPr>
          <p:nvPr/>
        </p:nvSpPr>
        <p:spPr bwMode="auto">
          <a:xfrm>
            <a:off x="5679620" y="1295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4" name="Text Box 466"/>
          <p:cNvSpPr txBox="1">
            <a:spLocks noChangeAspect="1" noChangeArrowheads="1"/>
          </p:cNvSpPr>
          <p:nvPr/>
        </p:nvSpPr>
        <p:spPr bwMode="auto">
          <a:xfrm>
            <a:off x="3088820" y="1295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5" name="Line 467"/>
          <p:cNvSpPr>
            <a:spLocks noChangeShapeType="1"/>
          </p:cNvSpPr>
          <p:nvPr/>
        </p:nvSpPr>
        <p:spPr bwMode="auto">
          <a:xfrm flipV="1">
            <a:off x="2219326" y="3106738"/>
            <a:ext cx="822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6" name="Text Box 471"/>
          <p:cNvSpPr txBox="1">
            <a:spLocks noChangeAspect="1" noChangeArrowheads="1"/>
          </p:cNvSpPr>
          <p:nvPr/>
        </p:nvSpPr>
        <p:spPr bwMode="auto">
          <a:xfrm>
            <a:off x="2453364" y="2895600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57" name="Text Box 473"/>
          <p:cNvSpPr txBox="1">
            <a:spLocks noChangeArrowheads="1"/>
          </p:cNvSpPr>
          <p:nvPr/>
        </p:nvSpPr>
        <p:spPr bwMode="auto">
          <a:xfrm>
            <a:off x="2528257" y="2997200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58" name="Line 457"/>
          <p:cNvSpPr>
            <a:spLocks noChangeShapeType="1"/>
          </p:cNvSpPr>
          <p:nvPr/>
        </p:nvSpPr>
        <p:spPr bwMode="auto">
          <a:xfrm>
            <a:off x="3973513" y="3089275"/>
            <a:ext cx="0" cy="877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9" name="Line 458"/>
          <p:cNvSpPr>
            <a:spLocks noChangeShapeType="1"/>
          </p:cNvSpPr>
          <p:nvPr/>
        </p:nvSpPr>
        <p:spPr bwMode="auto">
          <a:xfrm>
            <a:off x="3983039" y="3090863"/>
            <a:ext cx="3444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0" name="Text Box 476"/>
          <p:cNvSpPr txBox="1">
            <a:spLocks noChangeAspect="1" noChangeArrowheads="1"/>
          </p:cNvSpPr>
          <p:nvPr/>
        </p:nvSpPr>
        <p:spPr bwMode="auto">
          <a:xfrm>
            <a:off x="3983714" y="2859088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1" name="Text Box 477"/>
          <p:cNvSpPr txBox="1">
            <a:spLocks noChangeArrowheads="1"/>
          </p:cNvSpPr>
          <p:nvPr/>
        </p:nvSpPr>
        <p:spPr bwMode="auto">
          <a:xfrm>
            <a:off x="4066545" y="2960688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2" name="Line 446"/>
          <p:cNvSpPr>
            <a:spLocks noChangeShapeType="1"/>
          </p:cNvSpPr>
          <p:nvPr/>
        </p:nvSpPr>
        <p:spPr bwMode="auto">
          <a:xfrm>
            <a:off x="5249863" y="3089275"/>
            <a:ext cx="392112" cy="1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3" name="Text Box 479"/>
          <p:cNvSpPr txBox="1">
            <a:spLocks noChangeAspect="1" noChangeArrowheads="1"/>
          </p:cNvSpPr>
          <p:nvPr/>
        </p:nvSpPr>
        <p:spPr bwMode="auto">
          <a:xfrm>
            <a:off x="5304514" y="2878138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4" name="Text Box 480"/>
          <p:cNvSpPr txBox="1">
            <a:spLocks noChangeArrowheads="1"/>
          </p:cNvSpPr>
          <p:nvPr/>
        </p:nvSpPr>
        <p:spPr bwMode="auto">
          <a:xfrm>
            <a:off x="5374645" y="2979738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5" name="Text Box 482"/>
          <p:cNvSpPr txBox="1">
            <a:spLocks noChangeAspect="1" noChangeArrowheads="1"/>
          </p:cNvSpPr>
          <p:nvPr/>
        </p:nvSpPr>
        <p:spPr bwMode="auto">
          <a:xfrm>
            <a:off x="6579277" y="2854325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6" name="Text Box 483"/>
          <p:cNvSpPr txBox="1">
            <a:spLocks noChangeArrowheads="1"/>
          </p:cNvSpPr>
          <p:nvPr/>
        </p:nvSpPr>
        <p:spPr bwMode="auto">
          <a:xfrm>
            <a:off x="6662107" y="2955925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7" name="Text Box 485"/>
          <p:cNvSpPr txBox="1">
            <a:spLocks noChangeAspect="1" noChangeArrowheads="1"/>
          </p:cNvSpPr>
          <p:nvPr/>
        </p:nvSpPr>
        <p:spPr bwMode="auto">
          <a:xfrm>
            <a:off x="6725327" y="5559425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8" name="Text Box 486"/>
          <p:cNvSpPr txBox="1">
            <a:spLocks noChangeArrowheads="1"/>
          </p:cNvSpPr>
          <p:nvPr/>
        </p:nvSpPr>
        <p:spPr bwMode="auto">
          <a:xfrm>
            <a:off x="6808157" y="5648325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9" name="Text Box 488"/>
          <p:cNvSpPr txBox="1">
            <a:spLocks noChangeAspect="1" noChangeArrowheads="1"/>
          </p:cNvSpPr>
          <p:nvPr/>
        </p:nvSpPr>
        <p:spPr bwMode="auto">
          <a:xfrm>
            <a:off x="8909399" y="3667125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70" name="Text Box 489"/>
          <p:cNvSpPr txBox="1">
            <a:spLocks noChangeArrowheads="1"/>
          </p:cNvSpPr>
          <p:nvPr/>
        </p:nvSpPr>
        <p:spPr bwMode="auto">
          <a:xfrm>
            <a:off x="8856032" y="3656013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79" name="Text Box 505"/>
          <p:cNvSpPr txBox="1">
            <a:spLocks noChangeArrowheads="1"/>
          </p:cNvSpPr>
          <p:nvPr/>
        </p:nvSpPr>
        <p:spPr bwMode="auto">
          <a:xfrm>
            <a:off x="2943226" y="4689476"/>
            <a:ext cx="1019175" cy="6740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400" i="1">
                <a:latin typeface="+mn-lt"/>
              </a:rPr>
              <a:t>512 GB </a:t>
            </a:r>
          </a:p>
          <a:p>
            <a:pPr marL="457200" indent="-457200"/>
            <a:r>
              <a:rPr lang="en-US" sz="1400" i="1">
                <a:latin typeface="+mn-lt"/>
              </a:rPr>
              <a:t>region </a:t>
            </a:r>
          </a:p>
          <a:p>
            <a:pPr marL="457200" indent="-457200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0" name="Text Box 507"/>
          <p:cNvSpPr txBox="1">
            <a:spLocks noChangeArrowheads="1"/>
          </p:cNvSpPr>
          <p:nvPr/>
        </p:nvSpPr>
        <p:spPr bwMode="auto">
          <a:xfrm>
            <a:off x="4173539" y="4689476"/>
            <a:ext cx="1019175" cy="6740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400" i="1">
                <a:latin typeface="+mn-lt"/>
              </a:rPr>
              <a:t>1 GB </a:t>
            </a:r>
          </a:p>
          <a:p>
            <a:pPr marL="457200" indent="-457200"/>
            <a:r>
              <a:rPr lang="en-US" sz="1400" i="1">
                <a:latin typeface="+mn-lt"/>
              </a:rPr>
              <a:t>region </a:t>
            </a:r>
          </a:p>
          <a:p>
            <a:pPr marL="457200" indent="-457200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1" name="Text Box 508"/>
          <p:cNvSpPr txBox="1">
            <a:spLocks noChangeArrowheads="1"/>
          </p:cNvSpPr>
          <p:nvPr/>
        </p:nvSpPr>
        <p:spPr bwMode="auto">
          <a:xfrm>
            <a:off x="5522914" y="4689476"/>
            <a:ext cx="1019175" cy="6740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400" i="1">
                <a:latin typeface="+mn-lt"/>
              </a:rPr>
              <a:t>2 MB </a:t>
            </a:r>
          </a:p>
          <a:p>
            <a:pPr marL="457200" indent="-457200"/>
            <a:r>
              <a:rPr lang="en-US" sz="1400" i="1">
                <a:latin typeface="+mn-lt"/>
              </a:rPr>
              <a:t>region </a:t>
            </a:r>
          </a:p>
          <a:p>
            <a:pPr marL="457200" indent="-457200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2" name="Text Box 509"/>
          <p:cNvSpPr txBox="1">
            <a:spLocks noChangeArrowheads="1"/>
          </p:cNvSpPr>
          <p:nvPr/>
        </p:nvSpPr>
        <p:spPr bwMode="auto">
          <a:xfrm>
            <a:off x="6745289" y="4689476"/>
            <a:ext cx="1019175" cy="6740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400" i="1">
                <a:latin typeface="+mn-lt"/>
              </a:rPr>
              <a:t>4 KB</a:t>
            </a:r>
          </a:p>
          <a:p>
            <a:pPr marL="457200" indent="-457200"/>
            <a:r>
              <a:rPr lang="en-US" sz="1400" i="1">
                <a:latin typeface="+mn-lt"/>
              </a:rPr>
              <a:t>region </a:t>
            </a:r>
          </a:p>
          <a:p>
            <a:pPr marL="457200" indent="-457200"/>
            <a:r>
              <a:rPr lang="en-US" sz="1400" i="1">
                <a:latin typeface="+mn-lt"/>
              </a:rPr>
              <a:t>per entry</a:t>
            </a:r>
          </a:p>
        </p:txBody>
      </p:sp>
    </p:spTree>
    <p:extLst>
      <p:ext uri="{BB962C8B-B14F-4D97-AF65-F5344CB8AC3E}">
        <p14:creationId xmlns:p14="http://schemas.microsoft.com/office/powerpoint/2010/main" val="758082205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Cute Trick for Speeding Up L1 Access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Observation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Bits that determine CI are identical in virtual and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index into cache while address translation taking place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Generally we hit in TLB, so PPN bits (CT bits) available next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“Virtually indexed, physically tagged”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Cache carefully sized to make this possible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600201" y="1958930"/>
            <a:ext cx="2500313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Physical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(PA)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398735" y="19804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57703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CO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705123" y="17518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40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7957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54655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54655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3027135" y="3422868"/>
            <a:ext cx="1073378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Virtual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(VA)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4398735" y="3885406"/>
            <a:ext cx="1066800" cy="3048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VPN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5465535" y="38854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VPO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4701948" y="42664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36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462360" y="4266407"/>
            <a:ext cx="609600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5465535" y="25900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PPO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4398735" y="25900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PPN</a:t>
            </a:r>
          </a:p>
        </p:txBody>
      </p:sp>
      <p:sp>
        <p:nvSpPr>
          <p:cNvPr id="26641" name="AutoShape 17"/>
          <p:cNvSpPr>
            <a:spLocks/>
          </p:cNvSpPr>
          <p:nvPr/>
        </p:nvSpPr>
        <p:spPr bwMode="auto">
          <a:xfrm>
            <a:off x="4093935" y="1980406"/>
            <a:ext cx="228600" cy="914400"/>
          </a:xfrm>
          <a:prstGeom prst="leftBrace">
            <a:avLst>
              <a:gd name="adj1" fmla="val 33333"/>
              <a:gd name="adj2" fmla="val 50000"/>
            </a:avLst>
          </a:prstGeom>
          <a:noFill/>
          <a:ln w="93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V="1">
            <a:off x="5008335" y="3655219"/>
            <a:ext cx="1588" cy="231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AutoShape 19"/>
          <p:cNvSpPr>
            <a:spLocks noChangeArrowheads="1"/>
          </p:cNvSpPr>
          <p:nvPr/>
        </p:nvSpPr>
        <p:spPr bwMode="auto">
          <a:xfrm>
            <a:off x="4322535" y="3123406"/>
            <a:ext cx="1143000" cy="6096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</a:t>
            </a:r>
          </a:p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Translation</a:t>
            </a: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V="1">
            <a:off x="5008335" y="2893218"/>
            <a:ext cx="1588" cy="274320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V="1">
            <a:off x="5770335" y="2893220"/>
            <a:ext cx="1588" cy="993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5767160" y="3093245"/>
            <a:ext cx="733918" cy="537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No</a:t>
            </a:r>
          </a:p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Change</a:t>
            </a: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6760935" y="2590006"/>
            <a:ext cx="2667000" cy="1143000"/>
          </a:xfrm>
          <a:prstGeom prst="rect">
            <a:avLst/>
          </a:prstGeom>
          <a:solidFill>
            <a:srgbClr val="F6F5BD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 flipV="1">
            <a:off x="6075136" y="3047206"/>
            <a:ext cx="934753" cy="992187"/>
          </a:xfrm>
          <a:prstGeom prst="line">
            <a:avLst/>
          </a:prstGeom>
          <a:noFill/>
          <a:ln w="19080">
            <a:solidFill>
              <a:srgbClr val="000066"/>
            </a:solidFill>
            <a:prstDash val="sysDot"/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6359583" y="3606378"/>
            <a:ext cx="325153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58" name="Freeform 34"/>
          <p:cNvSpPr>
            <a:spLocks/>
          </p:cNvSpPr>
          <p:nvPr/>
        </p:nvSpPr>
        <p:spPr bwMode="auto">
          <a:xfrm>
            <a:off x="5160735" y="1523206"/>
            <a:ext cx="1600201" cy="6096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192" y="0"/>
              </a:cxn>
              <a:cxn ang="0">
                <a:pos x="1200" y="0"/>
              </a:cxn>
            </a:cxnLst>
            <a:rect l="0" t="0" r="r" b="b"/>
            <a:pathLst>
              <a:path w="1200" h="240">
                <a:moveTo>
                  <a:pt x="0" y="240"/>
                </a:moveTo>
                <a:lnTo>
                  <a:pt x="192" y="0"/>
                </a:lnTo>
                <a:lnTo>
                  <a:pt x="1200" y="0"/>
                </a:lnTo>
              </a:path>
            </a:pathLst>
          </a:custGeom>
          <a:noFill/>
          <a:ln w="19080">
            <a:solidFill>
              <a:srgbClr val="000066"/>
            </a:solidFill>
            <a:prstDash val="sysDot"/>
            <a:round/>
            <a:headEnd type="oval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599135" y="3820874"/>
            <a:ext cx="12192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L1 Cache</a:t>
            </a:r>
          </a:p>
        </p:txBody>
      </p:sp>
      <p:sp>
        <p:nvSpPr>
          <p:cNvPr id="39" name="Rectangle 29"/>
          <p:cNvSpPr>
            <a:spLocks noChangeArrowheads="1"/>
          </p:cNvSpPr>
          <p:nvPr/>
        </p:nvSpPr>
        <p:spPr bwMode="auto">
          <a:xfrm>
            <a:off x="5912559" y="1244177"/>
            <a:ext cx="367281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0098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94336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5432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827736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8097042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83814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8630442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89148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 flipV="1">
            <a:off x="74451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30"/>
          <p:cNvSpPr>
            <a:spLocks noChangeShapeType="1"/>
          </p:cNvSpPr>
          <p:nvPr/>
        </p:nvSpPr>
        <p:spPr bwMode="auto">
          <a:xfrm flipV="1">
            <a:off x="76737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30"/>
          <p:cNvSpPr>
            <a:spLocks noChangeShapeType="1"/>
          </p:cNvSpPr>
          <p:nvPr/>
        </p:nvSpPr>
        <p:spPr bwMode="auto">
          <a:xfrm flipV="1">
            <a:off x="79785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30"/>
          <p:cNvSpPr>
            <a:spLocks noChangeShapeType="1"/>
          </p:cNvSpPr>
          <p:nvPr/>
        </p:nvSpPr>
        <p:spPr bwMode="auto">
          <a:xfrm flipV="1">
            <a:off x="7140347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30"/>
          <p:cNvSpPr>
            <a:spLocks noChangeShapeType="1"/>
          </p:cNvSpPr>
          <p:nvPr/>
        </p:nvSpPr>
        <p:spPr bwMode="auto">
          <a:xfrm flipV="1">
            <a:off x="9046935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Line 30"/>
          <p:cNvSpPr>
            <a:spLocks noChangeShapeType="1"/>
          </p:cNvSpPr>
          <p:nvPr/>
        </p:nvSpPr>
        <p:spPr bwMode="auto">
          <a:xfrm flipV="1">
            <a:off x="82087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" name="Line 30"/>
          <p:cNvSpPr>
            <a:spLocks noChangeShapeType="1"/>
          </p:cNvSpPr>
          <p:nvPr/>
        </p:nvSpPr>
        <p:spPr bwMode="auto">
          <a:xfrm flipV="1">
            <a:off x="85135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" name="Line 30"/>
          <p:cNvSpPr>
            <a:spLocks noChangeShapeType="1"/>
          </p:cNvSpPr>
          <p:nvPr/>
        </p:nvSpPr>
        <p:spPr bwMode="auto">
          <a:xfrm flipV="1">
            <a:off x="87421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AutoShape 19"/>
          <p:cNvSpPr>
            <a:spLocks noChangeArrowheads="1"/>
          </p:cNvSpPr>
          <p:nvPr/>
        </p:nvSpPr>
        <p:spPr bwMode="auto">
          <a:xfrm>
            <a:off x="6760935" y="1244178"/>
            <a:ext cx="2667000" cy="432222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Tag Check</a:t>
            </a:r>
          </a:p>
        </p:txBody>
      </p:sp>
    </p:spTree>
    <p:extLst>
      <p:ext uri="{BB962C8B-B14F-4D97-AF65-F5344CB8AC3E}">
        <p14:creationId xmlns:p14="http://schemas.microsoft.com/office/powerpoint/2010/main" val="20771252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Address Space of a Linux Process</a:t>
            </a:r>
          </a:p>
        </p:txBody>
      </p:sp>
      <p:sp>
        <p:nvSpPr>
          <p:cNvPr id="4" name="Rectangle 379"/>
          <p:cNvSpPr>
            <a:spLocks noChangeAspect="1" noChangeArrowheads="1"/>
          </p:cNvSpPr>
          <p:nvPr/>
        </p:nvSpPr>
        <p:spPr bwMode="auto">
          <a:xfrm>
            <a:off x="5006976" y="2976564"/>
            <a:ext cx="2174875" cy="523875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Kernel code and data</a:t>
            </a:r>
          </a:p>
        </p:txBody>
      </p:sp>
      <p:sp>
        <p:nvSpPr>
          <p:cNvPr id="5" name="Rectangle 380"/>
          <p:cNvSpPr>
            <a:spLocks noChangeAspect="1" noChangeArrowheads="1"/>
          </p:cNvSpPr>
          <p:nvPr/>
        </p:nvSpPr>
        <p:spPr bwMode="auto">
          <a:xfrm>
            <a:off x="5006976" y="4325938"/>
            <a:ext cx="2174875" cy="4556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Memory-mapped region </a:t>
            </a:r>
          </a:p>
          <a:p>
            <a:r>
              <a:rPr lang="en-US" sz="1400" dirty="0">
                <a:latin typeface="+mn-lt"/>
              </a:rPr>
              <a:t>for shared libraries</a:t>
            </a:r>
          </a:p>
        </p:txBody>
      </p:sp>
      <p:sp>
        <p:nvSpPr>
          <p:cNvPr id="6" name="Rectangle 381"/>
          <p:cNvSpPr>
            <a:spLocks noChangeAspect="1" noChangeArrowheads="1"/>
          </p:cNvSpPr>
          <p:nvPr/>
        </p:nvSpPr>
        <p:spPr bwMode="auto">
          <a:xfrm>
            <a:off x="5006976" y="4778376"/>
            <a:ext cx="2174875" cy="4921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7" name="Rectangle 382"/>
          <p:cNvSpPr>
            <a:spLocks noChangeAspect="1" noChangeArrowheads="1"/>
          </p:cNvSpPr>
          <p:nvPr/>
        </p:nvSpPr>
        <p:spPr bwMode="auto">
          <a:xfrm>
            <a:off x="5006976" y="5273676"/>
            <a:ext cx="2174875" cy="454025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Runtime heap (</a:t>
            </a:r>
            <a:r>
              <a:rPr lang="en-US" sz="1600" dirty="0" err="1">
                <a:latin typeface="+mn-lt"/>
              </a:rPr>
              <a:t>malloc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8" name="Rectangle 383"/>
          <p:cNvSpPr>
            <a:spLocks noChangeAspect="1" noChangeArrowheads="1"/>
          </p:cNvSpPr>
          <p:nvPr/>
        </p:nvSpPr>
        <p:spPr bwMode="auto">
          <a:xfrm>
            <a:off x="5006976" y="3708400"/>
            <a:ext cx="2174875" cy="61595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9" name="Rectangle 384"/>
          <p:cNvSpPr>
            <a:spLocks noChangeAspect="1" noChangeArrowheads="1"/>
          </p:cNvSpPr>
          <p:nvPr/>
        </p:nvSpPr>
        <p:spPr bwMode="auto">
          <a:xfrm>
            <a:off x="5006976" y="6235701"/>
            <a:ext cx="2174875" cy="269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Program text (.text)</a:t>
            </a:r>
          </a:p>
        </p:txBody>
      </p:sp>
      <p:sp>
        <p:nvSpPr>
          <p:cNvPr id="10" name="Rectangle 385"/>
          <p:cNvSpPr>
            <a:spLocks noChangeAspect="1" noChangeArrowheads="1"/>
          </p:cNvSpPr>
          <p:nvPr/>
        </p:nvSpPr>
        <p:spPr bwMode="auto">
          <a:xfrm>
            <a:off x="5006976" y="5976939"/>
            <a:ext cx="2174875" cy="2698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Initialized data (.data)</a:t>
            </a:r>
          </a:p>
        </p:txBody>
      </p:sp>
      <p:sp>
        <p:nvSpPr>
          <p:cNvPr id="11" name="Rectangle 386"/>
          <p:cNvSpPr>
            <a:spLocks noChangeAspect="1" noChangeArrowheads="1"/>
          </p:cNvSpPr>
          <p:nvPr/>
        </p:nvSpPr>
        <p:spPr bwMode="auto">
          <a:xfrm>
            <a:off x="5006976" y="5718175"/>
            <a:ext cx="2174875" cy="26828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Uninitialized data (.</a:t>
            </a:r>
            <a:r>
              <a:rPr lang="en-US" sz="1400" dirty="0" err="1">
                <a:latin typeface="+mn-lt"/>
              </a:rPr>
              <a:t>bss</a:t>
            </a:r>
            <a:r>
              <a:rPr lang="en-US" sz="1400" dirty="0">
                <a:latin typeface="+mn-lt"/>
              </a:rPr>
              <a:t>)</a:t>
            </a:r>
          </a:p>
        </p:txBody>
      </p:sp>
      <p:sp>
        <p:nvSpPr>
          <p:cNvPr id="12" name="Line 387"/>
          <p:cNvSpPr>
            <a:spLocks noChangeAspect="1" noChangeShapeType="1"/>
          </p:cNvSpPr>
          <p:nvPr/>
        </p:nvSpPr>
        <p:spPr bwMode="auto">
          <a:xfrm flipV="1">
            <a:off x="6032500" y="5026026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3" name="Rectangle 388"/>
          <p:cNvSpPr>
            <a:spLocks noChangeAspect="1" noChangeArrowheads="1"/>
          </p:cNvSpPr>
          <p:nvPr/>
        </p:nvSpPr>
        <p:spPr bwMode="auto">
          <a:xfrm>
            <a:off x="5006976" y="3479800"/>
            <a:ext cx="2174875" cy="32488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User stack</a:t>
            </a:r>
          </a:p>
        </p:txBody>
      </p:sp>
      <p:sp>
        <p:nvSpPr>
          <p:cNvPr id="15" name="Line 390"/>
          <p:cNvSpPr>
            <a:spLocks noChangeAspect="1" noChangeShapeType="1"/>
          </p:cNvSpPr>
          <p:nvPr/>
        </p:nvSpPr>
        <p:spPr bwMode="auto">
          <a:xfrm>
            <a:off x="6053137" y="3805238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6" name="Rectangle 391"/>
          <p:cNvSpPr>
            <a:spLocks noChangeAspect="1" noChangeArrowheads="1"/>
          </p:cNvSpPr>
          <p:nvPr/>
        </p:nvSpPr>
        <p:spPr bwMode="auto">
          <a:xfrm>
            <a:off x="5006976" y="6494464"/>
            <a:ext cx="2174875" cy="2698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17" name="Text Box 392"/>
          <p:cNvSpPr txBox="1">
            <a:spLocks noChangeAspect="1" noChangeArrowheads="1"/>
          </p:cNvSpPr>
          <p:nvPr/>
        </p:nvSpPr>
        <p:spPr bwMode="auto">
          <a:xfrm>
            <a:off x="4800600" y="6659563"/>
            <a:ext cx="269626" cy="2585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latin typeface="+mn-lt"/>
              </a:rPr>
              <a:t>0</a:t>
            </a:r>
          </a:p>
        </p:txBody>
      </p:sp>
      <p:sp>
        <p:nvSpPr>
          <p:cNvPr id="18" name="Text Box 393"/>
          <p:cNvSpPr txBox="1">
            <a:spLocks noChangeAspect="1" noChangeArrowheads="1"/>
          </p:cNvSpPr>
          <p:nvPr/>
        </p:nvSpPr>
        <p:spPr bwMode="auto">
          <a:xfrm>
            <a:off x="4038601" y="3593069"/>
            <a:ext cx="758541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latin typeface="+mn-lt"/>
              </a:rPr>
              <a:t>%</a:t>
            </a:r>
            <a:r>
              <a:rPr lang="en-US" dirty="0" err="1">
                <a:latin typeface="Courier New"/>
                <a:cs typeface="Courier New"/>
              </a:rPr>
              <a:t>rsp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9" name="Line 394"/>
          <p:cNvSpPr>
            <a:spLocks noChangeAspect="1" noChangeShapeType="1"/>
          </p:cNvSpPr>
          <p:nvPr/>
        </p:nvSpPr>
        <p:spPr bwMode="auto">
          <a:xfrm>
            <a:off x="4748213" y="3808412"/>
            <a:ext cx="2587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0" name="Text Box 395"/>
          <p:cNvSpPr txBox="1">
            <a:spLocks noChangeAspect="1" noChangeArrowheads="1"/>
          </p:cNvSpPr>
          <p:nvPr/>
        </p:nvSpPr>
        <p:spPr bwMode="auto">
          <a:xfrm>
            <a:off x="7519987" y="4732814"/>
            <a:ext cx="1082348" cy="8402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i="1" dirty="0">
                <a:latin typeface="+mn-lt"/>
              </a:rPr>
              <a:t>Process</a:t>
            </a:r>
          </a:p>
          <a:p>
            <a:pPr algn="l"/>
            <a:r>
              <a:rPr lang="en-US" i="1" dirty="0">
                <a:latin typeface="+mn-lt"/>
              </a:rPr>
              <a:t>virtual</a:t>
            </a:r>
          </a:p>
          <a:p>
            <a:pPr algn="l"/>
            <a:r>
              <a:rPr lang="en-US" i="1" dirty="0">
                <a:latin typeface="+mn-lt"/>
              </a:rPr>
              <a:t>memory</a:t>
            </a:r>
          </a:p>
        </p:txBody>
      </p:sp>
      <p:sp>
        <p:nvSpPr>
          <p:cNvPr id="21" name="Text Box 397"/>
          <p:cNvSpPr txBox="1">
            <a:spLocks noChangeAspect="1" noChangeArrowheads="1"/>
          </p:cNvSpPr>
          <p:nvPr/>
        </p:nvSpPr>
        <p:spPr bwMode="auto">
          <a:xfrm>
            <a:off x="4191996" y="5035551"/>
            <a:ext cx="598241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Courier New"/>
                <a:cs typeface="Courier New"/>
              </a:rPr>
              <a:t>brk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22" name="Line 398"/>
          <p:cNvSpPr>
            <a:spLocks noChangeAspect="1" noChangeShapeType="1"/>
          </p:cNvSpPr>
          <p:nvPr/>
        </p:nvSpPr>
        <p:spPr bwMode="auto">
          <a:xfrm>
            <a:off x="4733925" y="52625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3" name="Rectangle 400"/>
          <p:cNvSpPr>
            <a:spLocks noChangeAspect="1" noChangeArrowheads="1"/>
          </p:cNvSpPr>
          <p:nvPr/>
        </p:nvSpPr>
        <p:spPr bwMode="auto">
          <a:xfrm>
            <a:off x="5006976" y="2580214"/>
            <a:ext cx="2174875" cy="399524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Physical memory</a:t>
            </a:r>
          </a:p>
        </p:txBody>
      </p:sp>
      <p:sp>
        <p:nvSpPr>
          <p:cNvPr id="24" name="AutoShape 401"/>
          <p:cNvSpPr>
            <a:spLocks/>
          </p:cNvSpPr>
          <p:nvPr/>
        </p:nvSpPr>
        <p:spPr bwMode="auto">
          <a:xfrm flipH="1">
            <a:off x="4764087" y="2580214"/>
            <a:ext cx="150813" cy="878949"/>
          </a:xfrm>
          <a:prstGeom prst="rightBrace">
            <a:avLst>
              <a:gd name="adj1" fmla="val 55438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5" name="Text Box 402"/>
          <p:cNvSpPr txBox="1">
            <a:spLocks noChangeArrowheads="1"/>
          </p:cNvSpPr>
          <p:nvPr/>
        </p:nvSpPr>
        <p:spPr bwMode="auto">
          <a:xfrm>
            <a:off x="3200401" y="2705101"/>
            <a:ext cx="1589087" cy="83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+mn-lt"/>
              </a:rPr>
              <a:t>Identical  for each process</a:t>
            </a:r>
          </a:p>
        </p:txBody>
      </p:sp>
      <p:sp>
        <p:nvSpPr>
          <p:cNvPr id="26" name="Rectangle 403"/>
          <p:cNvSpPr>
            <a:spLocks noChangeAspect="1" noChangeArrowheads="1"/>
          </p:cNvSpPr>
          <p:nvPr/>
        </p:nvSpPr>
        <p:spPr bwMode="auto">
          <a:xfrm>
            <a:off x="5005387" y="1256776"/>
            <a:ext cx="2171700" cy="1323439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latin typeface="+mn-lt"/>
              </a:rPr>
              <a:t>Process-specific data</a:t>
            </a:r>
          </a:p>
          <a:p>
            <a:pPr algn="ctr"/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structs</a:t>
            </a:r>
            <a:r>
              <a:rPr lang="en-US" sz="1400" dirty="0">
                <a:latin typeface="+mn-lt"/>
              </a:rPr>
              <a:t>  (</a:t>
            </a:r>
            <a:r>
              <a:rPr lang="en-US" sz="1400" dirty="0" err="1">
                <a:latin typeface="+mn-lt"/>
              </a:rPr>
              <a:t>ptables</a:t>
            </a:r>
            <a:r>
              <a:rPr lang="en-US" sz="1400" dirty="0">
                <a:latin typeface="+mn-lt"/>
              </a:rPr>
              <a:t>,</a:t>
            </a:r>
          </a:p>
          <a:p>
            <a:pPr algn="ctr"/>
            <a:r>
              <a:rPr lang="en-US" sz="1400" dirty="0">
                <a:latin typeface="+mn-lt"/>
              </a:rPr>
              <a:t>task and mm </a:t>
            </a:r>
            <a:r>
              <a:rPr lang="en-US" sz="1400" dirty="0" err="1">
                <a:latin typeface="+mn-lt"/>
              </a:rPr>
              <a:t>structs</a:t>
            </a:r>
            <a:r>
              <a:rPr lang="en-US" sz="1400" dirty="0">
                <a:latin typeface="+mn-lt"/>
              </a:rPr>
              <a:t>, kernel stack)</a:t>
            </a:r>
          </a:p>
        </p:txBody>
      </p:sp>
      <p:sp>
        <p:nvSpPr>
          <p:cNvPr id="27" name="Text Box 405"/>
          <p:cNvSpPr txBox="1">
            <a:spLocks noChangeAspect="1" noChangeArrowheads="1"/>
          </p:cNvSpPr>
          <p:nvPr/>
        </p:nvSpPr>
        <p:spPr bwMode="auto">
          <a:xfrm>
            <a:off x="7558087" y="1987550"/>
            <a:ext cx="1082348" cy="8402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i="1" dirty="0">
                <a:latin typeface="+mn-lt"/>
              </a:rPr>
              <a:t>Kernel</a:t>
            </a:r>
          </a:p>
          <a:p>
            <a:pPr algn="l"/>
            <a:r>
              <a:rPr lang="en-US" i="1" dirty="0">
                <a:latin typeface="+mn-lt"/>
              </a:rPr>
              <a:t>virtual </a:t>
            </a:r>
          </a:p>
          <a:p>
            <a:pPr algn="l"/>
            <a:r>
              <a:rPr lang="en-US" i="1" dirty="0">
                <a:latin typeface="+mn-lt"/>
              </a:rPr>
              <a:t>memory</a:t>
            </a:r>
          </a:p>
        </p:txBody>
      </p:sp>
      <p:sp>
        <p:nvSpPr>
          <p:cNvPr id="28" name="AutoShape 421"/>
          <p:cNvSpPr>
            <a:spLocks/>
          </p:cNvSpPr>
          <p:nvPr/>
        </p:nvSpPr>
        <p:spPr bwMode="auto">
          <a:xfrm>
            <a:off x="7278687" y="3484563"/>
            <a:ext cx="190500" cy="3289300"/>
          </a:xfrm>
          <a:prstGeom prst="rightBrace">
            <a:avLst>
              <a:gd name="adj1" fmla="val 143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9" name="AutoShape 422"/>
          <p:cNvSpPr>
            <a:spLocks/>
          </p:cNvSpPr>
          <p:nvPr/>
        </p:nvSpPr>
        <p:spPr bwMode="auto">
          <a:xfrm>
            <a:off x="7265987" y="1389063"/>
            <a:ext cx="215900" cy="2032000"/>
          </a:xfrm>
          <a:prstGeom prst="rightBrace">
            <a:avLst>
              <a:gd name="adj1" fmla="val 7843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0" name="Text Box 424"/>
          <p:cNvSpPr txBox="1">
            <a:spLocks noChangeArrowheads="1"/>
          </p:cNvSpPr>
          <p:nvPr/>
        </p:nvSpPr>
        <p:spPr bwMode="auto">
          <a:xfrm>
            <a:off x="3540466" y="6324600"/>
            <a:ext cx="1260135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Courier New"/>
                <a:cs typeface="Courier New"/>
              </a:rPr>
              <a:t>0x00400000</a:t>
            </a:r>
          </a:p>
        </p:txBody>
      </p:sp>
      <p:sp>
        <p:nvSpPr>
          <p:cNvPr id="31" name="AutoShape 425"/>
          <p:cNvSpPr>
            <a:spLocks/>
          </p:cNvSpPr>
          <p:nvPr/>
        </p:nvSpPr>
        <p:spPr bwMode="auto">
          <a:xfrm flipH="1">
            <a:off x="4738687" y="1280229"/>
            <a:ext cx="176212" cy="1162935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2" name="Text Box 426"/>
          <p:cNvSpPr txBox="1">
            <a:spLocks noChangeArrowheads="1"/>
          </p:cNvSpPr>
          <p:nvPr/>
        </p:nvSpPr>
        <p:spPr bwMode="auto">
          <a:xfrm>
            <a:off x="3200401" y="1757364"/>
            <a:ext cx="1576387" cy="83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+mn-lt"/>
              </a:rPr>
              <a:t>Different for each process</a:t>
            </a:r>
          </a:p>
        </p:txBody>
      </p:sp>
      <p:sp>
        <p:nvSpPr>
          <p:cNvPr id="33" name="Line 427"/>
          <p:cNvSpPr>
            <a:spLocks noChangeShapeType="1"/>
          </p:cNvSpPr>
          <p:nvPr/>
        </p:nvSpPr>
        <p:spPr bwMode="auto">
          <a:xfrm>
            <a:off x="4992687" y="3473450"/>
            <a:ext cx="218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4" name="Line 428"/>
          <p:cNvSpPr>
            <a:spLocks noChangeAspect="1" noChangeShapeType="1"/>
          </p:cNvSpPr>
          <p:nvPr/>
        </p:nvSpPr>
        <p:spPr bwMode="auto">
          <a:xfrm>
            <a:off x="4746625" y="64817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7210790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539647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539647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28601"/>
            <a:ext cx="104394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Linux Organizes VM As Collection of “Areas” 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703357" y="1443038"/>
            <a:ext cx="1536922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cs typeface="Courier New"/>
              </a:rPr>
              <a:t>task_struct</a:t>
            </a:r>
            <a:endParaRPr lang="en-GB" sz="1600" dirty="0">
              <a:latin typeface="Courier New"/>
              <a:cs typeface="Courier New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629886" y="1600200"/>
            <a:ext cx="1290661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cs typeface="Courier New"/>
              </a:rPr>
              <a:t>mm_struct</a:t>
            </a:r>
            <a:endParaRPr lang="en-GB" sz="1600" dirty="0">
              <a:latin typeface="Courier New"/>
              <a:cs typeface="Courier New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710847" y="2006600"/>
            <a:ext cx="1066800" cy="157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710847" y="198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pgd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2186847" y="1778000"/>
            <a:ext cx="762000" cy="1803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2186847" y="1981200"/>
            <a:ext cx="7620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3710847" y="243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mmap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5231672" y="1295400"/>
            <a:ext cx="1906314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cs typeface="Courier New"/>
              </a:rPr>
              <a:t>vm_area_struct</a:t>
            </a:r>
            <a:endParaRPr lang="en-GB" sz="1600" dirty="0">
              <a:latin typeface="Courier New"/>
              <a:cs typeface="Courier New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5539647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5539647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5539647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5539647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5539647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5539647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5539647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5539647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5539647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5539647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5539647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5539647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5539647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7444647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7315200" y="1143000"/>
            <a:ext cx="2191448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Process virtual memory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7444647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Text</a:t>
            </a:r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7444647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</a:t>
            </a:r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7444647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Shared libraries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6606447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>
            <a:off x="6606447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6606447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6606447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V="1">
            <a:off x="6606447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>
            <a:off x="6606447" y="5715000"/>
            <a:ext cx="838200" cy="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 flipH="1">
            <a:off x="5309461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7" name="Line 41"/>
          <p:cNvSpPr>
            <a:spLocks noChangeShapeType="1"/>
          </p:cNvSpPr>
          <p:nvPr/>
        </p:nvSpPr>
        <p:spPr bwMode="auto">
          <a:xfrm>
            <a:off x="5311047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8" name="Line 42"/>
          <p:cNvSpPr>
            <a:spLocks noChangeShapeType="1"/>
          </p:cNvSpPr>
          <p:nvPr/>
        </p:nvSpPr>
        <p:spPr bwMode="auto">
          <a:xfrm>
            <a:off x="5311047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9" name="Line 43"/>
          <p:cNvSpPr>
            <a:spLocks noChangeShapeType="1"/>
          </p:cNvSpPr>
          <p:nvPr/>
        </p:nvSpPr>
        <p:spPr bwMode="auto">
          <a:xfrm flipH="1">
            <a:off x="5309461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0" name="Line 44"/>
          <p:cNvSpPr>
            <a:spLocks noChangeShapeType="1"/>
          </p:cNvSpPr>
          <p:nvPr/>
        </p:nvSpPr>
        <p:spPr bwMode="auto">
          <a:xfrm>
            <a:off x="5311047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1" name="Line 45"/>
          <p:cNvSpPr>
            <a:spLocks noChangeShapeType="1"/>
          </p:cNvSpPr>
          <p:nvPr/>
        </p:nvSpPr>
        <p:spPr bwMode="auto">
          <a:xfrm>
            <a:off x="5311047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9456011" y="6170614"/>
            <a:ext cx="281871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9746" name="Rectangle 50"/>
          <p:cNvSpPr>
            <a:spLocks noGrp="1" noChangeArrowheads="1"/>
          </p:cNvSpPr>
          <p:nvPr>
            <p:ph type="body" idx="1"/>
          </p:nvPr>
        </p:nvSpPr>
        <p:spPr>
          <a:xfrm>
            <a:off x="1882774" y="3581401"/>
            <a:ext cx="3348898" cy="2894013"/>
          </a:xfrm>
          <a:ln/>
        </p:spPr>
        <p:txBody>
          <a:bodyPr/>
          <a:lstStyle/>
          <a:p>
            <a:pPr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pgd</a:t>
            </a:r>
            <a:r>
              <a:rPr lang="en-GB" sz="2200" dirty="0"/>
              <a:t>: </a:t>
            </a:r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 global directory address</a:t>
            </a:r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Points to L1 page table</a:t>
            </a:r>
          </a:p>
          <a:p>
            <a:pPr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vm_prot</a:t>
            </a:r>
            <a:r>
              <a:rPr lang="en-GB" sz="2200" dirty="0"/>
              <a:t>:</a:t>
            </a:r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Read/write permissions for this area</a:t>
            </a:r>
          </a:p>
          <a:p>
            <a:pPr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vm_flags</a:t>
            </a:r>
            <a:endParaRPr lang="en-GB" sz="2200" dirty="0"/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Pages shared with other processes or private to this process</a:t>
            </a:r>
          </a:p>
        </p:txBody>
      </p:sp>
      <p:sp>
        <p:nvSpPr>
          <p:cNvPr id="29747" name="Rectangle 51"/>
          <p:cNvSpPr>
            <a:spLocks noChangeArrowheads="1"/>
          </p:cNvSpPr>
          <p:nvPr/>
        </p:nvSpPr>
        <p:spPr bwMode="auto">
          <a:xfrm>
            <a:off x="5539647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48" name="Rectangle 52"/>
          <p:cNvSpPr>
            <a:spLocks noChangeArrowheads="1"/>
          </p:cNvSpPr>
          <p:nvPr/>
        </p:nvSpPr>
        <p:spPr bwMode="auto">
          <a:xfrm>
            <a:off x="5539647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49" name="Rectangle 53"/>
          <p:cNvSpPr>
            <a:spLocks noChangeArrowheads="1"/>
          </p:cNvSpPr>
          <p:nvPr/>
        </p:nvSpPr>
        <p:spPr bwMode="auto">
          <a:xfrm>
            <a:off x="5539647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cxnSp>
        <p:nvCxnSpPr>
          <p:cNvPr id="63" name="Elbow Connector 62"/>
          <p:cNvCxnSpPr>
            <a:stCxn id="29707" idx="3"/>
          </p:cNvCxnSpPr>
          <p:nvPr/>
        </p:nvCxnSpPr>
        <p:spPr bwMode="auto">
          <a:xfrm flipV="1">
            <a:off x="4777647" y="1676400"/>
            <a:ext cx="758952" cy="8763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stCxn id="29706" idx="3"/>
          </p:cNvCxnSpPr>
          <p:nvPr/>
        </p:nvCxnSpPr>
        <p:spPr bwMode="auto">
          <a:xfrm flipV="1">
            <a:off x="2948847" y="1981200"/>
            <a:ext cx="762000" cy="1143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51" name="Rectangle 33">
            <a:extLst>
              <a:ext uri="{FF2B5EF4-FFF2-40B4-BE49-F238E27FC236}">
                <a16:creationId xmlns:a16="http://schemas.microsoft.com/office/drawing/2014/main" id="{4784314F-80FF-9A24-C2F6-668737428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1599" y="1508579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Stack</a:t>
            </a:r>
          </a:p>
        </p:txBody>
      </p:sp>
    </p:spTree>
    <p:extLst>
      <p:ext uri="{BB962C8B-B14F-4D97-AF65-F5344CB8AC3E}">
        <p14:creationId xmlns:p14="http://schemas.microsoft.com/office/powerpoint/2010/main" val="33131990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Linux Page-Fault Handling 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5867400" y="2895601"/>
            <a:ext cx="838200" cy="534687"/>
            <a:chOff x="4343400" y="2895600"/>
            <a:chExt cx="838200" cy="534687"/>
          </a:xfrm>
        </p:grpSpPr>
        <p:sp>
          <p:nvSpPr>
            <p:cNvPr id="30764" name="Line 44"/>
            <p:cNvSpPr>
              <a:spLocks noChangeShapeType="1"/>
            </p:cNvSpPr>
            <p:nvPr/>
          </p:nvSpPr>
          <p:spPr bwMode="auto">
            <a:xfrm>
              <a:off x="4343400" y="336232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5" name="Text Box 45"/>
            <p:cNvSpPr txBox="1">
              <a:spLocks noChangeArrowheads="1"/>
            </p:cNvSpPr>
            <p:nvPr/>
          </p:nvSpPr>
          <p:spPr bwMode="auto">
            <a:xfrm>
              <a:off x="4479925" y="3124200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6" name="Oval 46"/>
            <p:cNvSpPr>
              <a:spLocks noChangeArrowheads="1"/>
            </p:cNvSpPr>
            <p:nvPr/>
          </p:nvSpPr>
          <p:spPr bwMode="auto">
            <a:xfrm>
              <a:off x="4648200" y="2895600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5867400" y="4880276"/>
            <a:ext cx="838200" cy="606125"/>
            <a:chOff x="4343400" y="4880275"/>
            <a:chExt cx="838200" cy="606125"/>
          </a:xfrm>
        </p:grpSpPr>
        <p:sp>
          <p:nvSpPr>
            <p:cNvPr id="30760" name="Line 40"/>
            <p:cNvSpPr>
              <a:spLocks noChangeShapeType="1"/>
            </p:cNvSpPr>
            <p:nvPr/>
          </p:nvSpPr>
          <p:spPr bwMode="auto">
            <a:xfrm>
              <a:off x="4343400" y="541367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1" name="Text Box 41"/>
            <p:cNvSpPr txBox="1">
              <a:spLocks noChangeArrowheads="1"/>
            </p:cNvSpPr>
            <p:nvPr/>
          </p:nvSpPr>
          <p:spPr bwMode="auto">
            <a:xfrm>
              <a:off x="4483100" y="5180313"/>
              <a:ext cx="628825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write</a:t>
              </a:r>
            </a:p>
          </p:txBody>
        </p:sp>
        <p:sp>
          <p:nvSpPr>
            <p:cNvPr id="30767" name="Oval 47"/>
            <p:cNvSpPr>
              <a:spLocks noChangeArrowheads="1"/>
            </p:cNvSpPr>
            <p:nvPr/>
          </p:nvSpPr>
          <p:spPr bwMode="auto">
            <a:xfrm>
              <a:off x="4648200" y="4880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867400" y="3737276"/>
            <a:ext cx="838200" cy="606125"/>
            <a:chOff x="4343400" y="3737275"/>
            <a:chExt cx="838200" cy="606125"/>
          </a:xfrm>
        </p:grpSpPr>
        <p:sp>
          <p:nvSpPr>
            <p:cNvPr id="30762" name="Line 42"/>
            <p:cNvSpPr>
              <a:spLocks noChangeShapeType="1"/>
            </p:cNvSpPr>
            <p:nvPr/>
          </p:nvSpPr>
          <p:spPr bwMode="auto">
            <a:xfrm>
              <a:off x="4343400" y="4275438"/>
              <a:ext cx="838200" cy="158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3" name="Text Box 43"/>
            <p:cNvSpPr txBox="1">
              <a:spLocks noChangeArrowheads="1"/>
            </p:cNvSpPr>
            <p:nvPr/>
          </p:nvSpPr>
          <p:spPr bwMode="auto">
            <a:xfrm>
              <a:off x="4479925" y="4037313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8" name="Oval 48"/>
            <p:cNvSpPr>
              <a:spLocks noChangeArrowheads="1"/>
            </p:cNvSpPr>
            <p:nvPr/>
          </p:nvSpPr>
          <p:spPr bwMode="auto">
            <a:xfrm>
              <a:off x="4648200" y="3737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1984375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1" name="Rectangle 2"/>
          <p:cNvSpPr>
            <a:spLocks noChangeArrowheads="1"/>
          </p:cNvSpPr>
          <p:nvPr/>
        </p:nvSpPr>
        <p:spPr bwMode="auto">
          <a:xfrm>
            <a:off x="1984375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1676400" y="1295401"/>
            <a:ext cx="151958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vm_area_struct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1984375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14"/>
          <p:cNvSpPr>
            <a:spLocks noChangeArrowheads="1"/>
          </p:cNvSpPr>
          <p:nvPr/>
        </p:nvSpPr>
        <p:spPr bwMode="auto">
          <a:xfrm>
            <a:off x="1984375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1984375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6" name="Rectangle 16"/>
          <p:cNvSpPr>
            <a:spLocks noChangeArrowheads="1"/>
          </p:cNvSpPr>
          <p:nvPr/>
        </p:nvSpPr>
        <p:spPr bwMode="auto">
          <a:xfrm>
            <a:off x="1984375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7" name="Rectangle 20"/>
          <p:cNvSpPr>
            <a:spLocks noChangeArrowheads="1"/>
          </p:cNvSpPr>
          <p:nvPr/>
        </p:nvSpPr>
        <p:spPr bwMode="auto">
          <a:xfrm>
            <a:off x="1984375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1"/>
          <p:cNvSpPr>
            <a:spLocks noChangeArrowheads="1"/>
          </p:cNvSpPr>
          <p:nvPr/>
        </p:nvSpPr>
        <p:spPr bwMode="auto">
          <a:xfrm>
            <a:off x="1984375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1984375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0" name="Rectangle 23"/>
          <p:cNvSpPr>
            <a:spLocks noChangeArrowheads="1"/>
          </p:cNvSpPr>
          <p:nvPr/>
        </p:nvSpPr>
        <p:spPr bwMode="auto">
          <a:xfrm>
            <a:off x="1984375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1984375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1984375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1984375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4" name="Rectangle 27"/>
          <p:cNvSpPr>
            <a:spLocks noChangeArrowheads="1"/>
          </p:cNvSpPr>
          <p:nvPr/>
        </p:nvSpPr>
        <p:spPr bwMode="auto">
          <a:xfrm>
            <a:off x="1984375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1984375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3889375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30"/>
          <p:cNvSpPr txBox="1">
            <a:spLocks noChangeArrowheads="1"/>
          </p:cNvSpPr>
          <p:nvPr/>
        </p:nvSpPr>
        <p:spPr bwMode="auto">
          <a:xfrm>
            <a:off x="3777078" y="1219200"/>
            <a:ext cx="218984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Process virtual memory</a:t>
            </a: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3889375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text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3889375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</a:t>
            </a: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3889375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shared libraries</a:t>
            </a:r>
          </a:p>
        </p:txBody>
      </p:sp>
      <p:sp>
        <p:nvSpPr>
          <p:cNvPr id="71" name="Line 34"/>
          <p:cNvSpPr>
            <a:spLocks noChangeShapeType="1"/>
          </p:cNvSpPr>
          <p:nvPr/>
        </p:nvSpPr>
        <p:spPr bwMode="auto">
          <a:xfrm>
            <a:off x="3051175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Line 35"/>
          <p:cNvSpPr>
            <a:spLocks noChangeShapeType="1"/>
          </p:cNvSpPr>
          <p:nvPr/>
        </p:nvSpPr>
        <p:spPr bwMode="auto">
          <a:xfrm>
            <a:off x="3051175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Line 36"/>
          <p:cNvSpPr>
            <a:spLocks noChangeShapeType="1"/>
          </p:cNvSpPr>
          <p:nvPr/>
        </p:nvSpPr>
        <p:spPr bwMode="auto">
          <a:xfrm>
            <a:off x="3051175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" name="Line 37"/>
          <p:cNvSpPr>
            <a:spLocks noChangeShapeType="1"/>
          </p:cNvSpPr>
          <p:nvPr/>
        </p:nvSpPr>
        <p:spPr bwMode="auto">
          <a:xfrm>
            <a:off x="3051175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" name="Line 38"/>
          <p:cNvSpPr>
            <a:spLocks noChangeShapeType="1"/>
          </p:cNvSpPr>
          <p:nvPr/>
        </p:nvSpPr>
        <p:spPr bwMode="auto">
          <a:xfrm flipV="1">
            <a:off x="3051175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" name="Line 39"/>
          <p:cNvSpPr>
            <a:spLocks noChangeShapeType="1"/>
          </p:cNvSpPr>
          <p:nvPr/>
        </p:nvSpPr>
        <p:spPr bwMode="auto">
          <a:xfrm>
            <a:off x="3051175" y="5638800"/>
            <a:ext cx="838200" cy="76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" name="Line 40"/>
          <p:cNvSpPr>
            <a:spLocks noChangeShapeType="1"/>
          </p:cNvSpPr>
          <p:nvPr/>
        </p:nvSpPr>
        <p:spPr bwMode="auto">
          <a:xfrm flipH="1">
            <a:off x="1754189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>
            <a:off x="1755775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" name="Line 42"/>
          <p:cNvSpPr>
            <a:spLocks noChangeShapeType="1"/>
          </p:cNvSpPr>
          <p:nvPr/>
        </p:nvSpPr>
        <p:spPr bwMode="auto">
          <a:xfrm>
            <a:off x="1755775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" name="Line 43"/>
          <p:cNvSpPr>
            <a:spLocks noChangeShapeType="1"/>
          </p:cNvSpPr>
          <p:nvPr/>
        </p:nvSpPr>
        <p:spPr bwMode="auto">
          <a:xfrm flipH="1">
            <a:off x="1754189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" name="Line 44"/>
          <p:cNvSpPr>
            <a:spLocks noChangeShapeType="1"/>
          </p:cNvSpPr>
          <p:nvPr/>
        </p:nvSpPr>
        <p:spPr bwMode="auto">
          <a:xfrm>
            <a:off x="1755775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" name="Line 45"/>
          <p:cNvSpPr>
            <a:spLocks noChangeShapeType="1"/>
          </p:cNvSpPr>
          <p:nvPr/>
        </p:nvSpPr>
        <p:spPr bwMode="auto">
          <a:xfrm>
            <a:off x="1755775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" name="Rectangle 51"/>
          <p:cNvSpPr>
            <a:spLocks noChangeArrowheads="1"/>
          </p:cNvSpPr>
          <p:nvPr/>
        </p:nvSpPr>
        <p:spPr bwMode="auto">
          <a:xfrm>
            <a:off x="1984375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84" name="Rectangle 52"/>
          <p:cNvSpPr>
            <a:spLocks noChangeArrowheads="1"/>
          </p:cNvSpPr>
          <p:nvPr/>
        </p:nvSpPr>
        <p:spPr bwMode="auto">
          <a:xfrm>
            <a:off x="1984375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85" name="Rectangle 53"/>
          <p:cNvSpPr>
            <a:spLocks noChangeArrowheads="1"/>
          </p:cNvSpPr>
          <p:nvPr/>
        </p:nvSpPr>
        <p:spPr bwMode="auto">
          <a:xfrm>
            <a:off x="1984375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052574" y="2971801"/>
            <a:ext cx="3006785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solidFill>
                  <a:srgbClr val="990000"/>
                </a:solidFill>
              </a:rPr>
              <a:t>Segmentation fault:</a:t>
            </a:r>
            <a:endParaRPr lang="en-US" dirty="0">
              <a:solidFill>
                <a:srgbClr val="990000"/>
              </a:solidFill>
              <a:latin typeface="Calibri" pitchFamily="34" charset="0"/>
            </a:endParaRPr>
          </a:p>
          <a:p>
            <a:pPr algn="l"/>
            <a:r>
              <a:rPr lang="en-US" dirty="0">
                <a:latin typeface="Calibri" pitchFamily="34" charset="0"/>
              </a:rPr>
              <a:t>accessing a nonexistent page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052573" y="4050268"/>
            <a:ext cx="190808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Normal page fault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052574" y="4876801"/>
            <a:ext cx="3386827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Protection exception:</a:t>
            </a:r>
          </a:p>
          <a:p>
            <a:pPr algn="l"/>
            <a:r>
              <a:rPr lang="en-US" dirty="0">
                <a:latin typeface="Calibri" pitchFamily="34" charset="0"/>
              </a:rPr>
              <a:t>e.g., violating permission by writing to a read-only page (Linux reports as Segmentation fault)</a:t>
            </a:r>
          </a:p>
        </p:txBody>
      </p:sp>
      <p:sp>
        <p:nvSpPr>
          <p:cNvPr id="89" name="Rectangle 33">
            <a:extLst>
              <a:ext uri="{FF2B5EF4-FFF2-40B4-BE49-F238E27FC236}">
                <a16:creationId xmlns:a16="http://schemas.microsoft.com/office/drawing/2014/main" id="{2088ADAF-E657-A527-0B31-D0DEC31F1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5240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Stack</a:t>
            </a:r>
          </a:p>
        </p:txBody>
      </p:sp>
    </p:spTree>
    <p:extLst>
      <p:ext uri="{BB962C8B-B14F-4D97-AF65-F5344CB8AC3E}">
        <p14:creationId xmlns:p14="http://schemas.microsoft.com/office/powerpoint/2010/main" val="3775289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Memory Mapping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VM areas initialized by associating them with disk objects.</a:t>
            </a:r>
            <a:endParaRPr lang="en-GB" dirty="0">
              <a:effectLst/>
            </a:endParaRPr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Process is known as </a:t>
            </a:r>
            <a:r>
              <a:rPr lang="en-GB" b="1" i="1" dirty="0">
                <a:solidFill>
                  <a:srgbClr val="990000"/>
                </a:solidFill>
              </a:rPr>
              <a:t>memory mapping</a:t>
            </a:r>
            <a:r>
              <a:rPr lang="en-GB" i="1" dirty="0">
                <a:solidFill>
                  <a:srgbClr val="990000"/>
                </a:solidFill>
              </a:rPr>
              <a:t>. </a:t>
            </a:r>
          </a:p>
          <a:p>
            <a:pPr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Area can be </a:t>
            </a:r>
            <a:r>
              <a:rPr lang="en-GB" i="1" dirty="0"/>
              <a:t>backed by </a:t>
            </a:r>
            <a:r>
              <a:rPr lang="en-GB" dirty="0"/>
              <a:t>(i.e., get its initial values from) :</a:t>
            </a:r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990000"/>
                </a:solidFill>
              </a:rPr>
              <a:t>Regular file</a:t>
            </a:r>
            <a:r>
              <a:rPr lang="en-GB" dirty="0"/>
              <a:t> on disk (e.g., an executable object file)</a:t>
            </a:r>
          </a:p>
          <a:p>
            <a:pPr lvl="2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Initial page bytes come from a section of a file</a:t>
            </a:r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990000"/>
                </a:solidFill>
              </a:rPr>
              <a:t>Anonymous file </a:t>
            </a:r>
            <a:r>
              <a:rPr lang="en-GB" dirty="0"/>
              <a:t>(e.g., nothing)</a:t>
            </a:r>
            <a:endParaRPr lang="en-GB" i="1" dirty="0"/>
          </a:p>
          <a:p>
            <a:pPr lvl="2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 fault will allocate physical page full of 0's (</a:t>
            </a:r>
            <a:r>
              <a:rPr lang="en-GB" i="1" dirty="0">
                <a:solidFill>
                  <a:srgbClr val="990000"/>
                </a:solidFill>
              </a:rPr>
              <a:t>demand-zero page</a:t>
            </a:r>
            <a:r>
              <a:rPr lang="en-GB" dirty="0"/>
              <a:t>)</a:t>
            </a:r>
          </a:p>
          <a:p>
            <a:pPr lvl="2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Once the page is written to (</a:t>
            </a:r>
            <a:r>
              <a:rPr lang="en-GB" i="1" dirty="0">
                <a:solidFill>
                  <a:srgbClr val="990000"/>
                </a:solidFill>
              </a:rPr>
              <a:t>dirtied</a:t>
            </a:r>
            <a:r>
              <a:rPr lang="en-GB" dirty="0"/>
              <a:t>), it is like any other page</a:t>
            </a:r>
          </a:p>
          <a:p>
            <a:pPr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Dirty pages are copied back and forth between memory and a special </a:t>
            </a:r>
            <a:r>
              <a:rPr lang="en-GB" i="1" dirty="0">
                <a:solidFill>
                  <a:srgbClr val="990000"/>
                </a:solidFill>
              </a:rPr>
              <a:t>swap file</a:t>
            </a:r>
            <a:r>
              <a:rPr lang="en-GB" dirty="0"/>
              <a:t>.</a:t>
            </a:r>
            <a:endParaRPr lang="en-GB" i="1" dirty="0">
              <a:solidFill>
                <a:srgbClr val="990000"/>
              </a:solidFill>
            </a:endParaRPr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2911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Shared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162800" y="2097088"/>
            <a:ext cx="3200401" cy="4608512"/>
          </a:xfrm>
        </p:spPr>
        <p:txBody>
          <a:bodyPr/>
          <a:lstStyle/>
          <a:p>
            <a:pPr marL="457200" indent="-457200">
              <a:buClr>
                <a:schemeClr val="accent1"/>
              </a:buClr>
              <a:buSzPct val="60000"/>
              <a:buFont typeface="Wingdings 2" panose="05020102010507070707" pitchFamily="18" charset="2"/>
              <a:buChar char=""/>
            </a:pPr>
            <a:r>
              <a:rPr lang="en-US" dirty="0"/>
              <a:t>Process 1 maps the shared object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879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3628574" y="6086970"/>
            <a:ext cx="966932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Shared</a:t>
            </a:r>
          </a:p>
          <a:p>
            <a:pPr algn="ctr"/>
            <a:r>
              <a:rPr lang="en-US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3879850" y="2707372"/>
            <a:ext cx="381000" cy="2819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3543481" y="2092820"/>
            <a:ext cx="1120821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Physical</a:t>
            </a:r>
          </a:p>
          <a:p>
            <a:pPr algn="ctr"/>
            <a:r>
              <a:rPr lang="en-US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2203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5556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2203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391"/>
          <p:cNvSpPr>
            <a:spLocks noChangeShapeType="1"/>
          </p:cNvSpPr>
          <p:nvPr/>
        </p:nvSpPr>
        <p:spPr bwMode="auto">
          <a:xfrm flipH="1" flipV="1">
            <a:off x="2584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2"/>
          <p:cNvSpPr>
            <a:spLocks noChangeShapeType="1"/>
          </p:cNvSpPr>
          <p:nvPr/>
        </p:nvSpPr>
        <p:spPr bwMode="auto">
          <a:xfrm flipH="1" flipV="1">
            <a:off x="2584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 Box 400"/>
          <p:cNvSpPr txBox="1">
            <a:spLocks noChangeArrowheads="1"/>
          </p:cNvSpPr>
          <p:nvPr/>
        </p:nvSpPr>
        <p:spPr bwMode="auto">
          <a:xfrm>
            <a:off x="1528923" y="2107108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Process 1</a:t>
            </a:r>
          </a:p>
          <a:p>
            <a:pPr algn="ctr"/>
            <a:r>
              <a:rPr lang="en-US" dirty="0"/>
              <a:t>virtual memory</a:t>
            </a:r>
          </a:p>
        </p:txBody>
      </p:sp>
      <p:sp>
        <p:nvSpPr>
          <p:cNvPr id="17" name="Text Box 401"/>
          <p:cNvSpPr txBox="1">
            <a:spLocks noChangeArrowheads="1"/>
          </p:cNvSpPr>
          <p:nvPr/>
        </p:nvSpPr>
        <p:spPr bwMode="auto">
          <a:xfrm>
            <a:off x="4881723" y="2092820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Process 2</a:t>
            </a:r>
          </a:p>
          <a:p>
            <a:pPr algn="ctr"/>
            <a:r>
              <a:rPr lang="en-US"/>
              <a:t>virtual memory</a:t>
            </a:r>
          </a:p>
        </p:txBody>
      </p:sp>
    </p:spTree>
    <p:extLst>
      <p:ext uri="{BB962C8B-B14F-4D97-AF65-F5344CB8AC3E}">
        <p14:creationId xmlns:p14="http://schemas.microsoft.com/office/powerpoint/2010/main" val="2228466030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Shared Objects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879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3677777" y="6086970"/>
            <a:ext cx="966932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Shared</a:t>
            </a:r>
          </a:p>
          <a:p>
            <a:pPr algn="ctr"/>
            <a:r>
              <a:rPr lang="en-US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3879850" y="2707372"/>
            <a:ext cx="381000" cy="2819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3543481" y="2092820"/>
            <a:ext cx="1120821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Physical</a:t>
            </a:r>
          </a:p>
          <a:p>
            <a:pPr algn="ctr"/>
            <a:r>
              <a:rPr lang="en-US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2203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5556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2203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5556250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2584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2584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4260850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4260850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8923" y="2107108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Process 1</a:t>
            </a:r>
          </a:p>
          <a:p>
            <a:pPr algn="ctr"/>
            <a:r>
              <a:rPr lang="en-US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4881723" y="2092820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Process 2</a:t>
            </a:r>
          </a:p>
          <a:p>
            <a:pPr algn="ctr"/>
            <a:r>
              <a:rPr lang="en-US"/>
              <a:t>virtual memory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7232650" y="2097772"/>
            <a:ext cx="3206750" cy="460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US" sz="24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Process 2 maps the shared object </a:t>
            </a:r>
          </a:p>
          <a:p>
            <a:pPr marL="342900" indent="-3429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US" sz="24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Notice how the virtual addresses can be different.</a:t>
            </a:r>
          </a:p>
        </p:txBody>
      </p:sp>
    </p:spTree>
    <p:extLst>
      <p:ext uri="{BB962C8B-B14F-4D97-AF65-F5344CB8AC3E}">
        <p14:creationId xmlns:p14="http://schemas.microsoft.com/office/powerpoint/2010/main" val="2262266206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</a:t>
            </a:r>
            <a:br>
              <a:rPr lang="en-US" dirty="0"/>
            </a:br>
            <a:r>
              <a:rPr lang="en-US" dirty="0"/>
              <a:t>Private Copy-on-Write (COW)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016089" y="2097088"/>
            <a:ext cx="3413911" cy="4191000"/>
          </a:xfrm>
        </p:spPr>
        <p:txBody>
          <a:bodyPr/>
          <a:lstStyle/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Two processes mapping a </a:t>
            </a:r>
            <a:r>
              <a:rPr lang="en-US" sz="2000" i="1" dirty="0">
                <a:solidFill>
                  <a:srgbClr val="990000"/>
                </a:solidFill>
              </a:rPr>
              <a:t>private copy-on-write (COW)  </a:t>
            </a:r>
            <a:r>
              <a:rPr lang="en-US" sz="2000" dirty="0"/>
              <a:t>object. 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Area flagged as private copy-on-write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 err="1"/>
              <a:t>PTEs</a:t>
            </a:r>
            <a:r>
              <a:rPr lang="en-US" sz="2000" dirty="0"/>
              <a:t> in private areas are flagged as read-only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893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896816" y="6086970"/>
            <a:ext cx="2441694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Private </a:t>
            </a:r>
          </a:p>
          <a:p>
            <a:pPr algn="ctr"/>
            <a:r>
              <a:rPr lang="en-US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3893031" y="2707372"/>
            <a:ext cx="381000" cy="2819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3549316" y="2092820"/>
            <a:ext cx="1120821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Physical</a:t>
            </a:r>
          </a:p>
          <a:p>
            <a:pPr algn="ctr"/>
            <a:r>
              <a:rPr lang="en-US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2216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5569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2216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5569431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2597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2597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4274031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4274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8923" y="2107108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Process 1</a:t>
            </a:r>
          </a:p>
          <a:p>
            <a:pPr algn="ctr"/>
            <a:r>
              <a:rPr lang="en-US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4881723" y="2092820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Process 2</a:t>
            </a:r>
          </a:p>
          <a:p>
            <a:pPr algn="ctr"/>
            <a:r>
              <a:rPr lang="en-US"/>
              <a:t>virtual memory</a:t>
            </a:r>
          </a:p>
        </p:txBody>
      </p:sp>
      <p:sp>
        <p:nvSpPr>
          <p:cNvPr id="23" name="Text Box 410"/>
          <p:cNvSpPr txBox="1">
            <a:spLocks noChangeArrowheads="1"/>
          </p:cNvSpPr>
          <p:nvPr/>
        </p:nvSpPr>
        <p:spPr bwMode="auto">
          <a:xfrm>
            <a:off x="6121218" y="3622950"/>
            <a:ext cx="1697902" cy="8402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dirty="0"/>
              <a:t> Private</a:t>
            </a:r>
          </a:p>
          <a:p>
            <a:r>
              <a:rPr lang="en-US" dirty="0"/>
              <a:t>copy-on-write</a:t>
            </a:r>
          </a:p>
          <a:p>
            <a:r>
              <a:rPr lang="en-US" dirty="0"/>
              <a:t>area</a:t>
            </a:r>
          </a:p>
        </p:txBody>
      </p:sp>
      <p:sp>
        <p:nvSpPr>
          <p:cNvPr id="24" name="Right Brace 23"/>
          <p:cNvSpPr/>
          <p:nvPr/>
        </p:nvSpPr>
        <p:spPr bwMode="auto">
          <a:xfrm>
            <a:off x="6026632" y="3774172"/>
            <a:ext cx="145569" cy="533400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455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1. 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set-associative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64953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6495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13690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31369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3624264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36242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4111626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41116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459898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45989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08635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50863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5573714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557371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6061076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606107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654843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65484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703580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358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7523164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75231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8010526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80105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849788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84978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898525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89852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48438" y="3731684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41071" y="3732213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5570539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649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9586913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8956675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83312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7702550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707707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6450013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5821362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5194301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456882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3940175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33147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2684462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2058988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9586913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8956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83312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7702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707707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6450013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5821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5194301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456882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40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33147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2684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2058988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9586913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8956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83312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7702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707707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6450013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5821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5194301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456882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3940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33147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2684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2058988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9586913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8956675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8331201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7702550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7077076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6450013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5821362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5194301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4568826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3940175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3314701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2684462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2058988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9586913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8956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83312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7702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707707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6450013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5821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5194301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456882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3940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33147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2684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2058988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2058988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2058988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2058988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2058988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33147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39401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51943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582136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70770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770255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89566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958691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268446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4568825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2058987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645001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8331200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2058988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10212388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2058988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81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</a:t>
            </a:r>
            <a:br>
              <a:rPr lang="en-US" dirty="0"/>
            </a:br>
            <a:r>
              <a:rPr lang="en-US" dirty="0"/>
              <a:t>Private Copy-on-write (COW)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016089" y="2057400"/>
            <a:ext cx="3871111" cy="4505325"/>
          </a:xfrm>
        </p:spPr>
        <p:txBody>
          <a:bodyPr/>
          <a:lstStyle/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Instruction writing to private page triggers protection fault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Handler creates new R/W page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Instruction restarts upon handler return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Copying deferred as long as possible!</a:t>
            </a:r>
          </a:p>
          <a:p>
            <a:pPr lvl="1"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1600" dirty="0"/>
              <a:t>With luck, never</a:t>
            </a:r>
          </a:p>
          <a:p>
            <a:pPr lvl="1"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1600" dirty="0"/>
              <a:t>General principle called “lazy evaluation”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893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915866" y="6086970"/>
            <a:ext cx="2441694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Private  </a:t>
            </a:r>
          </a:p>
          <a:p>
            <a:pPr algn="ctr"/>
            <a:r>
              <a:rPr lang="en-US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3893031" y="2707372"/>
            <a:ext cx="381000" cy="2819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3549316" y="2092820"/>
            <a:ext cx="1120821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Physical</a:t>
            </a:r>
          </a:p>
          <a:p>
            <a:pPr algn="ctr"/>
            <a:r>
              <a:rPr lang="en-US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2216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5569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2216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5569431" y="38059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2597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2597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4274031" y="3805922"/>
            <a:ext cx="1301750" cy="1720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4274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8923" y="2107108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Process 1</a:t>
            </a:r>
          </a:p>
          <a:p>
            <a:pPr algn="ctr"/>
            <a:r>
              <a:rPr lang="en-US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4881723" y="2092820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Process 2</a:t>
            </a:r>
          </a:p>
          <a:p>
            <a:pPr algn="ctr"/>
            <a:r>
              <a:rPr lang="en-US"/>
              <a:t>virtual memory</a:t>
            </a:r>
          </a:p>
        </p:txBody>
      </p:sp>
      <p:sp>
        <p:nvSpPr>
          <p:cNvPr id="23" name="AutoShape 403"/>
          <p:cNvSpPr>
            <a:spLocks noChangeArrowheads="1"/>
          </p:cNvSpPr>
          <p:nvPr/>
        </p:nvSpPr>
        <p:spPr bwMode="auto">
          <a:xfrm flipV="1">
            <a:off x="4308955" y="3810000"/>
            <a:ext cx="381000" cy="1931756"/>
          </a:xfrm>
          <a:prstGeom prst="curvedLeftArrow">
            <a:avLst>
              <a:gd name="adj1" fmla="val 60000"/>
              <a:gd name="adj2" fmla="val 120000"/>
              <a:gd name="adj3" fmla="val 33333"/>
            </a:avLst>
          </a:prstGeom>
          <a:solidFill>
            <a:srgbClr val="990000"/>
          </a:solidFill>
          <a:ln w="12700">
            <a:solidFill>
              <a:srgbClr val="D5F1C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4" name="Text Box 404"/>
          <p:cNvSpPr txBox="1">
            <a:spLocks noChangeArrowheads="1"/>
          </p:cNvSpPr>
          <p:nvPr/>
        </p:nvSpPr>
        <p:spPr bwMode="auto">
          <a:xfrm>
            <a:off x="4237368" y="4724400"/>
            <a:ext cx="1386918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/>
              <a:t>Copy-on-write</a:t>
            </a:r>
          </a:p>
        </p:txBody>
      </p:sp>
      <p:sp>
        <p:nvSpPr>
          <p:cNvPr id="25" name="Rectangle 405" descr="Wide upward diagonal"/>
          <p:cNvSpPr>
            <a:spLocks noChangeArrowheads="1"/>
          </p:cNvSpPr>
          <p:nvPr/>
        </p:nvSpPr>
        <p:spPr bwMode="auto">
          <a:xfrm>
            <a:off x="3886681" y="5534157"/>
            <a:ext cx="3810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6" name="Rectangle 406" descr="Wide upward diagonal"/>
          <p:cNvSpPr>
            <a:spLocks noChangeArrowheads="1"/>
          </p:cNvSpPr>
          <p:nvPr/>
        </p:nvSpPr>
        <p:spPr bwMode="auto">
          <a:xfrm>
            <a:off x="5575781" y="41869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7" name="Rectangle 407" descr="Wide upward diagonal"/>
          <p:cNvSpPr>
            <a:spLocks noChangeArrowheads="1"/>
          </p:cNvSpPr>
          <p:nvPr/>
        </p:nvSpPr>
        <p:spPr bwMode="auto">
          <a:xfrm>
            <a:off x="3899381" y="39583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8" name="Line 408"/>
          <p:cNvSpPr>
            <a:spLocks noChangeShapeType="1"/>
          </p:cNvSpPr>
          <p:nvPr/>
        </p:nvSpPr>
        <p:spPr bwMode="auto">
          <a:xfrm flipH="1" flipV="1">
            <a:off x="4280381" y="39583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9" name="Line 409"/>
          <p:cNvSpPr>
            <a:spLocks noChangeShapeType="1"/>
          </p:cNvSpPr>
          <p:nvPr/>
        </p:nvSpPr>
        <p:spPr bwMode="auto">
          <a:xfrm flipH="1" flipV="1">
            <a:off x="4280381" y="41107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0" name="Text Box 410"/>
          <p:cNvSpPr txBox="1">
            <a:spLocks noChangeArrowheads="1"/>
          </p:cNvSpPr>
          <p:nvPr/>
        </p:nvSpPr>
        <p:spPr bwMode="auto">
          <a:xfrm>
            <a:off x="6085420" y="3874757"/>
            <a:ext cx="1860446" cy="8402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Write to private</a:t>
            </a:r>
          </a:p>
          <a:p>
            <a:pPr algn="ctr"/>
            <a:r>
              <a:rPr lang="en-US" dirty="0"/>
              <a:t>copy-on-write</a:t>
            </a:r>
          </a:p>
          <a:p>
            <a:pPr algn="ctr"/>
            <a:r>
              <a:rPr lang="en-US" dirty="0"/>
              <a:t>page</a:t>
            </a:r>
          </a:p>
        </p:txBody>
      </p:sp>
      <p:sp>
        <p:nvSpPr>
          <p:cNvPr id="31" name="Line 411"/>
          <p:cNvSpPr>
            <a:spLocks noChangeShapeType="1"/>
          </p:cNvSpPr>
          <p:nvPr/>
        </p:nvSpPr>
        <p:spPr bwMode="auto">
          <a:xfrm flipH="1">
            <a:off x="5956781" y="4263122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DAF4CCC4-2889-E128-76E8-C95D445F446A}"/>
                  </a:ext>
                </a:extLst>
              </p14:cNvPr>
              <p14:cNvContentPartPr/>
              <p14:nvPr/>
            </p14:nvContentPartPr>
            <p14:xfrm>
              <a:off x="3714840" y="5226120"/>
              <a:ext cx="667080" cy="52092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DAF4CCC4-2889-E128-76E8-C95D445F446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05480" y="5216760"/>
                <a:ext cx="685800" cy="53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54784904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latin typeface="Courier New"/>
                <a:cs typeface="Courier New"/>
              </a:rPr>
              <a:t>fork</a:t>
            </a:r>
            <a:r>
              <a:rPr lang="en-GB" dirty="0"/>
              <a:t> Function Revisited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VM and memory mapping explain how </a:t>
            </a:r>
            <a:r>
              <a:rPr lang="en-GB" dirty="0">
                <a:latin typeface="Courier New"/>
                <a:cs typeface="Courier New"/>
              </a:rPr>
              <a:t>fork</a:t>
            </a:r>
            <a:r>
              <a:rPr lang="en-GB" dirty="0"/>
              <a:t> provides private address space for each process </a:t>
            </a:r>
          </a:p>
          <a:p>
            <a:r>
              <a:rPr lang="en-GB" dirty="0"/>
              <a:t>To create virtual address for new process</a:t>
            </a:r>
          </a:p>
          <a:p>
            <a:pPr lvl="1"/>
            <a:r>
              <a:rPr lang="en-GB" dirty="0"/>
              <a:t>Create exact copies of current kernel structures and page tables. </a:t>
            </a:r>
          </a:p>
          <a:p>
            <a:pPr lvl="1"/>
            <a:r>
              <a:rPr lang="en-GB" dirty="0"/>
              <a:t>Flag each page in both processes as read-only, private COW</a:t>
            </a:r>
          </a:p>
          <a:p>
            <a:r>
              <a:rPr lang="en-GB" dirty="0"/>
              <a:t>On return, each process has exact copy of virtual memory</a:t>
            </a:r>
          </a:p>
          <a:p>
            <a:r>
              <a:rPr lang="en-GB" dirty="0"/>
              <a:t>Subsequent writes create new pages using COW mechanism.</a:t>
            </a:r>
          </a:p>
        </p:txBody>
      </p:sp>
    </p:spTree>
    <p:extLst>
      <p:ext uri="{BB962C8B-B14F-4D97-AF65-F5344CB8AC3E}">
        <p14:creationId xmlns:p14="http://schemas.microsoft.com/office/powerpoint/2010/main" val="20307789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err="1">
                <a:latin typeface="Courier New"/>
                <a:cs typeface="Courier New"/>
              </a:rPr>
              <a:t>execve</a:t>
            </a:r>
            <a:r>
              <a:rPr lang="en-GB" dirty="0"/>
              <a:t> Function Revisited</a:t>
            </a:r>
          </a:p>
        </p:txBody>
      </p:sp>
      <p:sp>
        <p:nvSpPr>
          <p:cNvPr id="34845" name="Rectangle 29"/>
          <p:cNvSpPr>
            <a:spLocks noGrp="1" noChangeArrowheads="1"/>
          </p:cNvSpPr>
          <p:nvPr>
            <p:ph type="body" idx="4294967295"/>
          </p:nvPr>
        </p:nvSpPr>
        <p:spPr>
          <a:xfrm>
            <a:off x="7342761" y="1219200"/>
            <a:ext cx="4673390" cy="5495925"/>
          </a:xfrm>
        </p:spPr>
        <p:txBody>
          <a:bodyPr>
            <a:normAutofit fontScale="92500"/>
          </a:bodyPr>
          <a:lstStyle/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To load and run a new program </a:t>
            </a:r>
            <a:r>
              <a:rPr lang="en-GB" dirty="0" err="1">
                <a:latin typeface="Courier New"/>
                <a:cs typeface="Courier New"/>
              </a:rPr>
              <a:t>a.out</a:t>
            </a:r>
            <a:r>
              <a:rPr lang="en-GB" dirty="0"/>
              <a:t> in the current process using </a:t>
            </a:r>
            <a:r>
              <a:rPr lang="en-GB" dirty="0" err="1">
                <a:latin typeface="Courier New"/>
                <a:cs typeface="Courier New"/>
              </a:rPr>
              <a:t>execve</a:t>
            </a:r>
            <a:r>
              <a:rPr lang="en-GB" dirty="0"/>
              <a:t>: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>
                <a:latin typeface="+mn-lt"/>
                <a:cs typeface="Courier New"/>
              </a:rPr>
              <a:t>Free</a:t>
            </a:r>
            <a:r>
              <a:rPr lang="en-GB" dirty="0">
                <a:latin typeface="Courier New"/>
                <a:cs typeface="Courier New"/>
              </a:rPr>
              <a:t>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 err="1"/>
              <a:t>’s</a:t>
            </a:r>
            <a:r>
              <a:rPr lang="en-GB" dirty="0"/>
              <a:t> and page tables for old areas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Create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 err="1"/>
              <a:t>’s</a:t>
            </a:r>
            <a:r>
              <a:rPr lang="en-GB" dirty="0"/>
              <a:t> and page tables for new areas</a:t>
            </a:r>
          </a:p>
          <a:p>
            <a:pPr lvl="1"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Programs and initialized data backed by object files</a:t>
            </a:r>
          </a:p>
          <a:p>
            <a:pPr lvl="1"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>
                <a:latin typeface="Courier New"/>
                <a:cs typeface="Courier New"/>
              </a:rPr>
              <a:t>.</a:t>
            </a:r>
            <a:r>
              <a:rPr lang="en-GB" dirty="0" err="1">
                <a:latin typeface="Courier New"/>
                <a:cs typeface="Courier New"/>
              </a:rPr>
              <a:t>bss</a:t>
            </a:r>
            <a:r>
              <a:rPr lang="en-GB" dirty="0"/>
              <a:t> and stack backed by anonymous files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Set PC to entry point in </a:t>
            </a:r>
            <a:r>
              <a:rPr lang="en-GB" dirty="0">
                <a:latin typeface="Courier New"/>
                <a:cs typeface="Courier New"/>
              </a:rPr>
              <a:t>.text</a:t>
            </a:r>
          </a:p>
          <a:p>
            <a:pPr lvl="1"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Linux will fault in code and data pages as needed</a:t>
            </a:r>
          </a:p>
        </p:txBody>
      </p:sp>
      <p:sp>
        <p:nvSpPr>
          <p:cNvPr id="48" name="Rectangle 380"/>
          <p:cNvSpPr>
            <a:spLocks noChangeAspect="1" noChangeArrowheads="1"/>
          </p:cNvSpPr>
          <p:nvPr/>
        </p:nvSpPr>
        <p:spPr bwMode="auto">
          <a:xfrm>
            <a:off x="3038476" y="2627313"/>
            <a:ext cx="2174875" cy="6381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Memory mapped region </a:t>
            </a:r>
          </a:p>
          <a:p>
            <a:pPr algn="ctr"/>
            <a:r>
              <a:rPr lang="en-US" sz="1400"/>
              <a:t>for shared libraries</a:t>
            </a:r>
          </a:p>
        </p:txBody>
      </p:sp>
      <p:sp>
        <p:nvSpPr>
          <p:cNvPr id="49" name="Rectangle 381"/>
          <p:cNvSpPr>
            <a:spLocks noChangeAspect="1" noChangeArrowheads="1"/>
          </p:cNvSpPr>
          <p:nvPr/>
        </p:nvSpPr>
        <p:spPr bwMode="auto">
          <a:xfrm>
            <a:off x="3038476" y="3262313"/>
            <a:ext cx="2174875" cy="6889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0" name="Rectangle 382"/>
          <p:cNvSpPr>
            <a:spLocks noChangeAspect="1" noChangeArrowheads="1"/>
          </p:cNvSpPr>
          <p:nvPr/>
        </p:nvSpPr>
        <p:spPr bwMode="auto">
          <a:xfrm>
            <a:off x="3038476" y="3956051"/>
            <a:ext cx="2174875" cy="636587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Runtime heap (via </a:t>
            </a:r>
            <a:r>
              <a:rPr lang="en-US" sz="1400" dirty="0" err="1"/>
              <a:t>malloc</a:t>
            </a:r>
            <a:r>
              <a:rPr lang="en-US" sz="1400" dirty="0"/>
              <a:t>)</a:t>
            </a:r>
          </a:p>
        </p:txBody>
      </p:sp>
      <p:sp>
        <p:nvSpPr>
          <p:cNvPr id="51" name="Rectangle 383"/>
          <p:cNvSpPr>
            <a:spLocks noChangeAspect="1" noChangeArrowheads="1"/>
          </p:cNvSpPr>
          <p:nvPr/>
        </p:nvSpPr>
        <p:spPr bwMode="auto">
          <a:xfrm>
            <a:off x="3038476" y="1770062"/>
            <a:ext cx="2174875" cy="863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2" name="Rectangle 384"/>
          <p:cNvSpPr>
            <a:spLocks noChangeAspect="1" noChangeArrowheads="1"/>
          </p:cNvSpPr>
          <p:nvPr/>
        </p:nvSpPr>
        <p:spPr bwMode="auto">
          <a:xfrm>
            <a:off x="3038476" y="5305425"/>
            <a:ext cx="2174875" cy="37941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Program text (.text)</a:t>
            </a:r>
          </a:p>
        </p:txBody>
      </p:sp>
      <p:sp>
        <p:nvSpPr>
          <p:cNvPr id="53" name="Rectangle 385"/>
          <p:cNvSpPr>
            <a:spLocks noChangeAspect="1" noChangeArrowheads="1"/>
          </p:cNvSpPr>
          <p:nvPr/>
        </p:nvSpPr>
        <p:spPr bwMode="auto">
          <a:xfrm>
            <a:off x="3038476" y="4943476"/>
            <a:ext cx="2174875" cy="3778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Initialized data (.data)</a:t>
            </a:r>
          </a:p>
        </p:txBody>
      </p:sp>
      <p:sp>
        <p:nvSpPr>
          <p:cNvPr id="54" name="Rectangle 386"/>
          <p:cNvSpPr>
            <a:spLocks noChangeAspect="1" noChangeArrowheads="1"/>
          </p:cNvSpPr>
          <p:nvPr/>
        </p:nvSpPr>
        <p:spPr bwMode="auto">
          <a:xfrm>
            <a:off x="3038476" y="4579937"/>
            <a:ext cx="2174875" cy="37623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Uninitialized data (.bss)</a:t>
            </a:r>
          </a:p>
        </p:txBody>
      </p:sp>
      <p:sp>
        <p:nvSpPr>
          <p:cNvPr id="55" name="Line 387"/>
          <p:cNvSpPr>
            <a:spLocks noChangeAspect="1" noChangeShapeType="1"/>
          </p:cNvSpPr>
          <p:nvPr/>
        </p:nvSpPr>
        <p:spPr bwMode="auto">
          <a:xfrm flipV="1">
            <a:off x="4064000" y="363378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6" name="Rectangle 388"/>
          <p:cNvSpPr>
            <a:spLocks noChangeAspect="1" noChangeArrowheads="1"/>
          </p:cNvSpPr>
          <p:nvPr/>
        </p:nvSpPr>
        <p:spPr bwMode="auto">
          <a:xfrm>
            <a:off x="3038476" y="1452563"/>
            <a:ext cx="2174875" cy="3206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User stack</a:t>
            </a:r>
          </a:p>
        </p:txBody>
      </p:sp>
      <p:sp>
        <p:nvSpPr>
          <p:cNvPr id="57" name="Line 389"/>
          <p:cNvSpPr>
            <a:spLocks noChangeAspect="1" noChangeShapeType="1"/>
          </p:cNvSpPr>
          <p:nvPr/>
        </p:nvSpPr>
        <p:spPr bwMode="auto">
          <a:xfrm flipV="1">
            <a:off x="4075113" y="2297113"/>
            <a:ext cx="0" cy="334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8" name="Line 390"/>
          <p:cNvSpPr>
            <a:spLocks noChangeAspect="1" noChangeShapeType="1"/>
          </p:cNvSpPr>
          <p:nvPr/>
        </p:nvSpPr>
        <p:spPr bwMode="auto">
          <a:xfrm>
            <a:off x="4084638" y="177323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9" name="Rectangle 391"/>
          <p:cNvSpPr>
            <a:spLocks noChangeAspect="1" noChangeArrowheads="1"/>
          </p:cNvSpPr>
          <p:nvPr/>
        </p:nvSpPr>
        <p:spPr bwMode="auto">
          <a:xfrm>
            <a:off x="3038476" y="5668963"/>
            <a:ext cx="2174875" cy="3778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60" name="Text Box 392"/>
          <p:cNvSpPr txBox="1">
            <a:spLocks noChangeAspect="1" noChangeArrowheads="1"/>
          </p:cNvSpPr>
          <p:nvPr/>
        </p:nvSpPr>
        <p:spPr bwMode="auto">
          <a:xfrm>
            <a:off x="2831362" y="5867400"/>
            <a:ext cx="284053" cy="2862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0</a:t>
            </a:r>
          </a:p>
        </p:txBody>
      </p:sp>
      <p:sp>
        <p:nvSpPr>
          <p:cNvPr id="61" name="AutoShape 411"/>
          <p:cNvSpPr>
            <a:spLocks/>
          </p:cNvSpPr>
          <p:nvPr/>
        </p:nvSpPr>
        <p:spPr bwMode="auto">
          <a:xfrm>
            <a:off x="5270500" y="1439862"/>
            <a:ext cx="76200" cy="304800"/>
          </a:xfrm>
          <a:prstGeom prst="rightBrace">
            <a:avLst>
              <a:gd name="adj1" fmla="val 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2" name="AutoShape 412"/>
          <p:cNvSpPr>
            <a:spLocks/>
          </p:cNvSpPr>
          <p:nvPr/>
        </p:nvSpPr>
        <p:spPr bwMode="auto">
          <a:xfrm>
            <a:off x="5270500" y="2659062"/>
            <a:ext cx="76200" cy="609600"/>
          </a:xfrm>
          <a:prstGeom prst="rightBrace">
            <a:avLst>
              <a:gd name="adj1" fmla="val 66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3" name="AutoShape 415"/>
          <p:cNvSpPr>
            <a:spLocks/>
          </p:cNvSpPr>
          <p:nvPr/>
        </p:nvSpPr>
        <p:spPr bwMode="auto">
          <a:xfrm>
            <a:off x="5270501" y="3967162"/>
            <a:ext cx="74613" cy="584200"/>
          </a:xfrm>
          <a:prstGeom prst="rightBrace">
            <a:avLst>
              <a:gd name="adj1" fmla="val 6524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4" name="AutoShape 416"/>
          <p:cNvSpPr>
            <a:spLocks/>
          </p:cNvSpPr>
          <p:nvPr/>
        </p:nvSpPr>
        <p:spPr bwMode="auto">
          <a:xfrm>
            <a:off x="5270500" y="4576762"/>
            <a:ext cx="76200" cy="355600"/>
          </a:xfrm>
          <a:prstGeom prst="rightBrace">
            <a:avLst>
              <a:gd name="adj1" fmla="val 38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5" name="AutoShape 417"/>
          <p:cNvSpPr>
            <a:spLocks/>
          </p:cNvSpPr>
          <p:nvPr/>
        </p:nvSpPr>
        <p:spPr bwMode="auto">
          <a:xfrm>
            <a:off x="5270500" y="4983162"/>
            <a:ext cx="76200" cy="647700"/>
          </a:xfrm>
          <a:prstGeom prst="rightBrace">
            <a:avLst>
              <a:gd name="adj1" fmla="val 70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6" name="Text Box 420"/>
          <p:cNvSpPr txBox="1">
            <a:spLocks noChangeArrowheads="1"/>
          </p:cNvSpPr>
          <p:nvPr/>
        </p:nvSpPr>
        <p:spPr bwMode="auto">
          <a:xfrm>
            <a:off x="5346701" y="1449146"/>
            <a:ext cx="1996059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67" name="Text Box 423"/>
          <p:cNvSpPr txBox="1">
            <a:spLocks noChangeArrowheads="1"/>
          </p:cNvSpPr>
          <p:nvPr/>
        </p:nvSpPr>
        <p:spPr bwMode="auto">
          <a:xfrm>
            <a:off x="1685481" y="2430463"/>
            <a:ext cx="748602" cy="283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libc.so</a:t>
            </a:r>
          </a:p>
        </p:txBody>
      </p:sp>
      <p:sp>
        <p:nvSpPr>
          <p:cNvPr id="68" name="Rectangle 424"/>
          <p:cNvSpPr>
            <a:spLocks noChangeArrowheads="1"/>
          </p:cNvSpPr>
          <p:nvPr/>
        </p:nvSpPr>
        <p:spPr bwMode="auto">
          <a:xfrm>
            <a:off x="1612900" y="27352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69" name="Rectangle 425"/>
          <p:cNvSpPr>
            <a:spLocks noChangeArrowheads="1"/>
          </p:cNvSpPr>
          <p:nvPr/>
        </p:nvSpPr>
        <p:spPr bwMode="auto">
          <a:xfrm>
            <a:off x="1612900" y="29638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0" name="Line 428"/>
          <p:cNvSpPr>
            <a:spLocks noChangeShapeType="1"/>
          </p:cNvSpPr>
          <p:nvPr/>
        </p:nvSpPr>
        <p:spPr bwMode="auto">
          <a:xfrm>
            <a:off x="2527300" y="2811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1" name="Line 429"/>
          <p:cNvSpPr>
            <a:spLocks noChangeShapeType="1"/>
          </p:cNvSpPr>
          <p:nvPr/>
        </p:nvSpPr>
        <p:spPr bwMode="auto">
          <a:xfrm>
            <a:off x="2527300" y="31162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" name="Text Box 430"/>
          <p:cNvSpPr txBox="1">
            <a:spLocks noChangeArrowheads="1"/>
          </p:cNvSpPr>
          <p:nvPr/>
        </p:nvSpPr>
        <p:spPr bwMode="auto">
          <a:xfrm>
            <a:off x="5346700" y="2820746"/>
            <a:ext cx="1824538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Shared, file-backed</a:t>
            </a:r>
          </a:p>
        </p:txBody>
      </p:sp>
      <p:sp>
        <p:nvSpPr>
          <p:cNvPr id="73" name="Text Box 431"/>
          <p:cNvSpPr txBox="1">
            <a:spLocks noChangeArrowheads="1"/>
          </p:cNvSpPr>
          <p:nvPr/>
        </p:nvSpPr>
        <p:spPr bwMode="auto">
          <a:xfrm>
            <a:off x="5346701" y="4116146"/>
            <a:ext cx="1996059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4" name="Text Box 432"/>
          <p:cNvSpPr txBox="1">
            <a:spLocks noChangeArrowheads="1"/>
          </p:cNvSpPr>
          <p:nvPr/>
        </p:nvSpPr>
        <p:spPr bwMode="auto">
          <a:xfrm>
            <a:off x="5346701" y="4573346"/>
            <a:ext cx="1996059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5" name="Text Box 434"/>
          <p:cNvSpPr txBox="1">
            <a:spLocks noChangeArrowheads="1"/>
          </p:cNvSpPr>
          <p:nvPr/>
        </p:nvSpPr>
        <p:spPr bwMode="auto">
          <a:xfrm>
            <a:off x="5346700" y="5182946"/>
            <a:ext cx="1814920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file-backed</a:t>
            </a:r>
          </a:p>
        </p:txBody>
      </p:sp>
      <p:sp>
        <p:nvSpPr>
          <p:cNvPr id="76" name="Text Box 435"/>
          <p:cNvSpPr txBox="1">
            <a:spLocks noChangeArrowheads="1"/>
          </p:cNvSpPr>
          <p:nvPr/>
        </p:nvSpPr>
        <p:spPr bwMode="auto">
          <a:xfrm>
            <a:off x="1762355" y="4792663"/>
            <a:ext cx="609140" cy="283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a.out</a:t>
            </a:r>
          </a:p>
        </p:txBody>
      </p:sp>
      <p:sp>
        <p:nvSpPr>
          <p:cNvPr id="77" name="Rectangle 436"/>
          <p:cNvSpPr>
            <a:spLocks noChangeArrowheads="1"/>
          </p:cNvSpPr>
          <p:nvPr/>
        </p:nvSpPr>
        <p:spPr bwMode="auto">
          <a:xfrm>
            <a:off x="1612900" y="5097462"/>
            <a:ext cx="914400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78" name="Rectangle 437"/>
          <p:cNvSpPr>
            <a:spLocks noChangeArrowheads="1"/>
          </p:cNvSpPr>
          <p:nvPr/>
        </p:nvSpPr>
        <p:spPr bwMode="auto">
          <a:xfrm>
            <a:off x="1612900" y="5326062"/>
            <a:ext cx="914400" cy="228600"/>
          </a:xfrm>
          <a:prstGeom prst="rect">
            <a:avLst/>
          </a:prstGeom>
          <a:solidFill>
            <a:srgbClr val="F1C7C7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9" name="Line 438"/>
          <p:cNvSpPr>
            <a:spLocks noChangeShapeType="1"/>
          </p:cNvSpPr>
          <p:nvPr/>
        </p:nvSpPr>
        <p:spPr bwMode="auto">
          <a:xfrm>
            <a:off x="2527300" y="51736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0" name="Line 439"/>
          <p:cNvSpPr>
            <a:spLocks noChangeShapeType="1"/>
          </p:cNvSpPr>
          <p:nvPr/>
        </p:nvSpPr>
        <p:spPr bwMode="auto">
          <a:xfrm>
            <a:off x="2527300" y="5478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701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>
                <a:effectLst/>
              </a:rPr>
              <a:t>)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Maps </a:t>
            </a:r>
            <a:r>
              <a:rPr lang="en-GB" b="1" dirty="0" err="1">
                <a:latin typeface="Courier New" pitchFamily="49" charset="0"/>
              </a:rPr>
              <a:t>len</a:t>
            </a:r>
            <a:r>
              <a:rPr lang="en-GB" dirty="0"/>
              <a:t> bytes starting at offset </a:t>
            </a:r>
            <a:r>
              <a:rPr lang="en-GB" b="1" dirty="0" err="1">
                <a:latin typeface="Courier New" pitchFamily="49" charset="0"/>
              </a:rPr>
              <a:t>offset</a:t>
            </a:r>
            <a:r>
              <a:rPr lang="en-GB" dirty="0"/>
              <a:t> of the file specified by file descriptor </a:t>
            </a:r>
            <a:r>
              <a:rPr lang="en-GB" b="1" dirty="0" err="1">
                <a:latin typeface="Courier New" pitchFamily="49" charset="0"/>
              </a:rPr>
              <a:t>fd</a:t>
            </a:r>
            <a:r>
              <a:rPr lang="en-GB" dirty="0"/>
              <a:t>, preferably at address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/>
              <a:t> 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>
                <a:latin typeface="Courier New" pitchFamily="49" charset="0"/>
              </a:rPr>
              <a:t>:</a:t>
            </a:r>
            <a:r>
              <a:rPr lang="en-GB" dirty="0"/>
              <a:t> may be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GB" dirty="0"/>
              <a:t> for “pick an address”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prot</a:t>
            </a:r>
            <a:r>
              <a:rPr lang="en-GB" dirty="0"/>
              <a:t>: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PROT_READ</a:t>
            </a:r>
            <a:r>
              <a:rPr lang="en-GB" dirty="0"/>
              <a:t>,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PROT_WRITE</a:t>
            </a:r>
            <a:r>
              <a:rPr lang="en-GB" dirty="0"/>
              <a:t>, ...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flags</a:t>
            </a:r>
            <a:r>
              <a:rPr lang="en-GB" dirty="0"/>
              <a:t>: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MAP_ANON</a:t>
            </a:r>
            <a:r>
              <a:rPr lang="en-GB" dirty="0"/>
              <a:t>,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MAP_PRIVATE</a:t>
            </a:r>
            <a:r>
              <a:rPr lang="en-GB" dirty="0"/>
              <a:t>,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MAP_SHARED</a:t>
            </a:r>
            <a:r>
              <a:rPr lang="en-GB" dirty="0"/>
              <a:t>, ...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Returns pointer to start of mapped area (might not be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/>
              <a:t>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F12CD4B-6E03-E3E1-AF4F-E209849B78D6}"/>
                  </a:ext>
                </a:extLst>
              </p14:cNvPr>
              <p14:cNvContentPartPr/>
              <p14:nvPr/>
            </p14:nvContentPartPr>
            <p14:xfrm>
              <a:off x="4838760" y="895320"/>
              <a:ext cx="1041840" cy="11689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F12CD4B-6E03-E3E1-AF4F-E209849B78D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29400" y="885960"/>
                <a:ext cx="1060560" cy="1187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580092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6612" y="1220788"/>
            <a:ext cx="8307388" cy="836612"/>
          </a:xfrm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>
                <a:effectLst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581400" y="2362200"/>
            <a:ext cx="99060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581400" y="3733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7162800" y="1981200"/>
            <a:ext cx="990600" cy="403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162800" y="2590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4572000" y="2590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4572000" y="3733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AutoShape 51"/>
          <p:cNvSpPr>
            <a:spLocks/>
          </p:cNvSpPr>
          <p:nvPr/>
        </p:nvSpPr>
        <p:spPr bwMode="auto">
          <a:xfrm>
            <a:off x="8229600" y="2590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411714" y="2963337"/>
            <a:ext cx="1470275" cy="375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>
                <a:latin typeface="Courier New" pitchFamily="49" charset="0"/>
              </a:rPr>
              <a:t>len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rot="10800000">
            <a:off x="8153400" y="3733800"/>
            <a:ext cx="6096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8763001" y="3536890"/>
            <a:ext cx="954107" cy="375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urier New" pitchFamily="49" charset="0"/>
              </a:rPr>
              <a:t>start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8305800" y="3857937"/>
            <a:ext cx="1863522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(or address </a:t>
            </a:r>
          </a:p>
          <a:p>
            <a:pPr algn="ctr"/>
            <a:r>
              <a:rPr lang="en-US" dirty="0">
                <a:latin typeface="Calibri" pitchFamily="34" charset="0"/>
              </a:rPr>
              <a:t>chosen by kernel)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58468" y="6031468"/>
            <a:ext cx="2672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virtual memory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95753" y="6019801"/>
            <a:ext cx="2387448" cy="6540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Disk file specified by </a:t>
            </a:r>
          </a:p>
          <a:p>
            <a:pPr algn="ctr"/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file descriptor </a:t>
            </a:r>
            <a:r>
              <a:rPr lang="en-US" sz="2000" dirty="0" err="1">
                <a:latin typeface="Courier New" pitchFamily="49" charset="0"/>
              </a:rPr>
              <a:t>fd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20" name="AutoShape 51"/>
          <p:cNvSpPr>
            <a:spLocks/>
          </p:cNvSpPr>
          <p:nvPr/>
        </p:nvSpPr>
        <p:spPr bwMode="auto">
          <a:xfrm flipH="1">
            <a:off x="3276600" y="3733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835880" y="4104158"/>
            <a:ext cx="1470275" cy="375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>
                <a:latin typeface="Courier New" pitchFamily="49" charset="0"/>
              </a:rPr>
              <a:t>len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76400" y="4676746"/>
            <a:ext cx="1107996" cy="375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urier New" pitchFamily="49" charset="0"/>
              </a:rPr>
              <a:t>offset</a:t>
            </a:r>
            <a:endParaRPr lang="en-US" sz="2000" dirty="0"/>
          </a:p>
        </p:txBody>
      </p:sp>
      <p:cxnSp>
        <p:nvCxnSpPr>
          <p:cNvPr id="24" name="Straight Arrow Connector 23"/>
          <p:cNvCxnSpPr>
            <a:stCxn id="22" idx="3"/>
          </p:cNvCxnSpPr>
          <p:nvPr/>
        </p:nvCxnSpPr>
        <p:spPr bwMode="auto">
          <a:xfrm>
            <a:off x="2784396" y="4864714"/>
            <a:ext cx="797004" cy="1367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786468" y="5003799"/>
            <a:ext cx="845424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(bytes)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14172" y="5819001"/>
            <a:ext cx="292068" cy="2916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latin typeface="Courier New"/>
                <a:cs typeface="Courier New"/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75710" y="5791200"/>
            <a:ext cx="292068" cy="2916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latin typeface="Courier New"/>
                <a:cs typeface="Courier New"/>
              </a:rPr>
              <a:t>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7B49AC1-B22D-597C-8EF3-FFAD0827CA53}"/>
                  </a:ext>
                </a:extLst>
              </p14:cNvPr>
              <p14:cNvContentPartPr/>
              <p14:nvPr/>
            </p14:nvContentPartPr>
            <p14:xfrm>
              <a:off x="7105680" y="3098880"/>
              <a:ext cx="1003680" cy="387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7B49AC1-B22D-597C-8EF3-FFAD0827CA5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96320" y="3089520"/>
                <a:ext cx="1022400" cy="40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196924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+mn-lt"/>
              </a:rPr>
              <a:t>Example: Using </a:t>
            </a:r>
            <a:r>
              <a:rPr lang="en-GB" dirty="0" err="1">
                <a:latin typeface="Courier New"/>
                <a:cs typeface="Courier New"/>
              </a:rPr>
              <a:t>mmap</a:t>
            </a:r>
            <a:r>
              <a:rPr lang="en-GB" dirty="0">
                <a:latin typeface="+mn-lt"/>
              </a:rPr>
              <a:t> to Implement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fgrep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5943600" y="2436812"/>
            <a:ext cx="4572000" cy="4116388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pPr algn="l"/>
            <a:r>
              <a:rPr lang="en-US" sz="14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mmapcopy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driver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stat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stat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1651C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/* Check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for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required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cmd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line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arg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*/</a:t>
            </a:r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argc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!= 3) {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(stderr, 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"usage: %s &lt;pattern&gt; &lt;filename&gt;\n"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[0]);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Open file and find size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fd = Open(argv[2], O_RDONLY, 0);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Fstat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&amp;stat);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mmapfgrep(fd, argv[1], stat.st_size);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}</a:t>
            </a:r>
            <a:endParaRPr lang="en-GB" sz="1400" dirty="0">
              <a:latin typeface="Courier New" pitchFamily="49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920876" y="1362076"/>
            <a:ext cx="78962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endParaRPr lang="en-GB" sz="2400" kern="0" dirty="0">
              <a:latin typeface="Calibri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920876" y="1362076"/>
            <a:ext cx="85947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GB" kern="0" dirty="0">
                <a:latin typeface="Calibri" pitchFamily="34" charset="0"/>
              </a:rPr>
              <a:t>Searching a file with no read calls</a:t>
            </a:r>
          </a:p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GB" kern="0" dirty="0">
                <a:latin typeface="Calibri" pitchFamily="34" charset="0"/>
              </a:rPr>
              <a:t>But it must fit In virtual memory space (256 TB on Core i7)</a:t>
            </a:r>
            <a:endParaRPr lang="en-GB" sz="2400" kern="0" dirty="0">
              <a:latin typeface="Calibri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47318" y="2436812"/>
            <a:ext cx="3991482" cy="4116388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pPr algn="l"/>
            <a:r>
              <a:rPr lang="en-US" sz="14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400" dirty="0" err="1">
                <a:solidFill>
                  <a:srgbClr val="9D206F"/>
                </a:solidFill>
                <a:latin typeface="Menlo-Regular"/>
              </a:rPr>
              <a:t>csapp.h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4A00FF"/>
                </a:solidFill>
                <a:latin typeface="Menlo-Regular"/>
              </a:rPr>
              <a:t>mmapfgrep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fd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char 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*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pattern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Ptr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to memory mapped area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400" dirty="0">
                <a:solidFill>
                  <a:srgbClr val="C1651C"/>
                </a:solidFill>
                <a:latin typeface="Menlo-Regular"/>
              </a:rPr>
              <a:t>bufp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da-DK" sz="1400" dirty="0">
                <a:solidFill>
                  <a:srgbClr val="2D961E"/>
                </a:solidFill>
                <a:latin typeface="Menlo-Regular"/>
              </a:rPr>
              <a:t>    int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400" dirty="0">
                <a:solidFill>
                  <a:srgbClr val="C1651C"/>
                </a:solidFill>
                <a:latin typeface="Menlo-Regular"/>
              </a:rPr>
              <a:t>i, patlen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da-DK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bufp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Mmap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4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size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</a:p>
          <a:p>
            <a:pPr algn="l"/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        PROT_READ,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            MAP_PRIVATE, 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            fd, 0);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patlen = strlen(pattern);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for (i = 0; i &lt; size – patlen; i++) {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    if (strcmp(bufp[i], pattern) == 0) {</a:t>
            </a:r>
          </a:p>
          <a:p>
            <a:pPr algn="l"/>
            <a:r>
              <a:rPr lang="nl-NL" sz="1400" dirty="0">
                <a:solidFill>
                  <a:srgbClr val="CB2418"/>
                </a:solidFill>
                <a:latin typeface="Menlo-Regular"/>
              </a:rPr>
              <a:t>            /* Print line containing pattern */</a:t>
            </a:r>
          </a:p>
          <a:p>
            <a:pPr algn="l"/>
            <a:r>
              <a:rPr lang="nl-NL" sz="1400" dirty="0">
                <a:solidFill>
                  <a:srgbClr val="CB2418"/>
                </a:solidFill>
                <a:latin typeface="Menlo-Regular"/>
              </a:rPr>
              <a:t>        }</a:t>
            </a:r>
          </a:p>
          <a:p>
            <a:pPr algn="l"/>
            <a:r>
              <a:rPr lang="nl-NL" sz="1400" dirty="0">
                <a:solidFill>
                  <a:srgbClr val="CB2418"/>
                </a:solidFill>
                <a:latin typeface="Menlo-Regular"/>
              </a:rPr>
              <a:t>    }</a:t>
            </a:r>
            <a:endParaRPr lang="de-DE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is-I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4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is-IS" sz="14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71498" y="6172200"/>
            <a:ext cx="144917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mmapfgrep.c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085924" y="6183868"/>
            <a:ext cx="144917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mmapfgrep.c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0810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2. Simple Memory System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000" b="0" dirty="0"/>
              <a:t>Only shows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76342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9421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2484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76342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69421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62484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76342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69421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62484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76342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69421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62484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76342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69421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62484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76342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69421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62484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76342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69421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62484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76342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69421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62484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76342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69421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62484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6248400" y="263207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6248400" y="29400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6248400" y="324961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6248400" y="355282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6248400" y="386080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6248400" y="4157135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6248400" y="447516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6248400" y="47815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694213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76342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6248400" y="2325688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8334905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6248400" y="5089526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6248400" y="233309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48148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41227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34290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48148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41227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34290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48148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41227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34290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48148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41227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34290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48148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41227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34290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48148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41227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34290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48148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41227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34290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48148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41227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34290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48148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41227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34290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3429000" y="263207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3429000" y="29400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3429000" y="324961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3429000" y="355282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3429000" y="386080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3429000" y="4172478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3429000" y="4475163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3429000" y="47815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4113212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48148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3429000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3429000" y="2325688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3429000" y="5089526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5513386" y="2316480"/>
            <a:ext cx="1588" cy="27889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9670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3. Simple Memory System Cache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lines, 4-byte block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 addressed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Direct mapped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3235326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3235326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3722689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3722689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4210052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421005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4697415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4697415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184778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184778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5672141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567214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6159504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615950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6646867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6646867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7134230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7134230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7621592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762159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8108954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810895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8596313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859631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6176965" y="3478213"/>
            <a:ext cx="2924175" cy="333375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3281365" y="3478213"/>
            <a:ext cx="2924175" cy="333375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8080383" y="2523067"/>
            <a:ext cx="992189" cy="306388"/>
            <a:chOff x="4130" y="1501"/>
            <a:chExt cx="625" cy="193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6151034" y="2519363"/>
            <a:ext cx="1927225" cy="306388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235326" y="2514600"/>
            <a:ext cx="2894013" cy="306388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53990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47799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41592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35369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29162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22971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6764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53990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47799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41592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35369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29162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22971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6764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53990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1D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47799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41592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35369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29162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22971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6764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53990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47799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41592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35369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29162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22971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6764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53990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47799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41592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35369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29162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22971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6764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53990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47799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41592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35369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29162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22971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6764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53990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47799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41592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35369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29162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22971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6764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53990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47799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41592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35369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29162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22971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6764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53990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47799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41592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35369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29162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22971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6764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676400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676400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676400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676400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676400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676400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676400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676400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22971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29162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35369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41592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47799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53990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6764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676400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676400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6011333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98948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92757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86550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80327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74120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67929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61722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98948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92757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86550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80327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74120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67929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61722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98948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92757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86550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80327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74120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67929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61722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98948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92757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86550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80327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74120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67929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61722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98948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92757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86550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80327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74120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67929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61722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98948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92757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86550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80327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74120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67929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61722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98948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92757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86550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80327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74120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67929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61722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98948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92757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86550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80327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74120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67929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61722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98948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92757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86550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80327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74120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67929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61722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6190488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6190488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6190488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6190488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6190488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6190488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6190488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6190488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67929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74120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80327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86550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92757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98948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6190488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10515601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6190488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6172200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13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9980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		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2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2" name="Text Box 128">
            <a:extLst>
              <a:ext uri="{FF2B5EF4-FFF2-40B4-BE49-F238E27FC236}">
                <a16:creationId xmlns:a16="http://schemas.microsoft.com/office/drawing/2014/main" id="{79A74399-1D50-4620-AB98-9D72D37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1811" y="3437965"/>
            <a:ext cx="489878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103" name="Text Box 129">
            <a:extLst>
              <a:ext uri="{FF2B5EF4-FFF2-40B4-BE49-F238E27FC236}">
                <a16:creationId xmlns:a16="http://schemas.microsoft.com/office/drawing/2014/main" id="{F941B7A7-13B2-42AD-9096-493C370C5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04" name="Text Box 130">
            <a:extLst>
              <a:ext uri="{FF2B5EF4-FFF2-40B4-BE49-F238E27FC236}">
                <a16:creationId xmlns:a16="http://schemas.microsoft.com/office/drawing/2014/main" id="{3B2E240D-1F4B-4B5C-BD86-1090A012A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7EA4DB5B-961A-B62A-8AEA-F61C8B485873}"/>
                  </a:ext>
                </a:extLst>
              </p14:cNvPr>
              <p14:cNvContentPartPr/>
              <p14:nvPr/>
            </p14:nvContentPartPr>
            <p14:xfrm>
              <a:off x="3575160" y="2044800"/>
              <a:ext cx="3905640" cy="9338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7EA4DB5B-961A-B62A-8AEA-F61C8B48587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65800" y="2035440"/>
                <a:ext cx="3924360" cy="952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9523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01" grpId="0"/>
      <p:bldP spid="38002" grpId="0"/>
      <p:bldP spid="38003" grpId="0"/>
      <p:bldP spid="38004" grpId="0"/>
      <p:bldP spid="38005" grpId="0"/>
      <p:bldP spid="38006" grpId="0"/>
      <p:bldP spid="38007" grpId="0"/>
      <p:bldP spid="38008" grpId="0"/>
      <p:bldP spid="38009" grpId="0"/>
      <p:bldP spid="38010" grpId="0"/>
      <p:bldP spid="38011" grpId="0"/>
      <p:bldP spid="38012" grpId="0"/>
      <p:bldP spid="38013" grpId="0"/>
      <p:bldP spid="38014" grpId="0"/>
      <p:bldP spid="102" grpId="0"/>
      <p:bldP spid="103" grpId="0"/>
      <p:bldP spid="1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1. 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64953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6495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13690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31369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3624264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36242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4111626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41116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459898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45989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08635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50863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5573714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557371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6061076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606107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654843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65484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703580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358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7523164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75231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8010526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80105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849788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84978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898525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89852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48438" y="3731684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41071" y="3732213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5570539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649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9586913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8956675" y="6024563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8331201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7702550" y="6024563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7077076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6450013" y="6024563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5821362" y="6024563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5194301" y="6024563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4568826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3940175" y="6024563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3314701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2684462" y="6024563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2058988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9586913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8956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83312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7702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707707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6450013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5821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5194301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456882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40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33147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2684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2058988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9586913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8956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83312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7702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707707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6450013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5821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5194301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456882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3940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33147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2684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2058988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9586913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8956675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8331201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7702550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7077076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6450013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5821362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5194301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4568826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3940175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3314701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2684462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2058988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9586913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8956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83312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7702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707707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6450013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5821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5194301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456882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3940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33147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2684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2058988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2058988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2058988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2058988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2058988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33147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39401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51943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582136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70770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770255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89566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958691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268446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4568825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2058987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645001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8331200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2058988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10212388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2058988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EB5AA026-F8BA-4C25-9C1B-E091605CC4C2}"/>
              </a:ext>
            </a:extLst>
          </p:cNvPr>
          <p:cNvSpPr/>
          <p:nvPr/>
        </p:nvSpPr>
        <p:spPr bwMode="auto">
          <a:xfrm>
            <a:off x="4738468" y="6017064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7E20982E-675E-4678-87DD-952A9BF071F7}"/>
              </a:ext>
            </a:extLst>
          </p:cNvPr>
          <p:cNvSpPr/>
          <p:nvPr/>
        </p:nvSpPr>
        <p:spPr bwMode="auto">
          <a:xfrm>
            <a:off x="6005732" y="6019800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EEDC70DC-B36D-4CDF-AB0A-F956CA0BC399}"/>
              </a:ext>
            </a:extLst>
          </p:cNvPr>
          <p:cNvSpPr/>
          <p:nvPr/>
        </p:nvSpPr>
        <p:spPr bwMode="auto">
          <a:xfrm>
            <a:off x="5359400" y="6022536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7654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  <p:bldP spid="130" grpId="0" animBg="1"/>
      <p:bldP spid="1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9980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112920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		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5364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6627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80502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9314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763669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27789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9053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30475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81739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331619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84584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6666970" y="5173134"/>
            <a:ext cx="2649538" cy="339725"/>
            <a:chOff x="3188" y="3030"/>
            <a:chExt cx="1669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102" name="Text Box 128">
            <a:extLst>
              <a:ext uri="{FF2B5EF4-FFF2-40B4-BE49-F238E27FC236}">
                <a16:creationId xmlns:a16="http://schemas.microsoft.com/office/drawing/2014/main" id="{79A74399-1D50-4620-AB98-9D72D37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168" y="3437965"/>
            <a:ext cx="489878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103" name="Text Box 129">
            <a:extLst>
              <a:ext uri="{FF2B5EF4-FFF2-40B4-BE49-F238E27FC236}">
                <a16:creationId xmlns:a16="http://schemas.microsoft.com/office/drawing/2014/main" id="{F941B7A7-13B2-42AD-9096-493C370C5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1040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04" name="Text Box 130">
            <a:extLst>
              <a:ext uri="{FF2B5EF4-FFF2-40B4-BE49-F238E27FC236}">
                <a16:creationId xmlns:a16="http://schemas.microsoft.com/office/drawing/2014/main" id="{3B2E240D-1F4B-4B5C-BD86-1090A012A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9159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105" name="Text Box 131">
            <a:extLst>
              <a:ext uri="{FF2B5EF4-FFF2-40B4-BE49-F238E27FC236}">
                <a16:creationId xmlns:a16="http://schemas.microsoft.com/office/drawing/2014/main" id="{80B96D15-693B-4572-8B13-0A1980A10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3830" y="3437939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06" name="Text Box 133">
            <a:extLst>
              <a:ext uri="{FF2B5EF4-FFF2-40B4-BE49-F238E27FC236}">
                <a16:creationId xmlns:a16="http://schemas.microsoft.com/office/drawing/2014/main" id="{EF1194E9-7FB2-48F0-BBDD-A8C9ABF18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3159" y="3437965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107" name="Text Box 134">
            <a:extLst>
              <a:ext uri="{FF2B5EF4-FFF2-40B4-BE49-F238E27FC236}">
                <a16:creationId xmlns:a16="http://schemas.microsoft.com/office/drawing/2014/main" id="{EB174B77-5371-43D2-B3B6-FA3625711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0933" y="3437965"/>
            <a:ext cx="52514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108" name="Text Box 149">
            <a:extLst>
              <a:ext uri="{FF2B5EF4-FFF2-40B4-BE49-F238E27FC236}">
                <a16:creationId xmlns:a16="http://schemas.microsoft.com/office/drawing/2014/main" id="{5E296945-5151-4C3C-BEA8-B265ABF42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1" y="6033868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9" name="Text Box 150">
            <a:extLst>
              <a:ext uri="{FF2B5EF4-FFF2-40B4-BE49-F238E27FC236}">
                <a16:creationId xmlns:a16="http://schemas.microsoft.com/office/drawing/2014/main" id="{BA74E64C-5A74-42C4-A6F3-347A5DD0B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3849" y="6033868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0x5</a:t>
            </a:r>
          </a:p>
        </p:txBody>
      </p:sp>
      <p:sp>
        <p:nvSpPr>
          <p:cNvPr id="110" name="Text Box 151">
            <a:extLst>
              <a:ext uri="{FF2B5EF4-FFF2-40B4-BE49-F238E27FC236}">
                <a16:creationId xmlns:a16="http://schemas.microsoft.com/office/drawing/2014/main" id="{27751A88-54EB-49D2-B4E4-AE540BC26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520" y="6033868"/>
            <a:ext cx="52514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113" name="Text Box 139">
            <a:extLst>
              <a:ext uri="{FF2B5EF4-FFF2-40B4-BE49-F238E27FC236}">
                <a16:creationId xmlns:a16="http://schemas.microsoft.com/office/drawing/2014/main" id="{B158D7E9-AAB8-4800-B0D1-BA8B6016B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8118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4" name="Text Box 140">
            <a:extLst>
              <a:ext uri="{FF2B5EF4-FFF2-40B4-BE49-F238E27FC236}">
                <a16:creationId xmlns:a16="http://schemas.microsoft.com/office/drawing/2014/main" id="{1E70DF4C-2B30-422C-B09A-A54FDAF49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0658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5" name="Text Box 141">
            <a:extLst>
              <a:ext uri="{FF2B5EF4-FFF2-40B4-BE49-F238E27FC236}">
                <a16:creationId xmlns:a16="http://schemas.microsoft.com/office/drawing/2014/main" id="{21CA8863-433B-45E9-AB12-E507CF88B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1806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6" name="Text Box 142">
            <a:extLst>
              <a:ext uri="{FF2B5EF4-FFF2-40B4-BE49-F238E27FC236}">
                <a16:creationId xmlns:a16="http://schemas.microsoft.com/office/drawing/2014/main" id="{FB681C9E-AD7D-47E3-95B9-C01D8D269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983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7" name="Text Box 146">
            <a:extLst>
              <a:ext uri="{FF2B5EF4-FFF2-40B4-BE49-F238E27FC236}">
                <a16:creationId xmlns:a16="http://schemas.microsoft.com/office/drawing/2014/main" id="{49BF68A3-F1D6-4888-9864-65F6FAB65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2758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8" name="Text Box 147">
            <a:extLst>
              <a:ext uri="{FF2B5EF4-FFF2-40B4-BE49-F238E27FC236}">
                <a16:creationId xmlns:a16="http://schemas.microsoft.com/office/drawing/2014/main" id="{2558D553-C5FD-4466-BE98-73E34AFF4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9718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2114551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07" grpId="0"/>
      <p:bldP spid="105" grpId="0"/>
      <p:bldP spid="106" grpId="0"/>
      <p:bldP spid="107" grpId="0"/>
      <p:bldP spid="108" grpId="0"/>
      <p:bldP spid="109" grpId="0"/>
      <p:bldP spid="110" grpId="0"/>
      <p:bldP spid="113" grpId="0"/>
      <p:bldP spid="114" grpId="0"/>
      <p:bldP spid="115" grpId="0"/>
      <p:bldP spid="116" grpId="0"/>
      <p:bldP spid="117" grpId="0"/>
      <p:bldP spid="118" grpId="0"/>
    </p:bld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65246</TotalTime>
  <Pages>35</Pages>
  <Words>4878</Words>
  <Application>Microsoft Office PowerPoint</Application>
  <PresentationFormat>Widescreen</PresentationFormat>
  <Paragraphs>2507</Paragraphs>
  <Slides>45</Slides>
  <Notes>45</Notes>
  <HiddenSlides>2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  <vt:variant>
        <vt:lpstr>Custom Shows</vt:lpstr>
      </vt:variant>
      <vt:variant>
        <vt:i4>2</vt:i4>
      </vt:variant>
    </vt:vector>
  </HeadingPairs>
  <TitlesOfParts>
    <vt:vector size="55" baseType="lpstr">
      <vt:lpstr>Calibri</vt:lpstr>
      <vt:lpstr>Century Gothic</vt:lpstr>
      <vt:lpstr>Courier New</vt:lpstr>
      <vt:lpstr>Helvetica</vt:lpstr>
      <vt:lpstr>Menlo-Regular</vt:lpstr>
      <vt:lpstr>Wingdings</vt:lpstr>
      <vt:lpstr>Wingdings 2</vt:lpstr>
      <vt:lpstr>class02</vt:lpstr>
      <vt:lpstr>Virtual Memory: Systems</vt:lpstr>
      <vt:lpstr>Review of Symbols</vt:lpstr>
      <vt:lpstr>Simple Memory System Example</vt:lpstr>
      <vt:lpstr>1. Simple Memory System TLB</vt:lpstr>
      <vt:lpstr>2. Simple Memory System Page Table</vt:lpstr>
      <vt:lpstr>3. Simple Memory System Cache</vt:lpstr>
      <vt:lpstr>Address Translation Example #1</vt:lpstr>
      <vt:lpstr>1. Simple Memory System TLB</vt:lpstr>
      <vt:lpstr>Address Translation Example #1</vt:lpstr>
      <vt:lpstr>3. Simple Memory System Cache</vt:lpstr>
      <vt:lpstr>Address Translation Example #1</vt:lpstr>
      <vt:lpstr>Address Translation Example #1</vt:lpstr>
      <vt:lpstr>Address Translation Example #2</vt:lpstr>
      <vt:lpstr>1. Simple Memory System TLB</vt:lpstr>
      <vt:lpstr>Address Translation Example #2</vt:lpstr>
      <vt:lpstr>2. Simple Memory System Page Table</vt:lpstr>
      <vt:lpstr>Address Translation Example #2</vt:lpstr>
      <vt:lpstr>3. Simple Memory System Cache</vt:lpstr>
      <vt:lpstr>Address Translation Example #2</vt:lpstr>
      <vt:lpstr>Address Translation Example #2</vt:lpstr>
      <vt:lpstr>Address Translation Example #3</vt:lpstr>
      <vt:lpstr>1. Simple Memory System TLB</vt:lpstr>
      <vt:lpstr>Address Translation Example #3</vt:lpstr>
      <vt:lpstr>2. Simple Memory System Page Table</vt:lpstr>
      <vt:lpstr>Address Translation Example #3</vt:lpstr>
      <vt:lpstr>Address Translation Example #3</vt:lpstr>
      <vt:lpstr>Intel Core i7 Memory System</vt:lpstr>
      <vt:lpstr>End-to-End Core i7 Address Translation</vt:lpstr>
      <vt:lpstr>Core i7 Level 1-3 Page Table Entries</vt:lpstr>
      <vt:lpstr>Core i7 Level 4 Page Table Entries</vt:lpstr>
      <vt:lpstr>Core i7 Page Table Translation</vt:lpstr>
      <vt:lpstr>Cute Trick for Speeding Up L1 Access</vt:lpstr>
      <vt:lpstr>Virtual Address Space of a Linux Process</vt:lpstr>
      <vt:lpstr>Linux Organizes VM As Collection of “Areas” </vt:lpstr>
      <vt:lpstr>Linux Page-Fault Handling </vt:lpstr>
      <vt:lpstr>Memory Mapping</vt:lpstr>
      <vt:lpstr>Sharing Revisited: Shared Objects</vt:lpstr>
      <vt:lpstr>Sharing Revisited: Shared Objects</vt:lpstr>
      <vt:lpstr>Sharing Revisited:  Private Copy-on-Write (COW) Objects</vt:lpstr>
      <vt:lpstr>Sharing Revisited:  Private Copy-on-write (COW) Objects</vt:lpstr>
      <vt:lpstr>The fork Function Revisited</vt:lpstr>
      <vt:lpstr>The execve Function Revisited</vt:lpstr>
      <vt:lpstr>User-Level Memory Mapping</vt:lpstr>
      <vt:lpstr>User-Level Memory Mapping</vt:lpstr>
      <vt:lpstr>Example: Using mmap to Implement fgrep</vt:lpstr>
      <vt:lpstr>For screen</vt:lpstr>
      <vt:lpstr>For printing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P6/Linux Memory System</dc:title>
  <dc:subject/>
  <dc:creator>Randal E. Bryant &amp; David R. O'Hallaron</dc:creator>
  <cp:keywords/>
  <dc:description/>
  <cp:lastModifiedBy>Geoffrey Kuenning</cp:lastModifiedBy>
  <cp:revision>202</cp:revision>
  <cp:lastPrinted>2023-04-03T00:57:55Z</cp:lastPrinted>
  <dcterms:created xsi:type="dcterms:W3CDTF">1998-08-11T09:19:24Z</dcterms:created>
  <dcterms:modified xsi:type="dcterms:W3CDTF">2023-04-11T22:53:37Z</dcterms:modified>
</cp:coreProperties>
</file>