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ink/ink2.xml" ContentType="application/inkml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ink/ink3.xml" ContentType="application/inkml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ink/ink4.xml" ContentType="application/inkml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ink/ink5.xml" ContentType="application/inkml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ink/ink6.xml" ContentType="application/inkml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ink/ink7.xml" ContentType="application/inkml+xml"/>
  <Override PartName="/ppt/notesSlides/notesSlide56.xml" ContentType="application/vnd.openxmlformats-officedocument.presentationml.notesSlide+xml"/>
  <Override PartName="/ppt/ink/ink8.xml" ContentType="application/inkml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ink/ink9.xml" ContentType="application/inkml+xml"/>
  <Override PartName="/ppt/notesSlides/notesSlide61.xml" ContentType="application/vnd.openxmlformats-officedocument.presentationml.notesSlide+xml"/>
  <Override PartName="/ppt/ink/ink10.xml" ContentType="application/inkml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ink/ink11.xml" ContentType="application/inkml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ink/ink12.xml" ContentType="application/inkml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6"/>
  </p:notesMasterIdLst>
  <p:handoutMasterIdLst>
    <p:handoutMasterId r:id="rId77"/>
  </p:handoutMasterIdLst>
  <p:sldIdLst>
    <p:sldId id="343" r:id="rId2"/>
    <p:sldId id="373" r:id="rId3"/>
    <p:sldId id="374" r:id="rId4"/>
    <p:sldId id="346" r:id="rId5"/>
    <p:sldId id="347" r:id="rId6"/>
    <p:sldId id="348" r:id="rId7"/>
    <p:sldId id="349" r:id="rId8"/>
    <p:sldId id="350" r:id="rId9"/>
    <p:sldId id="352" r:id="rId10"/>
    <p:sldId id="353" r:id="rId11"/>
    <p:sldId id="354" r:id="rId12"/>
    <p:sldId id="362" r:id="rId13"/>
    <p:sldId id="351" r:id="rId14"/>
    <p:sldId id="376" r:id="rId15"/>
    <p:sldId id="363" r:id="rId16"/>
    <p:sldId id="364" r:id="rId17"/>
    <p:sldId id="365" r:id="rId18"/>
    <p:sldId id="366" r:id="rId19"/>
    <p:sldId id="367" r:id="rId20"/>
    <p:sldId id="368" r:id="rId21"/>
    <p:sldId id="375" r:id="rId22"/>
    <p:sldId id="369" r:id="rId23"/>
    <p:sldId id="377" r:id="rId24"/>
    <p:sldId id="370" r:id="rId25"/>
    <p:sldId id="380" r:id="rId26"/>
    <p:sldId id="404" r:id="rId27"/>
    <p:sldId id="383" r:id="rId28"/>
    <p:sldId id="384" r:id="rId29"/>
    <p:sldId id="405" r:id="rId30"/>
    <p:sldId id="406" r:id="rId31"/>
    <p:sldId id="407" r:id="rId32"/>
    <p:sldId id="408" r:id="rId33"/>
    <p:sldId id="409" r:id="rId34"/>
    <p:sldId id="410" r:id="rId35"/>
    <p:sldId id="385" r:id="rId36"/>
    <p:sldId id="422" r:id="rId37"/>
    <p:sldId id="423" r:id="rId38"/>
    <p:sldId id="424" r:id="rId39"/>
    <p:sldId id="432" r:id="rId40"/>
    <p:sldId id="433" r:id="rId41"/>
    <p:sldId id="425" r:id="rId42"/>
    <p:sldId id="426" r:id="rId43"/>
    <p:sldId id="411" r:id="rId44"/>
    <p:sldId id="416" r:id="rId45"/>
    <p:sldId id="412" r:id="rId46"/>
    <p:sldId id="417" r:id="rId47"/>
    <p:sldId id="413" r:id="rId48"/>
    <p:sldId id="418" r:id="rId49"/>
    <p:sldId id="414" r:id="rId50"/>
    <p:sldId id="419" r:id="rId51"/>
    <p:sldId id="420" r:id="rId52"/>
    <p:sldId id="421" r:id="rId53"/>
    <p:sldId id="415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396" r:id="rId62"/>
    <p:sldId id="397" r:id="rId63"/>
    <p:sldId id="398" r:id="rId64"/>
    <p:sldId id="399" r:id="rId65"/>
    <p:sldId id="400" r:id="rId66"/>
    <p:sldId id="427" r:id="rId67"/>
    <p:sldId id="401" r:id="rId68"/>
    <p:sldId id="402" r:id="rId69"/>
    <p:sldId id="428" r:id="rId70"/>
    <p:sldId id="429" r:id="rId71"/>
    <p:sldId id="430" r:id="rId72"/>
    <p:sldId id="431" r:id="rId73"/>
    <p:sldId id="388" r:id="rId74"/>
    <p:sldId id="379" r:id="rId75"/>
  </p:sldIdLst>
  <p:sldSz cx="12192000" cy="6858000"/>
  <p:notesSz cx="6667500" cy="8686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FF99FF"/>
    <a:srgbClr val="CCFFFF"/>
    <a:srgbClr val="CCFFCC"/>
    <a:srgbClr val="FF5050"/>
    <a:srgbClr val="FF0000"/>
    <a:srgbClr val="00FFFF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276" y="102"/>
      </p:cViewPr>
      <p:guideLst>
        <p:guide orient="horz" pos="624"/>
        <p:guide pos="3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969433" y="8272204"/>
            <a:ext cx="730918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>
                <a:latin typeface="Helvetica" pitchFamily="34" charset="0"/>
              </a:rPr>
              <a:t>Page </a:t>
            </a:r>
            <a:fld id="{90E45BE2-2D82-4698-A5D9-05BE676D8058}" type="slidenum">
              <a:rPr lang="en-US" altLang="en-US" sz="1100" b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2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3T21:47:03.1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9719 8784 0,'0'0'0,"-18"0"110,1 0-95,-1 0-15,-17 0 16,0 0-16,-18 0 16,0 0-16,0 0 15,0-17 1,-106 17-1,89 0-15,-1 0 16,0 0-16,1 0 16,17 0-16,-18 0 15,1 0 1,-1 0-16,1 0 16,17 0-16,-18 0 15,18 0-15,0 0 16,1 35-1,-19 18-15,18 0 16,18 0-16,0-18 16,-18 18-16,17 53 15,19-1-15,-1-34 16,18-36-16,0 1 16,0 16-1,35 1-15,1 18 16,17-1-16,-1 1 15,19 0-15,0-1 16,17-17-16,18 0 16,17-18-16,18-35 15,0-17 1,0-36-16,-35 17 16,18 1-16,-36 0 15,18-71 1,-18 35-16,-53 19 15,0-19-15,-17-70 16,-36 53-16,-17 0 16,0 17-16,-53 0 15,-71-87-15,0 17 16</inkml:trace>
  <inkml:trace contextRef="#ctx0" brushRef="#br0" timeOffset="24612.91">11007 12171 0,'0'0'0,"0"17"15,-18-17 1,0 36-16,18-19 15,-17 1-15,17 17 16,-18 1-16,18-1 16,-18-17-16,1-1 15,17 1-15,-18-1 16,1 1 0,-19 17-16,19-17 15,-1 0 1,0-18-1,1 0 1,-1-18 0,0 18-1,1-18-15,-1 1 16,1-1-16,-1 0 16,0 18-16,18-17 15,-17 17 1,-1-18-16,0 1 15,1-1-15,-1 0 16,-17 1-16,17-1 16,1 18-1,-19-18 1,19 18-16,-1-17 16,0-1-16,-17 18 15,0-18-15,-1 18 16,1-17-16,-18 17 15,18-18 1,-18 18-16,18 0 16,0 0-16,-18 0 15,17 0-15,1 0 16,-18 0-16,18 0 16,0 0-1,-18 18-15,17-1 16,1 1-16,-18 0 15,18 17-15,0-17 16,-1 35-16,1-18 16,17-18-16,1 1 15,-1 17 1,1-35-16,17 18 16,-18 53-16,0 34 15,18-52-15,0 0 16,18-18-1,0 18-15,-1 0 16,18 0-16,1 18 16,52 17-16,-18-17 15,1-1-15,53-17 16,-1 0-16,18-18 16,0 18-1,18-35-15,-18-1 16,-17 19-16,-19-36 15,19 17-15,-18-34 16,-18-19-16,-18-17 16,-17 18-1,-17 0-15,-19 0 16,1-18-16,-18-53 16,-18 18-16,-35 17 15,0 18-15,-35 0 16,-35 0-1,-18 0-15,-53-70 16,17-18-16,36 53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4-18T22:33:47.4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15646 14129 0,'-36'176'125,"72"-352"-125,-72 476 125,19-494 16,-495-212-16,-158 230 15,-159 722 1,811-493-141,230 900 141,1446-971-1,-1887-670 1</inkml:trace>
  <inkml:trace contextRef="#ctx0" brushRef="#br0" timeOffset="20470.41">27658 11659 0,'-18'0'109,"36"0"-109,-1253-405 172,-1093 52-16,529 1217 16,2539 794 0,-546-1587-172,0 17 16,3546-899 140,-3634 687-156,317-1799 62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4-18T22:35:20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22842 5874 0,'0'0'62,"-211"0"32,-407-18-16,-140-17 16,35 17-16,52 36 16,1-18-16,635 17-78,-18 1 15,-582 176 95,564-159-95,-158 142 95,211-177-95,71 211 64,300 36 14,406-176-15,34-53 1,213-1 14,-124 19-15,-283-125 16,-316-510 0,-266 546-78,-281-441 62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4-18T22:43:02.0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26388 12312 0,'-159'-18'172,"318"36"-172,-688-106 156,476 88-140,-1076-177 156,-35-17-16,1093 177-140,1-1-1,-1 0-15,36 1 0,-988-54 172,-71 406 0,724 53 0,370-370-156,705 582 140,759-353 16,353-53-16,-1711-247-156,1305-582 172,-1252 264-110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3T21:53:40.0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22348 10724 0,'0'0'0,"-17"0"78,-1 0-63,1-17 1,-1 17-16,-17-18 16,-1-35-16,-34-53 15,17 71 1,-53-35-1,71 34 1,-18-17 0,-18-17-16,-17-18 15,18 17-15,-19 1 16,19 17-16,-1 17 16,1 1-16,-1 0 15,1 0-15,-1 17 16,-17-35-1,0 18-15,-18-1 16,18-17-16,-18 18 16,18 0-16,-18 17 15,18-17-15,-1 35 16,1-18 0,0 18-16,0 18 15,0 0-15,-1 17 16,-16-17-1,-1 17-15,0 0 0,-35 89 16,35-19-16,-18-16 16,-34 105-1,17-71-15,35-35 16,-18 106-16,18-70 16,36-18-1,-18 52-15,35-16 16,18-37-16,17 54 15,0 17-15,36-70 16,0 71-16,34 17 16,1-71-16,18 18 15,17 71-15,0-71 16,1-35 0,52 17-16,35 54 15,18-36-15,-18-35 16,36-36-16,53 1 15,-1-18-15,-17-36 16,18-17-16,-18-35 16,-18-35-1,-17 17-15,-36-18 16,18-105-16,-35 88 16,-18-89-16,-18 18 15,-34-17-15,-19-18 16,-35 53-16,1-124 15,-54 124 1,-17-176-16,-36 70 16,1-36-16,-36-122 15,-70-371-15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3T21:54:56.9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16210 4886 0,'0'0'16,"-17"0"46,-1 0-46,0 0 31,1-18-32,-1 1 1,0 17-16,1-36 16,-1 19-1,0 17-15,1-18 16,-1 1-16,-17-1 15,17 18-15,1-18 16,-1 18-16,0-17 16,1-1-16,-1 18 15,-17-18 1,17 18-16,0-17 16,1 17-16,-1 0 15,-17 17-15,0-17 16,-1 18-16,19 0 15,-19-1 1,1 1-16,-18 17 16,36-35-16,-36 18 15,35-18-15,-17 17 16,-1-17-16,1 18 16,18 0-16,-36-18 15,17 35 1,-17 18-16,1 0 15,-1 0-15,17-18 16,1 0-16,17 1 16,18-19-1,-17 1-15,-1 17 16,1 18-16,17 35 16,-18-17-16,0-18 15,18 0-15,-17 17 16,17 18-16,-18 18 15,18-35 1,-18-1-16,18-17 16,0-17-16,0-1 15,0-18-15,18 19 16,-18-19 0,18 36-16,17-35 15,0 17-15,18 0 16,-18-17-16,18 0 15,0-18-15,18 17 16,17-17 0,0 0-16,-17-17 15,35-19-15,-36-34 16,36-1-16,-18 18 16,-35 1-16,18-72 15,-1 36-15,-17-18 16,18-70-1,-36 52-15,0-17 16,-17-71-16,17 89 16,-35 17-16,0 0 15,-35 0-15,0 18 16,-18 53-16,-53 17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3T22:08:11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28099 14111 0,'0'0'0,"0"18"46,0-1-46,0 1 16,0 0 0,0 17-16,0 0 15,0-17-15,0 17 32,0-17-32,0-36 31,0 1-16,0-1 1,0 0-16,-18 1 16,0 17-1,-34-53 1,16 17 0,-17-34-16,0-18 15,-17 52-15,17-17 16,0 18-1,0 0-15,-35 17 16,17-17-16,1 0 16,-18 17-16,-1-17 15,1 0-15,0-1 16,0 1-16,17 0 16,1 17-1,-18 0-15,-1 18 0,19 0 16,-1 18-1,18 0-15,0-18 16,1 17-16,-1 1 16,0 0-16,-18 35 15,1 17 1,-1 1-16,0-18 16,-17-18-16,0 18 15,-18 53-15,-17 17 16,17-35-16,0-35 15,0 18-15,0 17 16,-17 18 0,17 0-16,-17-18 15,34-35-15,-34 17 16,17-17-16,0 35 16,-17-17-16,-1 17 15,1 0 1,-53-35-16,17 0 15,-18-18-15,1 1 16,-18 17-16,0-18 16,-18 0-16,18-17 15,18-18-15,-1 17 16,1-34 0,0-1-16,35 18 15,-18 0-15,0 0 16,0 0-16,18 0 15,-35 0-15,17 0 16,-17 0 0,-1 0-16,-17 0 15,18-17-15,-36-36 16,36-18-16,-1 0 16,19 1-16,17 35 15,-18-1 1,18-17-16,-18-17 15,18 17-15,0 0 16,0 18-16,-18 0 16,-18 17-16,1 0 15,0 18-15,17 0 16,-35 0 0,35 0-16,0 18 15,-52 0-15,17-1 16,-18 1-16,18-1 15,35-17-15,1-17 16,-1 17 0,0 0-16,0-18 15,18 1-15,18-1 16,-1 18-16,1-18 16,17 18-16,-35 18 15,0-18 1,17 18-16,-17-1 15,18-17-15,-1 0 16,-35 0-16,18-17 16,-35-1-16,35 18 15,-18 0 1,18 0-16,17-18 16,-17 18-16,-17-17 15,-19-1-15,18 0 16,18 1-16,0 17 15,0 0-15,-18 0 16,-17 0 0,17 0-16,18-18 15,-18 0-15,1 18 16,17-17-16,-18-1 16,0-17-1,18 17-15,17 1 16,1-1-16,-18 0 15,0 18-15,35-17 16,-35 17-16,0 0 16,17 0-1,18 0-15,-17 0 16,-1 0-16,-17 0 16,-17 0-16,16 0 15,1 0-15,18 0 16,-18 0-1,0 0-15,0 0 16,-1 0-16,1 0 16,0 0-16,18 0 15,-36 0-15,18 0 16,0 0-16,0 17 16,-18 19-1,18-1-15,17 18 16,-17 17-16,0-17 15,18-17-15,-1-1 16,1-18-16,-1 1 16,18 0-1,1-1-15,-1-17 16,18 18-16,-18 0 16,0-1-16,0 1 15,0 17-15,0 0 16,1 1-16,-1-19 15,18 1 1,-1 17-16,1-17 16,18 0-16,-19-1 15,1 1-15,18-1 16,-1 1 0,1 17-16,-19-17 15,1 0-15,18-1 16,-1-17-16,0 18 15,19-18-15,-19 18 16,18-18-16,0 35 16,18-17-1,-18 34-15,0-16 16,0 17-16,18 0 16,0-36-16,17 18 15,0-17-15,-17 0 16,17 17-1,-17 0-15,17 18 16,-34 35-16,34-17 16,0-18-16,-17-18 15,35 0-15,-18-17 16,18 0-16,0 35 16,0 35-1,18 0-15,-18 0 16,35-35-16,-17-18 15,17 18-15,0-17 16,1-1 0,17 18-16,0-18 15,52 18-15,1 0 16,35 17-16,-17-17 16,17 0-1,0 0-15,35 0 16,1-18-16,34 1 15,-34-19-15,35 19 16,-1-36-16,19 17 16,-1-17-16,-18-17 15,19 17-15,34-36 16,1 19 0,-36-1-16,53-17 15,-17 17-15,-18 0 16,18-17-16,34 18 15,-34-19-15,0 1 16,34 17 0,-16-17-16,-1 35 15,18-18-15,17 1 16,-17-1-16,-18 18 16,36 0-16,-1 0 15,-17 0 1,0 0-16,0 0 15,-18 0-15,36 0 16,-1 0-16,-17 0 16,-18 0-16,18 0 15,0 0 1,0 0-16,17 0 16,-17 0-16,0 0 15,-18 0-15,53 0 16,-52 0-16,-1 0 15,0 0 1,0 0-16,-17 0 16,17 0-16,0 35 15,18-35-15,0 36 16,-18-1-16,18 0 16,-18 1-16,-17-1 15,52 0 1,1-17-16,-36-1 15,18 1-15,0 0 16,-18-18-16,0 0 16,1 0-1,-1 0-15,-18-18 16,19 18-16,16-35 16,-34 35-16,-18-18 15,35 18-15,0 0 16,-17-18-16,0 18 15,-1 0 1,18 0-16,-35 0 16,36-35-16,16 18 15,-16-19-15,-19 1 16,-17 17 0,0-17-16,-53 17 0,-17 18 15,-1-17 1,-17-1-16,-1-52 15,1-19-15,-35 19 16,-36 17-16,18-35 16,-18-36-16,-18 18 15,1 36 1,0-124-16,-1 88 16,-35 18-16,36-106 15,-18 53-15,-36 35 16,19-88-16,-19 35 15,-34 53-15,-19-70 16,-34-1 0,-124-405-16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3T22:22:13.0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7320 11765 0,'0'0'16,"-17"0"46,17-17-62,-18-1 16,0 18-16,1-18 15,-19-17-15,1-18 16,17 0 0,-17 0-16,17 18 15,1 0-15,-1 17 16,-17 0-16,17 1 16,1-1-16,-19 0 15,19 1 1,-19-1-16,1 1 15,-18-1-15,0 18 16,-17-18-16,-1 1 16,1 17-16,-36-18 15,18 18 1,-1 0-16,1 0 16,0 0-16,0 0 15,0 35-15,-18 1 16,18 16-16,-18 1 15,35-17 1,1-1-16,17 0 16,0-17-16,18 17 15,-18 18-15,35 18 16,-17-1-16,35-17 16,0-18-16,0 36 15,35 88 1,-17-71-16,17-18 15,18 72-15,17 34 16,1-53-16,0-52 16,17 17-16,35-17 15,1 17 1,17-18-16,-18-17 16,1-17-16,-36-19 15,18-17-15,-18 0 16,0 0-16,0 0 15,-17-17-15,-1-54 16,1 1 0,-18 17-16,0-53 15,-36-35-15,-17 52 16,0 1-16,-52-70 16,-1 16-16,0 37 15,-18-72 1,18 1-16,-176-406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3T22:44:59.8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7497 5398 0,'0'0'0,"-18"0"78,0 0-62,-17-18-16,-18 0 15,18 1 1,-18-1-16,0-17 16,0-1-16,-18 1 15,19 17-15,-19-17 16,18 18-16,0-1 16,-35 0-16,17 18 15,-17 18-15,0 0 16,0 17-1,0 0-15,17 0 16,18-17-16,-17 70 16,-1 0-16,36-35 15,-18 88 1,18 1-16,-1-37 16,19-52-16,-1 0 15,0 0-15,18-18 16,18 18-16,0 0 15,35-35-15,-18 17 16,71-17 0,-18-1-16,35-17 15,-17 18-15,18-36 16,-1-52-16,-17-1 16,17 18-1,1 1-15,17-37 16,0-34-16,-35 35 15,0 35-15,-36-18 16,-17 18-16,-35 18 16,0 0-16,-18 17 15,0 0 1,-18 18-16,0-17 16,-52-1-16</inkml:trace>
  <inkml:trace contextRef="#ctx0" brushRef="#br0" timeOffset="1843.86">6756 5856 0,'0'0'0,"-18"18"78,0-18-78,18 35 16,-17-17-16,17-1 16,-18 19-16,18-19 15,-17 19-15,-1-1 16,18-18-16,0 1 16,0 0-1,0 17-15,18 36 16,-1 17-16,18 0 15,1-35-15,-19 0 16,36-18-16,-17 18 16,34 18-1,18 34-15,-17 1 16,17-35-16,-17 17 16,17-35-16,-18 17 15,19 36-15,16 0 16,1-18-1,-18-35-15,1 18 16,34 17-16,1 35 16,-19-17-16,-34-35 15,-1-36-15,36 71 16,18 35-16,-18-18 16,-1-52-1,1 17-15,0 53 16,18 0-16,-36-52 15,0-19-15,0 36 16,36 35-16,-19-35 16,1-35-1,0 34-15,18 36 16,-1 1-16,-52-72 16,34 89-16,-16 0 15,-1-36-15,-18 1 16,19 52-1,-19-53-15,1 1 16,17 52-16,-18-52 16,-17-36-16,0-17 15</inkml:trace>
  <inkml:trace contextRef="#ctx0" brushRef="#br0" timeOffset="11031.25">17198 4886 0,'0'0'0,"-18"0"203,1 0-171,-1 0-17,0 0 1,1 0-1,-1 0 1,0 0-16,1 0 31,-1 0-31,-17 0 16,0 18-16,-1-1 16,-17-17-16,18 18 15,0-18-15,17 0 16,-17 0-1,0 0-15,-1 0 16,19 0-16,-19 0 16,1 0-16,0 0 15,-18 0-15,0 0 16,0 0 0,0 0-16,0 0 15,18-18-15,-18 18 16,0 0-16,18 0 15,0 0-15,-18 0 16,0 0 0,18 0-16,-18 0 15,17 0-15,1 0 16,-18 0-16,18 0 16,0 18-16,-18-18 15,17 18-15,1-1 16,0 1-1,0-1-15,-1 1 16,1 17-16,0-17 16,-1 17-16,1 1 15,0-1-15,0-18 16,17 1 0,-17 0-16,-1-1 15,19 1-15,-1-18 16,-17 18-16,0 17 15,-18 18-15,17 17 16,-16-34 0,-1 17-16,0 0 15,0-36-15,-18 18 16,18 1-16,-17-1 16,-1 0-16,1 18 15,-1 53 1,18-35-16,0-36 15,18 18-15,-18-18 16,18 18-16,-18 53 16,18-18-16,-1-17 15,19-19-15,-1-16 16,0-1 0,18-17-16,0-1 15,18 19-15,-18 34 16,18 1-16,17-1 15,0-17-15,0 18 16,18-18 0,-17-18-16,-1 0 15,18 0-15,-18 1 16,18-19-16,0 1 16,18 17-16,17-17 15,18 0 1,-1-1-16,1-17 15,18 18-15,-1 0 16,-17-18-16,17 0 16,-17 0-16,71 0 15,-54 0 1,1 0-16,-36-18 16,18 0-16,17-17 15,18 0-15,-17-18 16,-1 17-16,-35-16 15,18 16 1,-18 1-16,1 17 16,-19 1-16,-17-1 15,18-35-15,-18-35 16,-1 17-16,1 19 16,0 16-1,-17-17-15,17-53 16,-1 1-16,1 16 15,-35 19-15,17 17 16,-35-35-16,0-18 16,-53 18-16,0 0 15,1 35 1,-19-18-16,-35-52 16,0-18-16,0 35 15,36 0-15</inkml:trace>
  <inkml:trace contextRef="#ctx0" brushRef="#br0" timeOffset="15671.94">24712 5450 0,'0'0'0,"-18"0"469,18-17-454,-17-1-15,-1 18 16,18-17-16,-17 17 16,17-18 30,-18 18-46,18-18 16,-18 18-16,1 0 16,-1 0-1,0-17 1,1 17 0,-1 0-1,0 0-15,1 0 16,-1 0-16,1 0 15,-1 0 1,-17 0-16,17 0 16,0 0-16,1 0 15,-1 0-15,0-18 16,-17 18-16,17-18 16,1 1-1,-1 17-15,1-18 16,-1 18-16,0-18 15,-17 18-15,0-35 16,-1 17-16,19 1 16,-18-18-1,-1 17-15,1 0 16,17 1-16,1-1 16,-1 0-16,0 18 15,1-17-15,-18-1 16,-1 18-16,1-18 15,17 18-15,-17-17 16,0 17 0,-1-18-16,19 1 15,-1 17-15,1 0 16,-1 0-16,-17-18 16,-1 18-16,19 0 15,-19 0 1,1 0-16,0 0 15,17 0-15,-17 0 16,0 0-16,-18 0 16,18 0-16,17 0 15,-35 0-15,35 0 16,-35 0 0,18 0-16,0 0 15,-18 0-15,0 0 16,-18-18-16,19 18 15,-19 0-15,0 0 16,1 0 0,-1 0-16,1 18 15,-1-18-15,18 18 16,18-18-16,0 17 16,-18 1-16,0-18 15,18 17 1,-1 1-16,-17 17 15,18-17-15,-18 35 16,18-35-16,0 17 16,-1-18-16,19 1 15,-1 0-15,-17-1 16,17 1 0,-17 0-16,0 17 15,-1 18-15,19 0 16,-19-18-16,1 18 15,18-18-15,-1 1 16,0-19-16,-17 36 16,0 35-1,-18 0-15,35 1 16,-17-36-16,17-18 16,1 0-16,-1 18 15,0 18-15,1 17 16,-1 0-1,18-17-15,0-19 16,18-16-16,-18-1 16,17 36-16,36 34 15,-17-16-15,-1-1 16,35-18 0,-17-17-16,0-17 15,0 16-15,18-34 16,-1 35-16,18-18 15,1 1-15,16 17 16,1-1 0,0 1-16,0 0 15,0 0-15,17-18 16,1 1-16,-1-19 16,18 19-16,-17-19 15,-1-17-15,-35 0 16,18 0-1,0-17-15,-18-19 16,18-17-16,0 36 16,-18-18-16,0-1 15,1 19-15,-1-19 16,0-34 0,18-36-16,-36 35 15,1 18-15,-18 1 16,17-54-16,-17 0 15,-17 35-15,-19 18 16,18 1-16,-17-54 16,0-35-1,-18 52-15,0 19 16,-18-54-16,18-17 16,-18 18-16,1-107 15,-1 72-15,18 34 16,-35-87-1,0 52-15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4-18T22:25:13.9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9895 4392 0,'-35'0'109,"70"0"-109,-969 459 250,934-389-234,0 1-16,17-36 16,848-264 234,-901 141-235,-281-459 79</inkml:trace>
  <inkml:trace contextRef="#ctx0" brushRef="#br0" timeOffset="3453.4">6720 4463 0,'-176'70'172,"352"-140"-172,-2733 34 265,634 372-15,2241 351 0,-213-651-234,1-1-16,2752 177 250,-1712-759 0,-1128 529-235,-18 1-15,0-1 16,-388-494 140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4-18T22:25:32.0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20285 13635 0,'0'0'15,"-18"247"251,-441-177 15,459-52-281,653 441 266,-671-512-235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4-18T22:33:25.2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6332 14781 0,'0'0'16,"0"124"77,0-89-77,0-17 62,-247-230 16,-405-158 0,-89 158-1,653 212-77,-935 212 93,740 105-15,742 1 0,-353-301-79,1781 54 95,-1428-477-16,-530 230-63,-52 70-16</inkml:trace>
  <inkml:trace contextRef="#ctx0" brushRef="#br0" timeOffset="1562.5">6456 16051 0,'0'0'47,"-71"0"31,-423-229 31,-476 0-15,759 211-79,-812 142 79,582 405 0,1446 18 0,-829-512-79,1571-458 79,-1624 334-78,-70-334 62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47635" y="8272204"/>
            <a:ext cx="772232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03C45B4F-DEDB-4792-BC2E-258037E011B0}" type="slidenum">
              <a:rPr lang="en-US" altLang="en-US" sz="11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BC7F02-BFA9-4BB6-8E2F-54B73BDAFB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CF86FF-0D2B-4559-8C03-61E1DBF14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589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09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8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46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81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93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38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966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79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59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16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86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771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086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754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602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Animations show the four steps</a:t>
            </a:r>
          </a:p>
        </p:txBody>
      </p:sp>
    </p:spTree>
    <p:extLst>
      <p:ext uri="{BB962C8B-B14F-4D97-AF65-F5344CB8AC3E}">
        <p14:creationId xmlns:p14="http://schemas.microsoft.com/office/powerpoint/2010/main" val="8629501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58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954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715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9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281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892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76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32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an overview of the complexity; details follow.  The next slide highlights </a:t>
            </a:r>
            <a:r>
              <a:rPr lang="en-US" dirty="0" err="1"/>
              <a:t>getaddrinfo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093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092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struct </a:t>
            </a:r>
            <a:r>
              <a:rPr lang="en-US" dirty="0" err="1"/>
              <a:t>sockaddr</a:t>
            </a:r>
            <a:r>
              <a:rPr lang="en-US" dirty="0"/>
              <a:t> should have been declared as a union back in roughly 1980; then they wouldn’t have to guess at the future size.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sin6_scope_id is only vaguely defined in the RFC but fortunately we don’t care about it or about </a:t>
            </a:r>
            <a:r>
              <a:rPr lang="en-US" dirty="0" err="1"/>
              <a:t>flowinfo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1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272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869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300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0091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07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180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455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630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9347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33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2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122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3296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Two animations show steps 2 &amp; 3</a:t>
            </a: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Note that it’s not necessary for client to write first, nor do reads and writes have to alternate.  There are many models.</a:t>
            </a:r>
          </a:p>
        </p:txBody>
      </p:sp>
    </p:spTree>
    <p:extLst>
      <p:ext uri="{BB962C8B-B14F-4D97-AF65-F5344CB8AC3E}">
        <p14:creationId xmlns:p14="http://schemas.microsoft.com/office/powerpoint/2010/main" val="422500508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Note that read() doesn’t guarantee a null terminator, and we didn’t write one to the server.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8901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Animation brings up </a:t>
            </a:r>
            <a:r>
              <a:rPr lang="en-US" dirty="0" err="1"/>
              <a:t>freeaddrinfo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851845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5250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3959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5109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2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3285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3109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1195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0610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8546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1579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8070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4888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SA comment is a popup.</a:t>
            </a:r>
          </a:p>
        </p:txBody>
      </p:sp>
    </p:spTree>
    <p:extLst>
      <p:ext uri="{BB962C8B-B14F-4D97-AF65-F5344CB8AC3E}">
        <p14:creationId xmlns:p14="http://schemas.microsoft.com/office/powerpoint/2010/main" val="365357617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getnameinfo</a:t>
            </a:r>
            <a:r>
              <a:rPr lang="en-US" dirty="0"/>
              <a:t> is the inverse of </a:t>
            </a:r>
            <a:r>
              <a:rPr lang="en-US" dirty="0" err="1"/>
              <a:t>getaddrinfo</a:t>
            </a:r>
            <a:r>
              <a:rPr lang="en-US" dirty="0"/>
              <a:t>.  We call it twice: once to get the official DNS name of the connecting host (if known), and once to get a purely numeric version (NI_NUMERICHOST).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718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29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2786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7718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 animations show the interaction step by step.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8998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11 animations show interaction between client and server.  Here, I typed control-D to the client after the first line of input, to show that you can connect to the server multiple times.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07928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7422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06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84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4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00583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170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744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9769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0359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1215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31984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02156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3299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6149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2099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– </a:t>
            </a:r>
            <a:fld id="{4F85DBE8-13EE-4BA4-886D-F0C2D7F319DC}" type="slidenum"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 –</a:t>
            </a:r>
            <a:endParaRPr lang="en-US" sz="1400" b="0">
              <a:latin typeface="Helvetica" pitchFamily="34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10160000" y="6477001"/>
            <a:ext cx="152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defRPr/>
            </a:pPr>
            <a:r>
              <a:rPr lang="en-US" altLang="en-US" sz="1600"/>
              <a:t>CS 105</a:t>
            </a:r>
          </a:p>
          <a:p>
            <a:pPr>
              <a:defRPr/>
            </a:pPr>
            <a:endParaRPr lang="en-US" altLang="en-US" sz="1600"/>
          </a:p>
        </p:txBody>
      </p:sp>
      <p:pic>
        <p:nvPicPr>
          <p:cNvPr id="1030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Networking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Network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Client-server programming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Sockets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Writing clients and servers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>
                <a:latin typeface="Helvetica" pitchFamily="-124" charset="0"/>
              </a:rPr>
              <a:t>CS 105</a:t>
            </a:r>
            <a:br>
              <a:rPr lang="en-US" altLang="en-US" sz="3800">
                <a:latin typeface="Helvetica" pitchFamily="-124" charset="0"/>
              </a:rPr>
            </a:br>
            <a:r>
              <a:rPr lang="en-US" altLang="en-US" sz="2500" i="1">
                <a:latin typeface="Helvetica" pitchFamily="-124" charset="0"/>
              </a:rPr>
              <a:t>“Tour of the Black Holes of Computing”</a:t>
            </a:r>
            <a:endParaRPr lang="en-US" altLang="en-US" sz="3800">
              <a:latin typeface="Helvetica" pitchFamily="-12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Most famous example of an internet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Based on TCP/IP protocol family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IP (Internet protocol) : 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Provides basic naming scheme and unreliable delivery capability of packets (datagrams) from host to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UDP</a:t>
            </a:r>
            <a:r>
              <a:rPr lang="en-US" dirty="0"/>
              <a:t> (Unreliable Datagram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unreliable datagram delivery from process to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TCP (Transmission Control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reliable byte streams from process to process over connections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dirty="0"/>
              <a:t>…and several more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Accessed via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interface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Hardware and Software Organization</a:t>
            </a:r>
            <a:br>
              <a:rPr lang="en-US" altLang="en-US" dirty="0"/>
            </a:br>
            <a:r>
              <a:rPr lang="en-US" altLang="en-US" dirty="0"/>
              <a:t>of an Internet Application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3386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986338" y="2933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986338" y="39243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3386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386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986338" y="49149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4224338" y="53467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Global IP Internet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2248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8910639" y="29337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8910639" y="39243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2248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2248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8910638" y="4914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958015" y="1903998"/>
            <a:ext cx="20233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client host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809704" y="1903998"/>
            <a:ext cx="21018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server host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52650" y="2811464"/>
            <a:ext cx="18669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Sockets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(system calls)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966914" y="3800476"/>
            <a:ext cx="2014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(interrupts)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656263" y="2446338"/>
            <a:ext cx="1166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User code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640389" y="3435350"/>
            <a:ext cx="1347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Kernel code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704588" y="4301839"/>
            <a:ext cx="1463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and firmware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033838" y="3098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2497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81486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021138" y="41021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Programmer’s View of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1. Hosts (computers, phones, etc.) are mapped to a set of 32-bit </a:t>
            </a:r>
            <a:r>
              <a:rPr lang="en-US" i="1" dirty="0">
                <a:solidFill>
                  <a:srgbClr val="FF0000"/>
                </a:solidFill>
              </a:rPr>
              <a:t>IP(v4) addresses </a:t>
            </a:r>
            <a:r>
              <a:rPr lang="en-US" dirty="0">
                <a:solidFill>
                  <a:schemeClr val="tx1"/>
                </a:solidFill>
              </a:rPr>
              <a:t>or 128-bit </a:t>
            </a:r>
            <a:r>
              <a:rPr lang="en-US" i="1" dirty="0">
                <a:solidFill>
                  <a:srgbClr val="FF0000"/>
                </a:solidFill>
              </a:rPr>
              <a:t>IP(v6) addresses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134.173.42.132 is Wilkes (IPv6: 2620:102:2001:902:5054:ff:fe8c:bfe8 or 2620:102:2001:902::132)</a:t>
            </a:r>
          </a:p>
          <a:p>
            <a:pPr eaLnBrk="1" hangingPunct="1">
              <a:defRPr/>
            </a:pPr>
            <a:r>
              <a:rPr lang="en-US" dirty="0"/>
              <a:t>2. IP addresses are mapped to set of identifiers called Internet </a:t>
            </a:r>
            <a:r>
              <a:rPr lang="en-US" i="1" dirty="0">
                <a:solidFill>
                  <a:srgbClr val="FF0000"/>
                </a:solidFill>
              </a:rPr>
              <a:t>domain names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134.173.42.2 is mapped to www.cs.hmc.edu</a:t>
            </a:r>
          </a:p>
          <a:p>
            <a:pPr lvl="1" eaLnBrk="1" hangingPunct="1">
              <a:defRPr/>
            </a:pPr>
            <a:r>
              <a:rPr lang="en-US" dirty="0"/>
              <a:t>128.2.203.164 is mapped to www.cs.</a:t>
            </a:r>
            <a:r>
              <a:rPr lang="en-US" dirty="0">
                <a:solidFill>
                  <a:srgbClr val="FF0000"/>
                </a:solidFill>
              </a:rPr>
              <a:t>cmu</a:t>
            </a:r>
            <a:r>
              <a:rPr lang="en-US" dirty="0"/>
              <a:t>.edu</a:t>
            </a:r>
          </a:p>
          <a:p>
            <a:pPr lvl="1" eaLnBrk="1" hangingPunct="1">
              <a:defRPr/>
            </a:pPr>
            <a:r>
              <a:rPr lang="en-US" dirty="0"/>
              <a:t>Mapping is many-to-many</a:t>
            </a:r>
          </a:p>
          <a:p>
            <a:pPr eaLnBrk="1" hangingPunct="1">
              <a:defRPr/>
            </a:pPr>
            <a:r>
              <a:rPr lang="en-US" dirty="0"/>
              <a:t>3. Process on one Internet host can communicate with process on another via a </a:t>
            </a:r>
            <a:r>
              <a:rPr lang="en-US" i="1" dirty="0">
                <a:solidFill>
                  <a:srgbClr val="FF0000"/>
                </a:solidFill>
              </a:rPr>
              <a:t>connection</a:t>
            </a:r>
            <a:r>
              <a:rPr lang="en-US" i="1" dirty="0"/>
              <a:t>—</a:t>
            </a:r>
            <a:r>
              <a:rPr lang="en-US" dirty="0"/>
              <a:t>identified by </a:t>
            </a:r>
            <a:r>
              <a:rPr lang="en-US" i="1" dirty="0"/>
              <a:t>IP Address, Port  Number</a:t>
            </a:r>
            <a:r>
              <a:rPr lang="en-US" dirty="0"/>
              <a:t> pair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Transferring Data via a Network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00488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900488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900488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332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52863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A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557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149475" y="2130425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94138" y="53340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656138" y="53340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113338" y="53340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149475" y="32131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911475" y="32131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7075488" y="54102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837488" y="54102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8294688" y="54102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46351" y="4860925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227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9650414" y="487680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913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8675688" y="21463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332288" y="4724400"/>
            <a:ext cx="990600" cy="1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7227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149475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911475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1" name="Rectangle 28"/>
          <p:cNvSpPr>
            <a:spLocks noChangeArrowheads="1"/>
          </p:cNvSpPr>
          <p:nvPr/>
        </p:nvSpPr>
        <p:spPr bwMode="auto">
          <a:xfrm>
            <a:off x="8675688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2" name="Rectangle 29"/>
          <p:cNvSpPr>
            <a:spLocks noChangeArrowheads="1"/>
          </p:cNvSpPr>
          <p:nvPr/>
        </p:nvSpPr>
        <p:spPr bwMode="auto">
          <a:xfrm>
            <a:off x="9437688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3" name="Rectangle 30"/>
          <p:cNvSpPr>
            <a:spLocks noChangeArrowheads="1"/>
          </p:cNvSpPr>
          <p:nvPr/>
        </p:nvSpPr>
        <p:spPr bwMode="auto">
          <a:xfrm>
            <a:off x="9894888" y="44196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1752600" y="20701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(1)</a:t>
            </a:r>
          </a:p>
        </p:txBody>
      </p:sp>
      <p:sp>
        <p:nvSpPr>
          <p:cNvPr id="11295" name="Text Box 32"/>
          <p:cNvSpPr txBox="1">
            <a:spLocks noChangeArrowheads="1"/>
          </p:cNvSpPr>
          <p:nvPr/>
        </p:nvSpPr>
        <p:spPr bwMode="auto">
          <a:xfrm>
            <a:off x="1752600" y="31369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(2)</a:t>
            </a:r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175418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(3)</a:t>
            </a: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3494089" y="52578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(4)</a:t>
            </a:r>
          </a:p>
        </p:txBody>
      </p:sp>
      <p:sp>
        <p:nvSpPr>
          <p:cNvPr id="11298" name="Text Box 35"/>
          <p:cNvSpPr txBox="1">
            <a:spLocks noChangeArrowheads="1"/>
          </p:cNvSpPr>
          <p:nvPr/>
        </p:nvSpPr>
        <p:spPr bwMode="auto">
          <a:xfrm>
            <a:off x="8751889" y="53340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(5)</a:t>
            </a:r>
          </a:p>
        </p:txBody>
      </p:sp>
      <p:sp>
        <p:nvSpPr>
          <p:cNvPr id="11299" name="Text Box 36"/>
          <p:cNvSpPr txBox="1">
            <a:spLocks noChangeArrowheads="1"/>
          </p:cNvSpPr>
          <p:nvPr/>
        </p:nvSpPr>
        <p:spPr bwMode="auto">
          <a:xfrm>
            <a:off x="827563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(6)</a:t>
            </a:r>
          </a:p>
        </p:txBody>
      </p:sp>
      <p:sp>
        <p:nvSpPr>
          <p:cNvPr id="11300" name="Text Box 37"/>
          <p:cNvSpPr txBox="1">
            <a:spLocks noChangeArrowheads="1"/>
          </p:cNvSpPr>
          <p:nvPr/>
        </p:nvSpPr>
        <p:spPr bwMode="auto">
          <a:xfrm>
            <a:off x="8294689" y="31369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(7)</a:t>
            </a:r>
          </a:p>
        </p:txBody>
      </p:sp>
      <p:sp>
        <p:nvSpPr>
          <p:cNvPr id="11301" name="Text Box 38"/>
          <p:cNvSpPr txBox="1">
            <a:spLocks noChangeArrowheads="1"/>
          </p:cNvSpPr>
          <p:nvPr/>
        </p:nvSpPr>
        <p:spPr bwMode="auto">
          <a:xfrm>
            <a:off x="8294689" y="20701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(8)</a:t>
            </a:r>
          </a:p>
        </p:txBody>
      </p:sp>
      <p:sp>
        <p:nvSpPr>
          <p:cNvPr id="11302" name="AutoShape 39"/>
          <p:cNvSpPr>
            <a:spLocks/>
          </p:cNvSpPr>
          <p:nvPr/>
        </p:nvSpPr>
        <p:spPr bwMode="auto">
          <a:xfrm rot="5400000">
            <a:off x="2720975" y="2489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3" name="Text Box 40"/>
          <p:cNvSpPr txBox="1">
            <a:spLocks noChangeArrowheads="1"/>
          </p:cNvSpPr>
          <p:nvPr/>
        </p:nvSpPr>
        <p:spPr bwMode="auto">
          <a:xfrm>
            <a:off x="2041525" y="2794000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internet packet</a:t>
            </a:r>
          </a:p>
        </p:txBody>
      </p:sp>
      <p:sp>
        <p:nvSpPr>
          <p:cNvPr id="11304" name="AutoShape 41"/>
          <p:cNvSpPr>
            <a:spLocks/>
          </p:cNvSpPr>
          <p:nvPr/>
        </p:nvSpPr>
        <p:spPr bwMode="auto">
          <a:xfrm rot="5400000">
            <a:off x="7907338" y="4476750"/>
            <a:ext cx="114300" cy="1625600"/>
          </a:xfrm>
          <a:prstGeom prst="leftBrace">
            <a:avLst>
              <a:gd name="adj1" fmla="val 11851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5" name="Text Box 42"/>
          <p:cNvSpPr txBox="1">
            <a:spLocks noChangeArrowheads="1"/>
          </p:cNvSpPr>
          <p:nvPr/>
        </p:nvSpPr>
        <p:spPr bwMode="auto">
          <a:xfrm>
            <a:off x="7372350" y="4965700"/>
            <a:ext cx="1182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LAN2 frame</a:t>
            </a:r>
          </a:p>
        </p:txBody>
      </p:sp>
      <p:sp>
        <p:nvSpPr>
          <p:cNvPr id="11306" name="Rectangle 43"/>
          <p:cNvSpPr>
            <a:spLocks noChangeArrowheads="1"/>
          </p:cNvSpPr>
          <p:nvPr/>
        </p:nvSpPr>
        <p:spPr bwMode="auto">
          <a:xfrm>
            <a:off x="5322888" y="5943600"/>
            <a:ext cx="1905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07" name="Rectangle 44"/>
          <p:cNvSpPr>
            <a:spLocks noChangeArrowheads="1"/>
          </p:cNvSpPr>
          <p:nvPr/>
        </p:nvSpPr>
        <p:spPr bwMode="auto">
          <a:xfrm>
            <a:off x="53228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8" name="Rectangle 45"/>
          <p:cNvSpPr>
            <a:spLocks noChangeArrowheads="1"/>
          </p:cNvSpPr>
          <p:nvPr/>
        </p:nvSpPr>
        <p:spPr bwMode="auto">
          <a:xfrm>
            <a:off x="64150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9" name="Line 46"/>
          <p:cNvSpPr>
            <a:spLocks noChangeShapeType="1"/>
          </p:cNvSpPr>
          <p:nvPr/>
        </p:nvSpPr>
        <p:spPr bwMode="auto">
          <a:xfrm>
            <a:off x="5780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Line 47"/>
          <p:cNvSpPr>
            <a:spLocks noChangeShapeType="1"/>
          </p:cNvSpPr>
          <p:nvPr/>
        </p:nvSpPr>
        <p:spPr bwMode="auto">
          <a:xfrm>
            <a:off x="6846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Text Box 48"/>
          <p:cNvSpPr txBox="1">
            <a:spLocks noChangeArrowheads="1"/>
          </p:cNvSpPr>
          <p:nvPr/>
        </p:nvSpPr>
        <p:spPr bwMode="auto">
          <a:xfrm>
            <a:off x="5773705" y="4037598"/>
            <a:ext cx="9589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>
                <a:latin typeface="Helvetica" pitchFamily="-124" charset="0"/>
              </a:rPr>
              <a:t>Routers</a:t>
            </a:r>
          </a:p>
        </p:txBody>
      </p:sp>
      <p:sp>
        <p:nvSpPr>
          <p:cNvPr id="11312" name="Rectangle 49"/>
          <p:cNvSpPr>
            <a:spLocks noChangeArrowheads="1"/>
          </p:cNvSpPr>
          <p:nvPr/>
        </p:nvSpPr>
        <p:spPr bwMode="auto">
          <a:xfrm>
            <a:off x="3365500" y="44196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313" name="Line 50"/>
          <p:cNvSpPr>
            <a:spLocks noChangeShapeType="1"/>
          </p:cNvSpPr>
          <p:nvPr/>
        </p:nvSpPr>
        <p:spPr bwMode="auto">
          <a:xfrm flipH="1">
            <a:off x="4332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51"/>
          <p:cNvSpPr>
            <a:spLocks noChangeShapeType="1"/>
          </p:cNvSpPr>
          <p:nvPr/>
        </p:nvSpPr>
        <p:spPr bwMode="auto">
          <a:xfrm flipH="1">
            <a:off x="4332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54"/>
          <p:cNvSpPr>
            <a:spLocks noChangeArrowheads="1"/>
          </p:cNvSpPr>
          <p:nvPr/>
        </p:nvSpPr>
        <p:spPr bwMode="auto">
          <a:xfrm>
            <a:off x="8675688" y="32258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316" name="Rectangle 55"/>
          <p:cNvSpPr>
            <a:spLocks noChangeArrowheads="1"/>
          </p:cNvSpPr>
          <p:nvPr/>
        </p:nvSpPr>
        <p:spPr bwMode="auto">
          <a:xfrm>
            <a:off x="9437688" y="32258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317" name="Rectangle 57"/>
          <p:cNvSpPr>
            <a:spLocks noChangeArrowheads="1"/>
          </p:cNvSpPr>
          <p:nvPr/>
        </p:nvSpPr>
        <p:spPr bwMode="auto">
          <a:xfrm>
            <a:off x="7504113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18" name="Rectangle 58"/>
          <p:cNvSpPr>
            <a:spLocks noChangeArrowheads="1"/>
          </p:cNvSpPr>
          <p:nvPr/>
        </p:nvSpPr>
        <p:spPr bwMode="auto">
          <a:xfrm>
            <a:off x="7504113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1319" name="Rectangle 59"/>
          <p:cNvSpPr>
            <a:spLocks noChangeArrowheads="1"/>
          </p:cNvSpPr>
          <p:nvPr/>
        </p:nvSpPr>
        <p:spPr bwMode="auto">
          <a:xfrm>
            <a:off x="7504113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20" name="Text Box 60"/>
          <p:cNvSpPr txBox="1">
            <a:spLocks noChangeArrowheads="1"/>
          </p:cNvSpPr>
          <p:nvPr/>
        </p:nvSpPr>
        <p:spPr bwMode="auto">
          <a:xfrm>
            <a:off x="7456488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B</a:t>
            </a:r>
          </a:p>
        </p:txBody>
      </p:sp>
      <p:sp>
        <p:nvSpPr>
          <p:cNvPr id="11321" name="Line 61"/>
          <p:cNvSpPr>
            <a:spLocks noChangeShapeType="1"/>
          </p:cNvSpPr>
          <p:nvPr/>
        </p:nvSpPr>
        <p:spPr bwMode="auto">
          <a:xfrm flipH="1">
            <a:off x="7935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Line 62"/>
          <p:cNvSpPr>
            <a:spLocks noChangeShapeType="1"/>
          </p:cNvSpPr>
          <p:nvPr/>
        </p:nvSpPr>
        <p:spPr bwMode="auto">
          <a:xfrm flipH="1">
            <a:off x="7935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63"/>
          <p:cNvSpPr>
            <a:spLocks noChangeArrowheads="1"/>
          </p:cNvSpPr>
          <p:nvPr/>
        </p:nvSpPr>
        <p:spPr bwMode="auto">
          <a:xfrm>
            <a:off x="5105400" y="4343400"/>
            <a:ext cx="2286000" cy="2362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24" name="Rectangle 64"/>
          <p:cNvSpPr>
            <a:spLocks noChangeArrowheads="1"/>
          </p:cNvSpPr>
          <p:nvPr/>
        </p:nvSpPr>
        <p:spPr bwMode="auto">
          <a:xfrm>
            <a:off x="2695576" y="3976688"/>
            <a:ext cx="8018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Frame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D966088-717D-242D-6DC0-0DFD9FC342AE}"/>
                  </a:ext>
                </a:extLst>
              </p14:cNvPr>
              <p14:cNvContentPartPr/>
              <p14:nvPr/>
            </p14:nvContentPartPr>
            <p14:xfrm>
              <a:off x="2882880" y="3156120"/>
              <a:ext cx="1181520" cy="1727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D966088-717D-242D-6DC0-0DFD9FC342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73520" y="3146760"/>
                <a:ext cx="1200240" cy="174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r>
              <a:rPr lang="en-US" dirty="0"/>
              <a:t>As of 2020, vast majority of Internet traffic still carried by IPv4	</a:t>
            </a:r>
          </a:p>
          <a:p>
            <a:pPr lvl="1"/>
            <a:r>
              <a:rPr lang="en-US" dirty="0"/>
              <a:t>Only 30% of users access Google services using IPv6</a:t>
            </a:r>
          </a:p>
          <a:p>
            <a:pPr lvl="1"/>
            <a:r>
              <a:rPr lang="en-US" dirty="0"/>
              <a:t>Growth appears linear since 2015</a:t>
            </a:r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197877612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(v4)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32-bit IP addresses are stored in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n-US" dirty="0"/>
              <a:t>Always stored in memory in </a:t>
            </a:r>
            <a:r>
              <a:rPr lang="en-US" i="1" dirty="0"/>
              <a:t>network byte order</a:t>
            </a:r>
            <a:r>
              <a:rPr lang="en-US" dirty="0"/>
              <a:t> (big-endian)</a:t>
            </a:r>
          </a:p>
          <a:p>
            <a:pPr lvl="1" eaLnBrk="1" hangingPunct="1">
              <a:defRPr/>
            </a:pPr>
            <a:r>
              <a:rPr lang="en-US" dirty="0"/>
              <a:t>True in general for any integer transferred in packet header from one machine to another.</a:t>
            </a:r>
          </a:p>
          <a:p>
            <a:pPr lvl="2" eaLnBrk="1" hangingPunct="1">
              <a:defRPr/>
            </a:pPr>
            <a:r>
              <a:rPr lang="en-US" dirty="0"/>
              <a:t>E.g., port number used to identify Internet connection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752600" y="3541713"/>
            <a:ext cx="7837402" cy="107721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/* Internet address structure */</a:t>
            </a:r>
          </a:p>
          <a:p>
            <a:r>
              <a:rPr lang="en-US" altLang="en-US"/>
              <a:t>struct in_addr {</a:t>
            </a:r>
          </a:p>
          <a:p>
            <a:r>
              <a:rPr lang="en-US" altLang="en-US"/>
              <a:t>    unsigned int s_addr; /* network byte order (big-endian) */</a:t>
            </a:r>
          </a:p>
          <a:p>
            <a:r>
              <a:rPr lang="en-US" altLang="en-US"/>
              <a:t>};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5000" y="4859338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dirty="0">
                <a:latin typeface="Helvetica" pitchFamily="-124" charset="0"/>
              </a:rPr>
              <a:t>Handy network byte-order conversion functions (no-ops on some machines):</a:t>
            </a:r>
          </a:p>
          <a:p>
            <a:pPr lvl="1"/>
            <a:r>
              <a:rPr lang="en-US" altLang="en-US" sz="1800" dirty="0" err="1"/>
              <a:t>htonl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</a:p>
          <a:p>
            <a:pPr lvl="1"/>
            <a:r>
              <a:rPr lang="en-US" altLang="en-US" sz="1800" dirty="0" err="1"/>
              <a:t>htons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ntohl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  <a:p>
            <a:pPr lvl="1"/>
            <a:r>
              <a:rPr lang="en-US" altLang="en-US" sz="1800" dirty="0" err="1"/>
              <a:t>ntohs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Dotted-Decimal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By convention, each byte in 32-bit IP address is represented by its decimal value and separated by period</a:t>
            </a:r>
          </a:p>
          <a:p>
            <a:pPr lvl="2" eaLnBrk="1" hangingPunct="1">
              <a:defRPr/>
            </a:pPr>
            <a:r>
              <a:rPr lang="en-US"/>
              <a:t>IP address</a:t>
            </a:r>
            <a:r>
              <a:rPr lang="en-US">
                <a:latin typeface="Courier New" pitchFamily="49" charset="0"/>
              </a:rPr>
              <a:t> 0x8002C2F2 = 128.2.194.242</a:t>
            </a:r>
          </a:p>
          <a:p>
            <a:pPr lvl="2" eaLnBrk="1" hangingPunct="1">
              <a:defRPr/>
            </a:pPr>
            <a:r>
              <a:rPr lang="en-US"/>
              <a:t>IPv6 addresses uglier: </a:t>
            </a:r>
            <a:r>
              <a:rPr lang="en-US" sz="1600">
                <a:latin typeface="Courier New" pitchFamily="49" charset="0"/>
              </a:rPr>
              <a:t>2001:1878:301:902:218:8bff:fef9:a407</a:t>
            </a:r>
          </a:p>
          <a:p>
            <a:pPr eaLnBrk="1" hangingPunct="1">
              <a:defRPr/>
            </a:pPr>
            <a:r>
              <a:rPr lang="en-US"/>
              <a:t>Functions for converting between binary IP addresses and dotted decimal strings: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inet_pton</a:t>
            </a:r>
            <a:r>
              <a:rPr lang="en-US"/>
              <a:t>:  converts dotted-decimal string to IP address in network byte order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inet_ntop</a:t>
            </a:r>
            <a:r>
              <a:rPr lang="en-US"/>
              <a:t>:  converts IP address in network byte order to its corresponding dotted-decimal string</a:t>
            </a:r>
          </a:p>
          <a:p>
            <a:pPr lvl="1" eaLnBrk="1" hangingPunct="1">
              <a:defRPr/>
            </a:pPr>
            <a:r>
              <a:rPr lang="en-US"/>
              <a:t>“n” denotes network representation; “p” denotes printable representation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Internet Domain Names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80417" y="2054815"/>
            <a:ext cx="482804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mil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125789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16350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edu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783138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gov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718176" y="2055813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com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4191001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4602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602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778251" y="2984500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hmc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630738" y="2984500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berkeley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980375" y="2983502"/>
            <a:ext cx="494026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mit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114800" y="23923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140076" y="3913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cs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567239" y="39131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math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114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2682876" y="4249739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V="1">
            <a:off x="3424239" y="2365376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4117976" y="2365376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flipV="1">
            <a:off x="3424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1819279" y="4717768"/>
            <a:ext cx="1609716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>
                <a:latin typeface="Helvetica" pitchFamily="-124" charset="0"/>
              </a:rPr>
              <a:t>wilkes</a:t>
            </a:r>
            <a:endParaRPr lang="en-US" altLang="en-US" dirty="0">
              <a:latin typeface="Helvetica" pitchFamily="-124" charset="0"/>
            </a:endParaRPr>
          </a:p>
          <a:p>
            <a:pPr algn="ctr"/>
            <a:r>
              <a:rPr lang="en-US" altLang="en-US" dirty="0">
                <a:latin typeface="Helvetica" pitchFamily="-124" charset="0"/>
              </a:rPr>
              <a:t>134.173.42.167</a:t>
            </a:r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3863975" y="11303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unnamed root</a:t>
            </a:r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3417889" y="4249739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18457" name="Text Box 27"/>
          <p:cNvSpPr txBox="1">
            <a:spLocks noChangeArrowheads="1"/>
          </p:cNvSpPr>
          <p:nvPr/>
        </p:nvSpPr>
        <p:spPr bwMode="auto">
          <a:xfrm>
            <a:off x="3332164" y="4719639"/>
            <a:ext cx="1595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Knuth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134.173.42.100</a:t>
            </a:r>
          </a:p>
        </p:txBody>
      </p:sp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4051301" y="5897563"/>
            <a:ext cx="233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 </a:t>
            </a:r>
            <a:endParaRPr lang="en-US" altLang="en-US">
              <a:latin typeface="Helvetica" pitchFamily="-124" charset="0"/>
            </a:endParaRPr>
          </a:p>
        </p:txBody>
      </p:sp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6086475" y="2997200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amazon</a:t>
            </a:r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6108700" y="2366964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>
            <a:off x="6578600" y="33575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2" name="Text Box 33"/>
          <p:cNvSpPr txBox="1">
            <a:spLocks noChangeArrowheads="1"/>
          </p:cNvSpPr>
          <p:nvPr/>
        </p:nvSpPr>
        <p:spPr bwMode="auto">
          <a:xfrm>
            <a:off x="5865813" y="3921126"/>
            <a:ext cx="14208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www</a:t>
            </a:r>
          </a:p>
          <a:p>
            <a:pPr algn="ctr"/>
            <a:r>
              <a:rPr lang="en-US" altLang="en-US" sz="1400">
                <a:latin typeface="Helvetica" pitchFamily="-124" charset="0"/>
              </a:rPr>
              <a:t>208.216.181.15</a:t>
            </a:r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7542214" y="2055814"/>
            <a:ext cx="25733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Top-level domain names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7534275" y="2974975"/>
            <a:ext cx="291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Second-level domain names</a:t>
            </a:r>
          </a:p>
        </p:txBody>
      </p:sp>
      <p:sp>
        <p:nvSpPr>
          <p:cNvPr id="18465" name="Text Box 36"/>
          <p:cNvSpPr txBox="1">
            <a:spLocks noChangeArrowheads="1"/>
          </p:cNvSpPr>
          <p:nvPr/>
        </p:nvSpPr>
        <p:spPr bwMode="auto">
          <a:xfrm>
            <a:off x="7503515" y="3888373"/>
            <a:ext cx="27174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Third-level domain names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dirty="0"/>
              <a:t>Internet tracks mapping between IP addresses and domain names in worldwide many-to-many distributed database called </a:t>
            </a:r>
            <a:r>
              <a:rPr lang="en-US" i="1" dirty="0"/>
              <a:t>DNS</a:t>
            </a:r>
            <a:r>
              <a:rPr lang="en-US" dirty="0"/>
              <a:t>.</a:t>
            </a:r>
          </a:p>
          <a:p>
            <a:pPr marL="560388" lvl="1" indent="-222250" defTabSz="895350" eaLnBrk="1" hangingPunct="1">
              <a:defRPr/>
            </a:pPr>
            <a:r>
              <a:rPr lang="en-US" dirty="0"/>
              <a:t>Conceptually, programmers can view DNS database as collection of millions of </a:t>
            </a:r>
            <a:r>
              <a:rPr lang="en-US" i="1" dirty="0"/>
              <a:t>address information structures</a:t>
            </a:r>
            <a:r>
              <a:rPr lang="en-US" dirty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dirty="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r>
              <a:rPr lang="en-US" dirty="0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: query key is DNS domain name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getnameinfo</a:t>
            </a:r>
            <a:r>
              <a:rPr lang="en-US" dirty="0">
                <a:latin typeface="Courier New" pitchFamily="49" charset="0"/>
              </a:rPr>
              <a:t>:</a:t>
            </a:r>
            <a:r>
              <a:rPr lang="en-US" dirty="0"/>
              <a:t> query key is IP address (V4 or V6)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7526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Each host entry is equivalence class of domain names and IP addresses</a:t>
            </a:r>
          </a:p>
          <a:p>
            <a:pPr eaLnBrk="1" hangingPunct="1">
              <a:defRPr/>
            </a:pPr>
            <a:r>
              <a:rPr lang="en-US"/>
              <a:t>Each host has a locally defined domain name </a:t>
            </a:r>
            <a:r>
              <a:rPr lang="en-US">
                <a:latin typeface="Courier New" pitchFamily="49" charset="0"/>
              </a:rPr>
              <a:t>localhost</a:t>
            </a:r>
            <a:r>
              <a:rPr lang="en-US"/>
              <a:t>, which always maps to </a:t>
            </a:r>
            <a:r>
              <a:rPr lang="en-US" i="1">
                <a:solidFill>
                  <a:srgbClr val="FF0000"/>
                </a:solidFill>
              </a:rPr>
              <a:t>loopback address</a:t>
            </a:r>
            <a:r>
              <a:rPr lang="en-US"/>
              <a:t> </a:t>
            </a:r>
            <a:r>
              <a:rPr lang="en-US">
                <a:latin typeface="Courier New" pitchFamily="49" charset="0"/>
              </a:rPr>
              <a:t>127.0.0.1</a:t>
            </a:r>
            <a:endParaRPr lang="en-US"/>
          </a:p>
          <a:p>
            <a:pPr eaLnBrk="1" hangingPunct="1">
              <a:defRPr/>
            </a:pPr>
            <a:r>
              <a:rPr lang="en-US"/>
              <a:t>Different kinds of mappings are possible:</a:t>
            </a:r>
          </a:p>
          <a:p>
            <a:pPr lvl="1" eaLnBrk="1" hangingPunct="1">
              <a:defRPr/>
            </a:pPr>
            <a:r>
              <a:rPr lang="en-US"/>
              <a:t>Simple case: 1-1 mapping between domain name and IP addr:</a:t>
            </a:r>
          </a:p>
          <a:p>
            <a:pPr marL="1096963" lvl="2" eaLnBrk="1" hangingPunct="1">
              <a:defRPr/>
            </a:pPr>
            <a:r>
              <a:rPr lang="en-US" sz="1600">
                <a:latin typeface="Courier New" pitchFamily="49" charset="0"/>
              </a:rPr>
              <a:t>www.cs.hmc.edu </a:t>
            </a:r>
            <a:r>
              <a:rPr lang="en-US" sz="1600"/>
              <a:t>maps to 134.173.42.2</a:t>
            </a:r>
          </a:p>
          <a:p>
            <a:pPr lvl="1" eaLnBrk="1" hangingPunct="1">
              <a:defRPr/>
            </a:pPr>
            <a:r>
              <a:rPr lang="en-US"/>
              <a:t>Multiple domain names mapped to the same IP address: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cs.hmc.edu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knuth.cs.hmc.edu </a:t>
            </a:r>
            <a:r>
              <a:rPr lang="en-US">
                <a:latin typeface="Arial" charset="0"/>
              </a:rPr>
              <a:t>both map to</a:t>
            </a:r>
            <a:r>
              <a:rPr lang="en-US">
                <a:latin typeface="Courier New" pitchFamily="49" charset="0"/>
              </a:rPr>
              <a:t> 134.173.42.100</a:t>
            </a:r>
          </a:p>
          <a:p>
            <a:pPr lvl="1" eaLnBrk="1" hangingPunct="1">
              <a:defRPr/>
            </a:pPr>
            <a:r>
              <a:rPr lang="en-US"/>
              <a:t>Multiple domain names mapped to multiple IP addresses: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aol.com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www.aol.com </a:t>
            </a:r>
            <a:r>
              <a:rPr lang="en-US"/>
              <a:t>map to multiple IP addresses</a:t>
            </a:r>
          </a:p>
          <a:p>
            <a:pPr lvl="1" eaLnBrk="1" hangingPunct="1">
              <a:defRPr/>
            </a:pPr>
            <a:r>
              <a:rPr lang="en-US"/>
              <a:t>Some valid domain names don’t map to any IP address:</a:t>
            </a:r>
          </a:p>
          <a:p>
            <a:pPr marL="1096963" lvl="2" eaLnBrk="1" hangingPunct="1">
              <a:defRPr/>
            </a:pPr>
            <a:r>
              <a:rPr lang="en-US"/>
              <a:t>For example: </a:t>
            </a:r>
            <a:r>
              <a:rPr lang="en-US">
                <a:latin typeface="Courier New" pitchFamily="49" charset="0"/>
              </a:rPr>
              <a:t>research.cs.hmc.edu</a:t>
            </a:r>
          </a:p>
          <a:p>
            <a:pPr marL="1096963" lvl="2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1" y="417514"/>
            <a:ext cx="7939087" cy="573087"/>
          </a:xfrm>
        </p:spPr>
        <p:txBody>
          <a:bodyPr/>
          <a:lstStyle/>
          <a:p>
            <a:pPr eaLnBrk="1" hangingPunct="1"/>
            <a:r>
              <a:rPr lang="en-US" altLang="en-US" dirty="0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network is a hierarchical system of boxes and “wires” organized by geographical proximity</a:t>
            </a:r>
          </a:p>
          <a:p>
            <a:pPr lvl="1" eaLnBrk="1" hangingPunct="1">
              <a:defRPr/>
            </a:pPr>
            <a:r>
              <a:rPr lang="en-US" dirty="0"/>
              <a:t>LAN (local area network) spans building or campus</a:t>
            </a:r>
          </a:p>
          <a:p>
            <a:pPr lvl="2" eaLnBrk="1" hangingPunct="1">
              <a:defRPr/>
            </a:pPr>
            <a:r>
              <a:rPr lang="en-US" dirty="0"/>
              <a:t>Ethernet</a:t>
            </a:r>
          </a:p>
          <a:p>
            <a:pPr lvl="2" eaLnBrk="1" hangingPunct="1">
              <a:defRPr/>
            </a:pPr>
            <a:r>
              <a:rPr lang="en-US" dirty="0"/>
              <a:t>802.11 (wireless or “</a:t>
            </a:r>
            <a:r>
              <a:rPr lang="en-US" dirty="0" err="1"/>
              <a:t>WiFi</a:t>
            </a:r>
            <a:r>
              <a:rPr lang="en-US" dirty="0"/>
              <a:t>”)</a:t>
            </a:r>
          </a:p>
          <a:p>
            <a:pPr lvl="1" eaLnBrk="1" hangingPunct="1">
              <a:defRPr/>
            </a:pPr>
            <a:r>
              <a:rPr lang="en-US" dirty="0"/>
              <a:t>WAN (wide-area network) spans country or world</a:t>
            </a:r>
          </a:p>
          <a:p>
            <a:pPr lvl="2" eaLnBrk="1" hangingPunct="1">
              <a:defRPr/>
            </a:pPr>
            <a:r>
              <a:rPr lang="en-US" dirty="0"/>
              <a:t>Different, usually faster technology</a:t>
            </a:r>
          </a:p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>
                <a:solidFill>
                  <a:srgbClr val="FF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FF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networks</a:t>
            </a:r>
          </a:p>
          <a:p>
            <a:pPr lvl="1" eaLnBrk="1" hangingPunct="1">
              <a:defRPr/>
            </a:pPr>
            <a:r>
              <a:rPr lang="en-US" dirty="0"/>
              <a:t>The global IP Internet (uppercase “I”) is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Program That Queries DNS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52600" y="1143001"/>
            <a:ext cx="8760732" cy="526297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main(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**</a:t>
            </a:r>
            <a:r>
              <a:rPr lang="en-US" altLang="en-US" dirty="0" err="1"/>
              <a:t>argv</a:t>
            </a:r>
            <a:r>
              <a:rPr lang="en-US" altLang="en-US" dirty="0"/>
              <a:t>) { /* </a:t>
            </a:r>
            <a:r>
              <a:rPr lang="en-US" altLang="en-US" dirty="0" err="1"/>
              <a:t>argv</a:t>
            </a:r>
            <a:r>
              <a:rPr lang="en-US" altLang="en-US" dirty="0"/>
              <a:t>[1] is a domain name */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addrinfo</a:t>
            </a:r>
            <a:r>
              <a:rPr lang="en-US" altLang="en-US" dirty="0"/>
              <a:t> hints, *host, *</a:t>
            </a:r>
            <a:r>
              <a:rPr lang="en-US" altLang="en-US" dirty="0" err="1"/>
              <a:t>firsthost</a:t>
            </a:r>
            <a:r>
              <a:rPr lang="en-US" altLang="en-US" dirty="0"/>
              <a:t> = NULL;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</a:t>
            </a:r>
            <a:r>
              <a:rPr lang="en-US" altLang="en-US" dirty="0" err="1"/>
              <a:t>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char </a:t>
            </a:r>
            <a:r>
              <a:rPr lang="en-US" altLang="en-US" dirty="0" err="1"/>
              <a:t>buf</a:t>
            </a:r>
            <a:r>
              <a:rPr lang="en-US" altLang="en-US" dirty="0"/>
              <a:t>[80];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</a:t>
            </a:r>
            <a:r>
              <a:rPr lang="en-US" altLang="en-US" dirty="0" err="1"/>
              <a:t>AI_CANONNAME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</a:t>
            </a:r>
            <a:r>
              <a:rPr lang="en-US" altLang="en-US" dirty="0" err="1"/>
              <a:t>AF_INET</a:t>
            </a:r>
            <a:r>
              <a:rPr lang="en-US" altLang="en-US" dirty="0"/>
              <a:t>;  /* 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 */</a:t>
            </a:r>
          </a:p>
          <a:p>
            <a:r>
              <a:rPr lang="en-US" altLang="en-US" dirty="0"/>
              <a:t>    if (</a:t>
            </a:r>
            <a:r>
              <a:rPr lang="en-US" altLang="en-US" dirty="0" err="1"/>
              <a:t>getaddrinfo</a:t>
            </a:r>
            <a:r>
              <a:rPr lang="en-US" altLang="en-US" dirty="0"/>
              <a:t>(</a:t>
            </a:r>
            <a:r>
              <a:rPr lang="en-US" altLang="en-US" dirty="0" err="1"/>
              <a:t>argv</a:t>
            </a:r>
            <a:r>
              <a:rPr lang="en-US" altLang="en-US" dirty="0"/>
              <a:t>[1], NULL, &amp;hints, &amp;</a:t>
            </a:r>
            <a:r>
              <a:rPr lang="en-US" altLang="en-US" dirty="0" err="1"/>
              <a:t>firsthost</a:t>
            </a:r>
            <a:r>
              <a:rPr lang="en-US" altLang="en-US" dirty="0"/>
              <a:t>) != 0)</a:t>
            </a:r>
          </a:p>
          <a:p>
            <a:r>
              <a:rPr lang="en-US" altLang="en-US" dirty="0"/>
              <a:t>	exit(1);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printf</a:t>
            </a:r>
            <a:r>
              <a:rPr lang="en-US" altLang="en-US" dirty="0"/>
              <a:t>("official hostname: %s\n", </a:t>
            </a:r>
            <a:r>
              <a:rPr lang="en-US" altLang="en-US" dirty="0" err="1"/>
              <a:t>firsthost</a:t>
            </a:r>
            <a:r>
              <a:rPr lang="en-US" altLang="en-US" dirty="0"/>
              <a:t>-&gt;</a:t>
            </a:r>
            <a:r>
              <a:rPr lang="en-US" altLang="en-US" dirty="0" err="1"/>
              <a:t>ai_canonname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/* CHANGES NEEDED BELOW FOR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: see handout */</a:t>
            </a:r>
          </a:p>
          <a:p>
            <a:r>
              <a:rPr lang="en-US" altLang="en-US" dirty="0"/>
              <a:t>    for (host = </a:t>
            </a:r>
            <a:r>
              <a:rPr lang="en-US" altLang="en-US" dirty="0" err="1"/>
              <a:t>firsthost</a:t>
            </a:r>
            <a:r>
              <a:rPr lang="en-US" altLang="en-US" dirty="0"/>
              <a:t>;  host != NULL;  host = host-&gt;</a:t>
            </a:r>
            <a:r>
              <a:rPr lang="en-US" altLang="en-US" dirty="0" err="1"/>
              <a:t>ai_next</a:t>
            </a:r>
            <a:r>
              <a:rPr lang="en-US" altLang="en-US" dirty="0"/>
              <a:t>) {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addr</a:t>
            </a:r>
            <a:r>
              <a:rPr lang="en-US" altLang="en-US" dirty="0"/>
              <a:t> = (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*)host-&gt;</a:t>
            </a:r>
            <a:r>
              <a:rPr lang="en-US" altLang="en-US" dirty="0" err="1"/>
              <a:t>ai_addr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inet_ntop</a:t>
            </a:r>
            <a:r>
              <a:rPr lang="en-US" altLang="en-US" dirty="0"/>
              <a:t>(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sin_family</a:t>
            </a:r>
            <a:r>
              <a:rPr lang="en-US" altLang="en-US" dirty="0"/>
              <a:t>, &amp;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sin_addr</a:t>
            </a:r>
            <a:r>
              <a:rPr lang="en-US" altLang="en-US" dirty="0"/>
              <a:t>, </a:t>
            </a:r>
            <a:r>
              <a:rPr lang="en-US" altLang="en-US" dirty="0" err="1"/>
              <a:t>buf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printf</a:t>
            </a:r>
            <a:r>
              <a:rPr lang="en-US" altLang="en-US" dirty="0"/>
              <a:t>("address: %s\n",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firsthost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exit(0);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Querying DNS from the Command Line</a:t>
            </a:r>
            <a:endParaRPr lang="en-US" altLang="en-US">
              <a:latin typeface="Courier New" pitchFamily="49" charset="0"/>
            </a:endParaRP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Domain Information Groper (</a:t>
            </a:r>
            <a:r>
              <a:rPr lang="en-US">
                <a:latin typeface="Courier New" pitchFamily="49" charset="0"/>
              </a:rPr>
              <a:t>dig</a:t>
            </a:r>
            <a:r>
              <a:rPr lang="en-US"/>
              <a:t>) provides scriptable  command line interface to DNS.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4538" y="2660650"/>
            <a:ext cx="4627562" cy="37861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linux&gt; dig +short knuth.cs.hmc.edu </a:t>
            </a:r>
          </a:p>
          <a:p>
            <a:r>
              <a:rPr lang="en-US" altLang="en-US"/>
              <a:t>134.173.42.100 </a:t>
            </a:r>
          </a:p>
          <a:p>
            <a:r>
              <a:rPr lang="en-US" altLang="en-US"/>
              <a:t>linux&gt; dig +short -x 134.173.42.100 </a:t>
            </a:r>
          </a:p>
          <a:p>
            <a:r>
              <a:rPr lang="en-US" altLang="en-US"/>
              <a:t>Knuth.cs.hmc.edu. </a:t>
            </a:r>
          </a:p>
          <a:p>
            <a:r>
              <a:rPr lang="en-US" altLang="en-US"/>
              <a:t>linux&gt; dig +short aol.com </a:t>
            </a:r>
          </a:p>
          <a:p>
            <a:r>
              <a:rPr lang="en-US" altLang="en-US"/>
              <a:t>64.12.79.57</a:t>
            </a:r>
          </a:p>
          <a:p>
            <a:r>
              <a:rPr lang="en-US" altLang="en-US"/>
              <a:t>64.12.89.186</a:t>
            </a:r>
          </a:p>
          <a:p>
            <a:r>
              <a:rPr lang="en-US" altLang="en-US"/>
              <a:t>205.188.100.58</a:t>
            </a:r>
          </a:p>
          <a:p>
            <a:r>
              <a:rPr lang="en-US" altLang="en-US"/>
              <a:t>205.188.101.58</a:t>
            </a:r>
          </a:p>
          <a:p>
            <a:r>
              <a:rPr lang="en-US" altLang="en-US"/>
              <a:t>207.200.74.38</a:t>
            </a:r>
          </a:p>
          <a:p>
            <a:r>
              <a:rPr lang="en-US" altLang="en-US"/>
              <a:t>linux&gt; dig +short -x 64.12.79.57 </a:t>
            </a:r>
          </a:p>
          <a:p>
            <a:r>
              <a:rPr lang="en-US" altLang="en-US"/>
              <a:t>5minmedia.com.</a:t>
            </a:r>
          </a:p>
          <a:p>
            <a:r>
              <a:rPr lang="en-US" altLang="en-US"/>
              <a:t>mightyaol.com.</a:t>
            </a:r>
          </a:p>
          <a:p>
            <a:r>
              <a:rPr lang="en-US" altLang="en-US"/>
              <a:t>…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FF0000"/>
                </a:solidFill>
              </a:rPr>
              <a:t>connections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Point-to-point, full-duplex (2-way communication), and reliable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Socket</a:t>
            </a:r>
            <a:r>
              <a:rPr lang="en-US" dirty="0"/>
              <a:t> is application endpoint of connection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Socket address is </a:t>
            </a:r>
            <a:r>
              <a:rPr lang="en-US" dirty="0" err="1">
                <a:latin typeface="Courier New" pitchFamily="49" charset="0"/>
              </a:rPr>
              <a:t>IPaddress:port</a:t>
            </a:r>
            <a:r>
              <a:rPr lang="en-US" dirty="0"/>
              <a:t> pair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Port</a:t>
            </a:r>
            <a:r>
              <a:rPr lang="en-US" dirty="0"/>
              <a:t> is 16-bit integer that identifies a process: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Ephemeral port</a:t>
            </a:r>
            <a:r>
              <a:rPr lang="en-US" dirty="0"/>
              <a:t>: Assigned automatically on client when client makes connection request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Well-known port</a:t>
            </a:r>
            <a:r>
              <a:rPr lang="en-US" dirty="0"/>
              <a:t>: Associated with some service provided by a server (e.g., port 80 is associated with Web servers)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Connection is uniquely identified by socket addresses of its endpoints (</a:t>
            </a:r>
            <a:r>
              <a:rPr lang="en-US" i="1" dirty="0">
                <a:solidFill>
                  <a:srgbClr val="FF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clientaddr:clientport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serveraddr:serverport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Ports and Service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22/</a:t>
            </a:r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/>
              <a:t>email server: 25/</a:t>
            </a:r>
            <a:r>
              <a:rPr lang="en-US" dirty="0" err="1"/>
              <a:t>smtp</a:t>
            </a:r>
            <a:endParaRPr lang="en-US" dirty="0"/>
          </a:p>
          <a:p>
            <a:pPr lvl="1"/>
            <a:r>
              <a:rPr lang="en-US" dirty="0"/>
              <a:t>Web servers: 80/http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7768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82645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3209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Putting it all Together: </a:t>
            </a:r>
            <a:br>
              <a:rPr lang="en-US" altLang="en-US"/>
            </a:br>
            <a:r>
              <a:rPr lang="en-US" altLang="en-US"/>
              <a:t>Anatomy of an Internet Connection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27489" y="3479801"/>
            <a:ext cx="4073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3121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24574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3802063" y="35115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7"/>
          <p:cNvSpPr>
            <a:spLocks noChangeAspect="1" noChangeArrowheads="1"/>
          </p:cNvSpPr>
          <p:nvPr/>
        </p:nvSpPr>
        <p:spPr bwMode="auto">
          <a:xfrm>
            <a:off x="3673475" y="34464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8"/>
          <p:cNvSpPr>
            <a:spLocks noChangeAspect="1" noChangeArrowheads="1"/>
          </p:cNvSpPr>
          <p:nvPr/>
        </p:nvSpPr>
        <p:spPr bwMode="auto">
          <a:xfrm>
            <a:off x="8253414" y="34464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2997201" y="22383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681788" y="22383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3802063" y="28194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7969251" y="28194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2117725" y="41433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24592" name="Text Box 14"/>
          <p:cNvSpPr txBox="1">
            <a:spLocks noChangeArrowheads="1"/>
          </p:cNvSpPr>
          <p:nvPr/>
        </p:nvSpPr>
        <p:spPr bwMode="auto">
          <a:xfrm>
            <a:off x="7965809" y="4141501"/>
            <a:ext cx="2156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Client-Server Transactions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(Almost) every network application is based on client-server model: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i="1" dirty="0">
                <a:solidFill>
                  <a:srgbClr val="FF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 eaLnBrk="1" hangingPunct="1">
              <a:defRPr/>
            </a:pPr>
            <a:r>
              <a:rPr lang="en-US" dirty="0"/>
              <a:t>Server manages some </a:t>
            </a:r>
            <a:r>
              <a:rPr lang="en-US" i="1" dirty="0">
                <a:solidFill>
                  <a:srgbClr val="FF0000"/>
                </a:solidFill>
              </a:rPr>
              <a:t>resource</a:t>
            </a:r>
            <a:r>
              <a:rPr lang="en-US" dirty="0"/>
              <a:t>.</a:t>
            </a:r>
          </a:p>
          <a:p>
            <a:pPr lvl="1" eaLnBrk="1" hangingPunct="1">
              <a:defRPr/>
            </a:pPr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by manipulating resource for clients (or just sending it to them)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31242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4221164" y="40259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7056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180669" y="3670886"/>
            <a:ext cx="24320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 dirty="0">
                <a:latin typeface="Helvetica" pitchFamily="-124" charset="0"/>
              </a:rPr>
              <a:t>1. Client sends request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46240" y="4429553"/>
            <a:ext cx="11095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2. Server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request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4233864" y="44704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186238" y="4483100"/>
            <a:ext cx="2646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3. Server sends response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293939" y="4422775"/>
            <a:ext cx="1087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4. Client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response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7912101" y="4244975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8748714" y="3941763"/>
            <a:ext cx="1089025" cy="569912"/>
          </a:xfrm>
          <a:prstGeom prst="flowChartMagneticDisk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Resource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803525" y="5562600"/>
            <a:ext cx="6497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i="1">
                <a:latin typeface="Helvetica" pitchFamily="-124" charset="0"/>
              </a:rPr>
              <a:t>Note: clients and servers are processes running on hosts </a:t>
            </a:r>
          </a:p>
          <a:p>
            <a:r>
              <a:rPr lang="en-US" altLang="en-US" sz="1800" i="1">
                <a:latin typeface="Helvetica" pitchFamily="-124" charset="0"/>
              </a:rPr>
              <a:t>(can be the same or different hosts)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B3F1AC-F116-120D-4502-D338866E6349}"/>
                  </a:ext>
                </a:extLst>
              </p14:cNvPr>
              <p14:cNvContentPartPr/>
              <p14:nvPr/>
            </p14:nvContentPartPr>
            <p14:xfrm>
              <a:off x="6572160" y="3422520"/>
              <a:ext cx="1486440" cy="1441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B3F1AC-F116-120D-4502-D338866E63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62800" y="3413160"/>
                <a:ext cx="1505160" cy="146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2" grpId="0"/>
      <p:bldP spid="4103" grpId="0"/>
      <p:bldP spid="4104" grpId="0" animBg="1"/>
      <p:bldP spid="4105" grpId="0"/>
      <p:bldP spid="4106" grpId="0"/>
      <p:bldP spid="410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Addresses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Computers are identified by </a:t>
            </a:r>
            <a:r>
              <a:rPr lang="en-US" i="1">
                <a:solidFill>
                  <a:srgbClr val="FF0000"/>
                </a:solidFill>
              </a:rPr>
              <a:t>IP addresses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Two flavors: IPv4 (old) and IPv6 (new)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Both are stored in an </a:t>
            </a:r>
            <a:r>
              <a:rPr lang="en-US" i="1">
                <a:solidFill>
                  <a:srgbClr val="FF0000"/>
                </a:solidFill>
              </a:rPr>
              <a:t>IP address struct </a:t>
            </a:r>
            <a:r>
              <a:rPr lang="en-US"/>
              <a:t>of appropriate type</a:t>
            </a:r>
          </a:p>
          <a:p>
            <a:pPr lvl="1" eaLnBrk="1" hangingPunct="1">
              <a:defRPr/>
            </a:pPr>
            <a:r>
              <a:rPr lang="en-US"/>
              <a:t>in_addr for IPv4</a:t>
            </a:r>
          </a:p>
          <a:p>
            <a:pPr lvl="1" eaLnBrk="1" hangingPunct="1">
              <a:defRPr/>
            </a:pPr>
            <a:r>
              <a:rPr lang="en-US"/>
              <a:t>in6_addr for IPv6</a:t>
            </a:r>
          </a:p>
          <a:p>
            <a:pPr eaLnBrk="1" hangingPunct="1">
              <a:defRPr/>
            </a:pPr>
            <a:r>
              <a:rPr lang="en-US"/>
              <a:t>Details don’t matter; library functions usually hide them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Domain Naming System (DNS)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/>
              <a:t>Internet maintains mapping between IP addresses and domain names in huge worldwide distributed database called </a:t>
            </a:r>
            <a:r>
              <a:rPr lang="en-US" i="1"/>
              <a:t>DNS</a:t>
            </a:r>
            <a:endParaRPr lang="en-US"/>
          </a:p>
          <a:p>
            <a:pPr marL="560388" lvl="1" indent="-222250" defTabSz="895350" eaLnBrk="1" hangingPunct="1">
              <a:defRPr/>
            </a:pPr>
            <a:r>
              <a:rPr lang="en-US"/>
              <a:t>Conceptually, programmers can view DNS database as collection of millions of </a:t>
            </a:r>
            <a:r>
              <a:rPr lang="en-US" i="1"/>
              <a:t>host entry structures</a:t>
            </a:r>
            <a:r>
              <a:rPr lang="en-US"/>
              <a:t>:</a:t>
            </a:r>
          </a:p>
          <a:p>
            <a:pPr marL="223838" indent="-223838" defTabSz="895350" eaLnBrk="1" hangingPunct="1">
              <a:defRPr/>
            </a:pPr>
            <a:endParaRPr lang="en-US" sz="160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r>
              <a:rPr lang="en-US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getaddrinfo</a:t>
            </a:r>
            <a:r>
              <a:rPr lang="en-US"/>
              <a:t>: query key is a DNS domain name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getnameinfo:</a:t>
            </a:r>
            <a:r>
              <a:rPr lang="en-US"/>
              <a:t> query key is an IP address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764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645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209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50612" name="Rectangle 20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Clients and servers communicate by sending streams of bytes over </a:t>
            </a:r>
            <a:r>
              <a:rPr lang="en-US" i="1">
                <a:solidFill>
                  <a:srgbClr val="FF0000"/>
                </a:solidFill>
              </a:rPr>
              <a:t>connections</a:t>
            </a:r>
            <a:endParaRPr lang="en-US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Connections are point-to-point, full-duplex (2-way communication), and reliable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44963" y="4470401"/>
            <a:ext cx="3846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83121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4574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802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spect="1" noChangeArrowheads="1"/>
          </p:cNvSpPr>
          <p:nvPr/>
        </p:nvSpPr>
        <p:spPr bwMode="auto">
          <a:xfrm>
            <a:off x="3673475" y="44370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Oval 10"/>
          <p:cNvSpPr>
            <a:spLocks noChangeAspect="1" noChangeArrowheads="1"/>
          </p:cNvSpPr>
          <p:nvPr/>
        </p:nvSpPr>
        <p:spPr bwMode="auto">
          <a:xfrm>
            <a:off x="8253414" y="44370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97201" y="32289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681788" y="32289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3802063" y="38100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969251" y="38100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117725" y="51339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975601" y="5133976"/>
            <a:ext cx="2138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1944443" y="5951538"/>
            <a:ext cx="2808782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Note: </a:t>
            </a:r>
            <a:r>
              <a:rPr lang="en-US" altLang="en-US" i="1" dirty="0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 i="1" dirty="0">
                <a:latin typeface="Helvetica" pitchFamily="-124" charset="0"/>
              </a:rPr>
              <a:t> is an</a:t>
            </a:r>
          </a:p>
          <a:p>
            <a:pPr algn="ctr">
              <a:lnSpc>
                <a:spcPct val="90000"/>
              </a:lnSpc>
            </a:pPr>
            <a:r>
              <a:rPr lang="en-US" altLang="en-US" b="0" i="1" dirty="0">
                <a:latin typeface="Helvetica" pitchFamily="-124" charset="0"/>
              </a:rPr>
              <a:t>ephemeral </a:t>
            </a:r>
            <a:r>
              <a:rPr lang="en-US" altLang="en-US" i="1" dirty="0">
                <a:latin typeface="Helvetica" pitchFamily="-124" charset="0"/>
              </a:rPr>
              <a:t>(temporary) port</a:t>
            </a:r>
          </a:p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allocated by the OS kernel </a:t>
            </a:r>
          </a:p>
        </p:txBody>
      </p:sp>
      <p:sp>
        <p:nvSpPr>
          <p:cNvPr id="7187" name="Text Box 23"/>
          <p:cNvSpPr txBox="1">
            <a:spLocks noChangeArrowheads="1"/>
          </p:cNvSpPr>
          <p:nvPr/>
        </p:nvSpPr>
        <p:spPr bwMode="auto">
          <a:xfrm>
            <a:off x="7502525" y="5943600"/>
            <a:ext cx="2984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Note: </a:t>
            </a:r>
            <a:r>
              <a:rPr lang="en-US" altLang="en-US" i="1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 i="1">
                <a:latin typeface="Helvetica" pitchFamily="-124" charset="0"/>
              </a:rPr>
              <a:t> is a </a:t>
            </a:r>
            <a:r>
              <a:rPr lang="en-US" altLang="en-US" b="0" i="1">
                <a:latin typeface="Helvetica" pitchFamily="-124" charset="0"/>
              </a:rPr>
              <a:t>well-known</a:t>
            </a:r>
            <a:r>
              <a:rPr lang="en-US" altLang="en-US" i="1">
                <a:latin typeface="Helvetica" pitchFamily="-124" charset="0"/>
              </a:rPr>
              <a:t> port</a:t>
            </a:r>
          </a:p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associated with Web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Examples of client programs</a:t>
            </a:r>
          </a:p>
          <a:p>
            <a:pPr lvl="1" eaLnBrk="1" hangingPunct="1">
              <a:defRPr/>
            </a:pPr>
            <a:r>
              <a:rPr lang="en-US" dirty="0"/>
              <a:t>Web browsers, </a:t>
            </a:r>
            <a:r>
              <a:rPr lang="en-US" dirty="0">
                <a:latin typeface="Courier New" pitchFamily="49" charset="0"/>
              </a:rPr>
              <a:t>telnet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ssh</a:t>
            </a:r>
            <a:r>
              <a:rPr lang="en-US" dirty="0"/>
              <a:t>, games, WhatsApp, …</a:t>
            </a:r>
          </a:p>
          <a:p>
            <a:pPr eaLnBrk="1" hangingPunct="1">
              <a:defRPr/>
            </a:pPr>
            <a:r>
              <a:rPr lang="en-US" dirty="0"/>
              <a:t>How does a client find the server?</a:t>
            </a:r>
          </a:p>
          <a:p>
            <a:pPr lvl="1" eaLnBrk="1" hangingPunct="1">
              <a:defRPr/>
            </a:pPr>
            <a:r>
              <a:rPr lang="en-US" dirty="0"/>
              <a:t>IP address in server socket address identifies host</a:t>
            </a:r>
            <a:r>
              <a:rPr lang="en-US" i="1" dirty="0"/>
              <a:t>  (more precisely, an adapter on the host)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(Well-known) port in server socket address identifies service, and thus implicitly identifies server process that provides it</a:t>
            </a:r>
          </a:p>
          <a:p>
            <a:pPr lvl="1" eaLnBrk="1" hangingPunct="1">
              <a:defRPr/>
            </a:pPr>
            <a:r>
              <a:rPr lang="en-US" dirty="0"/>
              <a:t>Examples of well-known ports</a:t>
            </a:r>
          </a:p>
          <a:p>
            <a:pPr lvl="2" eaLnBrk="1" hangingPunct="1">
              <a:defRPr/>
            </a:pPr>
            <a:r>
              <a:rPr lang="en-US" dirty="0"/>
              <a:t>Port 7: Echo server</a:t>
            </a:r>
          </a:p>
          <a:p>
            <a:pPr lvl="2" eaLnBrk="1" hangingPunct="1">
              <a:defRPr/>
            </a:pPr>
            <a:r>
              <a:rPr lang="en-US" dirty="0"/>
              <a:t>Port 22: </a:t>
            </a:r>
            <a:r>
              <a:rPr lang="en-US" dirty="0" err="1"/>
              <a:t>ssh</a:t>
            </a:r>
            <a:r>
              <a:rPr lang="en-US" dirty="0"/>
              <a:t> server</a:t>
            </a:r>
          </a:p>
          <a:p>
            <a:pPr lvl="2" eaLnBrk="1" hangingPunct="1">
              <a:defRPr/>
            </a:pPr>
            <a:r>
              <a:rPr lang="en-US" dirty="0"/>
              <a:t>Port 25: Mail server</a:t>
            </a:r>
          </a:p>
          <a:p>
            <a:pPr lvl="2" eaLnBrk="1" hangingPunct="1">
              <a:defRPr/>
            </a:pPr>
            <a:r>
              <a:rPr lang="en-US" dirty="0"/>
              <a:t>Port 80: Web server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Lowest Level: Ethernet Segment</a:t>
            </a:r>
          </a:p>
        </p:txBody>
      </p:sp>
      <p:sp>
        <p:nvSpPr>
          <p:cNvPr id="7086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Ethernet segment consists of collection of </a:t>
            </a:r>
            <a:r>
              <a:rPr lang="en-US" sz="2000" i="1" dirty="0">
                <a:solidFill>
                  <a:srgbClr val="FF0000"/>
                </a:solidFill>
              </a:rPr>
              <a:t>hosts</a:t>
            </a:r>
            <a:r>
              <a:rPr lang="en-US" sz="2000" dirty="0"/>
              <a:t> connected by wires (twisted pairs) to a </a:t>
            </a:r>
            <a:r>
              <a:rPr lang="en-US" sz="2000" i="1" dirty="0">
                <a:solidFill>
                  <a:srgbClr val="FF0000"/>
                </a:solidFill>
              </a:rPr>
              <a:t>switch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All or part of a building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Operation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Each Ethernet adapter has unique 48-bit address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Hosts send bits to any other host in chunks called </a:t>
            </a:r>
            <a:r>
              <a:rPr lang="en-US" sz="1800" i="1" dirty="0">
                <a:solidFill>
                  <a:srgbClr val="FF0000"/>
                </a:solidFill>
              </a:rPr>
              <a:t>frames</a:t>
            </a:r>
            <a:endParaRPr lang="en-US" sz="18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Switch copies bits to proper destination port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Dynamically learns which port has which host address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600" i="1" dirty="0"/>
          </a:p>
        </p:txBody>
      </p:sp>
      <p:grpSp>
        <p:nvGrpSpPr>
          <p:cNvPr id="5124" name="Group 1041"/>
          <p:cNvGrpSpPr>
            <a:grpSpLocks/>
          </p:cNvGrpSpPr>
          <p:nvPr/>
        </p:nvGrpSpPr>
        <p:grpSpPr bwMode="auto">
          <a:xfrm>
            <a:off x="4114800" y="2286001"/>
            <a:ext cx="3429000" cy="1787525"/>
            <a:chOff x="1632" y="1610"/>
            <a:chExt cx="2160" cy="1126"/>
          </a:xfrm>
        </p:grpSpPr>
        <p:sp>
          <p:nvSpPr>
            <p:cNvPr id="5125" name="Line 1028"/>
            <p:cNvSpPr>
              <a:spLocks noChangeShapeType="1"/>
            </p:cNvSpPr>
            <p:nvPr/>
          </p:nvSpPr>
          <p:spPr bwMode="auto">
            <a:xfrm>
              <a:off x="2082" y="1811"/>
              <a:ext cx="52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Line 1029"/>
            <p:cNvSpPr>
              <a:spLocks noChangeShapeType="1"/>
            </p:cNvSpPr>
            <p:nvPr/>
          </p:nvSpPr>
          <p:spPr bwMode="auto">
            <a:xfrm>
              <a:off x="2706" y="181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Line 1030"/>
            <p:cNvSpPr>
              <a:spLocks noChangeShapeType="1"/>
            </p:cNvSpPr>
            <p:nvPr/>
          </p:nvSpPr>
          <p:spPr bwMode="auto">
            <a:xfrm flipH="1">
              <a:off x="2850" y="1811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1031"/>
            <p:cNvSpPr>
              <a:spLocks noChangeArrowheads="1"/>
            </p:cNvSpPr>
            <p:nvPr/>
          </p:nvSpPr>
          <p:spPr bwMode="auto">
            <a:xfrm>
              <a:off x="1871" y="1622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29" name="Rectangle 1032"/>
            <p:cNvSpPr>
              <a:spLocks noChangeArrowheads="1"/>
            </p:cNvSpPr>
            <p:nvPr/>
          </p:nvSpPr>
          <p:spPr bwMode="auto">
            <a:xfrm>
              <a:off x="2489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0" name="Rectangle 1033"/>
            <p:cNvSpPr>
              <a:spLocks noChangeArrowheads="1"/>
            </p:cNvSpPr>
            <p:nvPr/>
          </p:nvSpPr>
          <p:spPr bwMode="auto">
            <a:xfrm>
              <a:off x="3107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1" name="AutoShape 1034"/>
            <p:cNvSpPr>
              <a:spLocks noChangeArrowheads="1"/>
            </p:cNvSpPr>
            <p:nvPr/>
          </p:nvSpPr>
          <p:spPr bwMode="auto">
            <a:xfrm>
              <a:off x="2448" y="1995"/>
              <a:ext cx="576" cy="25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hub</a:t>
              </a:r>
            </a:p>
          </p:txBody>
        </p:sp>
        <p:sp>
          <p:nvSpPr>
            <p:cNvPr id="5132" name="Text Box 1035"/>
            <p:cNvSpPr txBox="1">
              <a:spLocks noChangeArrowheads="1"/>
            </p:cNvSpPr>
            <p:nvPr/>
          </p:nvSpPr>
          <p:spPr bwMode="auto">
            <a:xfrm>
              <a:off x="3068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3" name="Text Box 1036"/>
            <p:cNvSpPr txBox="1">
              <a:spLocks noChangeArrowheads="1"/>
            </p:cNvSpPr>
            <p:nvPr/>
          </p:nvSpPr>
          <p:spPr bwMode="auto">
            <a:xfrm>
              <a:off x="1632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4" name="Text Box 1037"/>
            <p:cNvSpPr txBox="1">
              <a:spLocks noChangeArrowheads="1"/>
            </p:cNvSpPr>
            <p:nvPr/>
          </p:nvSpPr>
          <p:spPr bwMode="auto">
            <a:xfrm>
              <a:off x="3302" y="2505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r>
                <a:rPr lang="en-US" altLang="en-US" sz="1800" i="1">
                  <a:latin typeface="Helvetica" pitchFamily="-124" charset="0"/>
                </a:rPr>
                <a:t>ports</a:t>
              </a:r>
            </a:p>
          </p:txBody>
        </p:sp>
        <p:sp>
          <p:nvSpPr>
            <p:cNvPr id="5135" name="Line 1038"/>
            <p:cNvSpPr>
              <a:spLocks noChangeShapeType="1"/>
            </p:cNvSpPr>
            <p:nvPr/>
          </p:nvSpPr>
          <p:spPr bwMode="auto">
            <a:xfrm flipH="1" flipV="1">
              <a:off x="2928" y="2003"/>
              <a:ext cx="43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1039"/>
            <p:cNvSpPr>
              <a:spLocks noChangeShapeType="1"/>
            </p:cNvSpPr>
            <p:nvPr/>
          </p:nvSpPr>
          <p:spPr bwMode="auto">
            <a:xfrm flipH="1" flipV="1">
              <a:off x="2688" y="2003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Line 1040"/>
            <p:cNvSpPr>
              <a:spLocks noChangeShapeType="1"/>
            </p:cNvSpPr>
            <p:nvPr/>
          </p:nvSpPr>
          <p:spPr bwMode="auto">
            <a:xfrm flipH="1" flipV="1">
              <a:off x="2496" y="2003"/>
              <a:ext cx="8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905000" y="196850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6324600" y="149225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16"/>
          <p:cNvSpPr>
            <a:spLocks noChangeArrowheads="1"/>
          </p:cNvSpPr>
          <p:nvPr/>
        </p:nvSpPr>
        <p:spPr bwMode="auto">
          <a:xfrm>
            <a:off x="1905000" y="489585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6324600" y="441960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Ports to Identify Services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7834313" y="161131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889125" y="1600200"/>
            <a:ext cx="12458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Client host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6553201" y="1143000"/>
            <a:ext cx="254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Server host 134.173.42.2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V="1">
            <a:off x="3048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848600" y="255905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505200" y="1657350"/>
            <a:ext cx="2654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134.173.42.2:80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Web server)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7467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7834313" y="453866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3048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7848600" y="548640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>
            <a:off x="3767413" y="4603751"/>
            <a:ext cx="2044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134.173.42.2:7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echo server)</a:t>
            </a:r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7467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25"/>
          <p:cNvSpPr>
            <a:spLocks noChangeArrowheads="1"/>
          </p:cNvSpPr>
          <p:nvPr/>
        </p:nvSpPr>
        <p:spPr bwMode="auto">
          <a:xfrm>
            <a:off x="4419600" y="3398877"/>
            <a:ext cx="366960" cy="426958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36" name="Oval 10"/>
          <p:cNvSpPr>
            <a:spLocks noChangeArrowheads="1"/>
          </p:cNvSpPr>
          <p:nvPr/>
        </p:nvSpPr>
        <p:spPr bwMode="auto">
          <a:xfrm>
            <a:off x="6477000" y="225425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7" name="Oval 19"/>
          <p:cNvSpPr>
            <a:spLocks noChangeArrowheads="1"/>
          </p:cNvSpPr>
          <p:nvPr/>
        </p:nvSpPr>
        <p:spPr bwMode="auto">
          <a:xfrm>
            <a:off x="6477000" y="518160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8" name="Oval 3"/>
          <p:cNvSpPr>
            <a:spLocks noChangeArrowheads="1"/>
          </p:cNvSpPr>
          <p:nvPr/>
        </p:nvSpPr>
        <p:spPr bwMode="auto">
          <a:xfrm>
            <a:off x="2047042" y="228133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9239" name="Oval 14"/>
          <p:cNvSpPr>
            <a:spLocks noChangeArrowheads="1"/>
          </p:cNvSpPr>
          <p:nvPr/>
        </p:nvSpPr>
        <p:spPr bwMode="auto">
          <a:xfrm>
            <a:off x="2047042" y="520868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EC7787-8606-4D8B-CB32-FACA11E0D75F}"/>
                  </a:ext>
                </a:extLst>
              </p14:cNvPr>
              <p14:cNvContentPartPr/>
              <p14:nvPr/>
            </p14:nvContentPartPr>
            <p14:xfrm>
              <a:off x="5340240" y="1612800"/>
              <a:ext cx="514800" cy="667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EC7787-8606-4D8B-CB32-FACA11E0D7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30880" y="1603440"/>
                <a:ext cx="533520" cy="68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Servers are long-running processes (daemons).</a:t>
            </a:r>
          </a:p>
          <a:p>
            <a:pPr lvl="1" eaLnBrk="1" hangingPunct="1">
              <a:defRPr/>
            </a:pPr>
            <a:r>
              <a:rPr lang="en-US"/>
              <a:t>Created at boot time (typically) by </a:t>
            </a:r>
            <a:r>
              <a:rPr lang="en-US">
                <a:latin typeface="Courier New" pitchFamily="49" charset="0"/>
              </a:rPr>
              <a:t>init</a:t>
            </a:r>
            <a:r>
              <a:rPr lang="en-US"/>
              <a:t> process (process 1)</a:t>
            </a:r>
          </a:p>
          <a:p>
            <a:pPr lvl="1" eaLnBrk="1" hangingPunct="1">
              <a:defRPr/>
            </a:pPr>
            <a:r>
              <a:rPr lang="en-US"/>
              <a:t>Run continuously until machine is turned off</a:t>
            </a:r>
          </a:p>
          <a:p>
            <a:pPr lvl="1" eaLnBrk="1" hangingPunct="1">
              <a:defRPr/>
            </a:pPr>
            <a:r>
              <a:rPr lang="en-US"/>
              <a:t>Or spawned by </a:t>
            </a:r>
            <a:r>
              <a:rPr lang="en-US">
                <a:latin typeface="Courier New" pitchFamily="49" charset="0"/>
              </a:rPr>
              <a:t>inetd</a:t>
            </a:r>
            <a:r>
              <a:rPr lang="en-US"/>
              <a:t> in response to connection to port</a:t>
            </a:r>
          </a:p>
          <a:p>
            <a:pPr eaLnBrk="1" hangingPunct="1">
              <a:defRPr/>
            </a:pPr>
            <a:r>
              <a:rPr lang="en-US"/>
              <a:t>Each server waits for requests to arrive on well-known port associated with that particular service</a:t>
            </a:r>
          </a:p>
          <a:p>
            <a:pPr lvl="1" eaLnBrk="1" hangingPunct="1">
              <a:defRPr/>
            </a:pPr>
            <a:r>
              <a:rPr lang="en-US"/>
              <a:t>Port 7: echo server</a:t>
            </a:r>
          </a:p>
          <a:p>
            <a:pPr lvl="1" eaLnBrk="1" hangingPunct="1">
              <a:defRPr/>
            </a:pPr>
            <a:r>
              <a:rPr lang="en-US"/>
              <a:t>Port 22: ssh server</a:t>
            </a:r>
          </a:p>
          <a:p>
            <a:pPr lvl="1" eaLnBrk="1" hangingPunct="1">
              <a:defRPr/>
            </a:pPr>
            <a:r>
              <a:rPr lang="en-US"/>
              <a:t>Port 25: mail server</a:t>
            </a:r>
          </a:p>
          <a:p>
            <a:pPr lvl="1" eaLnBrk="1" hangingPunct="1">
              <a:defRPr/>
            </a:pPr>
            <a:r>
              <a:rPr lang="en-US"/>
              <a:t>Port 80: HTTP server</a:t>
            </a:r>
          </a:p>
          <a:p>
            <a:pPr eaLnBrk="1" hangingPunct="1">
              <a:defRPr/>
            </a:pPr>
            <a:r>
              <a:rPr lang="en-US"/>
              <a:t>Machine that runs a server process is also often referred to as a “server”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Web server (port 80)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files/compute cycles (CGI programs)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retrieves files and runs CGI programs on behalf of the client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FTP server (20, 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and retrieve files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ssh server (22)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proxies a terminal on the server machine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Mail server (25)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email “spool”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mail messages in spool file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239000" y="2911476"/>
            <a:ext cx="3124200" cy="1477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See </a:t>
            </a:r>
            <a:r>
              <a:rPr lang="en-US" altLang="en-US" sz="1800"/>
              <a:t>/etc/services</a:t>
            </a:r>
            <a:r>
              <a:rPr lang="en-US" altLang="en-US" sz="1800">
                <a:latin typeface="Helvetica" pitchFamily="-124" charset="0"/>
              </a:rPr>
              <a:t> for a comprehensive list of the services (potentially) available on a Linux machine.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2953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</a:t>
            </a:r>
            <a:r>
              <a:rPr lang="en-US" i="1" dirty="0"/>
              <a:t>file descriptor</a:t>
            </a:r>
            <a:r>
              <a:rPr lang="en-US" dirty="0"/>
              <a:t> that lets the application read from or write 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Main distinction between regular file I/O and socket I/O is how the application “opens” the socket descriptors</a:t>
            </a: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3775442" y="4144546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6538998" y="4144546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16401" y="4677946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clientfd</a:t>
            </a:r>
            <a:endParaRPr lang="en-US" dirty="0"/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64770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6143084" y="469064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serverfd</a:t>
            </a:r>
            <a:endParaRPr lang="en-US" dirty="0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4800600" y="4382576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46482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DE868A6-D653-E838-174A-D318F4C225F8}"/>
                  </a:ext>
                </a:extLst>
              </p14:cNvPr>
              <p14:cNvContentPartPr/>
              <p14:nvPr/>
            </p14:nvContentPartPr>
            <p14:xfrm>
              <a:off x="838080" y="4863960"/>
              <a:ext cx="9512640" cy="1410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DE868A6-D653-E838-174A-D318F4C225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8720" y="4854600"/>
                <a:ext cx="9531360" cy="142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43813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Overview of 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599" y="990600"/>
            <a:ext cx="152401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28446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3552" y="990600"/>
            <a:ext cx="155448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0190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r>
              <a:rPr lang="en-US" b="1" dirty="0"/>
              <a:t>…and thus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Intended to be generic and future-proof</a:t>
            </a:r>
          </a:p>
          <a:p>
            <a:pPr lvl="2"/>
            <a:r>
              <a:rPr lang="en-US" dirty="0"/>
              <a:t>…but guessed wrong; too small for IPv6!  (Thus,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 needed; see later)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2370550" y="3352800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{ </a:t>
            </a:r>
          </a:p>
          <a:p>
            <a:r>
              <a:rPr lang="en-US" dirty="0"/>
              <a:t>  uint16_t  </a:t>
            </a:r>
            <a:r>
              <a:rPr lang="en-US" dirty="0" err="1"/>
              <a:t>sa_family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Protocol family */ </a:t>
            </a:r>
          </a:p>
          <a:p>
            <a:r>
              <a:rPr lang="en-US" dirty="0"/>
              <a:t>  char      </a:t>
            </a:r>
            <a:r>
              <a:rPr lang="en-US" dirty="0" err="1"/>
              <a:t>sa_data</a:t>
            </a:r>
            <a:r>
              <a:rPr lang="en-US" dirty="0"/>
              <a:t>[14];  </a:t>
            </a:r>
            <a:r>
              <a:rPr lang="en-US" dirty="0">
                <a:solidFill>
                  <a:srgbClr val="990000"/>
                </a:solidFill>
              </a:rPr>
              <a:t>/* Address data.  */ </a:t>
            </a:r>
          </a:p>
          <a:p>
            <a:r>
              <a:rPr lang="en-US" dirty="0"/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28800" y="5224052"/>
            <a:ext cx="8534400" cy="338138"/>
            <a:chOff x="960" y="2821"/>
            <a:chExt cx="5376" cy="213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18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38446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8770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IPv4-specific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 sockaddr_in  {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sin_family</a:t>
            </a:r>
            <a:r>
              <a:rPr lang="en-US" dirty="0"/>
              <a:t>;  </a:t>
            </a:r>
            <a:r>
              <a:rPr lang="en-US" dirty="0">
                <a:solidFill>
                  <a:srgbClr val="990000"/>
                </a:solidFill>
              </a:rPr>
              <a:t>/* Protocol family (always AF_INET) */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sin_port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Port </a:t>
            </a:r>
            <a:r>
              <a:rPr lang="en-US" dirty="0" err="1">
                <a:solidFill>
                  <a:srgbClr val="990000"/>
                </a:solidFill>
              </a:rPr>
              <a:t>num</a:t>
            </a:r>
            <a:r>
              <a:rPr lang="en-US" dirty="0">
                <a:solidFill>
                  <a:srgbClr val="990000"/>
                </a:solidFill>
              </a:rPr>
              <a:t> in network byte order */ </a:t>
            </a:r>
          </a:p>
          <a:p>
            <a:r>
              <a:rPr lang="en-US" dirty="0" err="1"/>
              <a:t>  struct in_addr  sin_addr;    </a:t>
            </a:r>
            <a:r>
              <a:rPr lang="en-US" dirty="0" err="1">
                <a:solidFill>
                  <a:srgbClr val="990000"/>
                </a:solidFill>
              </a:rPr>
              <a:t>/* IP addr in network byte order */ </a:t>
            </a:r>
          </a:p>
          <a:p>
            <a:r>
              <a:rPr lang="en-US" dirty="0"/>
              <a:t>  unsigned char   </a:t>
            </a:r>
            <a:r>
              <a:rPr lang="en-US" dirty="0" err="1"/>
              <a:t>sin_zero</a:t>
            </a:r>
            <a:r>
              <a:rPr lang="en-US" dirty="0"/>
              <a:t>[8]; </a:t>
            </a:r>
            <a:r>
              <a:rPr lang="en-US" dirty="0">
                <a:solidFill>
                  <a:srgbClr val="990000"/>
                </a:solidFill>
              </a:rPr>
              <a:t>/* Pad to </a:t>
            </a:r>
            <a:r>
              <a:rPr lang="en-US" dirty="0" err="1">
                <a:solidFill>
                  <a:srgbClr val="990000"/>
                </a:solidFill>
              </a:rPr>
              <a:t>sizeof</a:t>
            </a:r>
            <a:r>
              <a:rPr lang="en-US" dirty="0">
                <a:solidFill>
                  <a:srgbClr val="990000"/>
                </a:solidFill>
              </a:rPr>
              <a:t>(</a:t>
            </a:r>
            <a:r>
              <a:rPr lang="en-US" dirty="0" err="1">
                <a:solidFill>
                  <a:srgbClr val="990000"/>
                </a:solidFill>
              </a:rPr>
              <a:t>struct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>
                <a:solidFill>
                  <a:srgbClr val="990000"/>
                </a:solidFill>
              </a:rPr>
              <a:t>sockaddr</a:t>
            </a:r>
            <a:r>
              <a:rPr lang="en-US" dirty="0">
                <a:solidFill>
                  <a:srgbClr val="990000"/>
                </a:solidFill>
              </a:rPr>
              <a:t>) */ </a:t>
            </a:r>
          </a:p>
          <a:p>
            <a:r>
              <a:rPr lang="en-US" dirty="0" err="1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837858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442460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sin_addr</a:t>
            </a:r>
            <a:endParaRPr lang="en-US" dirty="0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600201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6189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IPv6-specific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25772"/>
            <a:ext cx="533400" cy="30777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sz="1400" dirty="0">
                <a:cs typeface="Courier New" pitchFamily="49" charset="0"/>
              </a:rPr>
              <a:t>...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9195146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struct sockaddr_in6  { </a:t>
            </a:r>
          </a:p>
          <a:p>
            <a:r>
              <a:rPr lang="en-US" dirty="0"/>
              <a:t>  uint16_t        sin6_family;   </a:t>
            </a:r>
            <a:r>
              <a:rPr lang="en-US" dirty="0">
                <a:solidFill>
                  <a:srgbClr val="990000"/>
                </a:solidFill>
              </a:rPr>
              <a:t>/* Protocol family (always AF_INET6) */ </a:t>
            </a:r>
          </a:p>
          <a:p>
            <a:r>
              <a:rPr lang="en-US" dirty="0"/>
              <a:t>  uint16_t        sin6_port;     </a:t>
            </a:r>
            <a:r>
              <a:rPr lang="en-US" dirty="0">
                <a:solidFill>
                  <a:srgbClr val="990000"/>
                </a:solidFill>
              </a:rPr>
              <a:t>/* Port num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sin6_flowinfo; </a:t>
            </a:r>
            <a:r>
              <a:rPr lang="en-US" dirty="0">
                <a:solidFill>
                  <a:srgbClr val="990000"/>
                </a:solidFill>
              </a:rPr>
              <a:t>/* IPv6 flow information */ </a:t>
            </a:r>
          </a:p>
          <a:p>
            <a:r>
              <a:rPr lang="en-US" dirty="0"/>
              <a:t>  struct in6_addr sin6_addr;     </a:t>
            </a:r>
            <a:r>
              <a:rPr lang="en-US" dirty="0">
                <a:solidFill>
                  <a:srgbClr val="990000"/>
                </a:solidFill>
              </a:rPr>
              <a:t>/* IP </a:t>
            </a:r>
            <a:r>
              <a:rPr lang="en-US" dirty="0" err="1">
                <a:solidFill>
                  <a:srgbClr val="990000"/>
                </a:solidFill>
              </a:rPr>
              <a:t>addr</a:t>
            </a:r>
            <a:r>
              <a:rPr lang="en-US" dirty="0">
                <a:solidFill>
                  <a:srgbClr val="990000"/>
                </a:solidFill>
              </a:rPr>
              <a:t>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sin6_scope_id;</a:t>
            </a:r>
            <a:r>
              <a:rPr lang="en-US" dirty="0">
                <a:solidFill>
                  <a:srgbClr val="990000"/>
                </a:solidFill>
              </a:rPr>
              <a:t> /* scope id (new in RFC2553) */ </a:t>
            </a:r>
          </a:p>
          <a:p>
            <a:r>
              <a:rPr lang="en-US" dirty="0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776142" y="5215202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133884" y="4812506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sin6_flowinfo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538486" y="5957510"/>
            <a:ext cx="154241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sin6_family</a:t>
            </a: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2290080A-63CC-4B60-8704-C57C99BC8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306" y="4800600"/>
            <a:ext cx="12955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sin6_addr</a:t>
            </a: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BB2F1014-F8A1-4732-9372-62FF31859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005" y="4788694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sin6_scope_id</a:t>
            </a:r>
          </a:p>
        </p:txBody>
      </p:sp>
    </p:spTree>
    <p:extLst>
      <p:ext uri="{BB962C8B-B14F-4D97-AF65-F5344CB8AC3E}">
        <p14:creationId xmlns:p14="http://schemas.microsoft.com/office/powerpoint/2010/main" val="34846828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Spans building or campus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Bridges cleverly learn which hosts are reachable from which ports and then selectively copy frames from port to port. How?  Frames have source and destination addresses….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76600" y="3365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2672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44958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968626" y="3079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497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9307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80010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82296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6835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86645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5434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5246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8655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75993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5734050" y="367030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635500" y="3883025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619875" y="389890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330517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429577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9972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9782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45720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65532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38941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664075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648450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6219825" y="40513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182399" y="4431298"/>
            <a:ext cx="8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 Gb/s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705802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H="1">
            <a:off x="804862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8277225" y="5499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67310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77120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8693151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762625" y="516255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H="1">
            <a:off x="8229600" y="4889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8664576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8039100" y="488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7721601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76279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11308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10063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8839200" y="61404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6013450" y="33972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X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6019800" y="54864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Y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Truly Generic Socket Address Structure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Union that can handle IPv4 or IPv6</a:t>
            </a:r>
          </a:p>
          <a:p>
            <a:pPr lvl="1"/>
            <a:r>
              <a:rPr lang="en-US" dirty="0"/>
              <a:t>For casting convenience, we adopt the Stevens convention: SA is declared as a generic type that can hold IPv4 or IPV6 socket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Must cast (</a:t>
            </a:r>
            <a:r>
              <a:rPr lang="en-US" dirty="0">
                <a:latin typeface="Courier New"/>
                <a:cs typeface="Courier New"/>
              </a:rPr>
              <a:t>struct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sockaddr_in6 *</a:t>
            </a:r>
            <a:r>
              <a:rPr lang="en-US" dirty="0"/>
              <a:t>) to and from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latin typeface="Courier New" pitchFamily="49" charset="0"/>
              </a:rPr>
              <a:t>SA *</a:t>
            </a:r>
            <a:r>
              <a:rPr lang="en-US" dirty="0"/>
              <a:t>) for functions that take socket-address arguments. 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3429000"/>
            <a:ext cx="41344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typedef union {</a:t>
            </a:r>
          </a:p>
          <a:p>
            <a:r>
              <a:rPr lang="en-US" altLang="en-US" dirty="0"/>
              <a:t>    struct </a:t>
            </a:r>
            <a:r>
              <a:rPr lang="en-US" altLang="en-US" dirty="0" err="1"/>
              <a:t>sockaddr_in</a:t>
            </a:r>
            <a:r>
              <a:rPr lang="en-US" altLang="en-US" dirty="0"/>
              <a:t> client4;</a:t>
            </a:r>
          </a:p>
          <a:p>
            <a:r>
              <a:rPr lang="en-US" altLang="en-US" dirty="0"/>
              <a:t>    struct sockaddr_in6 client6;</a:t>
            </a:r>
          </a:p>
          <a:p>
            <a:r>
              <a:rPr lang="en-US" altLang="en-US" dirty="0"/>
              <a:t>} SA;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F229CA-F9E3-12B9-B531-7A64881D624A}"/>
                  </a:ext>
                </a:extLst>
              </p14:cNvPr>
              <p14:cNvContentPartPr/>
              <p14:nvPr/>
            </p14:nvContentPartPr>
            <p14:xfrm>
              <a:off x="1886040" y="4032360"/>
              <a:ext cx="749520" cy="711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F229CA-F9E3-12B9-B531-7A64881D62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6680" y="4023000"/>
                <a:ext cx="768240" cy="73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192451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3726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Protocol-specific!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parameters automatically, so that code is protocol-independent (see example code later).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7526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socket(</a:t>
            </a:r>
            <a:r>
              <a:rPr lang="en-US" dirty="0" err="1"/>
              <a:t>int</a:t>
            </a:r>
            <a:r>
              <a:rPr lang="en-US" dirty="0"/>
              <a:t> domain, </a:t>
            </a:r>
            <a:r>
              <a:rPr lang="en-US" dirty="0" err="1"/>
              <a:t>int</a:t>
            </a:r>
            <a:r>
              <a:rPr lang="en-US" dirty="0"/>
              <a:t> type, </a:t>
            </a:r>
            <a:r>
              <a:rPr lang="en-US" dirty="0" err="1"/>
              <a:t>int</a:t>
            </a:r>
            <a:r>
              <a:rPr lang="en-US" dirty="0"/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52324" y="2514600"/>
            <a:ext cx="6109365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</a:t>
            </a:r>
            <a:r>
              <a:rPr lang="en-US" dirty="0" err="1"/>
              <a:t>clientfd</a:t>
            </a:r>
            <a:r>
              <a:rPr lang="en-US" dirty="0"/>
              <a:t> = Socket(AF_INET6,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2" y="3276601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IPV6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3924302" y="2853154"/>
            <a:ext cx="1282705" cy="42344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48401" y="32766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reliable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6781800" y="28531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2544803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7985126" y="990600"/>
            <a:ext cx="168274" cy="23622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197534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open_listenfd</a:t>
            </a:r>
            <a:endParaRPr lang="en-US" altLang="en-US" dirty="0"/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84762" y="990600"/>
            <a:ext cx="144238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6220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11372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characterized on client by </a:t>
            </a:r>
            <a:r>
              <a:rPr lang="en-US" i="1" dirty="0">
                <a:latin typeface="+mn-lt"/>
                <a:cs typeface="Courier New"/>
              </a:rPr>
              <a:t>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IP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</a:t>
            </a:r>
            <a:r>
              <a:rPr lang="en-US" i="1" dirty="0">
                <a:latin typeface="+mn-lt"/>
                <a:cs typeface="Courier New"/>
              </a:rPr>
              <a:t>ephemeral</a:t>
            </a:r>
            <a:r>
              <a:rPr lang="en-US" dirty="0">
                <a:latin typeface="+mn-lt"/>
                <a:cs typeface="Courier New"/>
              </a:rPr>
              <a:t> (temporary) port that uniquely identifies client process on client host</a:t>
            </a:r>
          </a:p>
          <a:p>
            <a:pPr lvl="2"/>
            <a:r>
              <a:rPr lang="en-US" dirty="0">
                <a:latin typeface="+mn-lt"/>
                <a:cs typeface="Courier New"/>
              </a:rPr>
              <a:t>Server has similar (IP, port) socket pair but port is permanent &amp; well-known to client</a:t>
            </a:r>
          </a:p>
          <a:p>
            <a:pPr marL="0" indent="0"/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1704536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connect(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clientfd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37804427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2611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kernel to associate a socket descriptor (</a:t>
            </a:r>
            <a:r>
              <a:rPr lang="en-US" dirty="0" err="1"/>
              <a:t>fd</a:t>
            </a:r>
            <a:r>
              <a:rPr lang="en-US" dirty="0"/>
              <a:t> returned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dirty="0"/>
              <a:t>) with the server’s socket address:</a:t>
            </a:r>
          </a:p>
          <a:p>
            <a:endParaRPr lang="en-US" dirty="0"/>
          </a:p>
          <a:p>
            <a:r>
              <a:rPr lang="en-US" dirty="0"/>
              <a:t>After bind,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dirty="0"/>
              <a:t> is usable for datagrams (but not streams):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Reading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dirty="0"/>
              <a:t> will return bytes that arrive on the connection whose endpoint (at this end)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/>
            <a:r>
              <a:rPr lang="en-US" dirty="0">
                <a:latin typeface="+mn-lt"/>
                <a:cs typeface="Courier New"/>
              </a:rPr>
              <a:t>Again,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20998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bind(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43041593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09022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</a:t>
            </a:r>
          </a:p>
          <a:p>
            <a:r>
              <a:rPr lang="en-US" dirty="0"/>
              <a:t>A server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/>
              <a:t> to tell kernel that a descriptor will be used by a server rather than a client:</a:t>
            </a:r>
          </a:p>
          <a:p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</a:t>
            </a:r>
          </a:p>
          <a:p>
            <a:r>
              <a:rPr lang="en-US" dirty="0">
                <a:latin typeface="Courier New"/>
                <a:cs typeface="Courier New"/>
              </a:rPr>
              <a:t>backlog</a:t>
            </a:r>
            <a:r>
              <a:rPr lang="en-US" dirty="0">
                <a:latin typeface="+mn-lt"/>
                <a:cs typeface="Courier New"/>
              </a:rPr>
              <a:t> is a hint about </a:t>
            </a:r>
            <a:r>
              <a:rPr lang="en-US" dirty="0">
                <a:cs typeface="Courier New"/>
              </a:rPr>
              <a:t>how many</a:t>
            </a:r>
            <a:r>
              <a:rPr lang="en-US" dirty="0">
                <a:latin typeface="+mn-lt"/>
                <a:cs typeface="Courier New"/>
              </a:rPr>
              <a:t> outstanding connection requests the kernel should queue up before starting to refuse requests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30480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listen(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26542701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705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For simplicity, switches, bridges, and wires are often shown as collection of hosts attached to a single wire: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95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715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781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92626" y="28384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3879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4547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19800" y="274320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19275" y="4346576"/>
            <a:ext cx="8307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2000" kern="0" dirty="0"/>
              <a:t>Key: any host can easily talk to any other host on the “wire”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waits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endParaRPr lang="en-US" dirty="0"/>
          </a:p>
          <a:p>
            <a:r>
              <a:rPr lang="en-US" dirty="0"/>
              <a:t>Returns a (different)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981200"/>
            <a:ext cx="6973384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accept(int </a:t>
            </a:r>
            <a:r>
              <a:rPr lang="en-US" dirty="0" err="1"/>
              <a:t>listenfd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*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F0BFB22-1349-00AE-A9EB-BBF7D5B1F1F5}"/>
                  </a:ext>
                </a:extLst>
              </p14:cNvPr>
              <p14:cNvContentPartPr/>
              <p14:nvPr/>
            </p14:nvContentPartPr>
            <p14:xfrm>
              <a:off x="2120760" y="1758960"/>
              <a:ext cx="6782400" cy="23119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F0BFB22-1349-00AE-A9EB-BBF7D5B1F1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11400" y="1749600"/>
                <a:ext cx="6801120" cy="233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1333113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4491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1993901" y="1576389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6535738" y="1456921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/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2527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4973638" y="1576389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4491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1993901" y="3444876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2527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4973638" y="3444876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 flipV="1">
            <a:off x="3052764" y="3575050"/>
            <a:ext cx="1760536" cy="323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6572250" y="3308351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/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2882514" y="2990851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4478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1981201" y="5275264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2514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4960938" y="5275264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6581776" y="5137242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/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/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/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/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4912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4591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3175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2983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2983285" y="3821114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2983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4912806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4912806" y="350361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4912806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15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allows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/>
              <a:t> calls</a:t>
            </a:r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server and specific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or spawn a thread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50063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384013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 Main Routine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62200" y="1016001"/>
            <a:ext cx="6948488" cy="5635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#include lots of stuff */</a:t>
            </a:r>
          </a:p>
          <a:p>
            <a:endParaRPr lang="en-US" altLang="en-US" sz="1400" dirty="0"/>
          </a:p>
          <a:p>
            <a:r>
              <a:rPr lang="en-US" altLang="en-US" sz="1400" dirty="0"/>
              <a:t>/* usage: ./</a:t>
            </a:r>
            <a:r>
              <a:rPr lang="en-US" altLang="en-US" sz="1400" dirty="0" err="1"/>
              <a:t>echoclient</a:t>
            </a:r>
            <a:r>
              <a:rPr lang="en-US" altLang="en-US" sz="1400" dirty="0"/>
              <a:t> host port */</a:t>
            </a:r>
          </a:p>
          <a:p>
            <a:r>
              <a:rPr lang="en-US" altLang="en-US" sz="1400" dirty="0" err="1"/>
              <a:t>int</a:t>
            </a:r>
            <a:r>
              <a:rPr lang="en-US" altLang="en-US" sz="1400" dirty="0"/>
              <a:t> main(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n;</a:t>
            </a:r>
          </a:p>
          <a:p>
            <a:r>
              <a:rPr lang="en-US" altLang="en-US" sz="1400" dirty="0"/>
              <a:t>    char *host, *port,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</a:t>
            </a:r>
            <a:r>
              <a:rPr lang="en-US" altLang="en-US" sz="1400" dirty="0" err="1"/>
              <a:t>MAXLINE</a:t>
            </a:r>
            <a:r>
              <a:rPr lang="en-US" altLang="en-US" sz="1400" dirty="0"/>
              <a:t>];</a:t>
            </a:r>
          </a:p>
          <a:p>
            <a:r>
              <a:rPr lang="en-US" altLang="en-US" sz="1400" dirty="0"/>
              <a:t> </a:t>
            </a:r>
          </a:p>
          <a:p>
            <a:r>
              <a:rPr lang="en-US" altLang="en-US" sz="1400" dirty="0"/>
              <a:t>    host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[1];</a:t>
            </a:r>
          </a:p>
          <a:p>
            <a:r>
              <a:rPr lang="en-US" altLang="en-US" sz="1400" dirty="0"/>
              <a:t>    port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[2];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if ((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(host, port)) == -1)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</a:t>
            </a:r>
            <a:r>
              <a:rPr lang="en-US" altLang="en-US" sz="1400" dirty="0" err="1"/>
              <a:t>fgets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stdin) != NULL) {</a:t>
            </a:r>
          </a:p>
          <a:p>
            <a:r>
              <a:rPr lang="en-US" altLang="en-US" sz="1400" dirty="0"/>
              <a:t>        write(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strlen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));</a:t>
            </a:r>
          </a:p>
          <a:p>
            <a:r>
              <a:rPr lang="en-US" altLang="en-US" sz="1400" dirty="0"/>
              <a:t>        n = read(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- 1);</a:t>
            </a:r>
          </a:p>
          <a:p>
            <a:r>
              <a:rPr lang="en-US" altLang="en-US" sz="1400" dirty="0"/>
              <a:t>        if (n != -1) {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[n] = '\0';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fputs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stdout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}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    close(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exit(0);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DE1E4F-514F-420C-96CE-3013F6DB8645}"/>
              </a:ext>
            </a:extLst>
          </p:cNvPr>
          <p:cNvSpPr/>
          <p:nvPr/>
        </p:nvSpPr>
        <p:spPr bwMode="auto">
          <a:xfrm rot="1864642">
            <a:off x="9525000" y="1985665"/>
            <a:ext cx="2473754" cy="461665"/>
          </a:xfrm>
          <a:prstGeom prst="rect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Details follow…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2" y="1016000"/>
            <a:ext cx="10509248" cy="546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(char *hostname, char *port)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int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struct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hints, *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 = NULL;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Find out the server's IP address and port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memset</a:t>
            </a:r>
            <a:r>
              <a:rPr lang="en-US" altLang="en-US" sz="1400" dirty="0"/>
              <a:t>(&amp;hints, 0,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hints);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hints.ai_flags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AI_ADDRCONFIG</a:t>
            </a:r>
            <a:r>
              <a:rPr lang="en-US" altLang="en-US" sz="1400" dirty="0"/>
              <a:t> | AI_V4MAPPED;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hints.ai_family</a:t>
            </a:r>
            <a:r>
              <a:rPr lang="en-US" altLang="en-US" sz="1400" dirty="0"/>
              <a:t> = AF_INET6;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hints.ai_socktype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SOCK_STREAM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getaddrinfo</a:t>
            </a:r>
            <a:r>
              <a:rPr lang="en-US" altLang="en-US" sz="1400" dirty="0"/>
              <a:t>(hostname, port, &amp;hints, &amp;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 != 0)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}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We take advantage of the fact that AF_* and PF_* are identical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socket(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return -1; 				/* check </a:t>
            </a:r>
            <a:r>
              <a:rPr lang="en-US" altLang="en-US" sz="1400" dirty="0" err="1"/>
              <a:t>errno</a:t>
            </a:r>
            <a:r>
              <a:rPr lang="en-US" altLang="en-US" sz="1400" dirty="0"/>
              <a:t> for cause of error */</a:t>
            </a:r>
          </a:p>
          <a:p>
            <a:r>
              <a:rPr lang="en-US" altLang="en-US" sz="1400" dirty="0"/>
              <a:t>  /* Establish a connection with the server */</a:t>
            </a:r>
          </a:p>
          <a:p>
            <a:r>
              <a:rPr lang="en-US" altLang="en-US" sz="1400" dirty="0"/>
              <a:t>  if (connect(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) == -1)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freeaddrinfo</a:t>
            </a:r>
            <a:r>
              <a:rPr lang="en-US" altLang="en-US" sz="1400" dirty="0"/>
              <a:t>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return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239000" y="1295401"/>
            <a:ext cx="2895600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This function opens a connection from client to server at</a:t>
            </a:r>
            <a:r>
              <a:rPr lang="en-US" altLang="en-US" dirty="0"/>
              <a:t> </a:t>
            </a:r>
            <a:r>
              <a:rPr lang="en-US" altLang="en-US" dirty="0" err="1"/>
              <a:t>hostname:port</a:t>
            </a:r>
            <a:endParaRPr lang="en-US" altLang="en-US" dirty="0"/>
          </a:p>
          <a:p>
            <a:r>
              <a:rPr lang="en-US" altLang="en-US" dirty="0">
                <a:latin typeface="Helvetica" pitchFamily="-124" charset="0"/>
              </a:rPr>
              <a:t>More details follow</a:t>
            </a:r>
            <a:r>
              <a:rPr lang="en-US" altLang="en-US" dirty="0"/>
              <a:t>….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0913C1-3DE2-4443-B31E-137831111CFF}"/>
              </a:ext>
            </a:extLst>
          </p:cNvPr>
          <p:cNvSpPr/>
          <p:nvPr/>
        </p:nvSpPr>
        <p:spPr bwMode="auto">
          <a:xfrm>
            <a:off x="5181600" y="5943600"/>
            <a:ext cx="5690982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f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reeaddrinfo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needed </a:t>
            </a:r>
            <a:r>
              <a:rPr lang="en-US" dirty="0">
                <a:latin typeface="+mn-lt"/>
              </a:rPr>
              <a:t>h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ere too (lack of space on slide)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70B4EE4-5B2C-420D-AE10-F4C8DEC90CFC}"/>
              </a:ext>
            </a:extLst>
          </p:cNvPr>
          <p:cNvCxnSpPr/>
          <p:nvPr/>
        </p:nvCxnSpPr>
        <p:spPr bwMode="auto">
          <a:xfrm flipH="1" flipV="1">
            <a:off x="2208628" y="4994031"/>
            <a:ext cx="2972972" cy="1101969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62A0C3-69BA-4AC5-AE9B-1B8417554FE9}"/>
              </a:ext>
            </a:extLst>
          </p:cNvPr>
          <p:cNvCxnSpPr>
            <a:stCxn id="2" idx="1"/>
          </p:cNvCxnSpPr>
          <p:nvPr/>
        </p:nvCxnSpPr>
        <p:spPr bwMode="auto">
          <a:xfrm flipH="1" flipV="1">
            <a:off x="2152980" y="5638801"/>
            <a:ext cx="3028620" cy="474076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B677A1E-1422-A953-0525-D4057D325B4D}"/>
                  </a:ext>
                </a:extLst>
              </p14:cNvPr>
              <p14:cNvContentPartPr/>
              <p14:nvPr/>
            </p14:nvContentPartPr>
            <p14:xfrm>
              <a:off x="806400" y="1498680"/>
              <a:ext cx="2756160" cy="565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B677A1E-1422-A953-0525-D4057D325B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7040" y="1489320"/>
                <a:ext cx="2774880" cy="584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(getaddrinfo)</a:t>
            </a:r>
            <a:endParaRPr lang="en-US" alt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5000" y="3962401"/>
            <a:ext cx="83058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hints.ai_flags</a:t>
            </a:r>
            <a:r>
              <a:rPr lang="en-US" altLang="en-US" dirty="0"/>
              <a:t> = AI_ADDRCONFIG | AI_V4MAPPED;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hints.ai_family</a:t>
            </a:r>
            <a:r>
              <a:rPr lang="en-US" altLang="en-US" dirty="0"/>
              <a:t> = AF_INET6;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hints.ai_socktype</a:t>
            </a:r>
            <a:r>
              <a:rPr lang="en-US" altLang="en-US" dirty="0"/>
              <a:t> = SOCK_STREAM;</a:t>
            </a:r>
          </a:p>
          <a:p>
            <a:r>
              <a:rPr lang="en-US" altLang="en-US" dirty="0"/>
              <a:t>  if (</a:t>
            </a:r>
            <a:r>
              <a:rPr lang="en-US" altLang="en-US" dirty="0" err="1"/>
              <a:t>getaddrinfo</a:t>
            </a:r>
            <a:r>
              <a:rPr lang="en-US" altLang="en-US" dirty="0"/>
              <a:t>(hostname, port, &amp;hints, &amp;</a:t>
            </a:r>
            <a:r>
              <a:rPr lang="en-US" altLang="en-US" dirty="0" err="1"/>
              <a:t>hostaddresses</a:t>
            </a:r>
            <a:r>
              <a:rPr lang="en-US" altLang="en-US" dirty="0"/>
              <a:t>) != 0)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535741" y="1813086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getaddrinfo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finds out about an Internet host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AI_ADDRCONFIG</a:t>
            </a:r>
            <a:r>
              <a:rPr lang="en-US" sz="2000" dirty="0">
                <a:latin typeface="Helvetica" pitchFamily="34" charset="0"/>
              </a:rPr>
              <a:t>: only give IPv6 address if our machine can talk IPv6; likewise for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AI_V4MAPPED</a:t>
            </a:r>
            <a:r>
              <a:rPr lang="en-US" sz="2000" dirty="0">
                <a:latin typeface="Helvetica" pitchFamily="34" charset="0"/>
              </a:rPr>
              <a:t>: translate IPv6 to IPv4 when needed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AF_INET6:</a:t>
            </a:r>
            <a:r>
              <a:rPr lang="en-US" sz="2000" dirty="0">
                <a:latin typeface="Helvetica" pitchFamily="34" charset="0"/>
              </a:rPr>
              <a:t> prefer IPv6 to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SOCK_STREAM</a:t>
            </a:r>
            <a:r>
              <a:rPr lang="en-US" sz="2000" dirty="0">
                <a:latin typeface="Helvetica" pitchFamily="34" charset="0"/>
              </a:rPr>
              <a:t>: selects a reliable byte-stream connection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057905-B477-2663-DEFE-14B3AA3E39A3}"/>
                  </a:ext>
                </a:extLst>
              </p14:cNvPr>
              <p14:cNvContentPartPr/>
              <p14:nvPr/>
            </p14:nvContentPartPr>
            <p14:xfrm>
              <a:off x="7130880" y="4908600"/>
              <a:ext cx="235440" cy="28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057905-B477-2663-DEFE-14B3AA3E39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21520" y="4899240"/>
                <a:ext cx="254160" cy="30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(socket)</a:t>
            </a:r>
            <a:endParaRPr lang="en-US" alt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9752" y="3810001"/>
            <a:ext cx="10509248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clientfd</a:t>
            </a:r>
            <a:r>
              <a:rPr lang="en-US" altLang="en-US" dirty="0"/>
              <a:t>;  /* socket descriptor */</a:t>
            </a:r>
          </a:p>
          <a:p>
            <a:endParaRPr lang="en-US" altLang="en-US" dirty="0"/>
          </a:p>
          <a:p>
            <a:r>
              <a:rPr lang="en-US" altLang="en-US" dirty="0"/>
              <a:t>  </a:t>
            </a:r>
            <a:r>
              <a:rPr lang="en-US" altLang="en-US" dirty="0" err="1"/>
              <a:t>clientfd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539752" y="1672432"/>
            <a:ext cx="10128248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socket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creates socket descriptor on client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details provided by </a:t>
            </a:r>
            <a:r>
              <a:rPr lang="en-US" sz="2000" dirty="0" err="1"/>
              <a:t>getaddrinfo</a:t>
            </a:r>
            <a:endParaRPr lang="en-US" sz="2000" dirty="0">
              <a:latin typeface="Helvetica" pitchFamily="34" charset="0"/>
            </a:endParaRP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Possibility of multiple addresses &amp; address types for host (serious code must loop &amp; try </a:t>
            </a:r>
            <a:r>
              <a:rPr lang="en-US" sz="2000" dirty="0">
                <a:cs typeface="Courier New" panose="02070309020205020404" pitchFamily="49" charset="0"/>
              </a:rPr>
              <a:t>socket/connect</a:t>
            </a:r>
            <a:r>
              <a:rPr lang="en-US" sz="2000" dirty="0">
                <a:latin typeface="Helvetica" pitchFamily="34" charset="0"/>
              </a:rPr>
              <a:t> sequence for all)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Client: </a:t>
            </a:r>
            <a:r>
              <a:rPr lang="en-US" altLang="en-US" dirty="0" err="1">
                <a:latin typeface="Courier New" pitchFamily="49" charset="0"/>
              </a:rPr>
              <a:t>open_clientfd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(connect)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7773" y="1524000"/>
            <a:ext cx="8915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Finally, client creates connection with server</a:t>
            </a:r>
          </a:p>
          <a:p>
            <a:pPr lvl="1" eaLnBrk="1" hangingPunct="1">
              <a:defRPr/>
            </a:pPr>
            <a:r>
              <a:rPr lang="en-US" dirty="0"/>
              <a:t>Client process suspends (blocks) until connection is created</a:t>
            </a:r>
          </a:p>
          <a:p>
            <a:pPr lvl="1" eaLnBrk="1" hangingPunct="1">
              <a:defRPr/>
            </a:pPr>
            <a:r>
              <a:rPr lang="en-US" dirty="0"/>
              <a:t>After resuming, client is ready to begin exchanging messages with server via Unix I/O calls on descriptor </a:t>
            </a:r>
            <a:r>
              <a:rPr lang="en-US" dirty="0" err="1">
                <a:latin typeface="Courier New" pitchFamily="49" charset="0"/>
              </a:rPr>
              <a:t>sockfd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hostaddresses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is linked list, must be freed</a:t>
            </a:r>
          </a:p>
          <a:p>
            <a:pPr lvl="2" eaLnBrk="1" hangingPunct="1">
              <a:defRPr/>
            </a:pPr>
            <a:r>
              <a:rPr lang="en-US" dirty="0"/>
              <a:t>Including on error returns (not shown, for brevity)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14400" y="4038601"/>
            <a:ext cx="10363200" cy="206210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int </a:t>
            </a:r>
            <a:r>
              <a:rPr lang="en-US" altLang="en-US" dirty="0" err="1"/>
              <a:t>clientfd</a:t>
            </a:r>
            <a:r>
              <a:rPr lang="en-US" altLang="en-US" dirty="0"/>
              <a:t>;                    /* socket descriptor */</a:t>
            </a:r>
          </a:p>
          <a:p>
            <a:r>
              <a:rPr lang="en-US" altLang="en-US" dirty="0"/>
              <a:t>  ...</a:t>
            </a:r>
          </a:p>
          <a:p>
            <a:r>
              <a:rPr lang="en-US" altLang="en-US" dirty="0"/>
              <a:t>  /* Establish a connection with the server */ </a:t>
            </a:r>
          </a:p>
          <a:p>
            <a:r>
              <a:rPr lang="en-US" altLang="en-US" dirty="0"/>
              <a:t>  if (connect(</a:t>
            </a:r>
            <a:r>
              <a:rPr lang="en-US" altLang="en-US" dirty="0" err="1"/>
              <a:t>clientfd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  }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Routine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9752" y="1016000"/>
            <a:ext cx="10814047" cy="569386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int main(int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 {</a:t>
            </a:r>
          </a:p>
          <a:p>
            <a:r>
              <a:rPr lang="en-US" altLang="en-US" sz="1400" dirty="0"/>
              <a:t>    int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, error;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socklen_t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* port;</a:t>
            </a:r>
          </a:p>
          <a:p>
            <a:r>
              <a:rPr lang="en-US" altLang="en-US" sz="1400" dirty="0"/>
              <a:t>    SA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hostname[NI_MAXHOST],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[NI_MAXHOST];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open_listenfd</a:t>
            </a:r>
            <a:r>
              <a:rPr lang="en-US" altLang="en-US" sz="1400" dirty="0"/>
              <a:t>(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[1]);</a:t>
            </a:r>
          </a:p>
          <a:p>
            <a:r>
              <a:rPr lang="en-US" altLang="en-US" sz="1400" dirty="0"/>
              <a:t>    if 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&lt; 0)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(1) {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 accept(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&amp;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if 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        continue;				/* Needs error message (omitted for space) */</a:t>
            </a:r>
          </a:p>
          <a:p>
            <a:r>
              <a:rPr lang="en-US" altLang="en-US" sz="1400" dirty="0"/>
              <a:t>        error =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hostname,</a:t>
            </a:r>
          </a:p>
          <a:p>
            <a:r>
              <a:rPr lang="en-US" altLang="en-US" sz="1400" dirty="0"/>
              <a:t>                           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hostname, NULL, 0, 0);</a:t>
            </a:r>
          </a:p>
          <a:p>
            <a:r>
              <a:rPr lang="en-US" altLang="en-US" sz="1400" dirty="0"/>
              <a:t>        if (error != 0)</a:t>
            </a:r>
          </a:p>
          <a:p>
            <a:r>
              <a:rPr lang="en-US" altLang="en-US" sz="1400" dirty="0"/>
              <a:t>          continue;				/* Needs error message (omitted for space) */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NULL, 0, NI_NUMERICHOST);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printf</a:t>
            </a:r>
            <a:r>
              <a:rPr lang="en-US" altLang="en-US" sz="1400" dirty="0"/>
              <a:t>("server connected to %s (%s)\n", hostname,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echo(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close(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66125" y="1143000"/>
            <a:ext cx="2835275" cy="13271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This program repeatedly waits for connections, then calls echo().  Details will follow after we look at </a:t>
            </a:r>
            <a:r>
              <a:rPr lang="en-US" altLang="en-US" dirty="0" err="1"/>
              <a:t>open_listenfd</a:t>
            </a:r>
            <a:r>
              <a:rPr lang="en-US" altLang="en-US" dirty="0">
                <a:latin typeface="Helvetica" pitchFamily="-124" charset="0"/>
              </a:rPr>
              <a:t>()…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Multiple incompatible LANs can be physically connected by specialized computers called </a:t>
            </a:r>
            <a:r>
              <a:rPr lang="en-US" sz="2000" i="1">
                <a:solidFill>
                  <a:srgbClr val="FF0000"/>
                </a:solidFill>
              </a:rPr>
              <a:t>routers</a:t>
            </a:r>
            <a:endParaRPr lang="en-US" sz="2000" i="1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The connected networks are called an </a:t>
            </a:r>
            <a:r>
              <a:rPr lang="en-US" sz="2000" i="1">
                <a:solidFill>
                  <a:srgbClr val="FF0000"/>
                </a:solidFill>
              </a:rPr>
              <a:t>internet</a:t>
            </a:r>
            <a:endParaRPr lang="en-US" sz="200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6670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9718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886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953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638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559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6259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49555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910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73152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620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85344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9601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73120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82073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9274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930910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2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88392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41910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60198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4958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78486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81534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48006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66294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078414" y="4083050"/>
            <a:ext cx="668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905625" y="408305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276601" y="5181600"/>
            <a:ext cx="5730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LAN 1 and LAN 2 might be completely different, totally incompatible LANs (e.g., Ethernet and ATM)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539751" y="990600"/>
            <a:ext cx="10814049" cy="546734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open_listenfd</a:t>
            </a:r>
            <a:r>
              <a:rPr lang="en-US" altLang="en-US" sz="1200" dirty="0"/>
              <a:t>(char *port)</a:t>
            </a:r>
          </a:p>
          <a:p>
            <a:r>
              <a:rPr lang="en-US" altLang="en-US" sz="1200" dirty="0"/>
              <a:t>{</a:t>
            </a:r>
          </a:p>
          <a:p>
            <a:r>
              <a:rPr lang="en-US" altLang="en-US" sz="1200" dirty="0"/>
              <a:t>    int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= 1, error;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hints;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*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 = NULL;</a:t>
            </a:r>
          </a:p>
          <a:p>
            <a:endParaRPr lang="en-US" altLang="en-US" sz="1200" dirty="0"/>
          </a:p>
          <a:p>
            <a:r>
              <a:rPr lang="en-US" altLang="en-US" sz="1200" dirty="0"/>
              <a:t>    /* Find out the server's IP address and port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memset</a:t>
            </a:r>
            <a:r>
              <a:rPr lang="en-US" altLang="en-US" sz="1200" dirty="0"/>
              <a:t>(&amp;hints, 0,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hints);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hints.ai_flags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AI_ADDRCONFIG</a:t>
            </a:r>
            <a:r>
              <a:rPr lang="en-US" altLang="en-US" sz="1200" dirty="0"/>
              <a:t> | AI_V4MAPPED | </a:t>
            </a:r>
            <a:r>
              <a:rPr lang="en-US" altLang="en-US" sz="1200" dirty="0" err="1"/>
              <a:t>AI_PASSIVE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hints.ai_family</a:t>
            </a:r>
            <a:r>
              <a:rPr lang="en-US" altLang="en-US" sz="1200" dirty="0"/>
              <a:t> = AF_INET6;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hints.ai_socktype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SOCK_STREAM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error = </a:t>
            </a:r>
            <a:r>
              <a:rPr lang="en-US" altLang="en-US" sz="1200" dirty="0" err="1"/>
              <a:t>getaddrinfo</a:t>
            </a:r>
            <a:r>
              <a:rPr lang="en-US" altLang="en-US" sz="1200" dirty="0"/>
              <a:t>(NULL, port, &amp;hints, &amp;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if (error != 0)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if ((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= socket(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ai_family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ai_socktype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ai_protocol</a:t>
            </a:r>
            <a:r>
              <a:rPr lang="en-US" altLang="en-US" sz="1200" dirty="0"/>
              <a:t>)) == -1)</a:t>
            </a:r>
          </a:p>
          <a:p>
            <a:r>
              <a:rPr lang="en-US" altLang="en-US" sz="1200" dirty="0"/>
              <a:t>        return -1;	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Eliminates "Address already in use" error from bind. */</a:t>
            </a:r>
          </a:p>
          <a:p>
            <a:r>
              <a:rPr lang="en-US" altLang="en-US" sz="1200" dirty="0"/>
              <a:t>    if (</a:t>
            </a:r>
            <a:r>
              <a:rPr lang="en-US" altLang="en-US" sz="1200" dirty="0" err="1"/>
              <a:t>setsockopt</a:t>
            </a:r>
            <a:r>
              <a:rPr lang="en-US" altLang="en-US" sz="1200" dirty="0"/>
              <a:t>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SOL_SOCKET, SO_REUSEADDR, (const void *)&amp;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) == -1) {</a:t>
            </a:r>
          </a:p>
          <a:p>
            <a:r>
              <a:rPr lang="en-US" altLang="en-US" sz="1200" dirty="0"/>
              <a:t>    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}</a:t>
            </a:r>
          </a:p>
          <a:p>
            <a:r>
              <a:rPr lang="en-US" altLang="en-US" sz="1200" dirty="0"/>
              <a:t>    /*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will be an endpoint for all requests to port */</a:t>
            </a:r>
          </a:p>
          <a:p>
            <a:r>
              <a:rPr lang="en-US" altLang="en-US" sz="1200" dirty="0"/>
              <a:t>    if (bind(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ai_addrlen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Make it a listening socket ready to accept connection requests */</a:t>
            </a:r>
          </a:p>
          <a:p>
            <a:r>
              <a:rPr lang="en-US" altLang="en-US" sz="1200" dirty="0"/>
              <a:t>    if (listen(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LISTEN_MAX)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return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}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endParaRPr lang="en-US" alt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093242" y="1143000"/>
            <a:ext cx="3140075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file descriptor on which server can </a:t>
            </a:r>
            <a:r>
              <a:rPr lang="en-US" altLang="en-US" i="1">
                <a:latin typeface="Helvetica" pitchFamily="-124" charset="0"/>
              </a:rPr>
              <a:t>listen</a:t>
            </a:r>
            <a:r>
              <a:rPr lang="en-US" altLang="en-US">
                <a:latin typeface="Helvetica" pitchFamily="-124" charset="0"/>
              </a:rPr>
              <a:t> for incoming connections.  Details follow…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492EFA-1F5C-62FA-9BFF-975F5549973C}"/>
                  </a:ext>
                </a:extLst>
              </p14:cNvPr>
              <p14:cNvContentPartPr/>
              <p14:nvPr/>
            </p14:nvContentPartPr>
            <p14:xfrm>
              <a:off x="1168560" y="5099040"/>
              <a:ext cx="1155960" cy="952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492EFA-1F5C-62FA-9BFF-975F554997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9200" y="5089680"/>
                <a:ext cx="1174680" cy="97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>
                <a:latin typeface="Courier New" pitchFamily="49" charset="0"/>
              </a:rPr>
              <a:t> (</a:t>
            </a:r>
            <a:r>
              <a:rPr lang="en-US" altLang="en-US" dirty="0" err="1">
                <a:latin typeface="Courier New" pitchFamily="49" charset="0"/>
              </a:rPr>
              <a:t>getaddrinfo</a:t>
            </a:r>
            <a:r>
              <a:rPr lang="en-US" altLang="en-US" dirty="0">
                <a:latin typeface="Courier New" pitchFamily="49" charset="0"/>
              </a:rPr>
              <a:t>)</a:t>
            </a:r>
          </a:p>
        </p:txBody>
      </p:sp>
      <p:sp>
        <p:nvSpPr>
          <p:cNvPr id="802818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Here,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sets up to create generic “port”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Most options same as for </a:t>
            </a:r>
            <a:r>
              <a:rPr lang="en-US" dirty="0" err="1">
                <a:latin typeface="Courier New" pitchFamily="49" charset="0"/>
              </a:rPr>
              <a:t>open_clientfd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AI_PASSIVE</a:t>
            </a:r>
            <a:r>
              <a:rPr lang="en-US" dirty="0"/>
              <a:t>: allow any host to connect to us (because we’re a server)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First argument to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is </a:t>
            </a:r>
            <a:r>
              <a:rPr lang="en-US" dirty="0">
                <a:latin typeface="Courier New" pitchFamily="49" charset="0"/>
              </a:rPr>
              <a:t>NULL</a:t>
            </a:r>
            <a:r>
              <a:rPr lang="en-US" dirty="0"/>
              <a:t> because we won’t be connecting to a specific host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046288" y="4022726"/>
            <a:ext cx="8164512" cy="132343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AI_ADDRCONFIG | AI_V4MAPPED | AI_PASSIVE;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AF_INET6;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hints.ai_socktype</a:t>
            </a:r>
            <a:r>
              <a:rPr lang="en-US" altLang="en-US" dirty="0"/>
              <a:t> = SOCK_STREAM;</a:t>
            </a:r>
          </a:p>
          <a:p>
            <a:r>
              <a:rPr lang="en-US" altLang="en-US" dirty="0"/>
              <a:t>    error = </a:t>
            </a:r>
            <a:r>
              <a:rPr lang="en-US" altLang="en-US" dirty="0" err="1"/>
              <a:t>getaddrinfo</a:t>
            </a:r>
            <a:r>
              <a:rPr lang="en-US" altLang="en-US" dirty="0"/>
              <a:t>(NULL, port, &amp;hints, &amp;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B8F52B-04B0-2135-8CA0-504CF85606BC}"/>
                  </a:ext>
                </a:extLst>
              </p14:cNvPr>
              <p14:cNvContentPartPr/>
              <p14:nvPr/>
            </p14:nvContentPartPr>
            <p14:xfrm>
              <a:off x="4883040" y="3860640"/>
              <a:ext cx="5086800" cy="1613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B8F52B-04B0-2135-8CA0-504CF85606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73680" y="3851280"/>
                <a:ext cx="5105520" cy="1632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br>
              <a:rPr lang="en-US" altLang="en-US" dirty="0"/>
            </a:br>
            <a:r>
              <a:rPr lang="en-US" altLang="en-US" dirty="0">
                <a:latin typeface="Courier New" pitchFamily="49" charset="0"/>
              </a:rPr>
              <a:t>(socket)</a:t>
            </a:r>
          </a:p>
        </p:txBody>
      </p:sp>
      <p:sp>
        <p:nvSpPr>
          <p:cNvPr id="803842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latin typeface="Courier New" pitchFamily="49" charset="0"/>
              </a:rPr>
              <a:t>socket</a:t>
            </a:r>
            <a:r>
              <a:rPr lang="en-US" dirty="0"/>
              <a:t> creates socket descriptor on the server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important parameters provided by </a:t>
            </a:r>
            <a:r>
              <a:rPr lang="en-US" dirty="0" err="1">
                <a:latin typeface="Courier New" pitchFamily="49" charset="0"/>
              </a:rPr>
              <a:t>getaddrinfo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Saves us from worrying about IPv4 vs. IPv6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9752" y="3263900"/>
            <a:ext cx="10356848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descriptor */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/* Create a socket descriptor */ </a:t>
            </a:r>
          </a:p>
          <a:p>
            <a:r>
              <a:rPr lang="en-US" altLang="en-US" dirty="0" err="1"/>
              <a:t>listenfd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    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listenfd</a:t>
            </a:r>
            <a:r>
              <a:rPr lang="en-US" altLang="en-US" dirty="0"/>
              <a:t> == -1)</a:t>
            </a:r>
          </a:p>
          <a:p>
            <a:r>
              <a:rPr lang="en-US" altLang="en-US" dirty="0"/>
              <a:t>    return -1;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(setsockopt)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socket can be given some attributes: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Handy trick that allows us to rerun the server immediately after we kill it</a:t>
            </a:r>
          </a:p>
          <a:p>
            <a:pPr lvl="1" eaLnBrk="1" hangingPunct="1">
              <a:defRPr/>
            </a:pPr>
            <a:r>
              <a:rPr lang="en-US" dirty="0"/>
              <a:t>Otherwise we would have to wait about 15 seconds</a:t>
            </a:r>
          </a:p>
          <a:p>
            <a:pPr lvl="1" eaLnBrk="1" hangingPunct="1">
              <a:defRPr/>
            </a:pPr>
            <a:r>
              <a:rPr lang="en-US" dirty="0"/>
              <a:t>Eliminates “Address already in use” error from </a:t>
            </a:r>
            <a:r>
              <a:rPr lang="en-US" dirty="0">
                <a:latin typeface="Courier New" pitchFamily="49" charset="0"/>
              </a:rPr>
              <a:t>bind()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Strongly suggest you do this for all your servers to simplify debugging</a:t>
            </a:r>
          </a:p>
          <a:p>
            <a:pPr eaLnBrk="1" hangingPunct="1">
              <a:defRPr/>
            </a:pPr>
            <a:r>
              <a:rPr lang="en-US" dirty="0"/>
              <a:t>In general,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optval</a:t>
            </a:r>
            <a:r>
              <a:rPr lang="en-US" dirty="0"/>
              <a:t> is value to set option to (several choices available)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981200" y="1676400"/>
            <a:ext cx="81534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/* Eliminates "Address already in use" error from bind(). */ </a:t>
            </a:r>
          </a:p>
          <a:p>
            <a:r>
              <a:rPr lang="en-US" altLang="en-US" dirty="0"/>
              <a:t>int </a:t>
            </a:r>
            <a:r>
              <a:rPr lang="en-US" altLang="en-US" dirty="0" err="1"/>
              <a:t>optval</a:t>
            </a:r>
            <a:r>
              <a:rPr lang="en-US" altLang="en-US" dirty="0"/>
              <a:t> = 1;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setsockopt</a:t>
            </a:r>
            <a:r>
              <a:rPr lang="en-US" altLang="en-US" dirty="0"/>
              <a:t>(</a:t>
            </a:r>
            <a:r>
              <a:rPr lang="en-US" altLang="en-US" dirty="0" err="1"/>
              <a:t>listenfd</a:t>
            </a:r>
            <a:r>
              <a:rPr lang="en-US" altLang="en-US" dirty="0"/>
              <a:t>, SOL_SOCKET, SO_REUSEADDR,  </a:t>
            </a:r>
          </a:p>
          <a:p>
            <a:r>
              <a:rPr lang="en-US" altLang="en-US" dirty="0"/>
              <a:t>               (const void *)&amp;</a:t>
            </a:r>
            <a:r>
              <a:rPr lang="en-US" altLang="en-US" dirty="0" err="1"/>
              <a:t>optval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optval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ED9F7B-3361-64AC-D3F5-E305B0FFBE1A}"/>
                  </a:ext>
                </a:extLst>
              </p14:cNvPr>
              <p14:cNvContentPartPr/>
              <p14:nvPr/>
            </p14:nvContentPartPr>
            <p14:xfrm>
              <a:off x="6534000" y="2025720"/>
              <a:ext cx="1708560" cy="44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ED9F7B-3361-64AC-D3F5-E305B0FFBE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24640" y="2016360"/>
                <a:ext cx="1727280" cy="46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(bind)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Courier New" pitchFamily="49" charset="0"/>
              </a:rPr>
              <a:t>bind </a:t>
            </a:r>
            <a:r>
              <a:rPr lang="en-US"/>
              <a:t>associates socket with socket address we just created</a:t>
            </a:r>
          </a:p>
          <a:p>
            <a:pPr eaLnBrk="1" hangingPunct="1">
              <a:defRPr/>
            </a:pPr>
            <a:r>
              <a:rPr lang="en-US"/>
              <a:t>Again, important parameters come from </a:t>
            </a:r>
            <a:r>
              <a:rPr lang="en-US">
                <a:latin typeface="Courier New" pitchFamily="49" charset="0"/>
              </a:rPr>
              <a:t>getaddrinfo</a:t>
            </a:r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9752" y="3502026"/>
            <a:ext cx="10509248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                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   /* </a:t>
            </a:r>
            <a:r>
              <a:rPr lang="en-US" altLang="en-US" dirty="0" err="1"/>
              <a:t>listenfd</a:t>
            </a:r>
            <a:r>
              <a:rPr lang="en-US" altLang="en-US" dirty="0"/>
              <a:t> will be an endpoint for all requests to port</a:t>
            </a:r>
          </a:p>
          <a:p>
            <a:r>
              <a:rPr lang="en-US" altLang="en-US" dirty="0"/>
              <a:t>       on any IP address for this host */</a:t>
            </a:r>
          </a:p>
          <a:p>
            <a:r>
              <a:rPr lang="en-US" altLang="en-US" dirty="0"/>
              <a:t>    if (bind(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(listen)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listen</a:t>
            </a:r>
            <a:r>
              <a:rPr lang="en-US" dirty="0"/>
              <a:t> indicates that this socket will accept connection (</a:t>
            </a:r>
            <a:r>
              <a:rPr lang="en-US" dirty="0">
                <a:latin typeface="Courier New" pitchFamily="49" charset="0"/>
              </a:rPr>
              <a:t>connect</a:t>
            </a:r>
            <a:r>
              <a:rPr lang="en-US" dirty="0"/>
              <a:t>) requests from clients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We’re finally ready to enter main server loop that accepts and processes client connection requests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52601" y="2286000"/>
            <a:ext cx="8824852" cy="280076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/* Make it a listening socket ready to accept connection requests */ </a:t>
            </a:r>
          </a:p>
          <a:p>
            <a:r>
              <a:rPr lang="en-US" altLang="en-US" dirty="0"/>
              <a:t>    if (listen(</a:t>
            </a:r>
            <a:r>
              <a:rPr lang="en-US" altLang="en-US" dirty="0" err="1"/>
              <a:t>listenfd</a:t>
            </a:r>
            <a:r>
              <a:rPr lang="en-US" altLang="en-US" dirty="0"/>
              <a:t>, LISTEN_MAX)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</a:t>
            </a:r>
            <a:r>
              <a:rPr lang="en-US" altLang="en-US" dirty="0" err="1"/>
              <a:t>listenfd</a:t>
            </a:r>
            <a:r>
              <a:rPr lang="en-US" altLang="en-US" dirty="0"/>
              <a:t>; </a:t>
            </a:r>
          </a:p>
          <a:p>
            <a:r>
              <a:rPr lang="en-US" altLang="en-US" dirty="0"/>
              <a:t>}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loops endlessly, waiting for connection requests, then reading input from client and echoing it back to client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81200" y="2667001"/>
            <a:ext cx="8207696" cy="255454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main() {</a:t>
            </a:r>
          </a:p>
          <a:p>
            <a:endParaRPr lang="en-US" altLang="en-US"/>
          </a:p>
          <a:p>
            <a:r>
              <a:rPr lang="en-US" altLang="en-US"/>
              <a:t>   /* create and configure the listening socket */</a:t>
            </a:r>
          </a:p>
          <a:p>
            <a:endParaRPr lang="en-US" altLang="en-US"/>
          </a:p>
          <a:p>
            <a:r>
              <a:rPr lang="en-US" altLang="en-US"/>
              <a:t>   while(1) {</a:t>
            </a:r>
          </a:p>
          <a:p>
            <a:r>
              <a:rPr lang="en-US" altLang="en-US"/>
              <a:t>      /* accept(): wait for a connection request */</a:t>
            </a:r>
          </a:p>
          <a:p>
            <a:r>
              <a:rPr lang="en-US" altLang="en-US"/>
              <a:t>      /* echo(): read and echo input lines from client til EOF */</a:t>
            </a:r>
          </a:p>
          <a:p>
            <a:r>
              <a:rPr lang="en-US" altLang="en-US"/>
              <a:t>      /* close(): close the connection */ </a:t>
            </a:r>
          </a:p>
          <a:p>
            <a:r>
              <a:rPr lang="en-US" altLang="en-US"/>
              <a:t>   }</a:t>
            </a:r>
          </a:p>
          <a:p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539752" y="990600"/>
            <a:ext cx="10433048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accept()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blocks waiting for connection request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returns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connected descriptor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 with same properties as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listening descriptor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listenfd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Returns when connection between client and server is created and ready for I/O transfers</a:t>
            </a:r>
            <a:endParaRPr lang="en-US" sz="2000" dirty="0"/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I/O with client will be done via connected socket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also fills in client’s IP address 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ourier New" panose="02070309020205020404" pitchFamily="49" charset="0"/>
              </a:rPr>
              <a:t>clientaddr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and 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ourier New" panose="02070309020205020404" pitchFamily="49" charset="0"/>
              </a:rPr>
              <a:t>clientlen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accept</a:t>
            </a:r>
            <a:endParaRPr lang="en-US" alt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1654076"/>
            <a:ext cx="97536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descriptor */</a:t>
            </a:r>
          </a:p>
          <a:p>
            <a:r>
              <a:rPr lang="en-US" altLang="en-US" dirty="0"/>
              <a:t>    int </a:t>
            </a:r>
            <a:r>
              <a:rPr lang="en-US" altLang="en-US" dirty="0" err="1"/>
              <a:t>connfd</a:t>
            </a:r>
            <a:r>
              <a:rPr lang="en-US" altLang="en-US" dirty="0"/>
              <a:t>;   /* connected descriptor */ </a:t>
            </a:r>
          </a:p>
          <a:p>
            <a:r>
              <a:rPr lang="en-US" altLang="en-US" dirty="0"/>
              <a:t>    SA </a:t>
            </a:r>
            <a:r>
              <a:rPr lang="en-US" altLang="en-US" dirty="0" err="1"/>
              <a:t>clientaddr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socklen_t</a:t>
            </a:r>
            <a:r>
              <a:rPr lang="en-US" altLang="en-US" dirty="0"/>
              <a:t> </a:t>
            </a:r>
            <a:r>
              <a:rPr lang="en-US" altLang="en-US" dirty="0" err="1"/>
              <a:t>clientlen</a:t>
            </a:r>
            <a:r>
              <a:rPr lang="en-US" altLang="en-US" dirty="0"/>
              <a:t>;    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clientlen</a:t>
            </a:r>
            <a:r>
              <a:rPr lang="en-US" altLang="en-US" dirty="0"/>
              <a:t> = </a:t>
            </a:r>
            <a:r>
              <a:rPr lang="en-US" altLang="en-US" dirty="0" err="1"/>
              <a:t>sizeof</a:t>
            </a:r>
            <a:r>
              <a:rPr lang="en-US" altLang="en-US" dirty="0"/>
              <a:t>(</a:t>
            </a:r>
            <a:r>
              <a:rPr lang="en-US" altLang="en-US" dirty="0" err="1"/>
              <a:t>clientaddr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connfd</a:t>
            </a:r>
            <a:r>
              <a:rPr lang="en-US" altLang="en-US" dirty="0"/>
              <a:t> = accept(</a:t>
            </a:r>
            <a:r>
              <a:rPr lang="en-US" altLang="en-US" dirty="0" err="1"/>
              <a:t>listenfd</a:t>
            </a:r>
            <a:r>
              <a:rPr lang="en-US" altLang="en-US" dirty="0"/>
              <a:t>, (struct </a:t>
            </a:r>
            <a:r>
              <a:rPr lang="en-US" altLang="en-US" dirty="0" err="1"/>
              <a:t>sockaddr</a:t>
            </a:r>
            <a:r>
              <a:rPr lang="en-US" altLang="en-US" dirty="0"/>
              <a:t> *)&amp;</a:t>
            </a:r>
            <a:r>
              <a:rPr lang="en-US" altLang="en-US" dirty="0" err="1"/>
              <a:t>clientaddr</a:t>
            </a:r>
            <a:r>
              <a:rPr lang="en-US" altLang="en-US" dirty="0"/>
              <a:t>, &amp;</a:t>
            </a:r>
            <a:r>
              <a:rPr lang="en-US" altLang="en-US" dirty="0" err="1"/>
              <a:t>clientlen</a:t>
            </a:r>
            <a:r>
              <a:rPr lang="en-US" altLang="en-US" dirty="0"/>
              <a:t>);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BC6004-5988-474D-91CB-CBA28177D6D8}"/>
              </a:ext>
            </a:extLst>
          </p:cNvPr>
          <p:cNvSpPr/>
          <p:nvPr/>
        </p:nvSpPr>
        <p:spPr bwMode="auto">
          <a:xfrm>
            <a:off x="7405688" y="2362200"/>
            <a:ext cx="4760021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SA is union big enough to hold IPv6 addresses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271B0F-C469-4298-AD82-78CC44EE13B1}"/>
              </a:ext>
            </a:extLst>
          </p:cNvPr>
          <p:cNvCxnSpPr/>
          <p:nvPr/>
        </p:nvCxnSpPr>
        <p:spPr bwMode="auto">
          <a:xfrm flipH="1" flipV="1">
            <a:off x="3581400" y="2362200"/>
            <a:ext cx="3824288" cy="152400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Identifying Client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can determine domain name and IP address of client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28800" y="2193925"/>
            <a:ext cx="8631238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char hostname[NI_MAXHOST], </a:t>
            </a:r>
            <a:r>
              <a:rPr lang="en-US" altLang="en-US" dirty="0" err="1"/>
              <a:t>hostaddr</a:t>
            </a:r>
            <a:r>
              <a:rPr lang="en-US" altLang="en-US" dirty="0"/>
              <a:t>[NI_MAXHOST];</a:t>
            </a:r>
          </a:p>
          <a:p>
            <a:r>
              <a:rPr lang="en-US" altLang="en-US" dirty="0"/>
              <a:t>    ...</a:t>
            </a:r>
          </a:p>
          <a:p>
            <a:r>
              <a:rPr lang="en-US" altLang="en-US" dirty="0"/>
              <a:t>        error =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hostname, </a:t>
            </a:r>
            <a:r>
              <a:rPr lang="en-US" altLang="en-US" dirty="0" err="1"/>
              <a:t>sizeof</a:t>
            </a:r>
            <a:r>
              <a:rPr lang="en-US" altLang="en-US" dirty="0"/>
              <a:t> hostname, NULL, 0, 0);</a:t>
            </a:r>
          </a:p>
          <a:p>
            <a:r>
              <a:rPr lang="en-US" altLang="en-US" dirty="0"/>
              <a:t>        if (error != 0) {</a:t>
            </a:r>
          </a:p>
          <a:p>
            <a:r>
              <a:rPr lang="en-US" altLang="en-US" dirty="0"/>
              <a:t>          close(</a:t>
            </a:r>
            <a:r>
              <a:rPr lang="en-US" altLang="en-US" dirty="0" err="1"/>
              <a:t>connfd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  continue;</a:t>
            </a:r>
          </a:p>
          <a:p>
            <a:r>
              <a:rPr lang="en-US" altLang="en-US" dirty="0"/>
              <a:t>        }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</a:t>
            </a:r>
            <a:r>
              <a:rPr lang="en-US" altLang="en-US" dirty="0" err="1"/>
              <a:t>hostaddr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hostaddr</a:t>
            </a:r>
            <a:r>
              <a:rPr lang="en-US" altLang="en-US" dirty="0"/>
              <a:t>, NULL, 0, NI_NUMERICHOST);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printf</a:t>
            </a:r>
            <a:r>
              <a:rPr lang="en-US" altLang="en-US" dirty="0"/>
              <a:t>("server connected to %s (%s)\n", hostname, </a:t>
            </a:r>
            <a:r>
              <a:rPr lang="en-US" altLang="en-US" dirty="0" err="1"/>
              <a:t>hostaddr</a:t>
            </a:r>
            <a:r>
              <a:rPr lang="en-US" altLang="en-US" dirty="0"/>
              <a:t>);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895AD2-1525-964F-168F-772E718A8B8C}"/>
                  </a:ext>
                </a:extLst>
              </p14:cNvPr>
              <p14:cNvContentPartPr/>
              <p14:nvPr/>
            </p14:nvContentPartPr>
            <p14:xfrm>
              <a:off x="7480440" y="4216320"/>
              <a:ext cx="2038680" cy="641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895AD2-1525-964F-168F-772E718A8B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71080" y="4206960"/>
                <a:ext cx="2057400" cy="66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echo</a:t>
            </a:r>
            <a:endParaRPr lang="en-US" altLang="en-US"/>
          </a:p>
        </p:txBody>
      </p:sp>
      <p:sp>
        <p:nvSpPr>
          <p:cNvPr id="742404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Server uses Unix I/O to read and echo text lines until EOF (end-of-file) is encountered</a:t>
            </a:r>
          </a:p>
          <a:p>
            <a:pPr lvl="1" eaLnBrk="1" hangingPunct="1">
              <a:defRPr/>
            </a:pPr>
            <a:r>
              <a:rPr lang="en-US"/>
              <a:t>EOF notification caused by client calling </a:t>
            </a:r>
            <a:r>
              <a:rPr lang="en-US">
                <a:latin typeface="Courier New" pitchFamily="49" charset="0"/>
              </a:rPr>
              <a:t>close(clientfd)</a:t>
            </a:r>
          </a:p>
          <a:p>
            <a:pPr lvl="1" eaLnBrk="1" hangingPunct="1">
              <a:defRPr/>
            </a:pPr>
            <a:r>
              <a:rPr lang="en-US"/>
              <a:t>IMPORTANT: EOF is a condition, not a particular data byte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81200" y="3305175"/>
            <a:ext cx="7772400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void echo(int connfd)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    size_t n;</a:t>
            </a:r>
          </a:p>
          <a:p>
            <a:r>
              <a:rPr lang="en-US" altLang="en-US"/>
              <a:t>    char buf[MAXLINE];</a:t>
            </a:r>
          </a:p>
          <a:p>
            <a:endParaRPr lang="en-US" altLang="en-US"/>
          </a:p>
          <a:p>
            <a:r>
              <a:rPr lang="en-US" altLang="en-US"/>
              <a:t>    while((n = read(connfd, buf, sizeof buf)) &gt; 0) {</a:t>
            </a:r>
          </a:p>
          <a:p>
            <a:r>
              <a:rPr lang="en-US" altLang="en-US"/>
              <a:t>        printf("server received %d bytes\n", n);</a:t>
            </a:r>
          </a:p>
          <a:p>
            <a:r>
              <a:rPr lang="en-US" altLang="en-US"/>
              <a:t>        write(connfd, buf, n);</a:t>
            </a:r>
          </a:p>
          <a:p>
            <a:r>
              <a:rPr lang="en-US" altLang="en-US"/>
              <a:t>    }</a:t>
            </a:r>
          </a:p>
          <a:p>
            <a:r>
              <a:rPr lang="en-US" altLang="en-US"/>
              <a:t>}</a:t>
            </a:r>
          </a:p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Notion of an internet Protocol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/>
              <a:t>How is it possible to send bits across incompatible LANs and WANs?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Solution: </a:t>
            </a:r>
            <a:r>
              <a:rPr lang="en-US" i="1">
                <a:solidFill>
                  <a:srgbClr val="FF0000"/>
                </a:solidFill>
              </a:rPr>
              <a:t>protocol software</a:t>
            </a:r>
            <a:r>
              <a:rPr lang="en-US"/>
              <a:t> running on each host and router smooths out differences between different networks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Implements an </a:t>
            </a:r>
            <a:r>
              <a:rPr lang="en-US" i="1">
                <a:solidFill>
                  <a:srgbClr val="FF0000"/>
                </a:solidFill>
              </a:rPr>
              <a:t>internet protocol</a:t>
            </a:r>
            <a:r>
              <a:rPr lang="en-US"/>
              <a:t> (i.e., set of rules) that governs how hosts and routers should cooperate when they transfer data from network to network</a:t>
            </a:r>
          </a:p>
          <a:p>
            <a:pPr lvl="1" eaLnBrk="1" hangingPunct="1">
              <a:buFontTx/>
              <a:buChar char="•"/>
              <a:defRPr/>
            </a:pPr>
            <a:r>
              <a:rPr lang="en-US"/>
              <a:t>TCP/IP is protocol (family) for global IP Internet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Servers Using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 eaLnBrk="1" hangingPunct="1">
              <a:defRPr/>
            </a:pPr>
            <a:r>
              <a:rPr lang="en-US" dirty="0"/>
              <a:t>Our simple echo server</a:t>
            </a:r>
          </a:p>
          <a:p>
            <a:pPr lvl="1" eaLnBrk="1" hangingPunct="1">
              <a:defRPr/>
            </a:pPr>
            <a:r>
              <a:rPr lang="en-US" dirty="0"/>
              <a:t>Web servers</a:t>
            </a:r>
          </a:p>
          <a:p>
            <a:pPr lvl="1" eaLnBrk="1" hangingPunct="1">
              <a:defRPr/>
            </a:pPr>
            <a:r>
              <a:rPr lang="en-US" dirty="0"/>
              <a:t>Mail servers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Usage: 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telnet</a:t>
            </a:r>
            <a:r>
              <a:rPr lang="en-US" i="1" dirty="0">
                <a:latin typeface="Courier New" pitchFamily="49" charset="0"/>
              </a:rPr>
              <a:t> host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i="1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Creates connection with server running on </a:t>
            </a:r>
            <a:r>
              <a:rPr lang="en-US" i="1" dirty="0">
                <a:latin typeface="Courier New" pitchFamily="49" charset="0"/>
              </a:rPr>
              <a:t>host</a:t>
            </a:r>
            <a:r>
              <a:rPr lang="en-US" dirty="0"/>
              <a:t> and  listening on port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Echo Server With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05000" y="1085851"/>
            <a:ext cx="7408863" cy="45243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./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5 bytes</a:t>
            </a:r>
          </a:p>
          <a:p>
            <a:r>
              <a:rPr lang="en-US" altLang="en-US" dirty="0"/>
              <a:t>server received 8 bytes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/>
              <a:t>telnet mallet 5000</a:t>
            </a:r>
            <a:endParaRPr lang="en-US" altLang="en-US" dirty="0"/>
          </a:p>
          <a:p>
            <a:r>
              <a:rPr lang="en-US" altLang="en-US" dirty="0"/>
              <a:t>Trying 134.173.42.59...</a:t>
            </a:r>
          </a:p>
          <a:p>
            <a:r>
              <a:rPr lang="en-US" altLang="en-US" dirty="0"/>
              <a:t>Connected to mallet.</a:t>
            </a:r>
          </a:p>
          <a:p>
            <a:r>
              <a:rPr lang="en-US" altLang="en-US" dirty="0"/>
              <a:t>Escape character is '^]'.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^]</a:t>
            </a:r>
          </a:p>
          <a:p>
            <a:r>
              <a:rPr lang="en-US" altLang="en-US" dirty="0"/>
              <a:t>telnet&gt; quit</a:t>
            </a:r>
          </a:p>
          <a:p>
            <a:r>
              <a:rPr lang="en-US" altLang="en-US" dirty="0"/>
              <a:t>Connection closed.</a:t>
            </a:r>
          </a:p>
          <a:p>
            <a:r>
              <a:rPr lang="en-US" altLang="en-US" dirty="0"/>
              <a:t>bow&gt;</a:t>
            </a:r>
          </a:p>
        </p:txBody>
      </p:sp>
      <p:cxnSp>
        <p:nvCxnSpPr>
          <p:cNvPr id="35844" name="Straight Connector 2"/>
          <p:cNvCxnSpPr>
            <a:cxnSpLocks noChangeShapeType="1"/>
          </p:cNvCxnSpPr>
          <p:nvPr/>
        </p:nvCxnSpPr>
        <p:spPr bwMode="auto">
          <a:xfrm>
            <a:off x="1905001" y="2438400"/>
            <a:ext cx="74088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8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8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Echo Client and Server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055814" y="1371600"/>
            <a:ext cx="8078787" cy="403187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./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4 bytes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7 bytes</a:t>
            </a:r>
          </a:p>
          <a:p>
            <a:r>
              <a:rPr lang="en-US" altLang="en-US" dirty="0"/>
              <a:t>...</a:t>
            </a:r>
          </a:p>
          <a:p>
            <a:endParaRPr lang="en-US" altLang="en-US" dirty="0"/>
          </a:p>
          <a:p>
            <a:r>
              <a:rPr lang="en-US" altLang="en-US" dirty="0"/>
              <a:t>bow&gt; ./</a:t>
            </a:r>
            <a:r>
              <a:rPr lang="en-US" altLang="en-US" i="1" dirty="0" err="1"/>
              <a:t>echoclient</a:t>
            </a:r>
            <a:r>
              <a:rPr lang="en-US" altLang="en-US" i="1" dirty="0"/>
              <a:t> mallet 5000</a:t>
            </a:r>
            <a:endParaRPr lang="en-US" altLang="en-US" dirty="0"/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bow&gt; ./</a:t>
            </a:r>
            <a:r>
              <a:rPr lang="en-US" altLang="en-US" dirty="0" err="1"/>
              <a:t>echoclient</a:t>
            </a:r>
            <a:r>
              <a:rPr lang="en-US" altLang="en-US" dirty="0"/>
              <a:t> mallet 5000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bow&gt;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cxnSp>
        <p:nvCxnSpPr>
          <p:cNvPr id="36868" name="Straight Connector 3"/>
          <p:cNvCxnSpPr>
            <a:cxnSpLocks noChangeShapeType="1"/>
          </p:cNvCxnSpPr>
          <p:nvPr/>
        </p:nvCxnSpPr>
        <p:spPr bwMode="auto">
          <a:xfrm>
            <a:off x="2057400" y="2971800"/>
            <a:ext cx="80772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One More Important Function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Real servers often want to handle multiple clients</a:t>
            </a:r>
          </a:p>
          <a:p>
            <a:pPr eaLnBrk="1" hangingPunct="1">
              <a:defRPr/>
            </a:pPr>
            <a:r>
              <a:rPr lang="en-US" dirty="0"/>
              <a:t>Problem: you have 3 clients.  Only B wants service.  You can’t really write </a:t>
            </a:r>
            <a:r>
              <a:rPr lang="en-US" dirty="0">
                <a:latin typeface="Courier New" pitchFamily="49" charset="0"/>
              </a:rPr>
              <a:t>serve(A); serve(B); serve(C) </a:t>
            </a:r>
            <a:r>
              <a:rPr lang="en-US" dirty="0"/>
              <a:t>because B must wait for A to ask for service</a:t>
            </a:r>
          </a:p>
          <a:p>
            <a:pPr eaLnBrk="1" hangingPunct="1">
              <a:defRPr/>
            </a:pPr>
            <a:r>
              <a:rPr lang="en-US" dirty="0"/>
              <a:t>Solution A: One thread or subprocess per client</a:t>
            </a:r>
          </a:p>
          <a:p>
            <a:pPr eaLnBrk="1" hangingPunct="1">
              <a:defRPr/>
            </a:pPr>
            <a:r>
              <a:rPr lang="en-US" dirty="0"/>
              <a:t>Solution B: </a:t>
            </a:r>
            <a:r>
              <a:rPr lang="en-US" dirty="0">
                <a:latin typeface="Courier New" pitchFamily="49" charset="0"/>
              </a:rPr>
              <a:t>select</a:t>
            </a:r>
            <a:r>
              <a:rPr lang="en-US" dirty="0"/>
              <a:t> system call</a:t>
            </a:r>
          </a:p>
          <a:p>
            <a:pPr lvl="1" eaLnBrk="1" hangingPunct="1">
              <a:defRPr/>
            </a:pPr>
            <a:r>
              <a:rPr lang="en-US" dirty="0"/>
              <a:t>Accepts set of file descriptors you’re interested in</a:t>
            </a:r>
          </a:p>
          <a:p>
            <a:pPr lvl="1" eaLnBrk="1" hangingPunct="1">
              <a:defRPr/>
            </a:pPr>
            <a:r>
              <a:rPr lang="en-US" dirty="0"/>
              <a:t>Tells you which ones have input waiting or are ready for output</a:t>
            </a:r>
          </a:p>
          <a:p>
            <a:pPr lvl="1" eaLnBrk="1" hangingPunct="1">
              <a:defRPr/>
            </a:pPr>
            <a:r>
              <a:rPr lang="en-US" dirty="0"/>
              <a:t>Then you can read from or write to only the active ones</a:t>
            </a:r>
          </a:p>
          <a:p>
            <a:pPr lvl="1" eaLnBrk="1" hangingPunct="1">
              <a:defRPr/>
            </a:pPr>
            <a:r>
              <a:rPr lang="en-US" dirty="0"/>
              <a:t>For more info, see </a:t>
            </a:r>
            <a:r>
              <a:rPr lang="en-US" dirty="0">
                <a:latin typeface="Courier New" pitchFamily="49" charset="0"/>
              </a:rPr>
              <a:t>man 2 select</a:t>
            </a:r>
            <a:r>
              <a:rPr lang="en-US" dirty="0"/>
              <a:t> and Section 12.2 in text</a:t>
            </a:r>
          </a:p>
        </p:txBody>
      </p:sp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W. Richard Stevens, “Unix Network Programming: Networking APIs: Sockets and XTI”, Volume 1, Second Edition, Prentice Hall, 1998</a:t>
            </a:r>
          </a:p>
          <a:p>
            <a:pPr lvl="1" eaLnBrk="1" hangingPunct="1">
              <a:defRPr/>
            </a:pPr>
            <a:r>
              <a:rPr lang="en-US" dirty="0"/>
              <a:t>THE network programming bible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Complete versions of the echo client and server (for IPv4 only) are developed in the text</a:t>
            </a:r>
          </a:p>
          <a:p>
            <a:pPr lvl="1" eaLnBrk="1" hangingPunct="1">
              <a:defRPr/>
            </a:pPr>
            <a:r>
              <a:rPr lang="en-US" dirty="0"/>
              <a:t>Fully general IPv4/IPv6 versions (from these slides) are available from class web page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1. Provides naming scheme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Defines uniform format for </a:t>
            </a:r>
            <a:r>
              <a:rPr lang="en-US" dirty="0">
                <a:solidFill>
                  <a:srgbClr val="FF0000"/>
                </a:solidFill>
              </a:rPr>
              <a:t>host addresses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Each host (and router) is assigned at least one internet address that uniquely identifies it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2. Provides delivery mechanism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An internet protocol defines a standard transfer unit (</a:t>
            </a:r>
            <a:r>
              <a:rPr lang="en-US" i="1" dirty="0">
                <a:solidFill>
                  <a:srgbClr val="FF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Packet consists of </a:t>
            </a:r>
            <a:r>
              <a:rPr lang="en-US" i="1" dirty="0">
                <a:solidFill>
                  <a:srgbClr val="FF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FF0000"/>
                </a:solidFill>
              </a:rPr>
              <a:t>payload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Header: contains info such as packet size, source and destination addresses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Payload: contains data bits sent from source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/>
              <a:t>Encapsulation—key to network messages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We are glossing over several important questions:</a:t>
            </a:r>
          </a:p>
          <a:p>
            <a:pPr lvl="1" eaLnBrk="1" hangingPunct="1">
              <a:defRPr/>
            </a:pPr>
            <a:r>
              <a:rPr lang="en-US"/>
              <a:t>What if different networks have different maximum frame sizes? (segmentation)</a:t>
            </a:r>
          </a:p>
          <a:p>
            <a:pPr lvl="1" eaLnBrk="1" hangingPunct="1">
              <a:defRPr/>
            </a:pPr>
            <a:r>
              <a:rPr lang="en-US"/>
              <a:t>How do routers know where to forward frames?</a:t>
            </a:r>
          </a:p>
          <a:p>
            <a:pPr lvl="1" eaLnBrk="1" hangingPunct="1">
              <a:defRPr/>
            </a:pPr>
            <a:r>
              <a:rPr lang="en-US"/>
              <a:t>How do routers learn when the network topology changes?</a:t>
            </a:r>
          </a:p>
          <a:p>
            <a:pPr lvl="1" eaLnBrk="1" hangingPunct="1">
              <a:defRPr/>
            </a:pPr>
            <a:r>
              <a:rPr lang="en-US"/>
              <a:t>What if packets get lost?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These (and other) questions are addressed by the area of  systems known as </a:t>
            </a:r>
            <a:r>
              <a:rPr lang="en-US" i="1"/>
              <a:t>computer networking: CS 125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60622</TotalTime>
  <Pages>35</Pages>
  <Words>7365</Words>
  <Application>Microsoft Office PowerPoint</Application>
  <PresentationFormat>Widescreen</PresentationFormat>
  <Paragraphs>1258</Paragraphs>
  <Slides>74</Slides>
  <Notes>74</Notes>
  <HiddenSlides>26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2" baseType="lpstr">
      <vt:lpstr>Arial</vt:lpstr>
      <vt:lpstr>Calibri</vt:lpstr>
      <vt:lpstr>Century Gothic</vt:lpstr>
      <vt:lpstr>Courier New</vt:lpstr>
      <vt:lpstr>Helvetica</vt:lpstr>
      <vt:lpstr>Times</vt:lpstr>
      <vt:lpstr>Wingdings</vt:lpstr>
      <vt:lpstr>class02</vt:lpstr>
      <vt:lpstr>Networking 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 Notion of an internet Protocol</vt:lpstr>
      <vt:lpstr>What Does an internet Protocol Do?</vt:lpstr>
      <vt:lpstr>Other Issues</vt:lpstr>
      <vt:lpstr>Global IP Internet</vt:lpstr>
      <vt:lpstr>Hardware and Software Organization of an Internet Application</vt:lpstr>
      <vt:lpstr>Programmer’s View of Internet</vt:lpstr>
      <vt:lpstr>Transferring Data via a Network</vt:lpstr>
      <vt:lpstr>Aside: IPv4 and IPv6</vt:lpstr>
      <vt:lpstr>1. IP (v4) Addresses</vt:lpstr>
      <vt:lpstr>Dotted-Decimal Notation</vt:lpstr>
      <vt:lpstr>2. Internet Domain Names</vt:lpstr>
      <vt:lpstr>Domain Naming System (DNS)</vt:lpstr>
      <vt:lpstr>Properties of DNS Host Entries</vt:lpstr>
      <vt:lpstr>A Program That Queries DNS</vt:lpstr>
      <vt:lpstr>Querying DNS from the Command Line</vt:lpstr>
      <vt:lpstr>3. Internet Connections</vt:lpstr>
      <vt:lpstr>Well-known Ports and Service Names </vt:lpstr>
      <vt:lpstr>Putting it all Together:  Anatomy of an Internet Connection</vt:lpstr>
      <vt:lpstr>Client-Server Transactions</vt:lpstr>
      <vt:lpstr>1. IP Addresses</vt:lpstr>
      <vt:lpstr>2. Domain Naming System (DNS)</vt:lpstr>
      <vt:lpstr>3. Internet Connections</vt:lpstr>
      <vt:lpstr>Clients</vt:lpstr>
      <vt:lpstr>Using Ports to Identify Services</vt:lpstr>
      <vt:lpstr>Servers</vt:lpstr>
      <vt:lpstr>Server Examples</vt:lpstr>
      <vt:lpstr>Sockets Interface</vt:lpstr>
      <vt:lpstr>Sockets</vt:lpstr>
      <vt:lpstr>Overview of Sockets Interface</vt:lpstr>
      <vt:lpstr>Sockets Interface</vt:lpstr>
      <vt:lpstr>Socket Address Structures</vt:lpstr>
      <vt:lpstr>Socket Address Structures</vt:lpstr>
      <vt:lpstr>Socket Address Structures</vt:lpstr>
      <vt:lpstr>Truly Generic Socket Address Structure</vt:lpstr>
      <vt:lpstr>Sockets Interface</vt:lpstr>
      <vt:lpstr>Sockets Interface: socket</vt:lpstr>
      <vt:lpstr>Sockets Interface</vt:lpstr>
      <vt:lpstr>Sockets Interface: connect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accept Illustrated</vt:lpstr>
      <vt:lpstr>Connected vs. Listening Descriptors</vt:lpstr>
      <vt:lpstr>Sockets Interface</vt:lpstr>
      <vt:lpstr>Echo Client Main Routine</vt:lpstr>
      <vt:lpstr>Echo Client: open_clientfd</vt:lpstr>
      <vt:lpstr>Echo Client: open_clientfd (getaddrinfo)</vt:lpstr>
      <vt:lpstr>Echo Client: open_clientfd (socket)</vt:lpstr>
      <vt:lpstr>Echo Client: open_clientfd (connect)</vt:lpstr>
      <vt:lpstr>Echo Server: Main Routine</vt:lpstr>
      <vt:lpstr>Echo Server: open_listenfd</vt:lpstr>
      <vt:lpstr>Echo Server: open_listenfd (getaddrinfo)</vt:lpstr>
      <vt:lpstr>Echo Server: open_listenfd (socket)</vt:lpstr>
      <vt:lpstr>Echo Server: open_listenfd (setsockopt)</vt:lpstr>
      <vt:lpstr>Echo Server: open_listenfd (bind)</vt:lpstr>
      <vt:lpstr>Echo Server: open_listenfd  (listen)</vt:lpstr>
      <vt:lpstr>Echo Server: Main Loop</vt:lpstr>
      <vt:lpstr>Echo Server: accept</vt:lpstr>
      <vt:lpstr>Echo Server: Identifying Client</vt:lpstr>
      <vt:lpstr>Echo Server: echo</vt:lpstr>
      <vt:lpstr>Testing Servers Using telnet</vt:lpstr>
      <vt:lpstr>Testing Echo Server With telnet</vt:lpstr>
      <vt:lpstr>Running Echo Client and Server</vt:lpstr>
      <vt:lpstr>One More Important Function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</dc:title>
  <dc:subject/>
  <dc:creator>Randal E. Bryant and David R. O'Hallaron</dc:creator>
  <cp:keywords/>
  <dc:description/>
  <cp:lastModifiedBy>Geoffrey Kuenning</cp:lastModifiedBy>
  <cp:revision>460</cp:revision>
  <cp:lastPrinted>2023-04-08T22:45:04Z</cp:lastPrinted>
  <dcterms:created xsi:type="dcterms:W3CDTF">1998-08-11T09:19:24Z</dcterms:created>
  <dcterms:modified xsi:type="dcterms:W3CDTF">2023-04-18T23:01:17Z</dcterms:modified>
</cp:coreProperties>
</file>