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notesSlides/notesSlide5.xml" ContentType="application/vnd.openxmlformats-officedocument.presentationml.notesSlide+xml"/>
  <Override PartName="/ppt/ink/ink2.xml" ContentType="application/inkml+xml"/>
  <Override PartName="/ppt/notesSlides/notesSlide6.xml" ContentType="application/vnd.openxmlformats-officedocument.presentationml.notesSlide+xml"/>
  <Override PartName="/ppt/ink/ink3.xml" ContentType="application/inkml+xml"/>
  <Override PartName="/ppt/notesSlides/notesSlide7.xml" ContentType="application/vnd.openxmlformats-officedocument.presentationml.notesSlide+xml"/>
  <Override PartName="/ppt/ink/ink4.xml" ContentType="application/inkml+xml"/>
  <Override PartName="/ppt/notesSlides/notesSlide8.xml" ContentType="application/vnd.openxmlformats-officedocument.presentationml.notesSlide+xml"/>
  <Override PartName="/ppt/ink/ink5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6.xml" ContentType="application/inkml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ink/ink7.xml" ContentType="application/inkml+xml"/>
  <Override PartName="/ppt/notesSlides/notesSlide18.xml" ContentType="application/vnd.openxmlformats-officedocument.presentationml.notesSlide+xml"/>
  <Override PartName="/ppt/ink/ink8.xml" ContentType="application/inkml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ink/ink9.xml" ContentType="application/inkml+xml"/>
  <Override PartName="/ppt/notesSlides/notesSlide22.xml" ContentType="application/vnd.openxmlformats-officedocument.presentationml.notesSlide+xml"/>
  <Override PartName="/ppt/charts/chart3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343" r:id="rId2"/>
    <p:sldId id="345" r:id="rId3"/>
    <p:sldId id="346" r:id="rId4"/>
    <p:sldId id="347" r:id="rId5"/>
    <p:sldId id="348" r:id="rId6"/>
    <p:sldId id="448" r:id="rId7"/>
    <p:sldId id="350" r:id="rId8"/>
    <p:sldId id="449" r:id="rId9"/>
    <p:sldId id="450" r:id="rId10"/>
    <p:sldId id="451" r:id="rId11"/>
    <p:sldId id="452" r:id="rId12"/>
    <p:sldId id="453" r:id="rId13"/>
    <p:sldId id="454" r:id="rId14"/>
    <p:sldId id="455" r:id="rId15"/>
    <p:sldId id="456" r:id="rId16"/>
    <p:sldId id="457" r:id="rId17"/>
    <p:sldId id="458" r:id="rId18"/>
    <p:sldId id="459" r:id="rId19"/>
    <p:sldId id="460" r:id="rId20"/>
    <p:sldId id="462" r:id="rId21"/>
    <p:sldId id="463" r:id="rId22"/>
    <p:sldId id="464" r:id="rId23"/>
    <p:sldId id="465" r:id="rId24"/>
    <p:sldId id="466" r:id="rId25"/>
    <p:sldId id="467" r:id="rId26"/>
    <p:sldId id="461" r:id="rId27"/>
  </p:sldIdLst>
  <p:sldSz cx="12192000" cy="6858000"/>
  <p:notesSz cx="6667500" cy="86868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A50021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1" autoAdjust="0"/>
    <p:restoredTop sz="94568" autoAdjust="0"/>
  </p:normalViewPr>
  <p:slideViewPr>
    <p:cSldViewPr>
      <p:cViewPr varScale="1">
        <p:scale>
          <a:sx n="102" d="100"/>
          <a:sy n="102" d="100"/>
        </p:scale>
        <p:origin x="750" y="102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"/>
    </p:cViewPr>
  </p:sorterViewPr>
  <p:notesViewPr>
    <p:cSldViewPr>
      <p:cViewPr varScale="1">
        <p:scale>
          <a:sx n="56" d="100"/>
          <a:sy n="56" d="100"/>
        </p:scale>
        <p:origin x="2550" y="90"/>
      </p:cViewPr>
      <p:guideLst>
        <p:guide orient="horz" pos="2736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cpe-examp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842173350582"/>
          <c:y val="7.3107049608355096E-2"/>
          <c:w val="0.82923673997412695"/>
          <c:h val="0.71801566579634502"/>
        </c:manualLayout>
      </c:layout>
      <c:scatterChart>
        <c:scatterStyle val="lineMarker"/>
        <c:varyColors val="0"/>
        <c:ser>
          <c:idx val="0"/>
          <c:order val="0"/>
          <c:tx>
            <c:strRef>
              <c:f>lower!$H$24</c:f>
              <c:strCache>
                <c:ptCount val="1"/>
                <c:pt idx="0">
                  <c:v>lower1</c:v>
                </c:pt>
              </c:strCache>
            </c:strRef>
          </c:tx>
          <c:spPr>
            <a:ln w="25400">
              <a:solidFill>
                <a:srgbClr val="8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lower!$H$25:$H$50</c:f>
              <c:numCache>
                <c:formatCode>General</c:formatCode>
                <c:ptCount val="26"/>
                <c:pt idx="0">
                  <c:v>0</c:v>
                </c:pt>
                <c:pt idx="1">
                  <c:v>0.38247999999999999</c:v>
                </c:pt>
                <c:pt idx="2">
                  <c:v>1.529026</c:v>
                </c:pt>
                <c:pt idx="3">
                  <c:v>3.439454</c:v>
                </c:pt>
                <c:pt idx="4">
                  <c:v>6.1138879999999913</c:v>
                </c:pt>
                <c:pt idx="5">
                  <c:v>9.5525529999999996</c:v>
                </c:pt>
                <c:pt idx="6">
                  <c:v>13.75432</c:v>
                </c:pt>
                <c:pt idx="7">
                  <c:v>18.721091999999999</c:v>
                </c:pt>
                <c:pt idx="8">
                  <c:v>24.451184000000001</c:v>
                </c:pt>
                <c:pt idx="9">
                  <c:v>30.945739999999919</c:v>
                </c:pt>
                <c:pt idx="10">
                  <c:v>38.204385000000002</c:v>
                </c:pt>
                <c:pt idx="11">
                  <c:v>46.226627999999998</c:v>
                </c:pt>
                <c:pt idx="12">
                  <c:v>55.013938000000003</c:v>
                </c:pt>
                <c:pt idx="13">
                  <c:v>64.564981000000003</c:v>
                </c:pt>
                <c:pt idx="14">
                  <c:v>74.879954999999995</c:v>
                </c:pt>
                <c:pt idx="15">
                  <c:v>85.968007999999998</c:v>
                </c:pt>
                <c:pt idx="16">
                  <c:v>97.809497999999977</c:v>
                </c:pt>
                <c:pt idx="17">
                  <c:v>110.416061</c:v>
                </c:pt>
                <c:pt idx="18">
                  <c:v>123.79652900000001</c:v>
                </c:pt>
                <c:pt idx="19">
                  <c:v>137.93689800000001</c:v>
                </c:pt>
                <c:pt idx="20">
                  <c:v>152.830521</c:v>
                </c:pt>
                <c:pt idx="21">
                  <c:v>168.48597100000001</c:v>
                </c:pt>
                <c:pt idx="22">
                  <c:v>184.916539</c:v>
                </c:pt>
                <c:pt idx="23">
                  <c:v>202.114667</c:v>
                </c:pt>
                <c:pt idx="24">
                  <c:v>220.06251</c:v>
                </c:pt>
                <c:pt idx="25">
                  <c:v>238.807323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C29-4C08-B5E1-C4DF01E1A4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3974272"/>
        <c:axId val="154112768"/>
      </c:scatterChart>
      <c:valAx>
        <c:axId val="153974272"/>
        <c:scaling>
          <c:orientation val="minMax"/>
          <c:max val="50000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01"/>
              <c:y val="0.8851174934725849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4112768"/>
        <c:crosses val="autoZero"/>
        <c:crossBetween val="midCat"/>
      </c:valAx>
      <c:valAx>
        <c:axId val="154112768"/>
        <c:scaling>
          <c:orientation val="minMax"/>
          <c:max val="25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CPU seconds</a:t>
                </a:r>
              </a:p>
            </c:rich>
          </c:tx>
          <c:layout>
            <c:manualLayout>
              <c:xMode val="edge"/>
              <c:yMode val="edge"/>
              <c:x val="2.0698576972833099E-2"/>
              <c:y val="0.287206266318538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3974272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842173350582"/>
          <c:y val="7.3107049608355096E-2"/>
          <c:w val="0.82923673997412695"/>
          <c:h val="0.71801566579634502"/>
        </c:manualLayout>
      </c:layout>
      <c:scatterChart>
        <c:scatterStyle val="lineMarker"/>
        <c:varyColors val="0"/>
        <c:ser>
          <c:idx val="0"/>
          <c:order val="0"/>
          <c:tx>
            <c:strRef>
              <c:f>lower!$H$24</c:f>
              <c:strCache>
                <c:ptCount val="1"/>
                <c:pt idx="0">
                  <c:v>lower1</c:v>
                </c:pt>
              </c:strCache>
            </c:strRef>
          </c:tx>
          <c:spPr>
            <a:ln w="25400">
              <a:solidFill>
                <a:srgbClr val="8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lower!$H$25:$H$50</c:f>
              <c:numCache>
                <c:formatCode>General</c:formatCode>
                <c:ptCount val="26"/>
                <c:pt idx="0">
                  <c:v>0</c:v>
                </c:pt>
                <c:pt idx="1">
                  <c:v>0.38247999999999999</c:v>
                </c:pt>
                <c:pt idx="2">
                  <c:v>1.529026</c:v>
                </c:pt>
                <c:pt idx="3">
                  <c:v>3.439454</c:v>
                </c:pt>
                <c:pt idx="4">
                  <c:v>6.1138879999999887</c:v>
                </c:pt>
                <c:pt idx="5">
                  <c:v>9.5525529999999996</c:v>
                </c:pt>
                <c:pt idx="6">
                  <c:v>13.75432</c:v>
                </c:pt>
                <c:pt idx="7">
                  <c:v>18.721091999999999</c:v>
                </c:pt>
                <c:pt idx="8">
                  <c:v>24.451184000000001</c:v>
                </c:pt>
                <c:pt idx="9">
                  <c:v>30.945739999999901</c:v>
                </c:pt>
                <c:pt idx="10">
                  <c:v>38.204385000000002</c:v>
                </c:pt>
                <c:pt idx="11">
                  <c:v>46.226627999999998</c:v>
                </c:pt>
                <c:pt idx="12">
                  <c:v>55.013938000000003</c:v>
                </c:pt>
                <c:pt idx="13">
                  <c:v>64.564981000000003</c:v>
                </c:pt>
                <c:pt idx="14">
                  <c:v>74.879954999999995</c:v>
                </c:pt>
                <c:pt idx="15">
                  <c:v>85.968007999999998</c:v>
                </c:pt>
                <c:pt idx="16">
                  <c:v>97.809497999999977</c:v>
                </c:pt>
                <c:pt idx="17">
                  <c:v>110.416061</c:v>
                </c:pt>
                <c:pt idx="18">
                  <c:v>123.79652900000001</c:v>
                </c:pt>
                <c:pt idx="19">
                  <c:v>137.93689800000001</c:v>
                </c:pt>
                <c:pt idx="20">
                  <c:v>152.830521</c:v>
                </c:pt>
                <c:pt idx="21">
                  <c:v>168.48597100000001</c:v>
                </c:pt>
                <c:pt idx="22">
                  <c:v>184.916539</c:v>
                </c:pt>
                <c:pt idx="23">
                  <c:v>202.114667</c:v>
                </c:pt>
                <c:pt idx="24">
                  <c:v>220.06251</c:v>
                </c:pt>
                <c:pt idx="25">
                  <c:v>238.807323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7A7-4217-A272-46C6AF94B1DF}"/>
            </c:ext>
          </c:extLst>
        </c:ser>
        <c:ser>
          <c:idx val="1"/>
          <c:order val="1"/>
          <c:tx>
            <c:strRef>
              <c:f>lower!$I$24</c:f>
              <c:strCache>
                <c:ptCount val="1"/>
                <c:pt idx="0">
                  <c:v>lower2</c:v>
                </c:pt>
              </c:strCache>
            </c:strRef>
          </c:tx>
          <c:spPr>
            <a:ln w="25400">
              <a:solidFill>
                <a:srgbClr val="333333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lower!$I$25:$I$50</c:f>
              <c:numCache>
                <c:formatCode>General</c:formatCode>
                <c:ptCount val="26"/>
                <c:pt idx="0">
                  <c:v>0</c:v>
                </c:pt>
                <c:pt idx="1">
                  <c:v>3.8000000000000002E-5</c:v>
                </c:pt>
                <c:pt idx="2">
                  <c:v>7.7000000000000001E-5</c:v>
                </c:pt>
                <c:pt idx="3">
                  <c:v>1.15E-4</c:v>
                </c:pt>
                <c:pt idx="4">
                  <c:v>1.5300000000000001E-4</c:v>
                </c:pt>
                <c:pt idx="5">
                  <c:v>1.9100000000000001E-4</c:v>
                </c:pt>
                <c:pt idx="6">
                  <c:v>2.2900000000000001E-4</c:v>
                </c:pt>
                <c:pt idx="7">
                  <c:v>2.6699999999999998E-4</c:v>
                </c:pt>
                <c:pt idx="8">
                  <c:v>3.0600000000000001E-4</c:v>
                </c:pt>
                <c:pt idx="9">
                  <c:v>3.4400000000000001E-4</c:v>
                </c:pt>
                <c:pt idx="10">
                  <c:v>3.8200000000000002E-4</c:v>
                </c:pt>
                <c:pt idx="11">
                  <c:v>4.2000000000000002E-4</c:v>
                </c:pt>
                <c:pt idx="12">
                  <c:v>4.5800000000000002E-4</c:v>
                </c:pt>
                <c:pt idx="13">
                  <c:v>4.9700000000000005E-4</c:v>
                </c:pt>
                <c:pt idx="14">
                  <c:v>5.3499999999999999E-4</c:v>
                </c:pt>
                <c:pt idx="15">
                  <c:v>5.7300000000000005E-4</c:v>
                </c:pt>
                <c:pt idx="16">
                  <c:v>6.11E-4</c:v>
                </c:pt>
                <c:pt idx="17">
                  <c:v>6.4899999999999995E-4</c:v>
                </c:pt>
                <c:pt idx="18">
                  <c:v>6.87E-4</c:v>
                </c:pt>
                <c:pt idx="19">
                  <c:v>7.2599999999999997E-4</c:v>
                </c:pt>
                <c:pt idx="20">
                  <c:v>7.6400000000000003E-4</c:v>
                </c:pt>
                <c:pt idx="21">
                  <c:v>8.0199999999999998E-4</c:v>
                </c:pt>
                <c:pt idx="22">
                  <c:v>8.4000000000000003E-4</c:v>
                </c:pt>
                <c:pt idx="23">
                  <c:v>8.7799999999999998E-4</c:v>
                </c:pt>
                <c:pt idx="24">
                  <c:v>9.1699999999999995E-4</c:v>
                </c:pt>
                <c:pt idx="25">
                  <c:v>9.5500000000000001E-4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7A7-4217-A272-46C6AF94B1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9631232"/>
        <c:axId val="160233344"/>
      </c:scatterChart>
      <c:valAx>
        <c:axId val="159631232"/>
        <c:scaling>
          <c:orientation val="minMax"/>
          <c:max val="50000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01"/>
              <c:y val="0.8851174934725849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0233344"/>
        <c:crosses val="autoZero"/>
        <c:crossBetween val="midCat"/>
      </c:valAx>
      <c:valAx>
        <c:axId val="160233344"/>
        <c:scaling>
          <c:orientation val="minMax"/>
          <c:max val="25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CPU seconds</a:t>
                </a:r>
              </a:p>
            </c:rich>
          </c:tx>
          <c:layout>
            <c:manualLayout>
              <c:xMode val="edge"/>
              <c:yMode val="edge"/>
              <c:x val="2.0698576972833099E-2"/>
              <c:y val="0.287206266318538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9631232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6807817589577"/>
          <c:y val="6.3380426983446495E-2"/>
          <c:w val="0.81758957654723097"/>
          <c:h val="0.76995481668779497"/>
        </c:manualLayout>
      </c:layout>
      <c:scatterChart>
        <c:scatterStyle val="lineMarker"/>
        <c:varyColors val="0"/>
        <c:ser>
          <c:idx val="0"/>
          <c:order val="0"/>
          <c:tx>
            <c:strRef>
              <c:f>'cpe2'!$A$3</c:f>
              <c:strCache>
                <c:ptCount val="1"/>
                <c:pt idx="0">
                  <c:v>psum1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'cpe2'!$B$3:$AE$3</c:f>
              <c:numCache>
                <c:formatCode>General</c:formatCode>
                <c:ptCount val="30"/>
                <c:pt idx="1">
                  <c:v>2112.6</c:v>
                </c:pt>
                <c:pt idx="2">
                  <c:v>1451.1</c:v>
                </c:pt>
                <c:pt idx="3">
                  <c:v>1188.5999999999999</c:v>
                </c:pt>
                <c:pt idx="4">
                  <c:v>1218</c:v>
                </c:pt>
                <c:pt idx="5">
                  <c:v>2131.5</c:v>
                </c:pt>
                <c:pt idx="6">
                  <c:v>1247.4000000000001</c:v>
                </c:pt>
                <c:pt idx="7">
                  <c:v>2003.4</c:v>
                </c:pt>
                <c:pt idx="8">
                  <c:v>1190.7</c:v>
                </c:pt>
                <c:pt idx="9">
                  <c:v>1117.2</c:v>
                </c:pt>
                <c:pt idx="10">
                  <c:v>758.1</c:v>
                </c:pt>
                <c:pt idx="11">
                  <c:v>2020.2</c:v>
                </c:pt>
                <c:pt idx="12">
                  <c:v>1629.6</c:v>
                </c:pt>
                <c:pt idx="13">
                  <c:v>1686.3</c:v>
                </c:pt>
                <c:pt idx="14">
                  <c:v>1211.7</c:v>
                </c:pt>
                <c:pt idx="15">
                  <c:v>1568.7</c:v>
                </c:pt>
                <c:pt idx="16">
                  <c:v>1841.7</c:v>
                </c:pt>
                <c:pt idx="17">
                  <c:v>1543.5</c:v>
                </c:pt>
                <c:pt idx="18">
                  <c:v>1358.7</c:v>
                </c:pt>
                <c:pt idx="19">
                  <c:v>2011.8</c:v>
                </c:pt>
                <c:pt idx="20">
                  <c:v>2066.4</c:v>
                </c:pt>
                <c:pt idx="21">
                  <c:v>1373.4</c:v>
                </c:pt>
                <c:pt idx="22">
                  <c:v>1635.9</c:v>
                </c:pt>
                <c:pt idx="23">
                  <c:v>2032.8</c:v>
                </c:pt>
                <c:pt idx="24">
                  <c:v>2058</c:v>
                </c:pt>
                <c:pt idx="25">
                  <c:v>787.5</c:v>
                </c:pt>
                <c:pt idx="26">
                  <c:v>1539.3</c:v>
                </c:pt>
                <c:pt idx="27">
                  <c:v>1285.2</c:v>
                </c:pt>
                <c:pt idx="28">
                  <c:v>905.1</c:v>
                </c:pt>
                <c:pt idx="29">
                  <c:v>1938.3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C70-4167-BAB2-68D8E3193A7E}"/>
            </c:ext>
          </c:extLst>
        </c:ser>
        <c:ser>
          <c:idx val="1"/>
          <c:order val="1"/>
          <c:tx>
            <c:strRef>
              <c:f>'cpe2'!$A$4</c:f>
              <c:strCache>
                <c:ptCount val="1"/>
                <c:pt idx="0">
                  <c:v>psum1i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'cpe2'!$B$4:$AE$4</c:f>
              <c:numCache>
                <c:formatCode>General</c:formatCode>
                <c:ptCount val="30"/>
                <c:pt idx="0">
                  <c:v>367.79</c:v>
                </c:pt>
                <c:pt idx="1">
                  <c:v>2107.4299999999998</c:v>
                </c:pt>
                <c:pt idx="2">
                  <c:v>1449.43</c:v>
                </c:pt>
                <c:pt idx="3">
                  <c:v>1188.03</c:v>
                </c:pt>
                <c:pt idx="4">
                  <c:v>1224.0899999999999</c:v>
                </c:pt>
                <c:pt idx="5">
                  <c:v>2134.4699999999998</c:v>
                </c:pt>
                <c:pt idx="6">
                  <c:v>1242.1199999999999</c:v>
                </c:pt>
                <c:pt idx="7">
                  <c:v>1999.27</c:v>
                </c:pt>
                <c:pt idx="8">
                  <c:v>1188.03</c:v>
                </c:pt>
                <c:pt idx="9">
                  <c:v>1115.92</c:v>
                </c:pt>
                <c:pt idx="10">
                  <c:v>755.38</c:v>
                </c:pt>
                <c:pt idx="11">
                  <c:v>2017.29</c:v>
                </c:pt>
                <c:pt idx="12">
                  <c:v>1629.7</c:v>
                </c:pt>
                <c:pt idx="13">
                  <c:v>1683.79</c:v>
                </c:pt>
                <c:pt idx="14">
                  <c:v>1215.07</c:v>
                </c:pt>
                <c:pt idx="15">
                  <c:v>1575.62</c:v>
                </c:pt>
                <c:pt idx="16">
                  <c:v>1837.02</c:v>
                </c:pt>
                <c:pt idx="17">
                  <c:v>1548.58</c:v>
                </c:pt>
                <c:pt idx="18">
                  <c:v>1359.29</c:v>
                </c:pt>
                <c:pt idx="19">
                  <c:v>2008.28</c:v>
                </c:pt>
                <c:pt idx="20">
                  <c:v>2071.37</c:v>
                </c:pt>
                <c:pt idx="21">
                  <c:v>1377.32</c:v>
                </c:pt>
                <c:pt idx="22">
                  <c:v>1638.72</c:v>
                </c:pt>
                <c:pt idx="23">
                  <c:v>2035.32</c:v>
                </c:pt>
                <c:pt idx="24">
                  <c:v>2062.36</c:v>
                </c:pt>
                <c:pt idx="25">
                  <c:v>791.42999999999938</c:v>
                </c:pt>
                <c:pt idx="26">
                  <c:v>1539.57</c:v>
                </c:pt>
                <c:pt idx="27">
                  <c:v>1287.18</c:v>
                </c:pt>
                <c:pt idx="28">
                  <c:v>899.6</c:v>
                </c:pt>
                <c:pt idx="29">
                  <c:v>1936.17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C70-4167-BAB2-68D8E3193A7E}"/>
            </c:ext>
          </c:extLst>
        </c:ser>
        <c:ser>
          <c:idx val="2"/>
          <c:order val="2"/>
          <c:tx>
            <c:strRef>
              <c:f>'cpe2'!$A$5</c:f>
              <c:strCache>
                <c:ptCount val="1"/>
                <c:pt idx="0">
                  <c:v>psum2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'cpe2'!$B$5:$AE$5</c:f>
              <c:numCache>
                <c:formatCode>General</c:formatCode>
                <c:ptCount val="30"/>
                <c:pt idx="1">
                  <c:v>1535.1</c:v>
                </c:pt>
                <c:pt idx="2">
                  <c:v>1100.4000000000001</c:v>
                </c:pt>
                <c:pt idx="3">
                  <c:v>921.9</c:v>
                </c:pt>
                <c:pt idx="4">
                  <c:v>940.8</c:v>
                </c:pt>
                <c:pt idx="5">
                  <c:v>1545.6</c:v>
                </c:pt>
                <c:pt idx="6">
                  <c:v>949.2</c:v>
                </c:pt>
                <c:pt idx="7">
                  <c:v>1455.3</c:v>
                </c:pt>
                <c:pt idx="8">
                  <c:v>917.7</c:v>
                </c:pt>
                <c:pt idx="9">
                  <c:v>865.2</c:v>
                </c:pt>
                <c:pt idx="10">
                  <c:v>623.70000000000005</c:v>
                </c:pt>
                <c:pt idx="11">
                  <c:v>1467.9</c:v>
                </c:pt>
                <c:pt idx="12">
                  <c:v>1209.5999999999999</c:v>
                </c:pt>
                <c:pt idx="13">
                  <c:v>1253.7</c:v>
                </c:pt>
                <c:pt idx="14">
                  <c:v>936.6</c:v>
                </c:pt>
                <c:pt idx="15">
                  <c:v>1173.9000000000001</c:v>
                </c:pt>
                <c:pt idx="16">
                  <c:v>1352.4</c:v>
                </c:pt>
                <c:pt idx="17">
                  <c:v>1150.8</c:v>
                </c:pt>
                <c:pt idx="18">
                  <c:v>1029</c:v>
                </c:pt>
                <c:pt idx="19">
                  <c:v>1461.6</c:v>
                </c:pt>
                <c:pt idx="20">
                  <c:v>1509.9</c:v>
                </c:pt>
                <c:pt idx="21">
                  <c:v>1039.5</c:v>
                </c:pt>
                <c:pt idx="22">
                  <c:v>1215.9000000000001</c:v>
                </c:pt>
                <c:pt idx="23">
                  <c:v>1478.4</c:v>
                </c:pt>
                <c:pt idx="24">
                  <c:v>1505.7</c:v>
                </c:pt>
                <c:pt idx="25">
                  <c:v>642.6</c:v>
                </c:pt>
                <c:pt idx="26">
                  <c:v>1152.9000000000001</c:v>
                </c:pt>
                <c:pt idx="27">
                  <c:v>987</c:v>
                </c:pt>
                <c:pt idx="28">
                  <c:v>732.9</c:v>
                </c:pt>
                <c:pt idx="29">
                  <c:v>1419.6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C70-4167-BAB2-68D8E3193A7E}"/>
            </c:ext>
          </c:extLst>
        </c:ser>
        <c:ser>
          <c:idx val="3"/>
          <c:order val="3"/>
          <c:tx>
            <c:strRef>
              <c:f>'cpe2'!$A$6</c:f>
              <c:strCache>
                <c:ptCount val="1"/>
                <c:pt idx="0">
                  <c:v>psum2i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'cpe2'!$B$6:$AE$6</c:f>
              <c:numCache>
                <c:formatCode>General</c:formatCode>
                <c:ptCount val="30"/>
                <c:pt idx="0">
                  <c:v>367.66</c:v>
                </c:pt>
                <c:pt idx="1">
                  <c:v>1531.11</c:v>
                </c:pt>
                <c:pt idx="2">
                  <c:v>1091.05</c:v>
                </c:pt>
                <c:pt idx="3">
                  <c:v>916.23</c:v>
                </c:pt>
                <c:pt idx="4">
                  <c:v>940.33999999999912</c:v>
                </c:pt>
                <c:pt idx="5">
                  <c:v>1549.2</c:v>
                </c:pt>
                <c:pt idx="6">
                  <c:v>952.4</c:v>
                </c:pt>
                <c:pt idx="7">
                  <c:v>1458.77</c:v>
                </c:pt>
                <c:pt idx="8">
                  <c:v>916.23</c:v>
                </c:pt>
                <c:pt idx="9">
                  <c:v>868.01</c:v>
                </c:pt>
                <c:pt idx="10">
                  <c:v>626.87</c:v>
                </c:pt>
                <c:pt idx="11">
                  <c:v>1470.83</c:v>
                </c:pt>
                <c:pt idx="12">
                  <c:v>1211.6199999999999</c:v>
                </c:pt>
                <c:pt idx="13">
                  <c:v>1247.79</c:v>
                </c:pt>
                <c:pt idx="14">
                  <c:v>934.31999999999937</c:v>
                </c:pt>
                <c:pt idx="15">
                  <c:v>1175.45</c:v>
                </c:pt>
                <c:pt idx="16">
                  <c:v>1350.27</c:v>
                </c:pt>
                <c:pt idx="17">
                  <c:v>1157.3599999999999</c:v>
                </c:pt>
                <c:pt idx="18">
                  <c:v>1030.77</c:v>
                </c:pt>
                <c:pt idx="19">
                  <c:v>1464.8</c:v>
                </c:pt>
                <c:pt idx="20">
                  <c:v>1507</c:v>
                </c:pt>
                <c:pt idx="21">
                  <c:v>1042.82</c:v>
                </c:pt>
                <c:pt idx="22">
                  <c:v>1217.6400000000001</c:v>
                </c:pt>
                <c:pt idx="23">
                  <c:v>1482.89</c:v>
                </c:pt>
                <c:pt idx="24">
                  <c:v>1500.97</c:v>
                </c:pt>
                <c:pt idx="25">
                  <c:v>650.99</c:v>
                </c:pt>
                <c:pt idx="26">
                  <c:v>1151.33</c:v>
                </c:pt>
                <c:pt idx="27">
                  <c:v>982.54</c:v>
                </c:pt>
                <c:pt idx="28">
                  <c:v>723.32999999999936</c:v>
                </c:pt>
                <c:pt idx="29">
                  <c:v>1416.58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7C70-4167-BAB2-68D8E3193A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6296448"/>
        <c:axId val="216328064"/>
      </c:scatterChart>
      <c:valAx>
        <c:axId val="216296448"/>
        <c:scaling>
          <c:orientation val="minMax"/>
          <c:max val="200"/>
        </c:scaling>
        <c:delete val="0"/>
        <c:axPos val="b"/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Elements</a:t>
                </a:r>
              </a:p>
            </c:rich>
          </c:tx>
          <c:layout>
            <c:manualLayout>
              <c:xMode val="edge"/>
              <c:yMode val="edge"/>
              <c:x val="0.49022801302931601"/>
              <c:y val="0.908452675809889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6328064"/>
        <c:crosses val="autoZero"/>
        <c:crossBetween val="midCat"/>
      </c:valAx>
      <c:valAx>
        <c:axId val="21632806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Cycles</a:t>
                </a:r>
              </a:p>
            </c:rich>
          </c:tx>
          <c:layout>
            <c:manualLayout>
              <c:xMode val="edge"/>
              <c:yMode val="edge"/>
              <c:x val="2.6058631921824098E-2"/>
              <c:y val="0.3896723472946159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6296448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980882" y="8274179"/>
            <a:ext cx="706881" cy="23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29" tIns="42016" rIns="82529" bIns="42016">
            <a:spAutoFit/>
          </a:bodyPr>
          <a:lstStyle>
            <a:lvl1pPr defTabSz="869950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99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100" b="0"/>
              <a:t>Page </a:t>
            </a:r>
            <a:fld id="{B263824A-3C48-49C1-AA8F-B42ED36436B8}" type="slidenum">
              <a:rPr lang="en-US" altLang="en-US" sz="1100" b="0"/>
              <a:pPr>
                <a:defRPr/>
              </a:pPr>
              <a:t>‹#›</a:t>
            </a:fld>
            <a:endParaRPr lang="en-US" altLang="en-US" sz="1100" b="0"/>
          </a:p>
        </p:txBody>
      </p:sp>
    </p:spTree>
    <p:extLst>
      <p:ext uri="{BB962C8B-B14F-4D97-AF65-F5344CB8AC3E}">
        <p14:creationId xmlns:p14="http://schemas.microsoft.com/office/powerpoint/2010/main" val="3413094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4-20T21:59:06.6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18486 14358 0,'0'0'0,"-18"18"31,0-18-15,-35 35-1,-670-158 48,212 34-48,352 72 1,-1217-407 46,1147 389-62,17 0 16,18 17-16,-53 1 16,18-1-16,0 0 15,-1-17-15,-511-106 47,1-18-31,263 106-1,-17 0 1,-970 36 31,1200 17-31,-1 0-16,1 17 15,17-17-15,0 36 16,-35-1-16,-477 141 47,530-123-47,-18-18 0,-476 36 31,493-36-15,-1093 318 30,1094-300-46,17-35 16,1 17-16,17-35 16,0 17-1,0-17-15,17 0 16,-952-70 46,741-36-46,159 71 0,-283 105 46,442-52-62,-1 0 0,18-1 16,18 36-16,-35 53 15,34-53-15,19-18 16,-54 389 15,142-72 1,-18-263-17,617 581 32,-458-600-47,-18-17 16,35 0-16,35-18 15,36 36-15,-35 0 16,70-1 0,1076 195 15,-141-230 0,-353-35-15,2047-106 31,-2417 18-47,-36-18 15,1 53 1,70 0-16,-71 36 15,71-1-15,1588-176 32,-1800 123-17,459-70 17,-476 106-32,829-424 46,-1094 354-30,-53 52-16,-35 0 16,-70-159-16,-124-405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4-20T22:00:06.2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10319 12665 0,'0'0'0,"-18"0"110,0 0-79,1 0 0,-1 0-31,1 0 47,-19 0-47,1 0 31,0-18-15,-106-35 31,105 53-31,1 0-16,0 0 15,0 0-15,-18 0 16,0 0-1,-141-53 1,123 18 0,-105-53 15,105 53-31,-52-18 62,-177 35-62,247 36 0,-18-18 16,-17 0-16,35 0 16,-17 0-1,-1 0-15,-370 105 63,265-34-32,123-53-31,-194 52 63,212-52-63,-1-1 15,1 1-15,0 53 16,-18-18-16,35-1 15,-17-16-15,-36 175 47,54-87-15,17-89-32,0 18 31,229 388 0,-194-388-31,18 0 16,18-18-16,-1 0 15,1 1-15,35-1 16,211 36 46,212-19-62,-282-52 32,-123 0-17,17 0 32,617-141-47,-652 88 16,-35 1-16,-1 16 15,-17 1-15,0-36 16,-18-17-16,1-53 31,-54 88-31,-123-211 32,-18 87-17,71 18 32</inkml:trace>
  <inkml:trace contextRef="#ctx0" brushRef="#br0" timeOffset="19406.18">23724 11659 0,'0'0'0,"-70"0"359,52 0-359,0 0 16,-17 0-16,0 0 15,17 0-15,-17 0 16,-212 0 31,124-17-16,87 17-15,-228 0 31,228-18-47,1 0 15,-18-17-15,18 17 16,0-17-1,-1 0-15,19 17 16,-142-70 31,71 70-16,17-17-15,-123-35 31,177 70-47,-19-18 15,1 18 1,0 0-16,-18-18 16,18 18-16,-124 0 46,124 0-46,-107 0 32,107 0-32,-194 0 47,194 0-32,-1 0-15,1 0 16,-18 0-16,18 0 15,-18 0-15,0 0 16,-70 0 15,87 0-31,-52 0 32,53 0-32,-124 0 62,124 0-62,17 0 0,0 0 16,1 0-16,-1 0 15,1 0-15,-19 0 47,1 18-16,17 17-31,-17 71 63,35-88-63,0-1 0,0 1 16,0 0-16,18-1 15,-1 1 1,36 17 15,-17-17-15,52 17 15,-53-35-31,177 71 62,-159-71-62,-18 0 0,0 0 16,18 0-16,0 0 16,-18 0-16,18 0 15,159 70 17,-36 18-1,-123-52-31,247 158 62,-247-177-62,0 1 16,-18 0-16,18-18 16,0 17-16,0-17 15,0 18 1,106 0-1,-107-18 1,90 0 15,-89 0-31,299 17 63,-299-17-63,-18 0 0,1 0 15,-1 0-15,0 0 16,-17-17 0,35-1-16,35-88 31,-70 71-31,123-247 31,-88 211-15,211-493 31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4-20T22:03:40.1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9701 6668 0,'0'0'0,"-17"0"94,17-18-79,-247-141 32,194 141-31,-35 1-16,17-1 16,1 1-16,-1 17 15,18-18-15,-17 18 16,-248 176 31,53 159-16,142-158-31,-53 317 62,193-406-62,19 18 0,-1-36 16,18 1-16,0-18 16,17 0-1,1-18-15,105-17 32,18-89-32,88-52 31,-193 17-16,-19 35-15,107-723 63,-177 689-63,0-19 16,-36-17-16</inkml:trace>
  <inkml:trace contextRef="#ctx0" brushRef="#br0" timeOffset="3578.18">24395 4886 0,'0'0'0,"-18"0"266,-17-35-251,-1 17 1,-140-141 31,123 142-32,18-19-15,0 19 16,-18-1-16,17-17 16,-17 17-16,1 18 15,-301-70 48,176 70-48,124 17 17,1-17-32,-213 212 47,247-194-47,-17 17 15,0 35-15,-1 1 16,19 0-1,-1-19-15,18 1 16,265 371 47,70-301-48,-229-123 1,758-211 46,-776 122-62,-35 19 16,0 34-16,-35 1 16,-1 18-16,-17-36 15,-176-230 16,70 195-31,-811-229 32</inkml:trace>
  <inkml:trace contextRef="#ctx0" brushRef="#br0" timeOffset="7156.21">16545 11218 0,'0'0'0,"-70"0"140,52 0-140,-17 0 16,-18 0 0,18 0-16,-18 0 15,0 0-15,-141 0 32,123 0-17,-140 0 1,140 0-1,-370 0 32,370 0-31,-17 0-16,0 0 16,18 0-16,-19 0 15,1 0-15,0 0 16,-335-53 15,123 18 0,212 35-31,-124 0 63,-247 35-63,353-35 0,1 0 15,-1 0-15,0 0 16,-18 0-16,19 18 16,-231-18 15,160 0-15,-71 0-1,141 0 1,-546 0 46,528 0-62,18 0 0,18 0 16,-18 0-16,36 0 16,-1 0-1,1 0-15,-89 0 63,-53 53-63,71 53 31,106-71-31,-142 106 62,160-123-46,-1-1-16,18 1 94,35 35-94,36 71 31,-53-72-15,282 160 31,-248-194-47,19-1 15,-18 19 1,17-36-16,1 17 15,0-17-15,17 18 16,423 17 31,-334-35-16,-89 0-31,0 0 0,512-53 63,-512 36-63,0-19 15,0 1-15,1 17 16,16-17-16,-16 18 16,16-1-16,178 0 31,-36 18 0,-159 0-31,406 53 63,-406-35-63,0-18 15,0 17-15,0 1 16,-17 0-16,35-18 15,-18 0 32,547-53-31,-317-18 15,-177 36-31,635-106 63,-670 141-63,-18-18 15,18 18 1,-36-17-16,18-1 16,18-17-16,265-159 62,-371 141-31,-36 53-15,-1498-247 31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4-20T22:05:56.1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21220 11201 0,'0'0'16,"17"-18"0,-17 0-1,36-34 16,-19 52-31,-17-53 32,0 35-32,0-35 62,0 0-62,0 35 0,0 1 16,0-1-1,0 1 1,-17 17-16,-36-36 47,17 19-47,-87-1 31,88 18-15,-336 71 31,318-54-47,18 1 15,-36-1-15,18 19 16,1-19-16,-1 1 16,-106 35 15,35 0-16,-52-35 1,123-1 0,-353 54 31,354-36-32,-19-17-15,18 35 16,0-18-16,0 0 15,18 0-15,-53 36 32,70-53-17,-17 52 1,17-17 0,1 88 15,69 0-16,-34-105 1,35-1-16,18-18 16,17 19-16,18-19 15,-1 19-15,19-19 16,352-34 15,-17-107 0,-300 71-31,105-17 32,-158 34-1,229-175-31,-300 140 0,1 36 16,-19 0-16,1-36 15,-36-35-15,1 18 16,-142-106 15,-18 53 0</inkml:trace>
  <inkml:trace contextRef="#ctx0" brushRef="#br0" timeOffset="4953.12">21149 13917 0,'0'0'0,"0"18"63,0-1-63,0 1 15,0 0 17,-35-18 249,17 0-265,0 0-1,1 0-15,-1-18 16,1 0-1,-54-52 17,0 70-1,54 0-31,-1 0 31,-158-35 0,158 35-31,-17-18 0,0 18 16,-1 0 0,1 0-16,-18 0 15,-88 53 17,106-53-32,-36-18 31,54 1-16,-125-54 32,107 53-31,18 18 0,-1-17-16,0-1 15,1 18-15,-1-18 16,-88 1 15,53-1 0,36 18-31,-160-17 63,142 17-63,0 0 15,-18 0-15,17 0 16,1 0-16,0 0 16,-18 0-16,-212 0 62,212 0-62,-88 0 31,88 0-31,-229 0 63,247 0-63,-18 0 16,35 0-16,-17 17 15,17 1 1,1-18-16,17 17 31,-88 89 16,88-53-31,0-35-1,88 70 32,-35-35-47,17 17 16,-17 1-1,0 0-15,0-18 16,0-18-16,18-18 16,546 142 46,-353-124-31,-175-17-31,105 0 63,158-36-63,-281 18 0,0-35 0,-19 17 15,19-17 1,0 0-16,17-18 16,0 17-16,265-87 47,-300 123-32,0-35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4-20T22:07:02.6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10707 8290 0,'0'0'0,"-18"-17"109,-105-248-46,105 230-32,-141-53 16,142 70-47,-19 18 15,1-18-15,0 18 16,0-17-16,-18 17 16,17 0-1,-105-18 17,106 18-17,-71 0 1,53 0-1,-176 35 32,194-17-47,-1 17 16,1 1-16,-18-1 16,36 0-1,-19 0-15,-70 54 47,18 69-31,71-105-1,-19 124 32,36-160-47,0 1 0,0 0 16,18 34-1,-18 37-15,18-1 16,-1-35-16,107 247 47,-18-106-16,-71-159-15,318 53 31,-283-106-32,1 1-15,-1-18 16,1 17-16,-1 18 16,-17-18-16,388-529 62,-335 283-31,-106 158-31,-353-264 63</inkml:trace>
  <inkml:trace contextRef="#ctx0" brushRef="#br0" timeOffset="36015.72">22437 6350 0,'0'0'16,"-18"0"93,0 0-93,1 0 15,-1 0-15,-17 0 0,17 0 15,-105 0 0,87 0-15,19 0-16,-18 0 15,-1-18-15,1 1 16,0-19 0,-265-175 46,159 140-46,53 54-1,-212-36 48,247 35-63,17 18 0,1 0 15,-18 0 1,0 0-16,0 0 16,1-18-16,-301 18 62,247 0-31,18 0-31,-142 89 63,178-54-63,16-17 0,1-1 16,0 1-16,17 17 15,-17-17-15,17-1 16,-123 107 46,106 17-30,17-106-32,71 124 62,-53-141-62,18-1 0,17 1 16,-17 0-16,-1-1 15,18 1 1,1-1-16,264 19 47,-106-19-47,35-34 31,-123-1-15,17 0-16,495-52 47,-513 70-47,-16-18 0,16 1 15,1-1 1,0 0-16,-18 1 15,18-1-15,141-35 32,-176 35-32,52-17 31,-105 18-15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4-20T22:17:02.2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14340 8784 0,'0'0'0,"-17"0"47,-1 0-47,1 0 16,-1 0 15,36 0 31,-1 0-46,301 0 31,-230 0-32,-18 0-15,1 0 16</inkml:trace>
  <inkml:trace contextRef="#ctx0" brushRef="#br0" timeOffset="593.75">14252 8767 0,'0'0'0,"106"264"157,-35-229-142,17 71-15,18-18 16,-1-17-16,-16 0 16,-19-19-16,18 1 46</inkml:trace>
  <inkml:trace contextRef="#ctx0" brushRef="#br0" timeOffset="1437.43">14534 8978 0,'0'0'0,"-17"0"16,-1 18-16,1-18 16,17-18 30,17-17-14,-17 17-17,229-35 32,-158 36-47,17 17 16,0-18-16,1 18 15,16 0-15,-16 18 16,34-1 0,336 160 15,-212-107-15,264 19-1,-299-54 1,1428 212 46,-1357-212-62,-1-17 16,-18-18-16,19 17 16,16-17-16,-34 18 15,740 52 16,-405-17 1,-406-53-32,635 159 47</inkml:trace>
  <inkml:trace contextRef="#ctx0" brushRef="#br0" timeOffset="2187.46">24130 8837 0,'0'0'0,"-71"176"63,36-140-48,-106 246 1,71-70 0,17-71 46</inkml:trace>
  <inkml:trace contextRef="#ctx0" brushRef="#br0" timeOffset="2749.93">24536 9525 0,'0'0'0,"-18"0"16,18 18-16,-35-1 15,0 1-15,-18 0 16,17-1 0,-122 107 15,122-71-16,19-18-15,-1 35 16,36-52 0,87-18 46,-87-18-62,17 18 0,-17-17 16,-18-1-1,18 18-15,-1-17 16,-17-36 31,0 35-31</inkml:trace>
  <inkml:trace contextRef="#ctx0" brushRef="#br0" timeOffset="3406.15">24836 9719 0,'0'0'0,"-18"141"125,0-88-125,18 53 63,18-106-63,0-18 15,-1 1 1,1 17 0,-1 53 15,1 123 0,0-106-31,17-17 78,159-123-78,-141 35 0,18-36 16,-36 18-16,0 18 15,0 0-15,-17 17 16,0 0 15</inkml:trace>
  <inkml:trace contextRef="#ctx0" brushRef="#br0" timeOffset="4171.85">25735 9737 0,'0'0'0,"0"17"62,18 1-62,-18 0 16,17-1-16,1 1 16,0 0-16,17-1 15,-17 1-15,70-36 32,0-17-1,-70 35-16,-36 0 48,-17 18-63,-18 34 16,18-16-16,-1-1 15,19 0-15,17-17 16,299 299 46,-140-317-30</inkml:trace>
  <inkml:trace contextRef="#ctx0" brushRef="#br0" timeOffset="5343.72">26811 9737 0,'0'0'0,"-18"88"94,1-53-78,-1 71-1,1-71 1,-19 53 31,36-70-47,18-53 16,0 0-1,-1-1-15,18 1 16,89-36 31,-89 71-47,89 106 31,-89-70-31</inkml:trace>
  <inkml:trace contextRef="#ctx0" brushRef="#br0" timeOffset="5796.86">27817 9737 0,'0'0'0,"-89"229"94,54-123-79,0 17-15,17-35 16,-17-35-16,17 18 16,1 17-1</inkml:trace>
  <inkml:trace contextRef="#ctx0" brushRef="#br0" timeOffset="6234.39">27252 9984 0,'0'0'0,"18"0"0,-1-18 0,19 18 16,-19-18-16,36 18 15,-18 18-15,18 0 16,-17 17-16,122 35 31,1-34 1,-106-19-17</inkml:trace>
  <inkml:trace contextRef="#ctx0" brushRef="#br0" timeOffset="6671.84">28681 9737 0,'0'0'0,"-53"53"78,18 17-78,-1-17 0,19-18 15,-36 36-15,0 52 16,18-17 0,-1-35-16,-17 52 47</inkml:trace>
  <inkml:trace contextRef="#ctx0" brushRef="#br0" timeOffset="7124.98">28222 10231 0,'0'0'0,"618"17"172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4-20T22:28:37.2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24007 10707 0,'0'0'0,"-18"0"63,-17 0-32,35-18-31,-124-158 63,107 158-63,-1-17 15,0 17-15,1 1 16,-19-1-16,1 0 16,0 1-16,-89-19 31,89 19-16,-53-1 1,53 0 0,-124 18 31,141 18-32,-17 0-15,17 35 16,-17 0-16,17-36 15,1 19-15,-124 246 47,105-229-31,-17 70 0,53-88-1,36 177 32,-19-159-47,19 0 16,-1-18-16,18 18 15,-18-35-15,0 17 16,18 0 0,106 18 15,-106-35-31,0-36 31,70-35-31,-52 18 0,35-18 31,0-17 1,-106 52-32,0-35 0,0-18 15,-18 19-15,18-1 16,-35-18-16,17-88 15,18 53 17,18-811-32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4-20T22:31:32.3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11606 5803 0,'0'0'0,"-17"0"47,-371 0 0,300 0-32,17 0-15,0 0 16,1 18-16,35-1 16,-36 54-1,18 0-15,-123 228 47,158-210-47,0 211 31,36-177-15,176 212 31,-141-317-47,18 17 15,-1-17-15,18-18 16,18-36 0,0-17-16,176-105 31,-229 70-15,-18-89-1,-70 142 1,-388-212 31,-371-758-32</inkml:trace>
  <inkml:trace contextRef="#ctx0" brushRef="#br0" timeOffset="1312.48">10636 7338 0,'0'0'0,"-141"-194"156,124 158-156,-36 1 15,17 18-15,-17-19 16,-17 1-16,-18 17 16,17 1-16,-335 105 62,353-53-62,-17 36 31,35 17-31,17 0 0,18 230 63,71-160-63,-19-105 16,-16-35-16,52-18 15,0-18-15,18 18 16,194-123 15,-141-1-15,-89 54 15,-35-1-31,-17-17 0,-106-159 47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4-20T22:39:06.3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12876 5468 0,'0'0'0,"-17"0"62,-54 0-15,36 0-47,-36 0 63,-246 0-63,264 0 0,-18-18 15,18 18 1,-17 0-16,-1 0 16,18 0-16,18 0 31,-212 0-16,71 0 17,123 0-32,-194 0 62,212 0-46,-18 0-16,0 36 15,-18 17-15,18-36 16,18 19-16,-53 34 31,70-70-15,-17 35 15,35-17-31,71 264 63,-54-246-63,18-1 15,1 0-15,17 0 16,0-17-16,17 17 16,18-17-1,547 141 16,-511-159-15,193-18 15,-193-53-31,70-70 32,-124 88-17,89-211 1,-141 211-16,-1 18 0,-34-36 15,-19-35 1,-34-17-16,-36 17 16,-17 0 46</inkml:trace>
  <inkml:trace contextRef="#ctx0" brushRef="#br0" timeOffset="2109.46">15046 8784 0,'0'0'0,"0"-17"125,-18-1-109,-70-123-1,71 106 1,-178-107 31,160 125-32,0-1-15,-18 18 16,0-18-16,0 18 16,18-17-1,0-1-15,-124 18 47,124 0-31,-142 177 15,107-89-15,-89 406 46,159-406-62,18-18 0,17-17 16,0 18-16,18-18 15,0-18 1,17 0-16,513 106 63,-372-246-32,-140 69-31,105-581 47,-229 511-32,-35 0 1,-18 36-16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962677" y="8274177"/>
            <a:ext cx="742148" cy="23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29" tIns="42016" rIns="82529" bIns="42016">
            <a:spAutoFit/>
          </a:bodyPr>
          <a:lstStyle>
            <a:lvl1pPr defTabSz="869950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99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100" b="0">
                <a:latin typeface="Century Gothic" pitchFamily="34" charset="0"/>
              </a:rPr>
              <a:t>Page </a:t>
            </a:r>
            <a:fld id="{A5A47C74-C64B-4BC6-979E-3009F0E95004}" type="slidenum">
              <a:rPr lang="en-US" altLang="en-US" sz="11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100" b="0">
              <a:latin typeface="Century Gothic" pitchFamily="34" charset="0"/>
            </a:endParaRPr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58214E2-5E52-4D53-B191-F652A04701C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6FE72A2-0176-4086-926B-EB11D5E0CE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5776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/>
          <a:lstStyle/>
          <a:p>
            <a:r>
              <a:rPr lang="en-US" altLang="en-US" dirty="0"/>
              <a:t>Print notes slides for this lecture</a:t>
            </a:r>
          </a:p>
          <a:p>
            <a:r>
              <a:rPr lang="en-US" altLang="en-US" dirty="0"/>
              <a:t>We’ll get to 42x between this and the next lecture</a:t>
            </a:r>
          </a:p>
          <a:p>
            <a:r>
              <a:rPr lang="en-US" altLang="en-US" dirty="0"/>
              <a:t>This lecture is under 75 minutes—went on to machine-dependent one</a:t>
            </a:r>
          </a:p>
          <a:p>
            <a:endParaRPr lang="en-US" altLang="en-US" dirty="0"/>
          </a:p>
        </p:txBody>
      </p:sp>
      <p:sp>
        <p:nvSpPr>
          <p:cNvPr id="7" name="Slide Image Placeholder 6">
            <a:extLst>
              <a:ext uri="{FF2B5EF4-FFF2-40B4-BE49-F238E27FC236}">
                <a16:creationId xmlns:a16="http://schemas.microsoft.com/office/drawing/2014/main" id="{55028B49-AED6-449E-9F18-6DE9BAECF1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  <a:noFill/>
          <a:ln w="9525"/>
        </p:spPr>
        <p:txBody>
          <a:bodyPr/>
          <a:lstStyle/>
          <a:p>
            <a:r>
              <a:rPr lang="en-US" dirty="0"/>
              <a:t>Three passes are animated.</a:t>
            </a:r>
          </a:p>
          <a:p>
            <a:r>
              <a:rPr lang="en-US" dirty="0"/>
              <a:t>On pass 0,</a:t>
            </a:r>
            <a:r>
              <a:rPr lang="en-US" baseline="0" dirty="0"/>
              <a:t> B[0] is correctly set to 3.  Pass 1 is tricky: B[1] is set to 0, then 3, then 3+itself=6, and finally 6+16=22.  Pass 3 is again OK.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C876CBA-FB10-4F11-91E9-AE49156BDBC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DC5BFC4-B78D-41E1-81A9-BD2CFB214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326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This is the beginning of a lengthy process of optimizing code.</a:t>
            </a:r>
          </a:p>
        </p:txBody>
      </p:sp>
    </p:spTree>
    <p:extLst>
      <p:ext uri="{BB962C8B-B14F-4D97-AF65-F5344CB8AC3E}">
        <p14:creationId xmlns:p14="http://schemas.microsoft.com/office/powerpoint/2010/main" val="7154105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These are measured numbers on a specific machine.  The numbers will change on a different machine but the flavor will remain the same.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removing the bounds check violates encapsulation.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CD968D6A-84EA-4E26-9998-F010B89515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946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4C4219D-018A-4239-AD07-DE7E5B01D36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F874240-E805-4922-B1D7-BBFA3D5A8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80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CECC73A-6AC4-4150-BC9A-175ED412FB6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2C4C67F-A367-46F7-A75B-7BFF21E1B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74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AA938EC-C749-4255-8E4E-35E27346E12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10EBCE2-E6F7-4836-81C7-C103711C1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66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9E70AE4-BD14-4FF9-AA49-2FBF419DA10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DDDB3F2-49B7-4E13-9DD3-2D6E75B580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A690DD7-EB6B-4235-BDAA-C6B27B46131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158CF80-C9AD-4401-A0A2-81B861639A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05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  <a:noFill/>
          <a:ln w="9525"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430855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290234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491468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645138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76997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014841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120674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439005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081780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35921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087737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721849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2139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B4978400-43D5-48A8-AFF6-3C8608E370B8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1521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201" y="1524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514601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Code Optimization and Performance</a:t>
            </a:r>
            <a:br>
              <a:rPr lang="en-US" altLang="en-US"/>
            </a:br>
            <a:r>
              <a:rPr lang="en-US" altLang="en-US"/>
              <a:t> 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1" y="4648201"/>
            <a:ext cx="5718175" cy="709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0000"/>
              </a:lnSpc>
              <a:defRPr/>
            </a:pPr>
            <a:endParaRPr lang="en-US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143250" y="762001"/>
            <a:ext cx="6142038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Lower-Case Conversion Performance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/>
              <a:t>Time quadruples when double string length</a:t>
            </a:r>
          </a:p>
          <a:p>
            <a:pPr lvl="1" eaLnBrk="1" hangingPunct="1"/>
            <a:r>
              <a:rPr lang="en-US"/>
              <a:t>Quadratic performance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7682118"/>
              </p:ext>
            </p:extLst>
          </p:nvPr>
        </p:nvGraphicFramePr>
        <p:xfrm>
          <a:off x="1993900" y="2620246"/>
          <a:ext cx="8128000" cy="344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7125161" y="3887295"/>
            <a:ext cx="585545" cy="198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7432" tIns="27432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200" b="0" dirty="0">
                <a:solidFill>
                  <a:srgbClr val="000000"/>
                </a:solidFill>
                <a:latin typeface="Courier New"/>
                <a:cs typeface="Courier New"/>
              </a:rPr>
              <a:t>lower1</a:t>
            </a:r>
          </a:p>
        </p:txBody>
      </p:sp>
    </p:spTree>
    <p:extLst>
      <p:ext uri="{BB962C8B-B14F-4D97-AF65-F5344CB8AC3E}">
        <p14:creationId xmlns:p14="http://schemas.microsoft.com/office/powerpoint/2010/main" val="397528537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Convert Loop To Goto Form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4988720"/>
            <a:ext cx="11076516" cy="1456529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1800" dirty="0"/>
              <a:t> </a:t>
            </a:r>
            <a:r>
              <a:rPr lang="en-US" sz="1800" dirty="0" err="1">
                <a:latin typeface="Courier New" pitchFamily="49" charset="0"/>
              </a:rPr>
              <a:t>strlen</a:t>
            </a:r>
            <a:r>
              <a:rPr lang="en-US" sz="1800" dirty="0"/>
              <a:t> executed every iteration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733801" y="1143001"/>
            <a:ext cx="4962525" cy="3693319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if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&gt;= </a:t>
            </a:r>
            <a:r>
              <a:rPr lang="en-US" dirty="0" err="1">
                <a:latin typeface="Courier New" pitchFamily="49" charset="0"/>
              </a:rPr>
              <a:t>strlen</a:t>
            </a:r>
            <a:r>
              <a:rPr lang="en-US" dirty="0">
                <a:latin typeface="Courier New" pitchFamily="49" charset="0"/>
              </a:rPr>
              <a:t>(s))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</a:rPr>
              <a:t>goto</a:t>
            </a:r>
            <a:r>
              <a:rPr lang="en-US" dirty="0">
                <a:latin typeface="Courier New" pitchFamily="49" charset="0"/>
              </a:rPr>
              <a:t> done;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loop: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if (</a:t>
            </a:r>
            <a:r>
              <a:rPr lang="en-US" dirty="0" err="1">
                <a:latin typeface="Courier New" pitchFamily="49" charset="0"/>
              </a:rPr>
              <a:t>isupper</a:t>
            </a:r>
            <a:r>
              <a:rPr lang="en-US" dirty="0">
                <a:latin typeface="Courier New" pitchFamily="49" charset="0"/>
              </a:rPr>
              <a:t>(s[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]))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   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= </a:t>
            </a:r>
            <a:r>
              <a:rPr lang="en-US" dirty="0" err="1">
                <a:latin typeface="Courier New" pitchFamily="49" charset="0"/>
              </a:rPr>
              <a:t>tolower</a:t>
            </a:r>
            <a:r>
              <a:rPr lang="en-US" dirty="0">
                <a:latin typeface="Courier New" pitchFamily="49" charset="0"/>
              </a:rPr>
              <a:t>(s[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]);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if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</a:t>
            </a:r>
            <a:r>
              <a:rPr lang="en-US" dirty="0" err="1">
                <a:solidFill>
                  <a:srgbClr val="A50021"/>
                </a:solidFill>
                <a:latin typeface="Courier New" pitchFamily="49" charset="0"/>
              </a:rPr>
              <a:t>strlen</a:t>
            </a:r>
            <a:r>
              <a:rPr lang="en-US" dirty="0">
                <a:latin typeface="Courier New" pitchFamily="49" charset="0"/>
              </a:rPr>
              <a:t>(s))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</a:rPr>
              <a:t>goto</a:t>
            </a:r>
            <a:r>
              <a:rPr lang="en-US" dirty="0">
                <a:latin typeface="Courier New" pitchFamily="49" charset="0"/>
              </a:rPr>
              <a:t> loop;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done: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8548353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Calling Strlen</a:t>
            </a:r>
          </a:p>
        </p:txBody>
      </p:sp>
      <p:sp>
        <p:nvSpPr>
          <p:cNvPr id="77209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4114800"/>
            <a:ext cx="11076516" cy="2330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 err="1"/>
              <a:t>Strlen</a:t>
            </a:r>
            <a:r>
              <a:rPr lang="en-US" sz="2000" dirty="0"/>
              <a:t> performance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Only way to determine length of string is to scan its entirety, looking for NUL character.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Overall performance, string of length 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N calls to </a:t>
            </a:r>
            <a:r>
              <a:rPr lang="en-US" sz="1800" dirty="0" err="1"/>
              <a:t>strlen</a:t>
            </a:r>
            <a:r>
              <a:rPr lang="en-US" sz="1800" dirty="0"/>
              <a:t>, each takes O(N) time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Overall O(N</a:t>
            </a:r>
            <a:r>
              <a:rPr lang="en-US" sz="1800" baseline="30000" dirty="0"/>
              <a:t>2</a:t>
            </a:r>
            <a:r>
              <a:rPr lang="en-US" sz="1800" dirty="0"/>
              <a:t>) performance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733801" y="990600"/>
            <a:ext cx="4962525" cy="2862322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/* My version of strlen */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size_t strlen(const char *s)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  size_t length = 0;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  while (*s != '\0') {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	s++; 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	length++;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  return length;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606817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Improving Performance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886200"/>
            <a:ext cx="11076516" cy="2559050"/>
          </a:xfrm>
        </p:spPr>
        <p:txBody>
          <a:bodyPr/>
          <a:lstStyle/>
          <a:p>
            <a:pPr lvl="1" eaLnBrk="1" hangingPunct="1"/>
            <a:r>
              <a:rPr lang="en-US" dirty="0"/>
              <a:t>Programmer moves call to </a:t>
            </a:r>
            <a:r>
              <a:rPr lang="en-US" dirty="0" err="1">
                <a:latin typeface="Courier New" pitchFamily="49" charset="0"/>
              </a:rPr>
              <a:t>strlen</a:t>
            </a:r>
            <a:r>
              <a:rPr lang="en-US" dirty="0"/>
              <a:t> outside of loop</a:t>
            </a:r>
          </a:p>
          <a:p>
            <a:pPr lvl="2" eaLnBrk="1" hangingPunct="1"/>
            <a:r>
              <a:rPr lang="en-US" dirty="0"/>
              <a:t>Since result does not change from one iteration to another</a:t>
            </a:r>
          </a:p>
          <a:p>
            <a:pPr lvl="1" eaLnBrk="1" hangingPunct="1"/>
            <a:r>
              <a:rPr lang="en-US" dirty="0"/>
              <a:t>Form of code motion</a:t>
            </a:r>
          </a:p>
          <a:p>
            <a:pPr lvl="1" eaLnBrk="1" hangingPunct="1"/>
            <a:r>
              <a:rPr lang="en-US" dirty="0"/>
              <a:t>Side comment: note lack of curly braces—why does this work?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505200" y="1143001"/>
            <a:ext cx="4042772" cy="2305759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A50021"/>
                </a:solidFill>
                <a:latin typeface="Courier New" pitchFamily="49" charset="0"/>
              </a:rPr>
              <a:t>len</a:t>
            </a:r>
            <a:r>
              <a:rPr lang="en-US" dirty="0">
                <a:solidFill>
                  <a:srgbClr val="A50021"/>
                </a:solidFill>
                <a:latin typeface="Courier New" pitchFamily="49" charset="0"/>
              </a:rPr>
              <a:t> = </a:t>
            </a:r>
            <a:r>
              <a:rPr lang="en-US" dirty="0" err="1">
                <a:solidFill>
                  <a:srgbClr val="A50021"/>
                </a:solidFill>
                <a:latin typeface="Courier New" pitchFamily="49" charset="0"/>
              </a:rPr>
              <a:t>strlen</a:t>
            </a:r>
            <a:r>
              <a:rPr lang="en-US" dirty="0">
                <a:latin typeface="Courier New" pitchFamily="49" charset="0"/>
              </a:rPr>
              <a:t>(s);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</a:t>
            </a:r>
            <a:r>
              <a:rPr lang="en-US" dirty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A50021"/>
                </a:solidFill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if (</a:t>
            </a:r>
            <a:r>
              <a:rPr lang="en-US" dirty="0" err="1">
                <a:latin typeface="Courier New" pitchFamily="49" charset="0"/>
              </a:rPr>
              <a:t>isupper</a:t>
            </a:r>
            <a:r>
              <a:rPr lang="en-US" dirty="0">
                <a:latin typeface="Courier New" pitchFamily="49" charset="0"/>
              </a:rPr>
              <a:t>(s[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]))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  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= </a:t>
            </a:r>
            <a:r>
              <a:rPr lang="en-US" dirty="0" err="1">
                <a:latin typeface="Courier New" pitchFamily="49" charset="0"/>
              </a:rPr>
              <a:t>tolower</a:t>
            </a:r>
            <a:r>
              <a:rPr lang="en-US" dirty="0">
                <a:latin typeface="Courier New" pitchFamily="49" charset="0"/>
              </a:rPr>
              <a:t>(s[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3EEE463-0F12-C610-5E61-24B40FA55BA3}"/>
                  </a:ext>
                </a:extLst>
              </p14:cNvPr>
              <p14:cNvContentPartPr/>
              <p14:nvPr/>
            </p14:nvContentPartPr>
            <p14:xfrm>
              <a:off x="5130720" y="3156120"/>
              <a:ext cx="5252040" cy="622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3EEE463-0F12-C610-5E61-24B40FA55BA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21360" y="3146760"/>
                <a:ext cx="5270760" cy="641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8342239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Lower-Case Conversion Performance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/>
              <a:t>Time doubles when double string length</a:t>
            </a:r>
          </a:p>
          <a:p>
            <a:pPr lvl="1" eaLnBrk="1" hangingPunct="1"/>
            <a:r>
              <a:rPr lang="en-US"/>
              <a:t>Linear performance of lower2</a:t>
            </a: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1993900" y="2620246"/>
            <a:ext cx="8128000" cy="3441700"/>
            <a:chOff x="0" y="0"/>
            <a:chExt cx="773" cy="383"/>
          </a:xfrm>
        </p:grpSpPr>
        <p:graphicFrame>
          <p:nvGraphicFramePr>
            <p:cNvPr id="15" name="Chart 14"/>
            <p:cNvGraphicFramePr>
              <a:graphicFrameLocks/>
            </p:cNvGraphicFramePr>
            <p:nvPr/>
          </p:nvGraphicFramePr>
          <p:xfrm>
            <a:off x="0" y="0"/>
            <a:ext cx="773" cy="3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488" y="141"/>
              <a:ext cx="56" cy="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n-US" sz="1200" b="0" dirty="0">
                  <a:solidFill>
                    <a:srgbClr val="000000"/>
                  </a:solidFill>
                  <a:latin typeface="Courier New"/>
                  <a:cs typeface="Courier New"/>
                </a:rPr>
                <a:t>lower1</a:t>
              </a:r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467" y="269"/>
              <a:ext cx="56" cy="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n-US" sz="1200" b="0" dirty="0">
                  <a:solidFill>
                    <a:srgbClr val="000000"/>
                  </a:solidFill>
                  <a:latin typeface="Courier New"/>
                  <a:cs typeface="Courier New"/>
                </a:rPr>
                <a:t>lower2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428439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Optimization Blocker: Procedure Calls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000" i="1" dirty="0"/>
              <a:t>Why couldn’t compiler move </a:t>
            </a:r>
            <a:r>
              <a:rPr lang="en-US" sz="2000" dirty="0" err="1">
                <a:latin typeface="Courier New" pitchFamily="49" charset="0"/>
              </a:rPr>
              <a:t>strlen</a:t>
            </a:r>
            <a:r>
              <a:rPr lang="en-US" sz="2000" i="1" dirty="0"/>
              <a:t> out of  inner loop?</a:t>
            </a:r>
          </a:p>
          <a:p>
            <a:pPr lvl="1" eaLnBrk="1" hangingPunct="1">
              <a:defRPr/>
            </a:pPr>
            <a:r>
              <a:rPr lang="en-US" sz="1800" dirty="0"/>
              <a:t>Procedure may have side effects</a:t>
            </a:r>
          </a:p>
          <a:p>
            <a:pPr lvl="2" eaLnBrk="1" hangingPunct="1">
              <a:defRPr/>
            </a:pPr>
            <a:r>
              <a:rPr lang="en-US" sz="1600" dirty="0"/>
              <a:t>Might alter global state each time called</a:t>
            </a:r>
          </a:p>
          <a:p>
            <a:pPr lvl="1" eaLnBrk="1" hangingPunct="1">
              <a:defRPr/>
            </a:pPr>
            <a:r>
              <a:rPr lang="en-US" sz="1800" dirty="0"/>
              <a:t>Function may not return same value for given arguments</a:t>
            </a:r>
          </a:p>
          <a:p>
            <a:pPr lvl="2" eaLnBrk="1" hangingPunct="1">
              <a:defRPr/>
            </a:pPr>
            <a:r>
              <a:rPr lang="en-US" sz="1600" dirty="0"/>
              <a:t>Depends on other parts of global state</a:t>
            </a:r>
          </a:p>
          <a:p>
            <a:pPr lvl="2" eaLnBrk="1" hangingPunct="1">
              <a:defRPr/>
            </a:pPr>
            <a:r>
              <a:rPr lang="en-US" sz="1600" dirty="0"/>
              <a:t>Procedure </a:t>
            </a:r>
            <a:r>
              <a:rPr lang="en-US" sz="1600" dirty="0">
                <a:latin typeface="Courier New" pitchFamily="49" charset="0"/>
              </a:rPr>
              <a:t>lower</a:t>
            </a:r>
            <a:r>
              <a:rPr lang="en-US" sz="1600" dirty="0"/>
              <a:t> could interact with </a:t>
            </a:r>
            <a:r>
              <a:rPr lang="en-US" sz="1600" dirty="0" err="1">
                <a:latin typeface="Courier New" pitchFamily="49" charset="0"/>
              </a:rPr>
              <a:t>strlen</a:t>
            </a:r>
            <a:endParaRPr lang="en-US" sz="1600" dirty="0"/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Warning:</a:t>
            </a:r>
          </a:p>
          <a:p>
            <a:pPr lvl="1" eaLnBrk="1" hangingPunct="1">
              <a:defRPr/>
            </a:pPr>
            <a:r>
              <a:rPr lang="en-US" sz="1800" dirty="0"/>
              <a:t>Compiler treats procedure calls as a black box</a:t>
            </a:r>
          </a:p>
          <a:p>
            <a:pPr lvl="2" eaLnBrk="1" hangingPunct="1">
              <a:defRPr/>
            </a:pPr>
            <a:r>
              <a:rPr lang="en-US" sz="1600" dirty="0"/>
              <a:t>Especially procedures in other files</a:t>
            </a:r>
          </a:p>
          <a:p>
            <a:pPr lvl="1" eaLnBrk="1" hangingPunct="1">
              <a:defRPr/>
            </a:pPr>
            <a:r>
              <a:rPr lang="en-US" sz="1800" dirty="0"/>
              <a:t>Weak optimizations near them</a:t>
            </a:r>
          </a:p>
          <a:p>
            <a:pPr eaLnBrk="1" hangingPunct="1">
              <a:defRPr/>
            </a:pPr>
            <a:r>
              <a:rPr lang="en-US" sz="2000" dirty="0"/>
              <a:t>Remedies:</a:t>
            </a:r>
          </a:p>
          <a:p>
            <a:pPr lvl="1" eaLnBrk="1" hangingPunct="1">
              <a:defRPr/>
            </a:pPr>
            <a:r>
              <a:rPr lang="en-US" sz="1800" dirty="0"/>
              <a:t>Use inline functions</a:t>
            </a:r>
          </a:p>
          <a:p>
            <a:pPr lvl="2">
              <a:defRPr/>
            </a:pPr>
            <a:r>
              <a:rPr lang="en-US" dirty="0"/>
              <a:t>GCC does this with –O1</a:t>
            </a:r>
          </a:p>
          <a:p>
            <a:pPr lvl="3">
              <a:defRPr/>
            </a:pPr>
            <a:r>
              <a:rPr lang="en-US" dirty="0"/>
              <a:t>But only within single file</a:t>
            </a:r>
          </a:p>
          <a:p>
            <a:pPr lvl="1" eaLnBrk="1" hangingPunct="1">
              <a:defRPr/>
            </a:pPr>
            <a:r>
              <a:rPr lang="en-US" sz="1800" dirty="0"/>
              <a:t>Do your own code motion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781800" y="2971800"/>
            <a:ext cx="4038600" cy="3139321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lencnt</a:t>
            </a:r>
            <a:r>
              <a:rPr lang="en-US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strlen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const</a:t>
            </a:r>
            <a:r>
              <a:rPr lang="en-US" dirty="0">
                <a:latin typeface="Courier New" pitchFamily="49" charset="0"/>
              </a:rPr>
              <a:t> char *s)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length = 0;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while (*s != '\0') 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    s++;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    length++;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</a:rPr>
              <a:t>lencnt</a:t>
            </a:r>
            <a:r>
              <a:rPr lang="en-US" dirty="0">
                <a:latin typeface="Courier New" pitchFamily="49" charset="0"/>
              </a:rPr>
              <a:t> += length;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return length;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4962876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Memory Matters</a:t>
            </a:r>
          </a:p>
        </p:txBody>
      </p:sp>
      <p:sp>
        <p:nvSpPr>
          <p:cNvPr id="18435" name="Rectangle 9"/>
          <p:cNvSpPr>
            <a:spLocks noGrp="1" noChangeArrowheads="1"/>
          </p:cNvSpPr>
          <p:nvPr>
            <p:ph idx="1"/>
          </p:nvPr>
        </p:nvSpPr>
        <p:spPr>
          <a:xfrm>
            <a:off x="387351" y="5566792"/>
            <a:ext cx="11076516" cy="878458"/>
          </a:xfrm>
        </p:spPr>
        <p:txBody>
          <a:bodyPr/>
          <a:lstStyle/>
          <a:p>
            <a:pPr lvl="1" eaLnBrk="1" hangingPunct="1"/>
            <a:r>
              <a:rPr lang="en-US" dirty="0"/>
              <a:t>Code updates </a:t>
            </a:r>
            <a:r>
              <a:rPr lang="en-US" dirty="0">
                <a:latin typeface="Courier New" pitchFamily="49" charset="0"/>
              </a:rPr>
              <a:t>b[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</a:t>
            </a:r>
            <a:r>
              <a:rPr lang="en-US" dirty="0"/>
              <a:t> on every iteration</a:t>
            </a:r>
          </a:p>
          <a:p>
            <a:pPr lvl="1" eaLnBrk="1" hangingPunct="1"/>
            <a:r>
              <a:rPr lang="en-US" dirty="0"/>
              <a:t>Why couldn’t compiler use register and optimize this away?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3276600" y="3657600"/>
            <a:ext cx="5873402" cy="1667892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# sum_rows1 inner loop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.L4: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   (%rsi,%rax,8), %xmm0	# FP load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addsd</a:t>
            </a:r>
            <a:r>
              <a:rPr lang="en-US" sz="1400" dirty="0">
                <a:latin typeface="Courier New" pitchFamily="49" charset="0"/>
              </a:rPr>
              <a:t>   (%</a:t>
            </a:r>
            <a:r>
              <a:rPr lang="en-US" sz="1400" dirty="0" err="1">
                <a:latin typeface="Courier New" pitchFamily="49" charset="0"/>
              </a:rPr>
              <a:t>rdi</a:t>
            </a:r>
            <a:r>
              <a:rPr lang="en-US" sz="1400" dirty="0">
                <a:latin typeface="Courier New" pitchFamily="49" charset="0"/>
              </a:rPr>
              <a:t>), %xmm0		# FP add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   %xmm0, (%rsi,%rax,8)	# FP store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 $8,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    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     .L4</a:t>
            </a:r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3810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2057400" y="1143000"/>
            <a:ext cx="5130800" cy="227330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rows of n X 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sum_rows1(double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4623186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Memory Aliasing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5562600"/>
            <a:ext cx="11076516" cy="882649"/>
          </a:xfrm>
        </p:spPr>
        <p:txBody>
          <a:bodyPr/>
          <a:lstStyle/>
          <a:p>
            <a:pPr lvl="1" eaLnBrk="1" hangingPunct="1"/>
            <a:r>
              <a:rPr lang="en-US" dirty="0"/>
              <a:t>Code updates </a:t>
            </a:r>
            <a:r>
              <a:rPr lang="en-US" dirty="0">
                <a:latin typeface="Courier New" pitchFamily="49" charset="0"/>
              </a:rPr>
              <a:t>b[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</a:t>
            </a:r>
            <a:r>
              <a:rPr lang="en-US" dirty="0"/>
              <a:t> on every iteration</a:t>
            </a:r>
          </a:p>
          <a:p>
            <a:pPr lvl="1" eaLnBrk="1" hangingPunct="1"/>
            <a:r>
              <a:rPr lang="en-US" dirty="0"/>
              <a:t>Must consider possibility that these updates will affect program behavior</a:t>
            </a:r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3810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2057400" y="1143000"/>
            <a:ext cx="5130800" cy="227330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void sum_rows1(double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long i, j;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for (i = 0; i &lt; n; i++) {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	b[i] = 0;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	    b[i] += a[i*n + j];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}</a:t>
            </a: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2057400" y="3733801"/>
            <a:ext cx="2311400" cy="1813317"/>
          </a:xfrm>
          <a:prstGeom prst="rect">
            <a:avLst/>
          </a:prstGeom>
          <a:solidFill>
            <a:srgbClr val="D5F1CF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4,   8,  16,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  <a:p>
            <a:pPr algn="l">
              <a:lnSpc>
                <a:spcPct val="100000"/>
              </a:lnSpc>
            </a:pP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double* B = A+3;</a:t>
            </a:r>
          </a:p>
          <a:p>
            <a:pPr algn="l">
              <a:lnSpc>
                <a:spcPct val="100000"/>
              </a:lnSpc>
            </a:pP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sum_rows1(A, B, 3);</a:t>
            </a:r>
          </a:p>
        </p:txBody>
      </p:sp>
      <p:sp>
        <p:nvSpPr>
          <p:cNvPr id="777224" name="Rectangle 8"/>
          <p:cNvSpPr>
            <a:spLocks noChangeArrowheads="1"/>
          </p:cNvSpPr>
          <p:nvPr/>
        </p:nvSpPr>
        <p:spPr bwMode="auto">
          <a:xfrm>
            <a:off x="7442200" y="4267200"/>
            <a:ext cx="2311400" cy="305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0: [3, 8, 16]</a:t>
            </a:r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7442200" y="3810000"/>
            <a:ext cx="2311400" cy="305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init:  [4, 8, 16]</a:t>
            </a:r>
          </a:p>
        </p:txBody>
      </p:sp>
      <p:sp>
        <p:nvSpPr>
          <p:cNvPr id="777226" name="Rectangle 10"/>
          <p:cNvSpPr>
            <a:spLocks noChangeArrowheads="1"/>
          </p:cNvSpPr>
          <p:nvPr/>
        </p:nvSpPr>
        <p:spPr bwMode="auto">
          <a:xfrm>
            <a:off x="7442200" y="4724400"/>
            <a:ext cx="2311400" cy="305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1: [3, 22, 16]</a:t>
            </a:r>
          </a:p>
        </p:txBody>
      </p:sp>
      <p:sp>
        <p:nvSpPr>
          <p:cNvPr id="777227" name="Rectangle 11"/>
          <p:cNvSpPr>
            <a:spLocks noChangeArrowheads="1"/>
          </p:cNvSpPr>
          <p:nvPr/>
        </p:nvSpPr>
        <p:spPr bwMode="auto">
          <a:xfrm>
            <a:off x="7442200" y="5203825"/>
            <a:ext cx="2311400" cy="305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2: [3, 22, 224]</a:t>
            </a:r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7315200" y="3352801"/>
            <a:ext cx="2994859" cy="347596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l"/>
            <a:r>
              <a:rPr lang="en-US" dirty="0"/>
              <a:t>Value of </a:t>
            </a:r>
            <a:r>
              <a:rPr lang="en-US" dirty="0">
                <a:latin typeface="Courier New" pitchFamily="49" charset="0"/>
              </a:rPr>
              <a:t>B</a:t>
            </a:r>
            <a:r>
              <a:rPr lang="en-US" dirty="0"/>
              <a:t> (AKA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A[3..5]</a:t>
            </a:r>
            <a:r>
              <a:rPr lang="en-US" dirty="0"/>
              <a:t>):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E80EFF1-857E-50B7-BAF4-92B6CAB8A9C4}"/>
                  </a:ext>
                </a:extLst>
              </p14:cNvPr>
              <p14:cNvContentPartPr/>
              <p14:nvPr/>
            </p14:nvContentPartPr>
            <p14:xfrm>
              <a:off x="8223120" y="3530520"/>
              <a:ext cx="419760" cy="622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E80EFF1-857E-50B7-BAF4-92B6CAB8A9C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13760" y="3521160"/>
                <a:ext cx="438480" cy="641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77458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24" grpId="0" animBg="1"/>
      <p:bldP spid="777226" grpId="0" animBg="1"/>
      <p:bldP spid="7772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Removing Aliasing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5410200"/>
            <a:ext cx="11076516" cy="1035050"/>
          </a:xfrm>
        </p:spPr>
        <p:txBody>
          <a:bodyPr/>
          <a:lstStyle/>
          <a:p>
            <a:pPr lvl="1" eaLnBrk="1" hangingPunct="1"/>
            <a:r>
              <a:rPr lang="en-US" dirty="0"/>
              <a:t>No need to store intermediate results</a:t>
            </a:r>
          </a:p>
          <a:p>
            <a:pPr lvl="1" eaLnBrk="1" hangingPunct="1"/>
            <a:r>
              <a:rPr lang="en-US" dirty="0"/>
              <a:t>Also more likely to be what programmer wanted!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057400" y="3879566"/>
            <a:ext cx="5638800" cy="1280094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# sum_rows2 inner loop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.L10: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addsd</a:t>
            </a:r>
            <a:r>
              <a:rPr lang="en-US" sz="1400" dirty="0">
                <a:latin typeface="Courier New" pitchFamily="49" charset="0"/>
              </a:rPr>
              <a:t>   (%</a:t>
            </a:r>
            <a:r>
              <a:rPr lang="en-US" sz="1400" dirty="0" err="1">
                <a:latin typeface="Courier New" pitchFamily="49" charset="0"/>
              </a:rPr>
              <a:t>rdi</a:t>
            </a:r>
            <a:r>
              <a:rPr lang="en-US" sz="1400" dirty="0">
                <a:latin typeface="Courier New" pitchFamily="49" charset="0"/>
              </a:rPr>
              <a:t>), %xmm0	# FP load + add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 $8,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   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     .L10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3810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057400" y="1143001"/>
            <a:ext cx="5130800" cy="248602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rows of n X 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sum_rows2(double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double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 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     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B4AF3DC-B503-E2FB-0CD1-BF53110FFA57}"/>
                  </a:ext>
                </a:extLst>
              </p14:cNvPr>
              <p14:cNvContentPartPr/>
              <p14:nvPr/>
            </p14:nvContentPartPr>
            <p14:xfrm>
              <a:off x="3429000" y="1943280"/>
              <a:ext cx="749520" cy="889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B4AF3DC-B503-E2FB-0CD1-BF53110FFA5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19640" y="1933920"/>
                <a:ext cx="768240" cy="907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5872408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Optimization Blocker: Memory Aliasing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223838" indent="-223838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Aliasing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Two different memory references specify single location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Easy to have happen in C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 Since allowed to do address arithmetic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 Language allows direct access to storage structures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Get in habit of introducing local variables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 E.g., accumulating within loops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Your way of telling compiler not to check for aliasing</a:t>
            </a:r>
          </a:p>
        </p:txBody>
      </p:sp>
    </p:spTree>
    <p:extLst>
      <p:ext uri="{BB962C8B-B14F-4D97-AF65-F5344CB8AC3E}">
        <p14:creationId xmlns:p14="http://schemas.microsoft.com/office/powerpoint/2010/main" val="100474356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Great Reality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i="1" dirty="0"/>
              <a:t>There’s more to performance than asymptotic complexity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Constant factors matter too!</a:t>
            </a:r>
          </a:p>
          <a:p>
            <a:pPr lvl="1" eaLnBrk="1" hangingPunct="1">
              <a:defRPr/>
            </a:pPr>
            <a:r>
              <a:rPr lang="en-US" dirty="0"/>
              <a:t>Easily see 10:1 performance range depending on how code is written</a:t>
            </a:r>
          </a:p>
          <a:p>
            <a:pPr lvl="1" eaLnBrk="1" hangingPunct="1">
              <a:defRPr/>
            </a:pPr>
            <a:r>
              <a:rPr lang="en-US" dirty="0"/>
              <a:t>Must optimize at multiple levels: </a:t>
            </a:r>
          </a:p>
          <a:p>
            <a:pPr lvl="2" eaLnBrk="1" hangingPunct="1">
              <a:defRPr/>
            </a:pPr>
            <a:r>
              <a:rPr lang="en-US" dirty="0"/>
              <a:t>Algorithm, data representations, procedures, and loops</a:t>
            </a:r>
          </a:p>
          <a:p>
            <a:pPr eaLnBrk="1" hangingPunct="1">
              <a:defRPr/>
            </a:pPr>
            <a:r>
              <a:rPr lang="en-US" dirty="0"/>
              <a:t>Must understand system to optimize performance</a:t>
            </a:r>
          </a:p>
          <a:p>
            <a:pPr lvl="1" eaLnBrk="1" hangingPunct="1">
              <a:defRPr/>
            </a:pPr>
            <a:r>
              <a:rPr lang="en-US" dirty="0"/>
              <a:t>How programs are compiled and executed</a:t>
            </a:r>
          </a:p>
          <a:p>
            <a:pPr lvl="1" eaLnBrk="1" hangingPunct="1">
              <a:defRPr/>
            </a:pPr>
            <a:r>
              <a:rPr lang="en-US" dirty="0"/>
              <a:t>How to measure program performance and identify bottlenecks</a:t>
            </a:r>
          </a:p>
          <a:p>
            <a:pPr lvl="1" eaLnBrk="1" hangingPunct="1">
              <a:defRPr/>
            </a:pPr>
            <a:r>
              <a:rPr lang="en-US" dirty="0"/>
              <a:t>How to improve performance without destroying code modularity, generality, readability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2" y="247650"/>
            <a:ext cx="10204448" cy="742950"/>
          </a:xfrm>
        </p:spPr>
        <p:txBody>
          <a:bodyPr/>
          <a:lstStyle/>
          <a:p>
            <a:r>
              <a:rPr lang="en-US" dirty="0"/>
              <a:t>Benchmark Example: Data Type for Vectors</a:t>
            </a:r>
          </a:p>
        </p:txBody>
      </p:sp>
      <p:sp>
        <p:nvSpPr>
          <p:cNvPr id="20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4169664"/>
            <a:ext cx="11076516" cy="2440686"/>
          </a:xfrm>
        </p:spPr>
        <p:txBody>
          <a:bodyPr/>
          <a:lstStyle/>
          <a:p>
            <a:pPr marL="0" indent="0"/>
            <a:r>
              <a:rPr lang="en-US" dirty="0"/>
              <a:t>Data Types</a:t>
            </a:r>
          </a:p>
          <a:p>
            <a:pPr lvl="1"/>
            <a:r>
              <a:rPr lang="en-US" dirty="0"/>
              <a:t>Use different declarations for </a:t>
            </a:r>
            <a:r>
              <a:rPr lang="en-US" dirty="0" err="1">
                <a:latin typeface="Courier New" pitchFamily="49" charset="0"/>
              </a:rPr>
              <a:t>data_t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 err="1">
                <a:latin typeface="Courier New" pitchFamily="49" charset="0"/>
              </a:rPr>
              <a:t>int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>
                <a:latin typeface="Courier New" pitchFamily="49" charset="0"/>
              </a:rPr>
              <a:t>long</a:t>
            </a:r>
          </a:p>
          <a:p>
            <a:pPr lvl="1"/>
            <a:r>
              <a:rPr lang="en-US" dirty="0">
                <a:latin typeface="Courier New" pitchFamily="49" charset="0"/>
              </a:rPr>
              <a:t>float</a:t>
            </a:r>
          </a:p>
          <a:p>
            <a:pPr lvl="1"/>
            <a:r>
              <a:rPr lang="en-US" dirty="0">
                <a:latin typeface="Courier New" pitchFamily="49" charset="0"/>
              </a:rPr>
              <a:t>double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038822" y="1498526"/>
            <a:ext cx="4132541" cy="1320874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/* data structure for vectors */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 defTabSz="457200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 defTabSz="457200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*data;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 </a:t>
            </a:r>
            <a:r>
              <a:rPr lang="en-US" sz="1600" dirty="0" err="1">
                <a:latin typeface="Courier New" pitchFamily="49" charset="0"/>
              </a:rPr>
              <a:t>vec</a:t>
            </a:r>
            <a:r>
              <a:rPr lang="en-US" sz="1600" dirty="0">
                <a:latin typeface="Courier New" pitchFamily="49" charset="0"/>
              </a:rPr>
              <a:t>;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171362" y="3733800"/>
            <a:ext cx="4492314" cy="2551980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/* retrieve vector element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and store at </a:t>
            </a:r>
            <a:r>
              <a:rPr lang="en-US" sz="1600" dirty="0" err="1">
                <a:latin typeface="Courier New" pitchFamily="49" charset="0"/>
              </a:rPr>
              <a:t>val</a:t>
            </a:r>
            <a:r>
              <a:rPr lang="en-US" sz="16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get_vec_element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(</a:t>
            </a:r>
            <a:r>
              <a:rPr lang="en-US" sz="1600" dirty="0" err="1">
                <a:latin typeface="Courier New" pitchFamily="49" charset="0"/>
              </a:rPr>
              <a:t>vec</a:t>
            </a:r>
            <a:r>
              <a:rPr lang="en-US" sz="1600" dirty="0">
                <a:latin typeface="Courier New" pitchFamily="49" charset="0"/>
              </a:rPr>
              <a:t> *v,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val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if (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 &gt;= v-&gt;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	return 0;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*</a:t>
            </a:r>
            <a:r>
              <a:rPr lang="en-US" sz="1600" dirty="0" err="1">
                <a:latin typeface="Courier New" pitchFamily="49" charset="0"/>
              </a:rPr>
              <a:t>val</a:t>
            </a:r>
            <a:r>
              <a:rPr lang="en-US" sz="1600" dirty="0">
                <a:latin typeface="Courier New" pitchFamily="49" charset="0"/>
              </a:rPr>
              <a:t> = v-&gt;data[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return 1;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8027350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6324600" y="1841500"/>
            <a:ext cx="776536" cy="292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dirty="0" err="1">
                <a:latin typeface="Courier New" pitchFamily="49" charset="0"/>
              </a:rPr>
              <a:t>len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324600" y="2133600"/>
            <a:ext cx="776536" cy="292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data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8382001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9780902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cxnSp>
        <p:nvCxnSpPr>
          <p:cNvPr id="15" name="Straight Arrow Connector 14"/>
          <p:cNvCxnSpPr>
            <a:stCxn id="11" idx="3"/>
            <a:endCxn id="7" idx="1"/>
          </p:cNvCxnSpPr>
          <p:nvPr/>
        </p:nvCxnSpPr>
        <p:spPr bwMode="auto">
          <a:xfrm>
            <a:off x="7101137" y="2279650"/>
            <a:ext cx="926213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8739499" y="2133600"/>
            <a:ext cx="1041402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40034" y="1837381"/>
            <a:ext cx="3080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415868" y="1837267"/>
            <a:ext cx="3080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561378" y="1837267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len-1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8892989" y="2286000"/>
            <a:ext cx="733612" cy="1390"/>
          </a:xfrm>
          <a:prstGeom prst="line">
            <a:avLst/>
          </a:prstGeom>
          <a:noFill/>
          <a:ln w="635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05717235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Computation</a:t>
            </a:r>
          </a:p>
        </p:txBody>
      </p:sp>
      <p:sp>
        <p:nvSpPr>
          <p:cNvPr id="775171" name="Rectangle 3"/>
          <p:cNvSpPr>
            <a:spLocks noGrp="1" noChangeArrowheads="1"/>
          </p:cNvSpPr>
          <p:nvPr>
            <p:ph idx="1"/>
          </p:nvPr>
        </p:nvSpPr>
        <p:spPr>
          <a:xfrm>
            <a:off x="384048" y="4168270"/>
            <a:ext cx="11076516" cy="2276979"/>
          </a:xfrm>
        </p:spPr>
        <p:txBody>
          <a:bodyPr/>
          <a:lstStyle/>
          <a:p>
            <a:pPr marL="0" indent="0"/>
            <a:r>
              <a:rPr lang="en-US" sz="2400" dirty="0"/>
              <a:t>Data Types</a:t>
            </a:r>
          </a:p>
          <a:p>
            <a:pPr lvl="1"/>
            <a:r>
              <a:rPr lang="en-US" sz="2000" dirty="0"/>
              <a:t>Use different declarations for </a:t>
            </a:r>
            <a:r>
              <a:rPr lang="en-US" sz="2000" dirty="0" err="1">
                <a:latin typeface="Courier New" pitchFamily="49" charset="0"/>
              </a:rPr>
              <a:t>data_t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>
                <a:latin typeface="Courier New" pitchFamily="49" charset="0"/>
              </a:rPr>
              <a:t>int</a:t>
            </a:r>
          </a:p>
          <a:p>
            <a:pPr lvl="1"/>
            <a:r>
              <a:rPr lang="en-US" sz="2000" dirty="0">
                <a:latin typeface="Courier New" pitchFamily="49" charset="0"/>
              </a:rPr>
              <a:t>long</a:t>
            </a:r>
          </a:p>
          <a:p>
            <a:pPr lvl="1"/>
            <a:r>
              <a:rPr lang="en-US" sz="2000" dirty="0">
                <a:latin typeface="Courier New" pitchFamily="49" charset="0"/>
              </a:rPr>
              <a:t>float</a:t>
            </a:r>
          </a:p>
          <a:p>
            <a:pPr lvl="1"/>
            <a:r>
              <a:rPr lang="en-US" sz="2000" dirty="0">
                <a:latin typeface="Courier New" pitchFamily="49" charset="0"/>
              </a:rPr>
              <a:t>double</a:t>
            </a:r>
          </a:p>
        </p:txBody>
      </p:sp>
      <p:sp>
        <p:nvSpPr>
          <p:cNvPr id="775173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7634288" y="4191000"/>
            <a:ext cx="3871912" cy="2219325"/>
          </a:xfrm>
        </p:spPr>
        <p:txBody>
          <a:bodyPr/>
          <a:lstStyle/>
          <a:p>
            <a:pPr marL="0" indent="0"/>
            <a:r>
              <a:rPr lang="en-US" sz="2400" dirty="0"/>
              <a:t>Operations</a:t>
            </a:r>
          </a:p>
          <a:p>
            <a:pPr lvl="1"/>
            <a:r>
              <a:rPr lang="en-US" sz="2000" dirty="0"/>
              <a:t>Use different definitions of </a:t>
            </a:r>
            <a:r>
              <a:rPr lang="en-US" sz="2000" dirty="0">
                <a:latin typeface="Courier New" pitchFamily="49" charset="0"/>
              </a:rPr>
              <a:t>OP</a:t>
            </a:r>
            <a:r>
              <a:rPr lang="en-US" sz="2000" dirty="0"/>
              <a:t> and </a:t>
            </a:r>
            <a:r>
              <a:rPr lang="en-US" sz="2000" dirty="0">
                <a:latin typeface="Courier New" pitchFamily="49" charset="0"/>
              </a:rPr>
              <a:t>IDENT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+ and 0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* </a:t>
            </a:r>
            <a:r>
              <a:rPr lang="en-US" dirty="0">
                <a:latin typeface="Courier New" pitchFamily="49" charset="0"/>
              </a:rPr>
              <a:t>and</a:t>
            </a:r>
            <a:r>
              <a:rPr lang="en-US" sz="2000" dirty="0">
                <a:latin typeface="Courier New" pitchFamily="49" charset="0"/>
              </a:rPr>
              <a:t> 1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2162175" y="1133183"/>
            <a:ext cx="5834930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void combine1(</a:t>
            </a:r>
            <a:r>
              <a:rPr lang="en-US" dirty="0" err="1">
                <a:latin typeface="Courier New" pitchFamily="49" charset="0"/>
              </a:rPr>
              <a:t>vec_ptr</a:t>
            </a:r>
            <a:r>
              <a:rPr lang="en-US" dirty="0">
                <a:latin typeface="Courier New" pitchFamily="49" charset="0"/>
              </a:rPr>
              <a:t> v,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long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IDENT;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</a:t>
            </a:r>
            <a:r>
              <a:rPr lang="en-US" dirty="0" err="1">
                <a:latin typeface="Courier New" pitchFamily="49" charset="0"/>
              </a:rPr>
              <a:t>vec_length</a:t>
            </a:r>
            <a:r>
              <a:rPr lang="en-US" dirty="0">
                <a:latin typeface="Courier New" pitchFamily="49" charset="0"/>
              </a:rPr>
              <a:t>(v);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get_vec_element</a:t>
            </a:r>
            <a:r>
              <a:rPr lang="en-US" dirty="0">
                <a:latin typeface="Courier New" pitchFamily="49" charset="0"/>
              </a:rPr>
              <a:t>(v,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, &amp;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	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OP 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77200" y="1600201"/>
            <a:ext cx="243840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Compute sum or product of vector elements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604DD20-9586-AF0C-C189-3CD87F83138F}"/>
                  </a:ext>
                </a:extLst>
              </p14:cNvPr>
              <p14:cNvContentPartPr/>
              <p14:nvPr/>
            </p14:nvContentPartPr>
            <p14:xfrm>
              <a:off x="3886200" y="1879560"/>
              <a:ext cx="1562400" cy="1594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604DD20-9586-AF0C-C189-3CD87F83138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76840" y="1870200"/>
                <a:ext cx="1581120" cy="1612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9692636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Cycles Per Element (CPE)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Convenient way to express performance of program that operates on vectors or lists</a:t>
            </a:r>
          </a:p>
          <a:p>
            <a:r>
              <a:rPr lang="en-US" sz="2000" dirty="0"/>
              <a:t>Length = n</a:t>
            </a:r>
          </a:p>
          <a:p>
            <a:r>
              <a:rPr lang="en-US" sz="2000" dirty="0"/>
              <a:t>In our case: </a:t>
            </a:r>
            <a:r>
              <a:rPr lang="en-US" sz="2000" dirty="0">
                <a:solidFill>
                  <a:srgbClr val="C00000"/>
                </a:solidFill>
              </a:rPr>
              <a:t>CPE = cycles per OP</a:t>
            </a:r>
            <a:endParaRPr lang="en-US" sz="2000" dirty="0"/>
          </a:p>
          <a:p>
            <a:r>
              <a:rPr lang="en-US" sz="2000" dirty="0"/>
              <a:t>T = CPE*n + Overhead</a:t>
            </a:r>
          </a:p>
          <a:p>
            <a:pPr lvl="1"/>
            <a:r>
              <a:rPr lang="en-US" sz="1600" dirty="0"/>
              <a:t>CPE is slope of line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8013694"/>
              </p:ext>
            </p:extLst>
          </p:nvPr>
        </p:nvGraphicFramePr>
        <p:xfrm>
          <a:off x="3276601" y="3276600"/>
          <a:ext cx="5754977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672769" y="4169221"/>
            <a:ext cx="836063" cy="3600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7432" tIns="27432" rIns="27432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0">
                <a:solidFill>
                  <a:srgbClr val="000000"/>
                </a:solidFill>
                <a:latin typeface="Courier New"/>
                <a:cs typeface="Courier New"/>
              </a:rPr>
              <a:t>psum1</a:t>
            </a:r>
            <a:endParaRPr lang="en-US" sz="1200" b="0">
              <a:solidFill>
                <a:srgbClr val="000000"/>
              </a:solidFill>
              <a:latin typeface="Arial"/>
              <a:cs typeface="Arial"/>
            </a:endParaRPr>
          </a:p>
          <a:p>
            <a:pPr algn="ctr" rtl="0">
              <a:defRPr sz="1000"/>
            </a:pPr>
            <a:r>
              <a:rPr lang="en-US" sz="1200" b="0">
                <a:solidFill>
                  <a:srgbClr val="000000"/>
                </a:solidFill>
                <a:latin typeface="Arial"/>
                <a:cs typeface="Arial"/>
              </a:rPr>
              <a:t>Slope = 9.0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051123" y="5225123"/>
            <a:ext cx="836063" cy="3554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7432" tIns="22860" rIns="27432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b="0" dirty="0">
                <a:solidFill>
                  <a:srgbClr val="000000"/>
                </a:solidFill>
                <a:latin typeface="Courier New"/>
                <a:cs typeface="Courier New"/>
              </a:rPr>
              <a:t>psum2</a:t>
            </a:r>
            <a:endParaRPr lang="en-US" sz="1200" b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rtl="0">
              <a:defRPr sz="1000"/>
            </a:pPr>
            <a:r>
              <a:rPr lang="en-US" sz="1200" b="0" dirty="0">
                <a:solidFill>
                  <a:srgbClr val="000000"/>
                </a:solidFill>
                <a:latin typeface="Arial"/>
                <a:cs typeface="Arial"/>
              </a:rPr>
              <a:t>Slope = 6.0</a:t>
            </a:r>
          </a:p>
        </p:txBody>
      </p:sp>
    </p:spTree>
    <p:extLst>
      <p:ext uri="{BB962C8B-B14F-4D97-AF65-F5344CB8AC3E}">
        <p14:creationId xmlns:p14="http://schemas.microsoft.com/office/powerpoint/2010/main" val="3751009336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Performance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2162175" y="1133183"/>
            <a:ext cx="5834930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void combine1(</a:t>
            </a:r>
            <a:r>
              <a:rPr lang="en-US" dirty="0" err="1">
                <a:latin typeface="Courier New" pitchFamily="49" charset="0"/>
              </a:rPr>
              <a:t>vec_ptr</a:t>
            </a:r>
            <a:r>
              <a:rPr lang="en-US" dirty="0">
                <a:latin typeface="Courier New" pitchFamily="49" charset="0"/>
              </a:rPr>
              <a:t> v,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long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IDENT;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</a:t>
            </a:r>
            <a:r>
              <a:rPr lang="en-US" dirty="0" err="1">
                <a:latin typeface="Courier New" pitchFamily="49" charset="0"/>
              </a:rPr>
              <a:t>vec_length</a:t>
            </a:r>
            <a:r>
              <a:rPr lang="en-US" dirty="0">
                <a:latin typeface="Courier New" pitchFamily="49" charset="0"/>
              </a:rPr>
              <a:t>(v);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get_vec_element</a:t>
            </a:r>
            <a:r>
              <a:rPr lang="en-US" dirty="0">
                <a:latin typeface="Courier New" pitchFamily="49" charset="0"/>
              </a:rPr>
              <a:t>(v,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, &amp;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	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OP 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29600" y="1600200"/>
            <a:ext cx="243840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Compute sum or product of vector elements</a:t>
            </a:r>
          </a:p>
        </p:txBody>
      </p:sp>
      <p:graphicFrame>
        <p:nvGraphicFramePr>
          <p:cNvPr id="10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407973"/>
              </p:ext>
            </p:extLst>
          </p:nvPr>
        </p:nvGraphicFramePr>
        <p:xfrm>
          <a:off x="1920875" y="4267201"/>
          <a:ext cx="8229600" cy="1777873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unoptimized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22.68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20.02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19.98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20.18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–O1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11.14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092988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Optimizations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7351" y="4531644"/>
            <a:ext cx="11076516" cy="1913605"/>
          </a:xfrm>
        </p:spPr>
        <p:txBody>
          <a:bodyPr/>
          <a:lstStyle/>
          <a:p>
            <a:r>
              <a:rPr lang="en-US" dirty="0"/>
              <a:t>Move </a:t>
            </a:r>
            <a:r>
              <a:rPr lang="en-US" dirty="0" err="1"/>
              <a:t>vec_length</a:t>
            </a:r>
            <a:r>
              <a:rPr lang="en-US" dirty="0"/>
              <a:t> out of loop</a:t>
            </a:r>
          </a:p>
          <a:p>
            <a:r>
              <a:rPr lang="en-US" dirty="0"/>
              <a:t>Avoid bounds check on each cycle</a:t>
            </a:r>
          </a:p>
          <a:p>
            <a:r>
              <a:rPr lang="en-US" dirty="0"/>
              <a:t>Accumulate in temporary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2819401" y="1331244"/>
            <a:ext cx="5421355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void combine4(</a:t>
            </a:r>
            <a:r>
              <a:rPr lang="en-US" dirty="0" err="1">
                <a:latin typeface="Courier New" pitchFamily="49" charset="0"/>
              </a:rPr>
              <a:t>vec_ptr</a:t>
            </a:r>
            <a:r>
              <a:rPr lang="en-US" dirty="0">
                <a:latin typeface="Courier New" pitchFamily="49" charset="0"/>
              </a:rPr>
              <a:t> v,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long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long length = </a:t>
            </a:r>
            <a:r>
              <a:rPr lang="en-US" dirty="0" err="1">
                <a:latin typeface="Courier New" pitchFamily="49" charset="0"/>
              </a:rPr>
              <a:t>vec_length</a:t>
            </a:r>
            <a:r>
              <a:rPr lang="en-US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*d = </a:t>
            </a:r>
            <a:r>
              <a:rPr lang="en-US" dirty="0" err="1">
                <a:latin typeface="Courier New" pitchFamily="49" charset="0"/>
              </a:rPr>
              <a:t>get_vec_start</a:t>
            </a:r>
            <a:r>
              <a:rPr lang="en-US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t = IDENT;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length;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t = t OP d[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82859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Basic Optimizations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751" y="5895976"/>
            <a:ext cx="10924115" cy="549274"/>
          </a:xfrm>
        </p:spPr>
        <p:txBody>
          <a:bodyPr/>
          <a:lstStyle/>
          <a:p>
            <a:r>
              <a:rPr lang="en-US" dirty="0"/>
              <a:t>Eliminates sources of overhead in loop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2370138" y="1150268"/>
            <a:ext cx="5421355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void combine4(</a:t>
            </a:r>
            <a:r>
              <a:rPr lang="en-US" dirty="0" err="1">
                <a:latin typeface="Courier New" pitchFamily="49" charset="0"/>
              </a:rPr>
              <a:t>vec_ptr</a:t>
            </a:r>
            <a:r>
              <a:rPr lang="en-US" dirty="0">
                <a:latin typeface="Courier New" pitchFamily="49" charset="0"/>
              </a:rPr>
              <a:t> v,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long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long length = </a:t>
            </a:r>
            <a:r>
              <a:rPr lang="en-US" dirty="0" err="1">
                <a:latin typeface="Courier New" pitchFamily="49" charset="0"/>
              </a:rPr>
              <a:t>vec_length</a:t>
            </a:r>
            <a:r>
              <a:rPr lang="en-US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*d = </a:t>
            </a:r>
            <a:r>
              <a:rPr lang="en-US" dirty="0" err="1">
                <a:latin typeface="Courier New" pitchFamily="49" charset="0"/>
              </a:rPr>
              <a:t>get_vec_start</a:t>
            </a:r>
            <a:r>
              <a:rPr lang="en-US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t = IDENT;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length;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t = t OP d[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graphicFrame>
        <p:nvGraphicFramePr>
          <p:cNvPr id="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620645"/>
              </p:ext>
            </p:extLst>
          </p:nvPr>
        </p:nvGraphicFramePr>
        <p:xfrm>
          <a:off x="2078853" y="4191000"/>
          <a:ext cx="6003925" cy="1552575"/>
        </p:xfrm>
        <a:graphic>
          <a:graphicData uri="http://schemas.openxmlformats.org/drawingml/2006/table">
            <a:tbl>
              <a:tblPr/>
              <a:tblGrid>
                <a:gridCol w="1723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–O1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11.14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015013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Exploiting Instruction-Level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go farther!</a:t>
            </a:r>
          </a:p>
          <a:p>
            <a:r>
              <a:rPr lang="en-US" dirty="0"/>
              <a:t>But need general understanding of modern processor design</a:t>
            </a:r>
          </a:p>
          <a:p>
            <a:pPr lvl="1"/>
            <a:r>
              <a:rPr lang="en-US" dirty="0"/>
              <a:t>Hardware can execute multiple instructions in parallel</a:t>
            </a:r>
          </a:p>
          <a:p>
            <a:r>
              <a:rPr lang="en-US" dirty="0"/>
              <a:t>Performance limited by data dependencies</a:t>
            </a:r>
          </a:p>
          <a:p>
            <a:r>
              <a:rPr lang="en-US" dirty="0"/>
              <a:t>Simple transformations can yield dramatic performance improvements</a:t>
            </a:r>
          </a:p>
          <a:p>
            <a:pPr lvl="1"/>
            <a:r>
              <a:rPr lang="en-US" dirty="0"/>
              <a:t>Compilers often cannot make these transformations</a:t>
            </a:r>
          </a:p>
          <a:p>
            <a:pPr lvl="1"/>
            <a:r>
              <a:rPr lang="en-US" dirty="0"/>
              <a:t>Lack of associativity and distributivity in floating-point arithmetic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We’ll talk about that next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4431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Optimizing Compilers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Provide efficient mapping of program to machine</a:t>
            </a:r>
          </a:p>
          <a:p>
            <a:pPr lvl="1" eaLnBrk="1" hangingPunct="1">
              <a:defRPr/>
            </a:pPr>
            <a:r>
              <a:rPr lang="en-US" dirty="0"/>
              <a:t>Register allocation</a:t>
            </a:r>
          </a:p>
          <a:p>
            <a:pPr lvl="1" eaLnBrk="1" hangingPunct="1">
              <a:defRPr/>
            </a:pPr>
            <a:r>
              <a:rPr lang="en-US" dirty="0"/>
              <a:t>Code selection and ordering</a:t>
            </a:r>
          </a:p>
          <a:p>
            <a:pPr lvl="1" eaLnBrk="1" hangingPunct="1">
              <a:defRPr/>
            </a:pPr>
            <a:r>
              <a:rPr lang="en-US" dirty="0"/>
              <a:t>Eliminating minor inefficiencies</a:t>
            </a:r>
          </a:p>
          <a:p>
            <a:pPr eaLnBrk="1" hangingPunct="1">
              <a:defRPr/>
            </a:pPr>
            <a:r>
              <a:rPr lang="en-US" dirty="0"/>
              <a:t>Don’t (usually) improve asymptotic efficiency</a:t>
            </a:r>
          </a:p>
          <a:p>
            <a:pPr lvl="1" eaLnBrk="1" hangingPunct="1">
              <a:defRPr/>
            </a:pPr>
            <a:r>
              <a:rPr lang="en-US" dirty="0"/>
              <a:t>Up to programmer to select best overall algorithm</a:t>
            </a:r>
          </a:p>
          <a:p>
            <a:pPr lvl="1" eaLnBrk="1" hangingPunct="1">
              <a:defRPr/>
            </a:pPr>
            <a:r>
              <a:rPr lang="en-US" dirty="0"/>
              <a:t>Big-O savings are (often) more important than constant factors</a:t>
            </a:r>
          </a:p>
          <a:p>
            <a:pPr lvl="2" eaLnBrk="1" hangingPunct="1">
              <a:defRPr/>
            </a:pPr>
            <a:r>
              <a:rPr lang="en-US" dirty="0"/>
              <a:t>But constant factors also matter</a:t>
            </a:r>
          </a:p>
          <a:p>
            <a:pPr lvl="2" eaLnBrk="1" hangingPunct="1">
              <a:defRPr/>
            </a:pPr>
            <a:r>
              <a:rPr lang="en-US" dirty="0"/>
              <a:t>E.g., O(N</a:t>
            </a:r>
            <a:r>
              <a:rPr lang="en-US" baseline="30000" dirty="0"/>
              <a:t>2</a:t>
            </a:r>
            <a:r>
              <a:rPr lang="en-US" dirty="0"/>
              <a:t>) sort is faster for 7 (</a:t>
            </a:r>
            <a:r>
              <a:rPr lang="en-US" dirty="0" err="1"/>
              <a:t>ish</a:t>
            </a:r>
            <a:r>
              <a:rPr lang="en-US" dirty="0"/>
              <a:t>) or fewer items</a:t>
            </a:r>
          </a:p>
          <a:p>
            <a:pPr eaLnBrk="1" hangingPunct="1">
              <a:defRPr/>
            </a:pPr>
            <a:r>
              <a:rPr lang="en-US" dirty="0"/>
              <a:t>Have difficulty overcoming “optimization blockers”</a:t>
            </a:r>
          </a:p>
          <a:p>
            <a:pPr lvl="1" eaLnBrk="1" hangingPunct="1">
              <a:defRPr/>
            </a:pPr>
            <a:r>
              <a:rPr lang="en-US" dirty="0"/>
              <a:t>Potential memory aliasing</a:t>
            </a:r>
          </a:p>
          <a:p>
            <a:pPr lvl="1" eaLnBrk="1" hangingPunct="1">
              <a:defRPr/>
            </a:pPr>
            <a:r>
              <a:rPr lang="en-US" dirty="0"/>
              <a:t>Potential procedure side effects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Limitations of Optimizing Compilers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000" dirty="0"/>
              <a:t>Compilers operate under fundamental constraint</a:t>
            </a:r>
          </a:p>
          <a:p>
            <a:pPr lvl="1" eaLnBrk="1" hangingPunct="1">
              <a:defRPr/>
            </a:pPr>
            <a:r>
              <a:rPr lang="en-US" sz="1800" dirty="0"/>
              <a:t>Must not cause any change in program behavior under </a:t>
            </a:r>
            <a:r>
              <a:rPr lang="en-US" sz="1800" i="1" dirty="0"/>
              <a:t>any possible</a:t>
            </a:r>
            <a:r>
              <a:rPr lang="en-US" sz="1800" dirty="0"/>
              <a:t> condition</a:t>
            </a:r>
          </a:p>
          <a:p>
            <a:pPr lvl="1" eaLnBrk="1" hangingPunct="1">
              <a:defRPr/>
            </a:pPr>
            <a:r>
              <a:rPr lang="en-US" sz="1800" dirty="0"/>
              <a:t>Often prevents optimizations that would only affect behavior in pathological situations</a:t>
            </a:r>
          </a:p>
          <a:p>
            <a:pPr eaLnBrk="1" hangingPunct="1">
              <a:defRPr/>
            </a:pPr>
            <a:r>
              <a:rPr lang="en-US" sz="2000" dirty="0"/>
              <a:t>Behavior obvious to the programmer can be obfuscated by languages and coding styles</a:t>
            </a:r>
          </a:p>
          <a:p>
            <a:pPr lvl="1" eaLnBrk="1" hangingPunct="1">
              <a:defRPr/>
            </a:pPr>
            <a:r>
              <a:rPr lang="en-US" sz="1800" dirty="0"/>
              <a:t>E.g., data ranges may be more limited than variable types suggest</a:t>
            </a:r>
          </a:p>
          <a:p>
            <a:pPr eaLnBrk="1" hangingPunct="1">
              <a:defRPr/>
            </a:pPr>
            <a:r>
              <a:rPr lang="en-US" sz="2000" dirty="0"/>
              <a:t>Much analysis is performed only within procedures</a:t>
            </a:r>
          </a:p>
          <a:p>
            <a:pPr lvl="1" eaLnBrk="1" hangingPunct="1">
              <a:defRPr/>
            </a:pPr>
            <a:r>
              <a:rPr lang="en-US" sz="1800" dirty="0"/>
              <a:t>Whole-program analysis is too expensive in most cases</a:t>
            </a:r>
          </a:p>
          <a:p>
            <a:pPr lvl="1" eaLnBrk="1" hangingPunct="1">
              <a:defRPr/>
            </a:pPr>
            <a:r>
              <a:rPr lang="en-US" sz="1800" dirty="0"/>
              <a:t>(</a:t>
            </a:r>
            <a:r>
              <a:rPr lang="en-US" sz="1800" dirty="0" err="1"/>
              <a:t>gcc</a:t>
            </a:r>
            <a:r>
              <a:rPr lang="en-US" sz="1800" dirty="0"/>
              <a:t> does lots of </a:t>
            </a:r>
            <a:r>
              <a:rPr lang="en-US" sz="1800" dirty="0" err="1"/>
              <a:t>interprocedural</a:t>
            </a:r>
            <a:r>
              <a:rPr lang="en-US" sz="1800" dirty="0"/>
              <a:t> analysis—but not across files)</a:t>
            </a:r>
          </a:p>
          <a:p>
            <a:pPr eaLnBrk="1" hangingPunct="1">
              <a:defRPr/>
            </a:pPr>
            <a:r>
              <a:rPr lang="en-US" sz="2000" dirty="0"/>
              <a:t>Most analysis is based only on </a:t>
            </a:r>
            <a:r>
              <a:rPr lang="en-US" sz="2000" i="1" dirty="0"/>
              <a:t>static</a:t>
            </a:r>
            <a:r>
              <a:rPr lang="en-US" sz="2000" dirty="0"/>
              <a:t> information</a:t>
            </a:r>
          </a:p>
          <a:p>
            <a:pPr lvl="1" eaLnBrk="1" hangingPunct="1">
              <a:defRPr/>
            </a:pPr>
            <a:r>
              <a:rPr lang="en-US" sz="1800" dirty="0"/>
              <a:t>Compiler has difficulty anticipating run-time inputs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When in doubt, the compiler must be conservative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84E968A-B209-D0AE-1FA3-20434343B78D}"/>
                  </a:ext>
                </a:extLst>
              </p14:cNvPr>
              <p14:cNvContentPartPr/>
              <p14:nvPr/>
            </p14:nvContentPartPr>
            <p14:xfrm>
              <a:off x="349200" y="4737240"/>
              <a:ext cx="6306120" cy="1206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84E968A-B209-D0AE-1FA3-20434343B78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9840" y="4727880"/>
                <a:ext cx="6324840" cy="1225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Generally Useful Optimizations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defRPr/>
            </a:pPr>
            <a:r>
              <a:rPr lang="en-US" dirty="0"/>
              <a:t>Optimizations you should do regardless of processor / compiler</a:t>
            </a:r>
          </a:p>
          <a:p>
            <a:pPr eaLnBrk="1" hangingPunct="1">
              <a:defRPr/>
            </a:pPr>
            <a:r>
              <a:rPr lang="en-US" dirty="0"/>
              <a:t>Code Motion</a:t>
            </a:r>
          </a:p>
          <a:p>
            <a:pPr lvl="1" eaLnBrk="1" hangingPunct="1">
              <a:defRPr/>
            </a:pPr>
            <a:r>
              <a:rPr lang="en-US" dirty="0"/>
              <a:t>Reduce frequency with which computation performed</a:t>
            </a:r>
          </a:p>
          <a:p>
            <a:pPr lvl="2" eaLnBrk="1" hangingPunct="1">
              <a:defRPr/>
            </a:pPr>
            <a:r>
              <a:rPr lang="en-US" dirty="0"/>
              <a:t>If it will always produce same result</a:t>
            </a:r>
          </a:p>
          <a:p>
            <a:pPr lvl="2" eaLnBrk="1" hangingPunct="1">
              <a:defRPr/>
            </a:pPr>
            <a:r>
              <a:rPr lang="en-US" dirty="0"/>
              <a:t>Especially moving code out of loop</a:t>
            </a:r>
          </a:p>
          <a:p>
            <a:pPr lvl="2" eaLnBrk="1" hangingPunct="1">
              <a:defRPr/>
            </a:pPr>
            <a:r>
              <a:rPr lang="en-US" dirty="0" err="1"/>
              <a:t>Gcc</a:t>
            </a:r>
            <a:r>
              <a:rPr lang="en-US" dirty="0"/>
              <a:t> often does this for you (so check assembly)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981201" y="3962399"/>
            <a:ext cx="3294063" cy="828432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for (i = 0; i &lt; n; i++)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a[n*i + j] = b[j];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553201" y="3810000"/>
            <a:ext cx="3294063" cy="1368425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for (i = 0; i &lt; n; i++) {</a:t>
            </a:r>
          </a:p>
          <a:p>
            <a:pPr algn="l">
              <a:lnSpc>
                <a:spcPct val="100000"/>
              </a:lnSpc>
            </a:pPr>
            <a:r>
              <a:rPr lang="en-US" altLang="en-US" sz="1600" i="1">
                <a:latin typeface="Courier New" pitchFamily="49" charset="0"/>
              </a:rPr>
              <a:t>  int ni = n*i;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a[ni + j] = b[j];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5638800" y="4419599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7E71082-FBEC-80A7-54BA-2C6BACF9C551}"/>
                  </a:ext>
                </a:extLst>
              </p14:cNvPr>
              <p14:cNvContentPartPr/>
              <p14:nvPr/>
            </p14:nvContentPartPr>
            <p14:xfrm>
              <a:off x="2571840" y="3981600"/>
              <a:ext cx="5969160" cy="1092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7E71082-FBEC-80A7-54BA-2C6BACF9C55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62480" y="3972240"/>
                <a:ext cx="5987880" cy="1110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Compiler-Generated Code Motion (-O1)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2895601" y="3514856"/>
            <a:ext cx="7054815" cy="2809744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1400" dirty="0" err="1">
                <a:latin typeface="Courier New" pitchFamily="49" charset="0"/>
              </a:rPr>
              <a:t>set_row</a:t>
            </a:r>
            <a:r>
              <a:rPr lang="en-US" sz="1400" dirty="0">
                <a:latin typeface="Courier New" pitchFamily="49" charset="0"/>
              </a:rPr>
              <a:t>: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testq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		# Test n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jle</a:t>
            </a:r>
            <a:r>
              <a:rPr lang="en-US" sz="1400" dirty="0">
                <a:latin typeface="Courier New" pitchFamily="49" charset="0"/>
              </a:rPr>
              <a:t>	.L1			# If 0, </a:t>
            </a:r>
            <a:r>
              <a:rPr lang="en-US" sz="1400" dirty="0" err="1">
                <a:latin typeface="Courier New" pitchFamily="49" charset="0"/>
              </a:rPr>
              <a:t>goto</a:t>
            </a:r>
            <a:r>
              <a:rPr lang="en-US" sz="1400" dirty="0">
                <a:latin typeface="Courier New" pitchFamily="49" charset="0"/>
              </a:rPr>
              <a:t> done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imulq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	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rcx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, 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rdx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		# 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ni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= n*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endParaRPr lang="en-US" sz="1400" dirty="0">
              <a:solidFill>
                <a:srgbClr val="C00000"/>
              </a:solidFill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leaq</a:t>
            </a:r>
            <a:r>
              <a:rPr lang="en-US" sz="1400" dirty="0">
                <a:latin typeface="Courier New" pitchFamily="49" charset="0"/>
              </a:rPr>
              <a:t>	(%rdi,%rdx,8), %</a:t>
            </a:r>
            <a:r>
              <a:rPr lang="en-US" sz="1400" dirty="0" err="1">
                <a:latin typeface="Courier New" pitchFamily="49" charset="0"/>
              </a:rPr>
              <a:t>rdx</a:t>
            </a:r>
            <a:r>
              <a:rPr lang="en-US" sz="1400" dirty="0">
                <a:latin typeface="Courier New" pitchFamily="49" charset="0"/>
              </a:rPr>
              <a:t>	# </a:t>
            </a:r>
            <a:r>
              <a:rPr lang="en-US" sz="1400" dirty="0" err="1">
                <a:latin typeface="Courier New" pitchFamily="49" charset="0"/>
              </a:rPr>
              <a:t>rowp</a:t>
            </a:r>
            <a:r>
              <a:rPr lang="en-US" sz="1400" dirty="0">
                <a:latin typeface="Courier New" pitchFamily="49" charset="0"/>
              </a:rPr>
              <a:t> = A + </a:t>
            </a:r>
            <a:r>
              <a:rPr lang="en-US" sz="1400" dirty="0" err="1">
                <a:latin typeface="Courier New" pitchFamily="49" charset="0"/>
              </a:rPr>
              <a:t>ni</a:t>
            </a:r>
            <a:r>
              <a:rPr lang="en-US" sz="1400" dirty="0">
                <a:latin typeface="Courier New" pitchFamily="49" charset="0"/>
              </a:rPr>
              <a:t>*8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movl</a:t>
            </a:r>
            <a:r>
              <a:rPr lang="en-US" sz="1400" dirty="0">
                <a:latin typeface="Courier New" pitchFamily="49" charset="0"/>
              </a:rPr>
              <a:t>	$0, %</a:t>
            </a:r>
            <a:r>
              <a:rPr lang="en-US" sz="1400" dirty="0" err="1">
                <a:latin typeface="Courier New" pitchFamily="49" charset="0"/>
              </a:rPr>
              <a:t>eax</a:t>
            </a:r>
            <a:r>
              <a:rPr lang="en-US" sz="1400" dirty="0">
                <a:latin typeface="Courier New" pitchFamily="49" charset="0"/>
              </a:rPr>
              <a:t>	               	# j = 0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.L3:				      	# loop: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	(%rsi,%rax,8), %xmm0    	# t = b[j]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	%xmm0, (%rdx,%rax,8)   	# M[</a:t>
            </a:r>
            <a:r>
              <a:rPr lang="en-US" sz="1400" dirty="0" err="1">
                <a:latin typeface="Courier New" pitchFamily="49" charset="0"/>
              </a:rPr>
              <a:t>A+ni</a:t>
            </a:r>
            <a:r>
              <a:rPr lang="en-US" sz="1400" dirty="0">
                <a:latin typeface="Courier New" pitchFamily="49" charset="0"/>
              </a:rPr>
              <a:t>*8 + j*8] = t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	$1,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			# j++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		# </a:t>
            </a:r>
            <a:r>
              <a:rPr lang="en-US" sz="1400" dirty="0" err="1">
                <a:latin typeface="Courier New" pitchFamily="49" charset="0"/>
              </a:rPr>
              <a:t>j:n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	.L3			# if !=, </a:t>
            </a:r>
            <a:r>
              <a:rPr lang="en-US" sz="1400" dirty="0" err="1">
                <a:latin typeface="Courier New" pitchFamily="49" charset="0"/>
              </a:rPr>
              <a:t>goto</a:t>
            </a:r>
            <a:r>
              <a:rPr lang="en-US" sz="1400" dirty="0">
                <a:latin typeface="Courier New" pitchFamily="49" charset="0"/>
              </a:rPr>
              <a:t> loop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.L1:				      	# done: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rep ; ret</a:t>
            </a:r>
          </a:p>
        </p:txBody>
      </p:sp>
      <p:sp>
        <p:nvSpPr>
          <p:cNvPr id="10244" name="Line 6"/>
          <p:cNvSpPr>
            <a:spLocks noChangeShapeType="1"/>
          </p:cNvSpPr>
          <p:nvPr/>
        </p:nvSpPr>
        <p:spPr bwMode="auto">
          <a:xfrm>
            <a:off x="3810000" y="2981456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 rot="5400000" flipH="1" flipV="1">
            <a:off x="6781800" y="28194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9"/>
          <p:cNvSpPr>
            <a:spLocks noChangeArrowheads="1"/>
          </p:cNvSpPr>
          <p:nvPr/>
        </p:nvSpPr>
        <p:spPr bwMode="auto">
          <a:xfrm>
            <a:off x="6781800" y="1457457"/>
            <a:ext cx="3124200" cy="120967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long 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ni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 = n*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double *</a:t>
            </a:r>
            <a:r>
              <a:rPr lang="en-US" sz="1400" dirty="0" err="1">
                <a:latin typeface="Courier New" pitchFamily="49" charset="0"/>
              </a:rPr>
              <a:t>rowp</a:t>
            </a:r>
            <a:r>
              <a:rPr lang="en-US" sz="1400" dirty="0">
                <a:latin typeface="Courier New" pitchFamily="49" charset="0"/>
              </a:rPr>
              <a:t> = a + </a:t>
            </a:r>
            <a:r>
              <a:rPr lang="en-US" sz="1400" dirty="0" err="1">
                <a:latin typeface="Courier New" pitchFamily="49" charset="0"/>
              </a:rPr>
              <a:t>ni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</a:t>
            </a:r>
            <a:r>
              <a:rPr lang="en-US" sz="1400" dirty="0" err="1">
                <a:latin typeface="Courier New" pitchFamily="49" charset="0"/>
              </a:rPr>
              <a:t>j++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rowp</a:t>
            </a:r>
            <a:r>
              <a:rPr lang="en-US" sz="1400" dirty="0">
                <a:latin typeface="Courier New" pitchFamily="49" charset="0"/>
              </a:rPr>
              <a:t>[j] = b[j];	</a:t>
            </a:r>
          </a:p>
        </p:txBody>
      </p:sp>
      <p:sp>
        <p:nvSpPr>
          <p:cNvPr id="10247" name="Rectangle 10"/>
          <p:cNvSpPr>
            <a:spLocks noChangeArrowheads="1"/>
          </p:cNvSpPr>
          <p:nvPr/>
        </p:nvSpPr>
        <p:spPr bwMode="auto">
          <a:xfrm>
            <a:off x="1828800" y="1305057"/>
            <a:ext cx="3854450" cy="163512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</a:t>
            </a:r>
            <a:r>
              <a:rPr lang="en-US" sz="1400" dirty="0" err="1">
                <a:latin typeface="Courier New" pitchFamily="49" charset="0"/>
              </a:rPr>
              <a:t>set_row</a:t>
            </a:r>
            <a:r>
              <a:rPr lang="en-US" sz="1400" dirty="0">
                <a:latin typeface="Courier New" pitchFamily="49" charset="0"/>
              </a:rPr>
              <a:t>(double *a, double *b,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long n)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a[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n*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400" dirty="0" err="1">
                <a:latin typeface="Courier New" pitchFamily="49" charset="0"/>
              </a:rPr>
              <a:t>+j</a:t>
            </a:r>
            <a:r>
              <a:rPr lang="en-US" sz="1400" dirty="0">
                <a:latin typeface="Courier New" pitchFamily="49" charset="0"/>
              </a:rPr>
              <a:t>] = b[j];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1E2EC15-1A90-2A4B-D0C2-D8E158E4F757}"/>
                  </a:ext>
                </a:extLst>
              </p14:cNvPr>
              <p14:cNvContentPartPr/>
              <p14:nvPr/>
            </p14:nvContentPartPr>
            <p14:xfrm>
              <a:off x="2908440" y="1587600"/>
              <a:ext cx="5931000" cy="27878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1E2EC15-1A90-2A4B-D0C2-D8E158E4F75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99080" y="1578240"/>
                <a:ext cx="5949720" cy="2806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7472352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Strength Reduction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1" eaLnBrk="1" hangingPunct="1"/>
            <a:r>
              <a:rPr lang="en-US" altLang="en-US" dirty="0"/>
              <a:t>Replace costly operation with simpler one</a:t>
            </a:r>
          </a:p>
          <a:p>
            <a:pPr lvl="1" eaLnBrk="1" hangingPunct="1"/>
            <a:r>
              <a:rPr lang="en-US" altLang="en-US" dirty="0"/>
              <a:t>Shift, add instead of multiply or divide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en-US" dirty="0">
                <a:latin typeface="Courier New" pitchFamily="49" charset="0"/>
              </a:rPr>
              <a:t>16*x  </a:t>
            </a:r>
            <a:r>
              <a:rPr lang="en-US" altLang="en-US" dirty="0">
                <a:latin typeface="Courier New" pitchFamily="49" charset="0"/>
                <a:sym typeface="Symbol" pitchFamily="18" charset="2"/>
              </a:rPr>
              <a:t>  </a:t>
            </a:r>
            <a:r>
              <a:rPr lang="en-US" altLang="en-US" dirty="0">
                <a:latin typeface="Courier New" pitchFamily="49" charset="0"/>
              </a:rPr>
              <a:t>x &lt;&lt; 4</a:t>
            </a:r>
          </a:p>
          <a:p>
            <a:pPr lvl="2" eaLnBrk="1" hangingPunct="1"/>
            <a:r>
              <a:rPr lang="en-US" altLang="en-US" dirty="0"/>
              <a:t>Utility is machine-dependent</a:t>
            </a:r>
          </a:p>
          <a:p>
            <a:pPr lvl="2" eaLnBrk="1" hangingPunct="1"/>
            <a:r>
              <a:rPr lang="en-US" altLang="en-US" dirty="0"/>
              <a:t>Depends on cost of multiply or divide instruction</a:t>
            </a:r>
          </a:p>
          <a:p>
            <a:pPr lvl="2" eaLnBrk="1" hangingPunct="1"/>
            <a:r>
              <a:rPr lang="en-US" altLang="en-US" dirty="0"/>
              <a:t>On </a:t>
            </a:r>
            <a:r>
              <a:rPr lang="en-US" dirty="0"/>
              <a:t>Intel Nehalem, integer multiply requires only 3 CPU cycles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Recognize sequence of products</a:t>
            </a:r>
          </a:p>
          <a:p>
            <a:pPr lvl="1" eaLnBrk="1" hangingPunct="1"/>
            <a:r>
              <a:rPr lang="en-US" altLang="en-US" dirty="0"/>
              <a:t>Again, </a:t>
            </a:r>
            <a:r>
              <a:rPr lang="en-US" altLang="en-US" dirty="0" err="1"/>
              <a:t>gcc</a:t>
            </a:r>
            <a:r>
              <a:rPr lang="en-US" altLang="en-US" dirty="0"/>
              <a:t> often does it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362200" y="4216401"/>
            <a:ext cx="2867772" cy="736099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for (i = 0; i &lt; n; i++)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a[n*i + j] = b[j];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400800" y="3987800"/>
            <a:ext cx="2897188" cy="1422400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i="1">
                <a:latin typeface="Courier New" pitchFamily="49" charset="0"/>
              </a:rPr>
              <a:t>int ni = 0;</a:t>
            </a:r>
            <a:endParaRPr lang="en-US" altLang="en-US" sz="14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for (i = 0; i &lt; n; i++) 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a[ni + j] = b[j];</a:t>
            </a:r>
          </a:p>
          <a:p>
            <a:pPr algn="l">
              <a:lnSpc>
                <a:spcPct val="100000"/>
              </a:lnSpc>
            </a:pPr>
            <a:r>
              <a:rPr lang="en-US" altLang="en-US" sz="1400" i="1">
                <a:latin typeface="Courier New" pitchFamily="49" charset="0"/>
              </a:rPr>
              <a:t>  ni += n;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}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5541963" y="4525963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D33C81D-7092-8427-C85D-107C5F22F2F6}"/>
                  </a:ext>
                </a:extLst>
              </p14:cNvPr>
              <p14:cNvContentPartPr/>
              <p14:nvPr/>
            </p14:nvContentPartPr>
            <p14:xfrm>
              <a:off x="6566040" y="3886200"/>
              <a:ext cx="1155960" cy="1359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D33C81D-7092-8427-C85D-107C5F22F2F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56680" y="3876840"/>
                <a:ext cx="1174680" cy="1378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Share Common Subexpressions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1" eaLnBrk="1" hangingPunct="1"/>
            <a:r>
              <a:rPr lang="en-US" dirty="0"/>
              <a:t>Reuse portions of expressions</a:t>
            </a:r>
          </a:p>
          <a:p>
            <a:pPr lvl="1" eaLnBrk="1" hangingPunct="1"/>
            <a:r>
              <a:rPr lang="en-US" dirty="0" err="1"/>
              <a:t>Gcc</a:t>
            </a:r>
            <a:r>
              <a:rPr lang="en-US" dirty="0"/>
              <a:t> will do this with –O1 and up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057401" y="2209800"/>
            <a:ext cx="3516313" cy="1403350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neighbors of </a:t>
            </a:r>
            <a:r>
              <a:rPr lang="en-US" sz="1400" dirty="0" err="1">
                <a:latin typeface="Courier New" pitchFamily="49" charset="0"/>
              </a:rPr>
              <a:t>i,j</a:t>
            </a:r>
            <a:r>
              <a:rPr lang="en-US" sz="14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up =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[(i-1)*n + j  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down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[(i+1)*n + j  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left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    + j-1];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right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    + j+1];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943601" y="2209800"/>
            <a:ext cx="3516313" cy="1403350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long 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up =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- n];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down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+ n];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left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- 1];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right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+ 1];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987551" y="3716339"/>
            <a:ext cx="335879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/>
                <a:cs typeface="Calibri"/>
              </a:rPr>
              <a:t>3 multiplications: </a:t>
            </a:r>
            <a:r>
              <a:rPr lang="en-US" sz="1600" dirty="0" err="1">
                <a:latin typeface="Calibri"/>
                <a:cs typeface="Calibri"/>
              </a:rPr>
              <a:t>i</a:t>
            </a:r>
            <a:r>
              <a:rPr lang="en-US" sz="1600" dirty="0">
                <a:latin typeface="Calibri"/>
                <a:cs typeface="Calibri"/>
              </a:rPr>
              <a:t>*n, (</a:t>
            </a:r>
            <a:r>
              <a:rPr lang="en-US" sz="1600" dirty="0" err="1">
                <a:latin typeface="Calibri"/>
                <a:cs typeface="Calibri"/>
              </a:rPr>
              <a:t>i</a:t>
            </a:r>
            <a:r>
              <a:rPr lang="en-US" sz="1600" dirty="0">
                <a:latin typeface="Calibri"/>
                <a:cs typeface="Calibri"/>
              </a:rPr>
              <a:t>–1)*n, (i+1)*n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178550" y="3716339"/>
            <a:ext cx="188493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alibri"/>
                <a:cs typeface="Calibri"/>
              </a:rPr>
              <a:t>1 multiplication: i*n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2057400" y="4191001"/>
            <a:ext cx="3733800" cy="2041525"/>
          </a:xfrm>
          <a:prstGeom prst="rect">
            <a:avLst/>
          </a:prstGeom>
          <a:solidFill>
            <a:srgbClr val="F1C7C7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leaq   1(%rsi), %rax  # i+1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leaq   -1(%rsi), %r8  # i-1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  %rcx, %rsi     # i*n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  %rcx, %rax     # (i+1)*n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  %rcx, %r8      # (i-1)*n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   %rdx, %rsi     # i*n+j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   %rdx, %rax     # (i+1)*n+j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   %rdx, %r8      # (i-1)*n+j</a:t>
            </a:r>
          </a:p>
          <a:p>
            <a:pPr algn="l">
              <a:lnSpc>
                <a:spcPct val="100000"/>
              </a:lnSpc>
            </a:pPr>
            <a:endParaRPr lang="en-US" sz="1400">
              <a:latin typeface="Courier New" pitchFamily="49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5943600" y="4191001"/>
            <a:ext cx="4419600" cy="1190625"/>
          </a:xfrm>
          <a:prstGeom prst="rect">
            <a:avLst/>
          </a:prstGeom>
          <a:solidFill>
            <a:srgbClr val="F1C7C7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	%rcx, %rsi  # i*n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	%rdx, %rsi  # i*n+j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movq	%rsi, %rax  # i*n+j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subq	%rcx, %rax  # i*n+j-n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leaq	(%rsi,%rcx), %rcx # i*n+j+n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1094DAD-8BDA-E699-562C-CA0B7E74BE9E}"/>
                  </a:ext>
                </a:extLst>
              </p14:cNvPr>
              <p14:cNvContentPartPr/>
              <p14:nvPr/>
            </p14:nvContentPartPr>
            <p14:xfrm>
              <a:off x="3282840" y="2120760"/>
              <a:ext cx="4845600" cy="1289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1094DAD-8BDA-E699-562C-CA0B7E74BE9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73480" y="2111400"/>
                <a:ext cx="4864320" cy="1308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771847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Optimization Blocker #1: Procedure Calls</a:t>
            </a:r>
          </a:p>
        </p:txBody>
      </p:sp>
      <p:sp>
        <p:nvSpPr>
          <p:cNvPr id="65331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Procedure to Convert String to Lower Case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Extracted from </a:t>
            </a:r>
            <a:r>
              <a:rPr lang="en-US" i="1" dirty="0"/>
              <a:t>many</a:t>
            </a:r>
            <a:r>
              <a:rPr lang="en-US" dirty="0"/>
              <a:t> student programs</a:t>
            </a:r>
            <a:endParaRPr lang="en-US" i="1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597275" y="1905000"/>
            <a:ext cx="4732064" cy="2582758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#include &lt;</a:t>
            </a:r>
            <a:r>
              <a:rPr lang="en-US" dirty="0" err="1">
                <a:latin typeface="Courier New" pitchFamily="49" charset="0"/>
              </a:rPr>
              <a:t>ctype.h</a:t>
            </a:r>
            <a:r>
              <a:rPr lang="en-US" dirty="0">
                <a:latin typeface="Courier New" pitchFamily="49" charset="0"/>
              </a:rPr>
              <a:t>&gt;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</a:t>
            </a:r>
            <a:r>
              <a:rPr lang="en-US" dirty="0" err="1">
                <a:latin typeface="Courier New" pitchFamily="49" charset="0"/>
              </a:rPr>
              <a:t>strlen</a:t>
            </a:r>
            <a:r>
              <a:rPr lang="en-US" dirty="0">
                <a:latin typeface="Courier New" pitchFamily="49" charset="0"/>
              </a:rPr>
              <a:t>(s);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if (</a:t>
            </a:r>
            <a:r>
              <a:rPr lang="en-US" dirty="0" err="1">
                <a:latin typeface="Courier New" pitchFamily="49" charset="0"/>
              </a:rPr>
              <a:t>isupper</a:t>
            </a:r>
            <a:r>
              <a:rPr lang="en-US" dirty="0">
                <a:latin typeface="Courier New" pitchFamily="49" charset="0"/>
              </a:rPr>
              <a:t>(s[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]))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  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= </a:t>
            </a:r>
            <a:r>
              <a:rPr lang="en-US" dirty="0" err="1">
                <a:latin typeface="Courier New" pitchFamily="49" charset="0"/>
              </a:rPr>
              <a:t>tolower</a:t>
            </a:r>
            <a:r>
              <a:rPr lang="en-US" dirty="0">
                <a:latin typeface="Courier New" pitchFamily="49" charset="0"/>
              </a:rPr>
              <a:t>(s[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8401328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39614</TotalTime>
  <Pages>35</Pages>
  <Words>3095</Words>
  <Application>Microsoft Office PowerPoint</Application>
  <PresentationFormat>Widescreen</PresentationFormat>
  <Paragraphs>462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Century Gothic</vt:lpstr>
      <vt:lpstr>Courier New</vt:lpstr>
      <vt:lpstr>Helvetica</vt:lpstr>
      <vt:lpstr>Times New Roman</vt:lpstr>
      <vt:lpstr>Wingdings</vt:lpstr>
      <vt:lpstr>class02</vt:lpstr>
      <vt:lpstr>Code Optimization and Performance   </vt:lpstr>
      <vt:lpstr>Great Reality</vt:lpstr>
      <vt:lpstr>Optimizing Compilers</vt:lpstr>
      <vt:lpstr>Limitations of Optimizing Compilers</vt:lpstr>
      <vt:lpstr>Generally Useful Optimizations</vt:lpstr>
      <vt:lpstr>Compiler-Generated Code Motion (-O1)</vt:lpstr>
      <vt:lpstr>Strength Reduction</vt:lpstr>
      <vt:lpstr>Share Common Subexpressions</vt:lpstr>
      <vt:lpstr>Optimization Blocker #1: Procedure Calls</vt:lpstr>
      <vt:lpstr>Lower-Case Conversion Performance</vt:lpstr>
      <vt:lpstr>Convert Loop To Goto Form</vt:lpstr>
      <vt:lpstr>Calling Strlen</vt:lpstr>
      <vt:lpstr>Improving Performance</vt:lpstr>
      <vt:lpstr>Lower-Case Conversion Performance</vt:lpstr>
      <vt:lpstr>Optimization Blocker: Procedure Calls</vt:lpstr>
      <vt:lpstr>Memory Matters</vt:lpstr>
      <vt:lpstr>Memory Aliasing</vt:lpstr>
      <vt:lpstr>Removing Aliasing</vt:lpstr>
      <vt:lpstr>Optimization Blocker: Memory Aliasing</vt:lpstr>
      <vt:lpstr>Benchmark Example: Data Type for Vectors</vt:lpstr>
      <vt:lpstr>Benchmark Computation</vt:lpstr>
      <vt:lpstr>Cycles Per Element (CPE)</vt:lpstr>
      <vt:lpstr>Benchmark Performance</vt:lpstr>
      <vt:lpstr>Basic Optimizations</vt:lpstr>
      <vt:lpstr>Effect of Basic Optimizations</vt:lpstr>
      <vt:lpstr>Exploiting Instruction-Level Parallelism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Optimization I</dc:title>
  <dc:subject/>
  <dc:creator>Randal E. Bryant and David R. O'Hallaron</dc:creator>
  <cp:keywords/>
  <dc:description/>
  <cp:lastModifiedBy>Geoffrey Kuenning</cp:lastModifiedBy>
  <cp:revision>189</cp:revision>
  <cp:lastPrinted>2023-04-15T23:05:42Z</cp:lastPrinted>
  <dcterms:created xsi:type="dcterms:W3CDTF">1998-08-11T09:19:24Z</dcterms:created>
  <dcterms:modified xsi:type="dcterms:W3CDTF">2023-04-20T22:45:39Z</dcterms:modified>
  <cp:category/>
</cp:coreProperties>
</file>