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5.xml" ContentType="application/inkml+xml"/>
  <Override PartName="/ppt/notesSlides/notesSlide35.xml" ContentType="application/vnd.openxmlformats-officedocument.presentationml.notesSlide+xml"/>
  <Override PartName="/ppt/ink/ink6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43" r:id="rId2"/>
    <p:sldId id="446" r:id="rId3"/>
    <p:sldId id="449" r:id="rId4"/>
    <p:sldId id="448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394" r:id="rId30"/>
    <p:sldId id="474" r:id="rId31"/>
    <p:sldId id="397" r:id="rId32"/>
    <p:sldId id="398" r:id="rId33"/>
    <p:sldId id="407" r:id="rId34"/>
    <p:sldId id="408" r:id="rId35"/>
    <p:sldId id="473" r:id="rId36"/>
    <p:sldId id="475" r:id="rId37"/>
    <p:sldId id="476" r:id="rId38"/>
    <p:sldId id="477" r:id="rId39"/>
  </p:sldIdLst>
  <p:sldSz cx="12192000" cy="6858000"/>
  <p:notesSz cx="6667500" cy="86868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C7C7"/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568" autoAdjust="0"/>
  </p:normalViewPr>
  <p:slideViewPr>
    <p:cSldViewPr>
      <p:cViewPr varScale="1">
        <p:scale>
          <a:sx n="102" d="100"/>
          <a:sy n="102" d="100"/>
        </p:scale>
        <p:origin x="750" y="102"/>
      </p:cViewPr>
      <p:guideLst>
        <p:guide orient="horz" pos="96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50" y="9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952029" y="8272204"/>
            <a:ext cx="765724" cy="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3-04-20T22:59:28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22895 15469 0,'0'0'0,"-17"0"172,-1 0-172,0 0 31,-35 0-15,36 0-1,-54-88 17,71 53-32,-35-18 62,0 0-62,17 53 0,0-18 16,1 1-1,-1-1 1,-35-17 15,18 35-31,-18 0 32,35 0-17,-35-18 16,-105 18-15,105 0-16,18 0 16,-1 0-16,1 0 15,0 0 1,17 0-16,0 0 16,-70 0 15,71 0-31,-89 0 31,53 0-15,18 0-16,-159 0 47,141 0-47,17 0 15,19 0-15,-19 0 16,1 0-16,0 0 15,17 18-15,-105 52 47,35-17-31,52-35 0,-52 70 30,88-70-30,0-1-16,0 1 16,0 17-1,0 1 1,35 228 46,36-193-46,-1-36 0,213 53 31,-213-70-47,1-1 15,-1-17-15,-17 0 16,18-17-16,-18-1 15,0 1 1,123-107 0,-105 106-1,87-70 17,-87 53-32,-18 0 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3-04-25T21:55:29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16404 7320 0,'0'0'0,"0"-17"140,-17 17-140,-1-36 16,-17 19-16,-1-36 16,19 17-1,-19 1-15,1 0 16,0 0-16,17 17 16,-17 0-16,0 1 15,17-1-15,-17 0 16,-18 1-16,18 17 15,-18-18 1,0 18-16,0-18 16,18 18-16,-18-17 15,-18-1-15,1 18 16,-19-17-16,19 17 16,-1 0-1,1 0-15,-1 0 16,1 0-16,-1 0 15,0 0-15,-17 0 16,18 0-16,17 0 16,-18 17-16,18 18 15,-17 1 1,17 17-16,0 0 16,18-36-16,-1 18 15,1 1-15,17-19 16,-17 1-16,18 17 15,-1 18 1,18 18-16,-18-18 16,18-18-16,0 0 15,18 1-15,0-1 16,-1-18-16,18 36 16,1 18-1,34-1-15,18 36 16,-17-35-16,17-1 15,18-17-15,-18-17 16,18-1 0,0-17-16,-18-1 15,0-17-15,18-17 16,18-36-16,34-18 16,-34 36-16,-18 0 15,-18 17 1,0-17-16,0-18 15,-17 0-15,-1 0 16,-17 0-16,-17 18 16,-1-1-16,-18 19 15,1-19-15,-18 19 16,0-107 0,-18 19-16,-52 16 15</inkml:trace>
  <inkml:trace contextRef="#ctx0" brushRef="#br0" timeOffset="61687.38">19226 10513 0,'0'0'0,"18"-71"63,-18 54-63,0-1 15,0 0-15,-18-17 16,1-18 0,-1-17-1,0-1-15,1 18 16,-36-35-1,35 53-15,1 17 16,-19-17 0,-17 17-16,-17-17 0,-18 17 15,-18 1 1,0-1-16,0 36 16,0-1-16,18 36 15,18 0-15,-1-18 16,36 1-1,0-19-15,-1 36 16,-70 106 0,71-89-16,0 19 15,0 34-15,-1 1 16,19-36-16,-1 0 16,18 88-16,0-70 15,0 18 1,0 105-16,0-88 15,0-53-15,0 53 16,35 53 0,-17-88-16,0-18 15,17-35-15,18 0 16,0 0-16,35-18 16,0 18-16,18-35 15,0 17-15,0-17 16,52 0-16,-17-36 15,18-70 1,-35 35-16,-19 0 16,-16-35-16,17-36 15,-36 36-15,-35 0 16,1-71-16,-36 53 16,0 18-1,-53-124-15,0 71 16,-35-70-16,-1-1 15,-16-35-15,16 18 16,19 88-16</inkml:trace>
  <inkml:trace contextRef="#ctx0" brushRef="#br0" timeOffset="65249.85">17427 10724 0,'0'0'0,"-17"0"94,-1 0-79,0 0 1,1 0-16,-1 0 16,-17 0-1,-1 0-15,19 0 16,-18 0-16,-1-17 16,19 17-16,-36-18 15,17-17-15,1 0 16,-35-1-1,17-17-15,0 18 16,0 0-16,0 0 16,0 17-16,0 0 15,18 1-15,-18-1 16,-18 0 0,-17 1-16,18 17 15,-19-18-15,19 18 16,-1-18-1,-17 1-15,18 17 0,-1 0 16,0 0-16,19 0 16,-37 0-1,19 0-15,-1 0 16,1 0-16,-1 0 16,18 0-16,-17 0 15,17 0 1,-18 0-16,18 0 15,-17 0-15,-1 0 16,18 0-16,-17 0 16,17 0-16,0 0 15,0 0 1,0 17-16,0 1 16,-17 0-16,17 17 15,-36 0-15,19 18 16,-18 0-16,17-35 15,1 17 1,-1-17-16,0-1 16,19 1-16,16 0 15,1-1-15,0 19 16,-1-1-16,-16 18 16,16 17-16,1-34 15,17 16 1,-17-16-16,17-19 15,1 1-15,-1 17 16,18-17-16,-18 0 16,18 17-16,0 18 15,0 0 1,0 0-16,0 0 16,18-18-16,-18 0 15,35 71-15,-17 0 16,17 0-16,-17-36 15,0-17 1,17-18-16,0 18 16,0-35-16,18 52 15,18 19-15,-1-19 16,1 1-16,0-1 16,-1 1-1,-17-18-15,35-18 16,0 0-16,18 1 15,0-1-15,18-17 16,-1-1-16,-17-17 16,0 35-16,17-17 15,-17 17 1,35 1-16,-17-1 16,-1-17-16,1-1 15,-19-17-15,-16-17 16,-1-1-1,0 18-15,-17-18 16,-1 1-16,18 17 16,0-18-16,-17 18 15,0-18-15,-1 1 16,18-19 0,-17-16-16,17-19 15,-17 18-15,-1 18 16,-35 0-16,18 17 15,-17-17-15,17-18 16,-1-18-16,-16-17 16,17 17-1,-36 36-15,1 0 16,0 0-16,-1-1 16,-17 1-16,18-53 15,-18 0-15,18 17 16,-18 18-1,0 0-15,17-35 16,-17-53-16,-17 35 16,-1 36-16,-53-19 15,-35-17-15,-35 18 16,0 18 0,0-1-16,-35 18 15,35-35-15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3-04-25T22:01:21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19562 7355 0,'0'0'0,"0"18"47,-18-18-31,0 18-16,-17 17 16,0-17-1,17-1-15,-17 1 16,17 0-16,1-1 15,-1-17-15,-17 0 16,17 0-16,0 0 16,1-17-1,-1-1-15,0 18 16,-17-18-16,0 18 16,0-17-16,17 17 15,-17-18-15,-1 0 16,-17 1-16,1-1 15,-1-17 1,-18 35-16,1-18 16,-1 18-16,-17-17 15,17 17-15,1-36 16,17 19-16,0-1 16,0 0-1,18 1-15,-1-1 16,1-17-16,0 35 15,17-18-15,1 18 16,-19 0-16,1 18 16,0-1-1,-18 1-15,0 0 16,0-1-16,-18 19 16,18-36-16,18 17 15,0-17-15,-18 18 16,35 0-16,1-18 15,-19 17 1,1 18-16,18 1 16,-1 17-16,0-36 15,18 19-15,0-19 16,0 1-16,0-1 16,0 19-1,18-19-15,17 54 16,18 17-16,0 0 15,18-17-15,-19-18 16,37 0-16,-1-18 16,18 18-16,0-35 15,17 17-15,0-18 16,-17 1 0,-18 0-16,36-36 15,-1-17-15,1-36 16,-1 18-16,-34 0 15,-19 36 1,18-36-16,1-18 16,-19-17-16,1 18 15,-36 17-15,0-71 16,-52-17-16,-19 53 16,-34 17-16,-18 1 15,-36-1 1,-52 36-16,-424-141 15</inkml:trace>
  <inkml:trace contextRef="#ctx0" brushRef="#br0" timeOffset="7093.9">22366 7673 0,'0'0'0,"0"-18"62,-18 1-62,18-1 16,0 0-16,-17 1 16,17-19-16,-18 19 31,1-1-15,-1 18-16,18-17 15,-18-1-15,1 18 16,-19-18-16,1 18 15,0-17 1,17 17-16,-17-18 16,0 0-16,-1 18 15,-17-17-15,18 17 16,-18-18-16,0 18 16,-17-18-1,-1 18-15,-17 0 16,17 0-16,-17 0 15,18 0-15,-1 0 16,1 0-16,17 0 16,-18 0-16,1 0 15,17 0 1,0 0-16,-18 18 16,18 0-16,0 17 15,0 0-15,1 1 16,16-1-16,1-18 15,0 19 1,-1-19-16,19 1 16,-1 0-16,0-1 15,-17 19-15,18 16 16,17 37-16,0-19 16,0-34-16,0-1 15,17-18 1,1 19-16,17-1 15,0-17-15,18 17 16,18-17-16,17 17 16,0-18-16,36 1 15,17 0 1,-18-1-16,1 1 16,-18-18-16,-18 18 15,18-18-15,-18 0 16,18 0-16,-18 0 15,18 0-15,-18 0 16,-18 0 0,19 0-16,-36 0 15,-1 0-15,-16 0 16,-1 0-16,-17 0 16,-1 0-16,1-18 15,17-35 1,-35 18-16,0 0 15,0-18-15,-35-18 16,17-35-16,-17 0 16,0 36-16,-18-54 15,0-17 1,-18 18-16,1 35 16,-1 17-16</inkml:trace>
  <inkml:trace contextRef="#ctx0" brushRef="#br0" timeOffset="10781.34">25788 7743 0,'0'0'0,"0"-17"94,0-1-63,-18 18-31,1-17 16,17-1-16,-18 18 15,18-18-15,-17 18 16,17-17-16,-18 17 16,0-18-16,18 0 15,-17 18 1,17-17-16,0-1 16,0 0-1,0 1 1,0-1-1,0 1 1,0-1 0,0 0-1,0 1 95,-18 17-95,18-18 1,0 0 0,0 1-1,0-1-15,0 0 16,0 1-16,0-1 15,0 1 1,0-1 0,0 0-1,0 1 1,0-1 0,0 0-1,0 36 360,18-18-250,-1-18-78,-17 1-31,0-1-1,0 0 1,0 1-16,0-1 16,-17 0-16,-1 1 15,18-1 1,-35 18-16,17-17 15,-17 17-15,17-18 16,-17 18 0,0-18-16,-18 1 15,17 17-15,1-18 16,-18 18-16,0-18 16,18 1-16,-18 17 15,0 0 1,-17 17-16,17 1 15,-18 0-15,1 17 16,-19 0-16,-16 0 16,-1 1-16,0-1 15,0-17-15,18-1 16,0 19 0,-18-36-16,0 17 15,18 19-15,-18-19 16,18 1-16,-18 17 15,18 0-15,-18 18 16,35-17 0,18-1-16,1 0 15,16-17-15,1-1 16,17 1-16,18 0 16,-17-18-16,17 17 15,0 1 1,17 0-1,36 34-15,18 37 16,-1-1-16,19-35 16,-1 0-16,18 0 15,35-18-15,17 18 16,1-36 0,0 1-16,35 17 15,-18-35-15,18 18 16,-53-18-16,18 18 15,-18-18-15,18-36 16,-18-34-16,18-18 16,-18 35-1,-53 17-15,18-16 16,-35-19-16,-1-17 16,-35 35-16,-35 0 15,0 18 1,-35-89-16,-35-17 15,-19 35-15,-34 18 16,-71 17-16,-423-175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3-04-25T22:05:01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27076 8784 0,'0'0'0,"17"0"62,1 0-46,0 0-1,-1 0 1,1 0 0,0 0-1,-1 0 1</inkml:trace>
  <inkml:trace contextRef="#ctx0" brushRef="#br0" timeOffset="2062.17">27093 9119 0,'0'0'0,"-53"18"32,36-18 202,17-18-218,-18 18-16,18-17 15,-35 17-15,17-18 16,1 0-16,-1 1 15,-17-1 1,-1 0-16,19 1 16,-19-1-16,1-17 15,-18 17-15,18 1 16,-18-1-16,0 0 16,0 18-16,0-17 15,-17 17 1,17-18-16,-18 18 15,1-18-15,-1 1 16,1 17-16,-1 0 16,1 0-16,-19 0 15,1 0-15,0 0 16,0 0 0,0 0-16,-18-18 15,0 18-15,18 0 16,0 0-16,-18 0 15,-18 0 1,18 0-16,-17 0 16,17 0-16,-17 0 15,-1 0-15,18 0 16,0 0-16,-17-17 16,17 17-16,0 0 15,-35-36 1,18 19-16,-1-19 15,1 19-15,17-1 16,18-17-16,-36 17 16,-17 1-16,0-1 15,35 0-15,-17 18 16,-1 0 0,1 0-16,17 0 15,-35 0-15,17 0 16,1 0-16,-1 18 15,19 0-15,-19-1 16,1 1 0,-1 17-16,-17-17 15,18-1-15,-1 1 16,-17 0-16,35-18 16,-17 17-16,-1-17 15,18 18-15,-35 0 16,0-18-1,35 0-15,-17 0 16,-1 0-16,19 0 16,-19 0-16,18 0 15,0 0 1,-17 17-16,0 1 16,17 17-16,0 0 15,0 18-15,0 0 16,0 0-16,-17-18 15,-1 18-15,36-35 16,0 17 0,0-17-16,35-18 15,0 18-15,18-18 16,-1 17-16,19-17 16,-1 0-16,1 0 15,-1 0 1,0 0-1,1 0 1,17 18 47,17-18-63,-17 17 15,18-17-15,17 36 16,0-19-16,18 19 15,0-1-15,0-17 16,0 17 0,35 0-16,-17 0 15,17-17-15,0 17 16,0-17-16,18 0 16,-18 17-16,18-18 15,-18-17-15,18 18 16,0 17-1,0-17-15,17 0 16,19 17-16,-19-17 16,-17 17-16,17 0 15,18 0-15,1 1 16,16-1 0,1 0-16,-18 1 15,0-19-15,0 1 16,18-1-16,0 19 15,0-36-15,-1 17 16,1 1 0,-18 0-16,36-18 15,-19 17-15,19-17 16,-1 0-16,-17 0 16,0 0-16,-1 0 15,36 18 1,-17-18-16,17 0 15,-18 0-15,18 0 16,0 0-16,18 18 16,-18-18-16,0 0 15,0 0-15,0 0 16,35 0 0,-52 0-16,-1 0 15,18 0-15,0 0 16,0 0-16,0 0 15,-17 0-15,17 0 16,-18 0 0,-17 0-16,17 0 15,-35 0-15,-17 0 16,-1-18-16,-17 0 16,-35 1-16,-1-19 15,1 1-15,-18 0 16,-18 0-1,0-1-15,-17 19 16,-18-1-16,0-17 16,-18 17-16,-35-52 15,-17-19-15,-36 1 16,-35 0 0,-18 0-16,-405-159 15</inkml:trace>
  <inkml:trace contextRef="#ctx0" brushRef="#br0" timeOffset="16437.08">15381 9260 0,'0'0'0,"0"-17"109,-18-18-93,18-1-16,0-17 16,0 36-16,-17-19 15,-1 19-15,18-1 16,-17-17-16,-1 17 15,0 1-15,1-1 16,-1 18 0,0-18-16,1 18 15,-1-17-15,0-1 16,-17 0 0,18 18-1,-1-17-15,0 17 16,1-18-16,-19 18 15,1-18-15,-18 18 16,0 0-16,0-17 16,-17 17-16,-18 0 15,-1 0 1,1 0-16,18 17 16,17 1-16,-18 17 15,18 1-15,0 17 16,0-18-16,18 0 15,0 0-15,-18 1 16,18-1 0,-1 36-16,1-1 15,17-17-15,1-18 16,17 1-16,17-19 16,1 1-16,17 17 15,1 0 1,17-17-16,17 17 15,1-17-15,52 17 16,1-17-16,17-1 16,17 1-16,-34 0 15,-1-18 1,-17 0-16,0-18 16,18 0-16,-1-34 15,-17-1-15,35 0 16,-35 17-16,-18-34 15,-17-18-15,-19 0 16,-34 35 0,-36 17-16,-17-17 15,-18 18-15,-53-18 16,-88-17-16,-423-107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3-04-25T22:45:32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21925 4886 0,'0'0'16,"-17"-18"93,-1 18-109,18-17 16,-18 17-16,1-18 15,-19 0-15,-17 18 16,18 0-16,-18 0 15,0 0 1,-35 0-16,18 0 16,-1 0-16,0 0 15,1 0-15,17 0 16,0 0-16,0 0 16,0 0-1,0 0-15,-17 0 16,-1 18-16,1 0 15,-1-18-15,1 0 16,-36 0-16,35 0 16,-17 0-16,0 0 15,0-18 1,-1 0-16,-16 18 16,-1 0-16,0 0 15,-18-17-15,19 17 16,-19-18-16,18 18 15,0-17 1,1-1-16,-19 18 16,1 0-16,-18 0 15,17 0-15,18 0 16,0 18-16,1-36 16,-1 18-16,0-18 15,-18 1 1,-34-1-16,34 18 15,-35 0-15,36 35 16,-1-17-16,-34 17 16,34-17-16,1-1 15,-1-17 1,-52 18-16,17 0 16,36-18-16,17 0 15,18 0-15,35 0 16,0 0-16,18 0 15,17 0 1,0-18-16,1 0 16,-1-17-16,18 18 15,-35-1-15,17 0 16,0-17-16,-17 0 16,0 17-16,-18 0 15,0 18 1,-17 18-16,-19 17 15,1-17-15,18 17 16,-19-17-16,19 17 16,-18-17-16,17 35 15,-35 53 1,18-36-16,17 1 16,1-18-16,17 35 15,0 0-15,0-17 16,36-19-16,-1-16 15,0-1 1,18-17-16,0-1 16,18 19-16,-18-19 15,18 1-15,17-1 16,0 1-16,0 0 16,1 17-16,17-35 15,-36 18 1,18-18-16,1 17 15,17-17-15,-18 18 16,36 0-16,-19-1 16,19 1-16,17 17 15,-17-17 1,17-1-16,0 1 16,0-18-16,18 0 15,-35 0-15,52 0 16,-35 18-1,1-18-15,-19 17 16,18-17-16,-17 18 16,17 0-16,0-1 15,0-17-15,1 0 16,-19 0 0,18 0-16,18 0 15,-18 0-15,18 0 16,-18 0-16,18 0 15,0 18-15,0-18 16,0 35-16,-18-17 16,18-1-1,17 19-15,-17-19 16,35-17-16,-35-17 16,18-19-16,-1 1 15,0 0-15,1 0 16,-1-1-16,1 19 15,17-1 1,-18 18-16,1-18 16,-18 1-16,0 17 15,-1-18-15,1 18 16,0-18-16,0 1 16,-18 17-1,18 0-15,-18-18 16,-17 18-16,17-17 15,0 17-15,-17-18 16,-1 18-16,1 0 16,17 0-16,-17 0 15,-1 18 1,1-18-16,-18 17 16,17-17-16,-17 18 15,0-18-15,0 0 16,0 0-16,0 0 15,0 0 1,17 0-16,-17 17 16,18 1-16,-18 0 15,-18-1-15,18 1 16,-36-18-16,19 18 16,-1-18-16,-17 0 15,-1 0 1,1 0-16,0 0 15,-1 0 1,-17-18 0,18-35-16,-1-17 15,1 17 1,0 17-16,-18 1 16,17 17-16,-17-34 15,0-1-15,-17 0 16,-36 0-16,0-18 15,-18-17-15,54 35 16,-19-53 0,36-52-16,36 69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3-04-25T22:48:03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27393 8308 0,'0'0'0,"-17"0"109,-1 0-109,0 0 32,1 0-32,-19 0 15,19 0-15,-36-18 16,18 1-16,-18 17 15,0-18-15,0-17 16,-18-1-16,1-16 16,-36-1-1,18 17-15,-1-17 16,-16 36-16,-19-18 16,18-1-16,0 19 15,-17-1-15,0 0 16,17 18-1,0-17-15,0-1 16,0 0-16,18 1 16,0-19-16,0 1 15,-1 0-15,1 0 16,18-18 0,-19 17-16,-16 1 15,16 0-15,-16 17 16,-1 1-16,0-19 15,0 19-15,18 17 16,-18-18-16,-35-17 16,18 35-1,-19-18-15,1-17 16,-17 0-16,34-1 16,-17 19-16,17-19 15,-17 1-15,-17 17 16,17 1-1,-1-1-15,1 18 16,0 18-16,-18 17 16,-35 0-16,18 1 15,0-1-15,-1-17 16,1-1-16,-1 19 16,1-36-1,-18 17-15,35 1 16,-17-1-16,0 36 15,-19 0-15,-16 18 16,34-18-16,-17 0 16,18-18-1,-18 0-15,53-17 16,-36-1-16,36-17 16,-17 36-16,-1-36 15,0 35-15,0 18 16,-17 0-16,35 17 15,-53-17 1,53 0-16,17-17 16,18-1-16,1-18 15,-54 1-15,18 17 16,0-35-16,17 18 16,-17-18-1,18 18-15,17-18 16,-35 35-16,17-17 15,1 34-15,-1-16 16,36-1-16,-18 18 16,36-18-1,-1 1-15,1-1 16,17-18-16,17 1 16,1 0-16,0-18 15,17 17-15,0-17 16,18 18-1,0 0 1,0-1 0,18-17-16,0 0 15,35 18-15,17 0 16,18-18 0,1 0-16,16 0 15,1 0-15,53 0 16,17 0-16,-17 17 15,-18-17-15,0 0 16,36 0-16,17 0 16,0 18-1,35-18-15,0 17 16,-35 1-16,-17 0 16,35 17-16,-1 0 15,1-17-15,0-18 16,17 18-1,0-18-15,18 0 16,0 17-16,-35-17 16,35 18-16,35 35 15,-35 0-15,0-18 16,17 0-16,-17-17 16,0 0-1,-35-1-15,35 1 16,17-1-16,-34-17 15,34 18-15,19-18 16,-19 18-16,-35-18 16,54 0-1,-36 0-15,17 0 16,-35 0-16,54 17 16,-1 1-16,-53 0 15,-17-1-15,0 1 16,-1-18-16,19 0 15,-54-18 1,-17 1-16,-18-1 16,18 18-16,-18-18 15,-18 18-15,1-35 16,-1-35-16,-35-1 16,-17 0-1,-1 36-15,1-71 16,-1-17-16,-34 35 15,-19 17-15,1-105 16,-36 52-16,1 36 16,-54-35-16,-35-36 15,-17 18 1,-53 35-16,-54 18 16,-422-142-16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929249" y="8272204"/>
            <a:ext cx="809005" cy="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E736B-8314-4C9E-96EE-EECDF5F7D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779D9-C1D1-4C50-9C85-4E48CB9AE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179888"/>
            <a:ext cx="5334000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Print separate notes to see where animations are.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345D0BF6-5208-4AAE-8054-908575D52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animation pops up the “Yes…why?”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F08CA43B-0024-4F07-861D-3095D0216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pops up the “nearly 2x” box on the left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6E19148-E6C8-4C29-A9DF-5458DF9F1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r>
              <a:rPr lang="en-US" dirty="0"/>
              <a:t>The “What now?” is a popup.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circle around “Prediction OK?” is animated.</a:t>
            </a: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E0580FF-DD17-41B8-8E90-BA96C760C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r>
              <a:rPr lang="en-US" dirty="0"/>
              <a:t>Last two bullets are individually animated.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2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8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2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9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1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note about the delayed </a:t>
            </a:r>
            <a:r>
              <a:rPr lang="en-US" dirty="0" err="1"/>
              <a:t>addl</a:t>
            </a:r>
            <a:r>
              <a:rPr lang="en-US" dirty="0"/>
              <a:t> is animated.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49D4F69B-6B97-44C5-8482-D530E83C2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2975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3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4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the two dependency arrows, one at a time.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6A488430-4414-4930-B187-25DC7214C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426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r>
              <a:rPr lang="en-US" dirty="0"/>
              <a:t>Note that FP divide is faster than integer divide!  Why?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55638"/>
            <a:ext cx="5768975" cy="3244850"/>
          </a:xfrm>
          <a:prstGeom prst="rect">
            <a:avLst/>
          </a:prstGeo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39" y="4128206"/>
            <a:ext cx="4891022" cy="3909060"/>
          </a:xfrm>
          <a:prstGeom prst="rect">
            <a:avLst/>
          </a:prstGeo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5019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65125"/>
            <a:ext cx="103632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5267" y="247650"/>
            <a:ext cx="27686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1" y="247650"/>
            <a:ext cx="8104716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2" y="247650"/>
            <a:ext cx="10280648" cy="742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1" y="1220788"/>
            <a:ext cx="54356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1" y="1220788"/>
            <a:ext cx="5437716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1" y="1220788"/>
            <a:ext cx="11076516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247650"/>
            <a:ext cx="9721849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2139" y="6399772"/>
            <a:ext cx="608490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461521" y="6390247"/>
            <a:ext cx="69024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1" y="152400"/>
            <a:ext cx="777240" cy="9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14601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/>
              <a:t>Machine-Dependent Optimization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1" y="4648201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143250" y="762001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 dirty="0"/>
              <a:t>CS 105</a:t>
            </a:r>
            <a:br>
              <a:rPr lang="en-US" altLang="en-US" sz="3800" dirty="0"/>
            </a:br>
            <a:r>
              <a:rPr lang="en-US" altLang="en-US" sz="2500" i="1" dirty="0"/>
              <a:t>“Tour of the Black Holes of Computing”</a:t>
            </a:r>
            <a:endParaRPr lang="en-US" altLang="en-US" sz="3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5702298"/>
            <a:ext cx="11076516" cy="742951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45222" y="1295401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+= 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 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 by reducing number of overhead instructions</a:t>
            </a:r>
          </a:p>
          <a:p>
            <a:pPr lvl="1">
              <a:defRPr/>
            </a:pPr>
            <a:r>
              <a:rPr lang="en-US" dirty="0"/>
              <a:t>(Almost) 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212472" y="3900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0993"/>
              </p:ext>
            </p:extLst>
          </p:nvPr>
        </p:nvGraphicFramePr>
        <p:xfrm>
          <a:off x="3094038" y="1346328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111401-F0E6-7AB4-7700-0C4BFDFC68AA}"/>
                  </a:ext>
                </a:extLst>
              </p14:cNvPr>
              <p14:cNvContentPartPr/>
              <p14:nvPr/>
            </p14:nvContentPartPr>
            <p14:xfrm>
              <a:off x="4844880" y="2470320"/>
              <a:ext cx="2178720" cy="213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111401-F0E6-7AB4-7700-0C4BFDFC6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5520" y="2460960"/>
                <a:ext cx="2197440" cy="21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Reassociation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5562598"/>
            <a:ext cx="10320867" cy="882651"/>
          </a:xfrm>
        </p:spPr>
        <p:txBody>
          <a:bodyPr/>
          <a:lstStyle/>
          <a:p>
            <a:r>
              <a:rPr lang="en-US" sz="2800" dirty="0"/>
              <a:t>Can this change result of computation?</a:t>
            </a:r>
          </a:p>
          <a:p>
            <a:r>
              <a:rPr lang="en-US" sz="2800" dirty="0"/>
              <a:t>Yes, for multiply and for floating point. </a:t>
            </a:r>
            <a:r>
              <a:rPr lang="en-US" sz="2800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8401" y="1295401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7238999" y="3456701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(x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3087368"/>
            <a:ext cx="1981953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idx="1"/>
          </p:nvPr>
        </p:nvSpPr>
        <p:spPr>
          <a:xfrm>
            <a:off x="387351" y="4419600"/>
            <a:ext cx="11076516" cy="202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262144" y="54102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3094038" y="1066801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8915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257413" y="4782598"/>
            <a:ext cx="263059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 functional units for FP *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5791200" y="4267200"/>
            <a:ext cx="1695614" cy="15056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17702" y="5696635"/>
            <a:ext cx="26589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4 functional units for int +</a:t>
            </a:r>
          </a:p>
          <a:p>
            <a:pPr algn="l"/>
            <a:r>
              <a:rPr lang="en-US" dirty="0">
                <a:latin typeface="Calibri" pitchFamily="34" charset="0"/>
              </a:rPr>
              <a:t>2 functional units for load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3D2A15-A497-63FD-51FA-DBB4EA420CCB}"/>
                  </a:ext>
                </a:extLst>
              </p14:cNvPr>
              <p14:cNvContentPartPr/>
              <p14:nvPr/>
            </p14:nvContentPartPr>
            <p14:xfrm>
              <a:off x="6273720" y="2470320"/>
              <a:ext cx="3143520" cy="50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3D2A15-A497-63FD-51FA-DBB4EA420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4360" y="2460960"/>
                <a:ext cx="316224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648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5698963" y="1220788"/>
            <a:ext cx="5764904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Operations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2590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743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3200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2895600" y="39352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2636838" y="3082926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3794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3489325" y="44686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4387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4083050" y="5002053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2895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3200401" y="24384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2971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2819743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2971639" y="32494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3352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3505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3810001" y="29718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3581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3429343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3581239" y="37828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3962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4114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4419601" y="35052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4191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4038943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4190839" y="43162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4572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4724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5029201" y="4038601"/>
            <a:ext cx="32067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4800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4648543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4800439" y="4849653"/>
            <a:ext cx="92398" cy="341632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5181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1981200" y="1614434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x = x OP (d[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Unrolling</a:t>
            </a:r>
            <a:br>
              <a:rPr lang="en-US" dirty="0"/>
            </a:br>
            <a:r>
              <a:rPr lang="en-US" dirty="0"/>
              <a:t>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6096000"/>
            <a:ext cx="10397067" cy="349249"/>
          </a:xfrm>
        </p:spPr>
        <p:txBody>
          <a:bodyPr/>
          <a:lstStyle/>
          <a:p>
            <a:r>
              <a:rPr lang="en-US" sz="2800" dirty="0"/>
              <a:t>Different form of </a:t>
            </a:r>
            <a:r>
              <a:rPr lang="en-US" sz="2800" dirty="0" err="1"/>
              <a:t>reassociation</a:t>
            </a:r>
            <a:endParaRPr lang="en-US" sz="28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7600" y="1323976"/>
            <a:ext cx="5860578" cy="476797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unroll2b_combine(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4495800"/>
            <a:ext cx="11076516" cy="194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219200" y="502920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1881017" y="1241426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1DB4CB-3157-5AAC-7DB6-1588556DADC3}"/>
                  </a:ext>
                </a:extLst>
              </p14:cNvPr>
              <p14:cNvContentPartPr/>
              <p14:nvPr/>
            </p14:nvContentPartPr>
            <p14:xfrm>
              <a:off x="4997520" y="3073320"/>
              <a:ext cx="5010480" cy="61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1DB4CB-3157-5AAC-7DB6-1588556DAD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160" y="3063960"/>
                <a:ext cx="5029200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5029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3581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3733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4191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4572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38862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36274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38100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44196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4784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5165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44799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50133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5378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5759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50736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56070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5257801" y="5043050"/>
            <a:ext cx="40957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4724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2133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2286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2743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3124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2438400" y="34428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2179639" y="25908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2362201" y="2590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2971801" y="3124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3336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3717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3032125" y="39762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3565526" y="3657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3930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4311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3625850" y="4509650"/>
            <a:ext cx="304800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4159251" y="4191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4219575" y="5043050"/>
            <a:ext cx="504825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2133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x0 = x0 OP d[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6232525" y="1600200"/>
            <a:ext cx="48164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What changed:</a:t>
            </a:r>
          </a:p>
          <a:p>
            <a:pPr marL="628650" lvl="1" indent="-23018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Two independent “streams” of operations</a:t>
            </a: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endParaRPr lang="en-US" sz="2400" kern="0" dirty="0">
              <a:latin typeface="Calibri" pitchFamily="34" charset="0"/>
            </a:endParaRPr>
          </a:p>
          <a:p>
            <a:pPr marL="287338" indent="-287338" algn="l" eaLnBrk="1" hangingPunct="1">
              <a:lnSpc>
                <a:spcPct val="85000"/>
              </a:lnSpc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400" kern="0" dirty="0">
                <a:latin typeface="Calibri" pitchFamily="34" charset="0"/>
              </a:rPr>
              <a:t>Overall Performance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N elements, D cycles latency/operation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Should be (N/2+1)*D cycles:</a:t>
            </a:r>
            <a:br>
              <a:rPr lang="en-US" b="0" kern="0" dirty="0">
                <a:latin typeface="Calibri" pitchFamily="34" charset="0"/>
              </a:rPr>
            </a:b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CPE = D/2</a:t>
            </a:r>
          </a:p>
          <a:p>
            <a:pPr marL="627063" lvl="1" indent="-228600" algn="l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b="0" kern="0" dirty="0">
                <a:latin typeface="Calibri" pitchFamily="34" charset="0"/>
              </a:rPr>
              <a:t>CPE matches prediction!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21592" y="4953001"/>
            <a:ext cx="13233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90922"/>
              </p:ext>
            </p:extLst>
          </p:nvPr>
        </p:nvGraphicFramePr>
        <p:xfrm>
          <a:off x="28956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Need to understand the architecture</a:t>
            </a:r>
          </a:p>
          <a:p>
            <a:pPr eaLnBrk="1" hangingPunct="1">
              <a:defRPr/>
            </a:pPr>
            <a:r>
              <a:rPr lang="en-US" dirty="0"/>
              <a:t>Not portable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Not often needed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…but critically important when it is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Also helps in understanding how modern machines work inside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6855"/>
              </p:ext>
            </p:extLst>
          </p:nvPr>
        </p:nvGraphicFramePr>
        <p:xfrm>
          <a:off x="2898648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A80AE5-2414-4405-AE3C-8918980C77C0}"/>
              </a:ext>
            </a:extLst>
          </p:cNvPr>
          <p:cNvSpPr txBox="1"/>
          <p:nvPr/>
        </p:nvSpPr>
        <p:spPr>
          <a:xfrm>
            <a:off x="1143000" y="4604320"/>
            <a:ext cx="1490857" cy="577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Number of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idx="1"/>
          </p:nvPr>
        </p:nvSpPr>
        <p:spPr>
          <a:xfrm>
            <a:off x="387351" y="3581400"/>
            <a:ext cx="11076516" cy="2863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1881017" y="1168528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fetching!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67001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7316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852199" y="2562750"/>
            <a:ext cx="11008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430375" y="3045768"/>
            <a:ext cx="1877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1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C1FB3E-35FC-485A-9896-1E43213CD687}"/>
              </a:ext>
            </a:extLst>
          </p:cNvPr>
          <p:cNvSpPr/>
          <p:nvPr/>
        </p:nvSpPr>
        <p:spPr bwMode="auto">
          <a:xfrm>
            <a:off x="3740728" y="3048000"/>
            <a:ext cx="1361230" cy="471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for sure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428495" y="4833478"/>
            <a:ext cx="14543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6172199" y="4255533"/>
            <a:ext cx="983451" cy="244732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16313" y="4163787"/>
            <a:ext cx="18807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4565207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498914" y="4021073"/>
            <a:ext cx="14648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6553200" y="53340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057586" y="5232375"/>
            <a:ext cx="111530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2601" y="3456432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404663: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$0x0,%eax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404668:  </a:t>
            </a:r>
            <a:r>
              <a:rPr lang="nl-NL" dirty="0" err="1">
                <a:latin typeface="Courier New" pitchFamily="49" charset="0"/>
              </a:rPr>
              <a:t>cmp</a:t>
            </a:r>
            <a:r>
              <a:rPr lang="nl-NL" dirty="0">
                <a:latin typeface="Courier New" pitchFamily="49" charset="0"/>
              </a:rPr>
              <a:t>    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rsi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</a:t>
            </a:r>
            <a:r>
              <a:rPr lang="nl-NL" i="1" dirty="0">
                <a:latin typeface="Courier New" pitchFamily="49" charset="0"/>
              </a:rPr>
              <a:t>40466b:  </a:t>
            </a:r>
            <a:r>
              <a:rPr lang="nl-NL" i="1" dirty="0" err="1">
                <a:latin typeface="Courier New" pitchFamily="49" charset="0"/>
              </a:rPr>
              <a:t>jge</a:t>
            </a:r>
            <a:r>
              <a:rPr lang="nl-NL" i="1" dirty="0">
                <a:latin typeface="Courier New" pitchFamily="49" charset="0"/>
              </a:rPr>
              <a:t>    404685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40466d:  </a:t>
            </a:r>
            <a:r>
              <a:rPr lang="nl-NL" dirty="0" err="1">
                <a:latin typeface="Courier New" pitchFamily="49" charset="0"/>
              </a:rPr>
              <a:t>mov</a:t>
            </a:r>
            <a:r>
              <a:rPr lang="nl-NL" dirty="0">
                <a:latin typeface="Courier New" pitchFamily="49" charset="0"/>
              </a:rPr>
              <a:t>    0x8(%</a:t>
            </a:r>
            <a:r>
              <a:rPr lang="nl-NL" dirty="0" err="1">
                <a:latin typeface="Courier New" pitchFamily="49" charset="0"/>
              </a:rPr>
              <a:t>rdi</a:t>
            </a:r>
            <a:r>
              <a:rPr lang="nl-NL" dirty="0">
                <a:latin typeface="Courier New" pitchFamily="49" charset="0"/>
              </a:rPr>
              <a:t>),%</a:t>
            </a:r>
            <a:r>
              <a:rPr lang="nl-NL" dirty="0" err="1">
                <a:latin typeface="Courier New" pitchFamily="49" charset="0"/>
              </a:rPr>
              <a:t>rax</a:t>
            </a: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dirty="0">
                <a:latin typeface="Courier New" pitchFamily="49" charset="0"/>
              </a:rPr>
              <a:t>  404685:  </a:t>
            </a:r>
            <a:r>
              <a:rPr lang="nl-NL" dirty="0" err="1">
                <a:latin typeface="Courier New" pitchFamily="49" charset="0"/>
              </a:rPr>
              <a:t>repz</a:t>
            </a:r>
            <a:r>
              <a:rPr lang="nl-NL" dirty="0">
                <a:latin typeface="Courier New" pitchFamily="49" charset="0"/>
              </a:rPr>
              <a:t> </a:t>
            </a:r>
            <a:r>
              <a:rPr lang="nl-NL" dirty="0" err="1">
                <a:latin typeface="Courier New" pitchFamily="49" charset="0"/>
              </a:rPr>
              <a:t>retq</a:t>
            </a:r>
            <a:endParaRPr lang="nl-NL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4562856" y="428853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072111" y="4248151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6042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9413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9413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8951143" y="4220743"/>
            <a:ext cx="104836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9014553" y="5425655"/>
            <a:ext cx="936474" cy="36933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9261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9261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9261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013956" y="248120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013956" y="38783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013956" y="5326148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013956" y="1120563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5597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5597525" y="3555860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722157" y="17335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722157" y="310515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741393" y="4552951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99339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072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741393" y="5946776"/>
            <a:ext cx="8130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5584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072112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627549" y="4928557"/>
            <a:ext cx="11252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209800" y="405938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209800" y="43088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209800" y="45374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209800" y="48006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2209800" y="551071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209800" y="5749703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209800" y="5985164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7086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2209800" y="6244937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3646614"/>
            <a:ext cx="11076516" cy="27986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major performance limiter</a:t>
            </a:r>
          </a:p>
          <a:p>
            <a:pPr lvl="1" eaLnBrk="1" hangingPunct="1">
              <a:defRPr/>
            </a:pPr>
            <a:r>
              <a:rPr lang="en-US" dirty="0"/>
              <a:t>Current CPUs (2019+) speculate </a:t>
            </a:r>
            <a:r>
              <a:rPr lang="en-US" i="1" dirty="0"/>
              <a:t>150 or more</a:t>
            </a:r>
            <a:r>
              <a:rPr lang="en-US" dirty="0"/>
              <a:t> instructions ahead!</a:t>
            </a:r>
          </a:p>
          <a:p>
            <a:pPr lvl="1" eaLnBrk="1" hangingPunct="1">
              <a:defRPr/>
            </a:pPr>
            <a:r>
              <a:rPr lang="en-US" dirty="0"/>
              <a:t>One of the motivations for introducing conditional move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cmov</a:t>
            </a:r>
            <a:r>
              <a:rPr lang="en-US" dirty="0"/>
              <a:t>) instructions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13862" y="1354029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5317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385234" y="1676401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7808561" y="1796231"/>
            <a:ext cx="20792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7482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59402" y="2370026"/>
            <a:ext cx="95410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7813" y="3032125"/>
            <a:ext cx="6072187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Operations</a:t>
            </a:r>
          </a:p>
          <a:p>
            <a:pPr lvl="1" eaLnBrk="1" hangingPunct="1">
              <a:defRPr/>
            </a:pPr>
            <a:r>
              <a:rPr lang="en-US" dirty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dirty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dirty="0"/>
              <a:t>Height denotes latency</a:t>
            </a:r>
          </a:p>
          <a:p>
            <a:pPr eaLnBrk="1" hangingPunct="1">
              <a:defRPr/>
            </a:pPr>
            <a:r>
              <a:rPr lang="en-US" dirty="0"/>
              <a:t>Operands</a:t>
            </a:r>
          </a:p>
          <a:p>
            <a:pPr lvl="1" eaLnBrk="1" hangingPunct="1">
              <a:defRPr/>
            </a:pPr>
            <a:r>
              <a:rPr lang="en-US" dirty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335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6096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(%rax,%rdx.0,4)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%ecx.0	  %ecx.1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%rdx.0	  %rdx.1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%</a:t>
            </a: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%rdx.1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2057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660526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instruction-level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702702" y="1322474"/>
            <a:ext cx="1272132" cy="238708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071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5405975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88382" y="990600"/>
            <a:ext cx="3797122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lvl="1" eaLnBrk="1" hangingPunct="1">
              <a:defRPr/>
            </a:pPr>
            <a:r>
              <a:rPr lang="en-US" dirty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dirty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dirty="0"/>
              <a:t>Gives CPE of 4.0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702702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129296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6777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2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6401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5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34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44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52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0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34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31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46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56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1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9189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3470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8479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1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4989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9270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801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1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8902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1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8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5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256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7856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9456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Iteration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0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Cycle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1" y="2438400"/>
            <a:ext cx="506869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4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9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40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2743201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lang="en-US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2362201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606236" y="1600646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987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2487473" y="2240975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2096870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048001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4436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811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3627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612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973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6421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977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6425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4342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4973782" y="1600646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794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425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6431281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864427" y="2240976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37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267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614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4393975" y="2514601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5770421" y="2926774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606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3037609" y="3581401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4436494" y="4928756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5811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4244976"/>
            <a:ext cx="11076516" cy="22002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Unlimited-Resource Analysis</a:t>
            </a:r>
          </a:p>
          <a:p>
            <a:pPr eaLnBrk="1" hangingPunct="1">
              <a:defRPr/>
            </a:pPr>
            <a:r>
              <a:rPr lang="en-US" dirty="0"/>
              <a:t>Performance</a:t>
            </a:r>
          </a:p>
          <a:p>
            <a:pPr lvl="1" eaLnBrk="1" hangingPunct="1">
              <a:defRPr/>
            </a:pPr>
            <a:r>
              <a:rPr lang="en-US" dirty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/>
              <a:t>Should give </a:t>
            </a:r>
            <a:r>
              <a:rPr lang="en-US" dirty="0" err="1"/>
              <a:t>CPE</a:t>
            </a:r>
            <a:r>
              <a:rPr lang="en-US" dirty="0"/>
              <a:t> of 1.0</a:t>
            </a:r>
          </a:p>
          <a:p>
            <a:pPr lvl="1" eaLnBrk="1" hangingPunct="1">
              <a:defRPr/>
            </a:pPr>
            <a:r>
              <a:rPr lang="en-US" dirty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95401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743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Combining Sum: 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1066800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idx="1"/>
          </p:nvPr>
        </p:nvSpPr>
        <p:spPr>
          <a:xfrm>
            <a:off x="925512" y="4419600"/>
            <a:ext cx="7304088" cy="1949450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Suppose 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Sustains CPE of 2.0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Visualizing Unrolled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7351" y="1220788"/>
            <a:ext cx="5556249" cy="5224462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Two multiplies within loop no longer have data dependency</a:t>
            </a:r>
          </a:p>
          <a:p>
            <a:pPr lvl="1" eaLnBrk="1" hangingPunct="1"/>
            <a:r>
              <a:rPr lang="en-US" altLang="en-US" dirty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5000" y="4191001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829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432926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5867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8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9129932" y="35144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 dirty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10120532" y="22952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9890550" y="1808872"/>
            <a:ext cx="228600" cy="987552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idx="1"/>
          </p:nvPr>
        </p:nvSpPr>
        <p:spPr>
          <a:xfrm>
            <a:off x="387351" y="5295900"/>
            <a:ext cx="7385049" cy="1149350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dirty="0"/>
              <a:t>Predicted Performance</a:t>
            </a:r>
          </a:p>
          <a:p>
            <a:pPr lvl="2" eaLnBrk="1" hangingPunct="1"/>
            <a:r>
              <a:rPr lang="en-US" altLang="en-US" sz="1600" dirty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dirty="0"/>
              <a:t>Gives CPE of 2.0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0C8CC1-74DE-AFCB-1FA8-5128AD8D6477}"/>
                  </a:ext>
                </a:extLst>
              </p14:cNvPr>
              <p14:cNvContentPartPr/>
              <p14:nvPr/>
            </p14:nvContentPartPr>
            <p14:xfrm>
              <a:off x="5200560" y="1663560"/>
              <a:ext cx="2724480" cy="54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0C8CC1-74DE-AFCB-1FA8-5128AD8D64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1200" y="1654200"/>
                <a:ext cx="2743200" cy="56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Use a good compiler and appropriate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 (big-O still matters!)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cache-friendly</a:t>
            </a:r>
          </a:p>
          <a:p>
            <a:pPr eaLnBrk="1" hangingPunct="1">
              <a:defRPr/>
            </a:pPr>
            <a:r>
              <a:rPr lang="en-US" dirty="0"/>
              <a:t>But DON’T OPTIMIZE UNTIL IT’S DEBUGGED!!!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C23642-CA62-32AB-0A0A-4D1C1A5E71DC}"/>
                  </a:ext>
                </a:extLst>
              </p14:cNvPr>
              <p14:cNvContentPartPr/>
              <p14:nvPr/>
            </p14:nvContentPartPr>
            <p14:xfrm>
              <a:off x="5302080" y="2546280"/>
              <a:ext cx="4597920" cy="83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C23642-CA62-32AB-0A0A-4D1C1A5E71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720" y="2536920"/>
                <a:ext cx="461664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r>
              <a:rPr lang="en-US" dirty="0"/>
              <a:t>: Background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Consider a few things</a:t>
            </a:r>
          </a:p>
          <a:p>
            <a:pPr lvl="1" eaLnBrk="1" hangingPunct="1">
              <a:defRPr/>
            </a:pPr>
            <a:r>
              <a:rPr lang="en-US" dirty="0"/>
              <a:t>Access to cached things is </a:t>
            </a:r>
            <a:r>
              <a:rPr lang="en-US" i="1" dirty="0"/>
              <a:t>much</a:t>
            </a:r>
            <a:r>
              <a:rPr lang="en-US" dirty="0"/>
              <a:t> faster than to non-cached ones</a:t>
            </a:r>
          </a:p>
          <a:p>
            <a:pPr lvl="1" eaLnBrk="1" hangingPunct="1">
              <a:defRPr/>
            </a:pPr>
            <a:r>
              <a:rPr lang="en-US" dirty="0"/>
              <a:t>Programs have access to detailed timing information</a:t>
            </a:r>
          </a:p>
          <a:p>
            <a:pPr lvl="2" eaLnBrk="1" hangingPunct="1">
              <a:defRPr/>
            </a:pPr>
            <a:r>
              <a:rPr lang="en-US" dirty="0"/>
              <a:t>Intel offers free-running cycle counter to all programs</a:t>
            </a:r>
          </a:p>
          <a:p>
            <a:pPr lvl="2" eaLnBrk="1" hangingPunct="1">
              <a:defRPr/>
            </a:pPr>
            <a:r>
              <a:rPr lang="en-US" dirty="0"/>
              <a:t>Thus, can tell whether something was cached</a:t>
            </a:r>
          </a:p>
          <a:p>
            <a:pPr lvl="1" eaLnBrk="1" hangingPunct="1">
              <a:defRPr/>
            </a:pPr>
            <a:r>
              <a:rPr lang="en-US" dirty="0"/>
              <a:t>OS has access to everything</a:t>
            </a:r>
          </a:p>
          <a:p>
            <a:pPr lvl="2" eaLnBrk="1" hangingPunct="1">
              <a:defRPr/>
            </a:pPr>
            <a:r>
              <a:rPr lang="en-US" dirty="0"/>
              <a:t>Carefully checks whether </a:t>
            </a:r>
            <a:r>
              <a:rPr lang="en-US" i="1" dirty="0"/>
              <a:t>you</a:t>
            </a:r>
            <a:r>
              <a:rPr lang="en-US" dirty="0"/>
              <a:t> have access before giving stuff to you</a:t>
            </a:r>
          </a:p>
          <a:p>
            <a:pPr lvl="1" eaLnBrk="1" hangingPunct="1">
              <a:defRPr/>
            </a:pPr>
            <a:r>
              <a:rPr lang="en-US" dirty="0"/>
              <a:t>CPU speculates many instructions ahead</a:t>
            </a:r>
          </a:p>
          <a:p>
            <a:pPr lvl="2" eaLnBrk="1" hangingPunct="1">
              <a:defRPr/>
            </a:pPr>
            <a:r>
              <a:rPr lang="en-US" dirty="0"/>
              <a:t>Must guess about branch directions</a:t>
            </a:r>
          </a:p>
          <a:p>
            <a:pPr lvl="1" eaLnBrk="1" hangingPunct="1">
              <a:defRPr/>
            </a:pPr>
            <a:r>
              <a:rPr lang="en-US" dirty="0"/>
              <a:t>User programs can either flush cache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instruction) or clobber with loop</a:t>
            </a:r>
          </a:p>
        </p:txBody>
      </p:sp>
    </p:spTree>
    <p:extLst>
      <p:ext uri="{BB962C8B-B14F-4D97-AF65-F5344CB8AC3E}">
        <p14:creationId xmlns:p14="http://schemas.microsoft.com/office/powerpoint/2010/main" val="13532100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Trick OS into doing these steps:</a:t>
            </a:r>
          </a:p>
          <a:p>
            <a:pPr lvl="1" eaLnBrk="1" hangingPunct="1">
              <a:defRPr/>
            </a:pPr>
            <a:r>
              <a:rPr lang="en-US" dirty="0"/>
              <a:t>Check whether you have access to arbitrary location </a:t>
            </a:r>
            <a:r>
              <a:rPr lang="en-US" i="1" dirty="0"/>
              <a:t>x</a:t>
            </a:r>
            <a:r>
              <a:rPr lang="en-US" dirty="0"/>
              <a:t> (you don’t)</a:t>
            </a:r>
          </a:p>
          <a:p>
            <a:pPr lvl="1" eaLnBrk="1" hangingPunct="1">
              <a:defRPr/>
            </a:pPr>
            <a:r>
              <a:rPr lang="en-US" dirty="0" err="1"/>
              <a:t>Mispredict</a:t>
            </a:r>
            <a:r>
              <a:rPr lang="en-US" dirty="0"/>
              <a:t> that branch</a:t>
            </a:r>
          </a:p>
          <a:p>
            <a:pPr lvl="1" eaLnBrk="1" hangingPunct="1">
              <a:defRPr/>
            </a:pPr>
            <a:r>
              <a:rPr lang="en-US" dirty="0"/>
              <a:t>Read location </a:t>
            </a:r>
            <a:r>
              <a:rPr lang="en-US" i="1" dirty="0"/>
              <a:t>x</a:t>
            </a:r>
            <a:r>
              <a:rPr lang="en-US" dirty="0"/>
              <a:t> and use its contents as follows:</a:t>
            </a:r>
          </a:p>
          <a:p>
            <a:pPr lvl="2" eaLnBrk="1" hangingPunct="1">
              <a:defRPr/>
            </a:pPr>
            <a:r>
              <a:rPr lang="en-US" dirty="0"/>
              <a:t>Extract bit </a:t>
            </a:r>
            <a:r>
              <a:rPr lang="en-US" i="1" dirty="0"/>
              <a:t>b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Multiply (shift left) bit </a:t>
            </a:r>
            <a:r>
              <a:rPr lang="en-US" i="1" dirty="0"/>
              <a:t>b</a:t>
            </a:r>
            <a:r>
              <a:rPr lang="en-US" dirty="0"/>
              <a:t> by, e.g., 1024</a:t>
            </a:r>
          </a:p>
          <a:p>
            <a:pPr lvl="2" eaLnBrk="1" hangingPunct="1">
              <a:defRPr/>
            </a:pPr>
            <a:r>
              <a:rPr lang="en-US" dirty="0"/>
              <a:t>Access array </a:t>
            </a:r>
            <a:r>
              <a:rPr lang="en-US" i="1" dirty="0"/>
              <a:t>y[b*1024]</a:t>
            </a:r>
            <a:r>
              <a:rPr lang="en-US" dirty="0"/>
              <a:t> that you </a:t>
            </a:r>
            <a:r>
              <a:rPr lang="en-US" i="1" dirty="0"/>
              <a:t>do</a:t>
            </a:r>
            <a:r>
              <a:rPr lang="en-US" dirty="0"/>
              <a:t> have access to</a:t>
            </a:r>
          </a:p>
          <a:p>
            <a:pPr lvl="1" eaLnBrk="1" hangingPunct="1">
              <a:defRPr/>
            </a:pPr>
            <a:r>
              <a:rPr lang="en-US" dirty="0"/>
              <a:t>Hardware will eventually discover </a:t>
            </a:r>
            <a:r>
              <a:rPr lang="en-US" dirty="0" err="1"/>
              <a:t>mispredicted</a:t>
            </a:r>
            <a:r>
              <a:rPr lang="en-US" dirty="0"/>
              <a:t> branch and cancel all those instructions</a:t>
            </a:r>
          </a:p>
          <a:p>
            <a:pPr lvl="2" eaLnBrk="1" hangingPunct="1">
              <a:defRPr/>
            </a:pPr>
            <a:r>
              <a:rPr lang="en-US" dirty="0"/>
              <a:t>…but cache now contains </a:t>
            </a:r>
            <a:r>
              <a:rPr lang="en-US" i="1" dirty="0"/>
              <a:t>y[b*1024]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Scan cache to see whether </a:t>
            </a:r>
            <a:r>
              <a:rPr lang="en-US" i="1" dirty="0"/>
              <a:t>y[0]</a:t>
            </a:r>
            <a:r>
              <a:rPr lang="en-US" dirty="0"/>
              <a:t> or </a:t>
            </a:r>
            <a:r>
              <a:rPr lang="en-US" i="1" dirty="0"/>
              <a:t>y[1024] </a:t>
            </a:r>
            <a:r>
              <a:rPr lang="en-US" dirty="0"/>
              <a:t>is fast (i.e., in cache)</a:t>
            </a:r>
          </a:p>
          <a:p>
            <a:pPr lvl="1" eaLnBrk="1" hangingPunct="1">
              <a:defRPr/>
            </a:pPr>
            <a:r>
              <a:rPr lang="en-US" dirty="0"/>
              <a:t>You now know bit </a:t>
            </a:r>
            <a:r>
              <a:rPr lang="en-US" i="1" dirty="0"/>
              <a:t>b</a:t>
            </a:r>
            <a:r>
              <a:rPr lang="en-US" dirty="0"/>
              <a:t> of location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Lather, rinse, repeat until you know all bits of </a:t>
            </a:r>
            <a:r>
              <a:rPr lang="en-US" i="1" dirty="0"/>
              <a:t>x</a:t>
            </a:r>
          </a:p>
          <a:p>
            <a:pPr lvl="1" eaLnBrk="1" hangingPunct="1">
              <a:defRPr/>
            </a:pPr>
            <a:r>
              <a:rPr lang="en-US" dirty="0"/>
              <a:t>Lather, rinse, repeat for all locations you want to read</a:t>
            </a:r>
          </a:p>
        </p:txBody>
      </p:sp>
    </p:spTree>
    <p:extLst>
      <p:ext uri="{BB962C8B-B14F-4D97-AF65-F5344CB8AC3E}">
        <p14:creationId xmlns:p14="http://schemas.microsoft.com/office/powerpoint/2010/main" val="42506253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 What?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Can read arbitrary memory at about 2K bits/second</a:t>
            </a:r>
          </a:p>
          <a:p>
            <a:pPr lvl="1" eaLnBrk="1" hangingPunct="1">
              <a:defRPr/>
            </a:pPr>
            <a:r>
              <a:rPr lang="en-US" dirty="0"/>
              <a:t>No biggie on your laptop</a:t>
            </a:r>
          </a:p>
          <a:p>
            <a:pPr lvl="1" eaLnBrk="1" hangingPunct="1">
              <a:defRPr/>
            </a:pPr>
            <a:r>
              <a:rPr lang="en-US" dirty="0"/>
              <a:t>Huge issue in the cloud</a:t>
            </a:r>
          </a:p>
          <a:p>
            <a:pPr lvl="2" eaLnBrk="1" hangingPunct="1">
              <a:defRPr/>
            </a:pPr>
            <a:r>
              <a:rPr lang="en-US" dirty="0"/>
              <a:t>Physical machines often shared</a:t>
            </a:r>
          </a:p>
          <a:p>
            <a:pPr lvl="2" eaLnBrk="1" hangingPunct="1">
              <a:defRPr/>
            </a:pPr>
            <a:r>
              <a:rPr lang="en-US" dirty="0"/>
              <a:t>Supposedly isolated by virtual-machine technology</a:t>
            </a:r>
          </a:p>
          <a:p>
            <a:pPr lvl="1" eaLnBrk="1" hangingPunct="1">
              <a:defRPr/>
            </a:pPr>
            <a:r>
              <a:rPr lang="en-US" dirty="0"/>
              <a:t>Grab people’s encryption keys, passwords, all sorts of stuff</a:t>
            </a:r>
          </a:p>
          <a:p>
            <a:pPr lvl="1" eaLnBrk="1" hangingPunct="1">
              <a:defRPr/>
            </a:pPr>
            <a:r>
              <a:rPr lang="en-US" dirty="0"/>
              <a:t>Next stop: Putin</a:t>
            </a:r>
          </a:p>
          <a:p>
            <a:pPr eaLnBrk="1" hangingPunct="1">
              <a:defRPr/>
            </a:pPr>
            <a:r>
              <a:rPr lang="en-US" dirty="0"/>
              <a:t>What to do?</a:t>
            </a:r>
          </a:p>
          <a:p>
            <a:pPr lvl="1" eaLnBrk="1" hangingPunct="1">
              <a:defRPr/>
            </a:pPr>
            <a:r>
              <a:rPr lang="en-US" dirty="0"/>
              <a:t>Disabling speculation kills performance</a:t>
            </a:r>
          </a:p>
          <a:p>
            <a:pPr lvl="1" eaLnBrk="1" hangingPunct="1">
              <a:defRPr/>
            </a:pPr>
            <a:r>
              <a:rPr lang="en-US" dirty="0"/>
              <a:t>Only certain branches are vulnerable</a:t>
            </a:r>
          </a:p>
          <a:p>
            <a:pPr lvl="2" eaLnBrk="1" hangingPunct="1">
              <a:defRPr/>
            </a:pPr>
            <a:r>
              <a:rPr lang="en-US" dirty="0"/>
              <a:t>Can do special things for those branches</a:t>
            </a:r>
          </a:p>
          <a:p>
            <a:pPr lvl="2" eaLnBrk="1" hangingPunct="1">
              <a:defRPr/>
            </a:pPr>
            <a:r>
              <a:rPr lang="en-US" dirty="0"/>
              <a:t>But hard to find (millions of lines in kernel)</a:t>
            </a:r>
          </a:p>
          <a:p>
            <a:pPr lvl="1" eaLnBrk="1" hangingPunct="1">
              <a:defRPr/>
            </a:pPr>
            <a:r>
              <a:rPr lang="en-US" dirty="0"/>
              <a:t>Compiler can try to identify risky branches</a:t>
            </a:r>
          </a:p>
          <a:p>
            <a:pPr lvl="2" eaLnBrk="1" hangingPunct="1">
              <a:defRPr/>
            </a:pPr>
            <a:r>
              <a:rPr lang="en-US" dirty="0"/>
              <a:t>But will be conservative </a:t>
            </a:r>
            <a:r>
              <a:rPr lang="en-US" dirty="0">
                <a:sym typeface="Wingdings" panose="05000000000000000000" pitchFamily="2" charset="2"/>
              </a:rPr>
              <a:t> OS will slow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196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066041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81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66041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407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377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56891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828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598353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984116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826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766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766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923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6923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344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3837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6487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6777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7258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7547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8320" y="1673424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934200" y="2286001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324601" y="2816424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0001" y="3166081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039677" y="524018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7259940" y="5257801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608584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377440" y="5011580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067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611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81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154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924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067176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513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4838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259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031241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4320165" y="4829176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4320166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4513841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3837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3428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1981201" y="3159101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5283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5380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690648" y="2286000"/>
            <a:ext cx="6748752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2589214" y="2274889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2590801" y="2278064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10112216" y="4220339"/>
            <a:ext cx="1470184" cy="10081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 dirty="0"/>
              <a:t>Result</a:t>
            </a:r>
          </a:p>
          <a:p>
            <a:r>
              <a:rPr lang="en-US" altLang="en-US" dirty="0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535200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10283952" y="2133600"/>
            <a:ext cx="155448" cy="7589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Functional Units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87351" y="4728252"/>
            <a:ext cx="11076516" cy="1716997"/>
          </a:xfrm>
        </p:spPr>
        <p:txBody>
          <a:bodyPr/>
          <a:lstStyle/>
          <a:p>
            <a:pPr lvl="1"/>
            <a:r>
              <a:rPr lang="en-US" dirty="0"/>
              <a:t>Divide computation into stages (e.g., one per partial product in multiplication)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new computation once values passed to i+1</a:t>
            </a:r>
          </a:p>
          <a:p>
            <a:pPr lvl="1"/>
            <a:r>
              <a:rPr lang="en-US" dirty="0"/>
              <a:t>Here, we complete 3 multiplications in 7 cycles, even though each requires 3 cycles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51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43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2743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6F4F62-AB25-427C-80BF-7D418BBB2F3C}"/>
              </a:ext>
            </a:extLst>
          </p:cNvPr>
          <p:cNvCxnSpPr/>
          <p:nvPr/>
        </p:nvCxnSpPr>
        <p:spPr bwMode="auto">
          <a:xfrm flipV="1">
            <a:off x="6858000" y="3716104"/>
            <a:ext cx="609600" cy="64884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062D6F-83E5-4607-AB69-68EC122EB00E}"/>
              </a:ext>
            </a:extLst>
          </p:cNvPr>
          <p:cNvCxnSpPr/>
          <p:nvPr/>
        </p:nvCxnSpPr>
        <p:spPr bwMode="auto">
          <a:xfrm flipV="1">
            <a:off x="6126480" y="3716104"/>
            <a:ext cx="1036320" cy="6311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220788"/>
            <a:ext cx="10778067" cy="5224462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11 functional units in total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Divide	3-15	3-15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8307D4-7455-1290-70E1-3E62D48E2DD6}"/>
                  </a:ext>
                </a:extLst>
              </p14:cNvPr>
              <p14:cNvContentPartPr/>
              <p14:nvPr/>
            </p14:nvContentPartPr>
            <p14:xfrm>
              <a:off x="7524720" y="5448240"/>
              <a:ext cx="717840" cy="31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8307D4-7455-1290-70E1-3E62D48E2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360" y="5438880"/>
                <a:ext cx="73656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15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3094038" y="4013328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idx="1"/>
          </p:nvPr>
        </p:nvSpPr>
        <p:spPr>
          <a:xfrm>
            <a:off x="3696501" y="1220788"/>
            <a:ext cx="7767366" cy="5224462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None/>
              <a:defRPr/>
            </a:pPr>
            <a:r>
              <a:rPr lang="en-US" sz="1400" dirty="0"/>
              <a:t> </a:t>
            </a:r>
            <a:r>
              <a:rPr lang="en-US" sz="1600" dirty="0">
                <a:latin typeface="Courier New" pitchFamily="49" charset="0"/>
              </a:rPr>
              <a:t>((((((((1 * d[0]) * d[1]) * d[2]) * d[3]) 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2123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2276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2504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2521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2673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2902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2428501" y="2223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2169740" y="1371601"/>
            <a:ext cx="230191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2352302" y="1371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2749862" y="1905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2909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3061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3290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2810186" y="2757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3137960" y="2438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3293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3445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3674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3198284" y="32904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3522135" y="29718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3692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3845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4073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3582459" y="38238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3921437" y="35052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4075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4227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4456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3981761" y="43572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4303742" y="40386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4463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4616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4844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4364066" y="48906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4692588" y="45720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4858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5016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5239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4752912" y="5424050"/>
            <a:ext cx="92398" cy="3416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5087036" y="5105401"/>
            <a:ext cx="323165" cy="34855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55237</TotalTime>
  <Pages>35</Pages>
  <Words>3396</Words>
  <Application>Microsoft Office PowerPoint</Application>
  <PresentationFormat>Widescreen</PresentationFormat>
  <Paragraphs>879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Century Gothic</vt:lpstr>
      <vt:lpstr>Courier New</vt:lpstr>
      <vt:lpstr>Helvetica</vt:lpstr>
      <vt:lpstr>Times New Roman</vt:lpstr>
      <vt:lpstr>Wingdings</vt:lpstr>
      <vt:lpstr>Wingdings 2</vt:lpstr>
      <vt:lpstr>class02</vt:lpstr>
      <vt:lpstr>Machine-Dependent Optimization  </vt:lpstr>
      <vt:lpstr>Machine-Dependent Optimization</vt:lpstr>
      <vt:lpstr>Superscalar Processor</vt:lpstr>
      <vt:lpstr>Modern CPU Design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Visualizing Operations</vt:lpstr>
      <vt:lpstr>3 Iterations of Combining Product</vt:lpstr>
      <vt:lpstr>4 Iterations of Combining Sum</vt:lpstr>
      <vt:lpstr>Combining Sum: Resource Constraints</vt:lpstr>
      <vt:lpstr>Visualizing Unrolled Loop</vt:lpstr>
      <vt:lpstr>Executing with Parallel Loop</vt:lpstr>
      <vt:lpstr>Getting High Performance</vt:lpstr>
      <vt:lpstr>Meltdown and Spectre: Background</vt:lpstr>
      <vt:lpstr>Meltdown and Spectre</vt:lpstr>
      <vt:lpstr>So What?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Geoffrey Kuenning</cp:lastModifiedBy>
  <cp:revision>206</cp:revision>
  <cp:lastPrinted>2023-04-15T23:55:57Z</cp:lastPrinted>
  <dcterms:created xsi:type="dcterms:W3CDTF">1998-08-11T09:19:24Z</dcterms:created>
  <dcterms:modified xsi:type="dcterms:W3CDTF">2023-04-25T23:02:58Z</dcterms:modified>
  <cp:category/>
</cp:coreProperties>
</file>