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ink/ink1.xml" ContentType="application/inkml+xml"/>
  <Override PartName="/ppt/notesSlides/notesSlide28.xml" ContentType="application/vnd.openxmlformats-officedocument.presentationml.notesSlide+xml"/>
  <Override PartName="/ppt/ink/ink2.xml" ContentType="application/inkml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ink/ink3.xml" ContentType="application/inkml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ink/ink4.xml" ContentType="application/inkml+xml"/>
  <Override PartName="/ppt/notesSlides/notesSlide40.xml" ContentType="application/vnd.openxmlformats-officedocument.presentationml.notesSlide+xml"/>
  <Override PartName="/ppt/ink/ink5.xml" ContentType="application/inkml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ink/ink6.xml" ContentType="application/inkml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ink/ink7.xml" ContentType="application/inkml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ink/ink8.xml" ContentType="application/inkml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ink/ink9.xml" ContentType="application/inkml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93" r:id="rId1"/>
  </p:sldMasterIdLst>
  <p:notesMasterIdLst>
    <p:notesMasterId r:id="rId81"/>
  </p:notesMasterIdLst>
  <p:handoutMasterIdLst>
    <p:handoutMasterId r:id="rId82"/>
  </p:handoutMasterIdLst>
  <p:sldIdLst>
    <p:sldId id="446" r:id="rId2"/>
    <p:sldId id="467" r:id="rId3"/>
    <p:sldId id="468" r:id="rId4"/>
    <p:sldId id="256" r:id="rId5"/>
    <p:sldId id="311" r:id="rId6"/>
    <p:sldId id="431" r:id="rId7"/>
    <p:sldId id="366" r:id="rId8"/>
    <p:sldId id="258" r:id="rId9"/>
    <p:sldId id="259" r:id="rId10"/>
    <p:sldId id="260" r:id="rId11"/>
    <p:sldId id="261" r:id="rId12"/>
    <p:sldId id="425" r:id="rId13"/>
    <p:sldId id="466" r:id="rId14"/>
    <p:sldId id="375" r:id="rId15"/>
    <p:sldId id="432" r:id="rId16"/>
    <p:sldId id="433" r:id="rId17"/>
    <p:sldId id="434" r:id="rId18"/>
    <p:sldId id="385" r:id="rId19"/>
    <p:sldId id="435" r:id="rId20"/>
    <p:sldId id="384" r:id="rId21"/>
    <p:sldId id="437" r:id="rId22"/>
    <p:sldId id="386" r:id="rId23"/>
    <p:sldId id="387" r:id="rId24"/>
    <p:sldId id="388" r:id="rId25"/>
    <p:sldId id="426" r:id="rId26"/>
    <p:sldId id="266" r:id="rId27"/>
    <p:sldId id="438" r:id="rId28"/>
    <p:sldId id="441" r:id="rId29"/>
    <p:sldId id="439" r:id="rId30"/>
    <p:sldId id="458" r:id="rId31"/>
    <p:sldId id="306" r:id="rId32"/>
    <p:sldId id="271" r:id="rId33"/>
    <p:sldId id="272" r:id="rId34"/>
    <p:sldId id="459" r:id="rId35"/>
    <p:sldId id="324" r:id="rId36"/>
    <p:sldId id="452" r:id="rId37"/>
    <p:sldId id="451" r:id="rId38"/>
    <p:sldId id="453" r:id="rId39"/>
    <p:sldId id="463" r:id="rId40"/>
    <p:sldId id="464" r:id="rId41"/>
    <p:sldId id="465" r:id="rId42"/>
    <p:sldId id="447" r:id="rId43"/>
    <p:sldId id="329" r:id="rId44"/>
    <p:sldId id="427" r:id="rId45"/>
    <p:sldId id="442" r:id="rId46"/>
    <p:sldId id="443" r:id="rId47"/>
    <p:sldId id="444" r:id="rId48"/>
    <p:sldId id="337" r:id="rId49"/>
    <p:sldId id="338" r:id="rId50"/>
    <p:sldId id="285" r:id="rId51"/>
    <p:sldId id="331" r:id="rId52"/>
    <p:sldId id="309" r:id="rId53"/>
    <p:sldId id="445" r:id="rId54"/>
    <p:sldId id="391" r:id="rId55"/>
    <p:sldId id="392" r:id="rId56"/>
    <p:sldId id="393" r:id="rId57"/>
    <p:sldId id="428" r:id="rId58"/>
    <p:sldId id="286" r:id="rId59"/>
    <p:sldId id="343" r:id="rId60"/>
    <p:sldId id="354" r:id="rId61"/>
    <p:sldId id="347" r:id="rId62"/>
    <p:sldId id="359" r:id="rId63"/>
    <p:sldId id="399" r:id="rId64"/>
    <p:sldId id="355" r:id="rId65"/>
    <p:sldId id="429" r:id="rId66"/>
    <p:sldId id="403" r:id="rId67"/>
    <p:sldId id="406" r:id="rId68"/>
    <p:sldId id="407" r:id="rId69"/>
    <p:sldId id="409" r:id="rId70"/>
    <p:sldId id="411" r:id="rId71"/>
    <p:sldId id="430" r:id="rId72"/>
    <p:sldId id="362" r:id="rId73"/>
    <p:sldId id="363" r:id="rId74"/>
    <p:sldId id="369" r:id="rId75"/>
    <p:sldId id="364" r:id="rId76"/>
    <p:sldId id="402" r:id="rId77"/>
    <p:sldId id="353" r:id="rId78"/>
    <p:sldId id="460" r:id="rId79"/>
    <p:sldId id="461" r:id="rId80"/>
  </p:sldIdLst>
  <p:sldSz cx="9144000" cy="6858000" type="screen4x3"/>
  <p:notesSz cx="6667500" cy="86868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99"/>
    <a:srgbClr val="FF4949"/>
    <a:srgbClr val="990716"/>
    <a:srgbClr val="339900"/>
    <a:srgbClr val="336600"/>
    <a:srgbClr val="33CCFF"/>
    <a:srgbClr val="0099CC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6" d="100"/>
          <a:sy n="66" d="100"/>
        </p:scale>
        <p:origin x="1206" y="4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24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handoutMaster" Target="handoutMasters/handoutMaster1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notesMaster" Target="notesMasters/notesMaster1.xml"/><Relationship Id="rId86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2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2"/>
            <a:ext cx="2889540" cy="433765"/>
          </a:xfrm>
          <a:prstGeom prst="rect">
            <a:avLst/>
          </a:prstGeom>
          <a:noFill/>
          <a:ln>
            <a:noFill/>
          </a:ln>
        </p:spPr>
        <p:txBody>
          <a:bodyPr vert="horz" wrap="square" lIns="82974" tIns="41486" rIns="82974" bIns="41486" numCol="1" anchor="t" anchorCtr="0" compatLnSpc="1">
            <a:prstTxWarp prst="textNoShape">
              <a:avLst/>
            </a:prstTxWarp>
          </a:bodyPr>
          <a:lstStyle>
            <a:lvl1pPr>
              <a:defRPr sz="11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776515" y="2"/>
            <a:ext cx="2889540" cy="433765"/>
          </a:xfrm>
          <a:prstGeom prst="rect">
            <a:avLst/>
          </a:prstGeom>
          <a:noFill/>
          <a:ln>
            <a:noFill/>
          </a:ln>
        </p:spPr>
        <p:txBody>
          <a:bodyPr vert="horz" wrap="square" lIns="82974" tIns="41486" rIns="82974" bIns="41486" numCol="1" anchor="t" anchorCtr="0" compatLnSpc="1">
            <a:prstTxWarp prst="textNoShape">
              <a:avLst/>
            </a:prstTxWarp>
          </a:bodyPr>
          <a:lstStyle>
            <a:lvl1pPr algn="r">
              <a:defRPr sz="11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1" y="8251600"/>
            <a:ext cx="2889540" cy="433765"/>
          </a:xfrm>
          <a:prstGeom prst="rect">
            <a:avLst/>
          </a:prstGeom>
          <a:noFill/>
          <a:ln>
            <a:noFill/>
          </a:ln>
        </p:spPr>
        <p:txBody>
          <a:bodyPr vert="horz" wrap="square" lIns="82974" tIns="41486" rIns="82974" bIns="41486" numCol="1" anchor="b" anchorCtr="0" compatLnSpc="1">
            <a:prstTxWarp prst="textNoShape">
              <a:avLst/>
            </a:prstTxWarp>
          </a:bodyPr>
          <a:lstStyle>
            <a:lvl1pPr>
              <a:defRPr sz="11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776515" y="8251600"/>
            <a:ext cx="2889540" cy="433765"/>
          </a:xfrm>
          <a:prstGeom prst="rect">
            <a:avLst/>
          </a:prstGeom>
          <a:noFill/>
          <a:ln>
            <a:noFill/>
          </a:ln>
        </p:spPr>
        <p:txBody>
          <a:bodyPr vert="horz" wrap="square" lIns="82974" tIns="41486" rIns="82974" bIns="41486" numCol="1" anchor="b" anchorCtr="0" compatLnSpc="1">
            <a:prstTxWarp prst="textNoShape">
              <a:avLst/>
            </a:prstTxWarp>
          </a:bodyPr>
          <a:lstStyle>
            <a:lvl1pPr algn="r">
              <a:defRPr sz="1100">
                <a:latin typeface="Times New Roman" pitchFamily="18" charset="0"/>
              </a:defRPr>
            </a:lvl1pPr>
          </a:lstStyle>
          <a:p>
            <a:fld id="{1041B1DC-FF6C-4757-98DE-6A9F72631A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349238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  <inkml:channel name="T" type="integer" max="2.14748E9" units="dev"/>
        </inkml:traceFormat>
        <inkml:channelProperties>
          <inkml:channelProperty channel="X" name="resolution" value="37.75811" units="1/cm"/>
          <inkml:channelProperty channel="Y" name="resolution" value="37.73585" units="1/cm"/>
          <inkml:channelProperty channel="T" name="resolution" value="1" units="1/dev"/>
        </inkml:channelProperties>
      </inkml:inkSource>
      <inkml:timestamp xml:id="ts0" timeString="2021-09-01T18:12:15.54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9128 9624 0,'-25'0'0,"-124"-198"63,100 148-48,24 25-15,0-24 16,0 24 0,-24 0-16,-1-24 31,25 24-31,-49 0 0,24 0 0,-24 0 15,0 1 1,-1 24-16,-24-25 16,0 0-16,-25 25 15,0-25-15,0 0 16,-25 0-16,0 1 16,0-1-16,0 0 15,25-25-15,-24 26 16,23-1-16,-48 0 15,24 0 1,-25 25-16,26 25 0,-1 0 16,0 0-16,0-1 15,0-24-15,25 25 16,-25 0-16,25-25 16,-24 25-1,24-25-15,-25 0 16,25 49-1,0 26-15,0-1 16,24 26-16,-24-26 16,25-24-1,-124 49 17,173-50-32,1 1 0,-26 49 15,26 0-15,-1-49 16,25 24-16,0-24 15,25 0-15,0 24 16,0 50-16,50 25 16,0-75-16,-1 26 15,51-26 1,24 0 0,49 75-16,50-25 15,-24 25-15,24-25 0,25-25 16,0 1-16,25-26 15,0-24-15,-25-1 16,25-24 0,0 0-16,-1 0 15,-23-25 1,-26 0-16,-50-25 16,1-50-16,0-24 0,-1 25 15,-49-1 1,25 26-16,0-75 15,25-50-15,-50 50 16,-25 50-16,0-75 16,25-50-16,-49 51 15,-51 73-15,26-24 16,-50-25 0,0-25-16,-25 25 15,-24 0-15,-51 25 16,1 24-1,-50 1-15,-49 0 16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  <inkml:channel name="T" type="integer" max="2.14748E9" units="dev"/>
        </inkml:traceFormat>
        <inkml:channelProperties>
          <inkml:channelProperty channel="X" name="resolution" value="37.75811" units="1/cm"/>
          <inkml:channelProperty channel="Y" name="resolution" value="37.73585" units="1/cm"/>
          <inkml:channelProperty channel="T" name="resolution" value="1" units="1/dev"/>
        </inkml:channelProperties>
      </inkml:inkSource>
      <inkml:timestamp xml:id="ts0" timeString="2021-09-01T18:13:27.25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5135 4862 0,'0'0'16,"-25"-50"31,0 0-47,0-24 15,0 24 1,-24 1-16,-1-1 16,1 1-1,-26-51-15,1 26 0,-26-25 16,-445-224 31,346 323-32,100 0 1,-99 50 0,98-25-16,1 0 15,25 24-15,-25 26 16,-1 49-1,26-25 1,-25 99-16,24 1 16,1-26-16,0 175 15,24-125-15,0 174 16,25-149 0,1 198-16,24-198 15,0 124-15,24-148 16,26-26-16,0 50 0,49 0 15,-25-99 1,26 0-16,24 0 16,0 24-1,124 75 1,-124-198-16,25 0 0,-1-100 16,26 50-16,24-50 15,-24-74-15,0 0 16,-26-124-16,-23 50 15,23-224-15,-73 124 16,-1-74 0,-24-173-16,-25 222 15,-25-98 1,-25 48-16,-25 1 16,1 100-1,-75-125-15,0 149 0,-75 74 16</inkml:trace>
  <inkml:trace contextRef="#ctx0" brushRef="#br0" timeOffset="9014.81">14238 6871 0,'0'0'0,"0"-25"141,0 0-126,0 0-15,0 1 16,0-1-16,0 0 16,0-25-16,-25 1 15,25 24-15,-25 0 16,0 0 0,25-24-16,-24 24 15,-1 0-15,0 0 16,0 1-16,0 24 15,1-25 1,-26 25 0,25-25-16,-24 0 15,-51-49 1,26 24 0,0-24-16,24 49 0,-49-49 15,24 49 1,-24-25-16,25 1 0,-26 24 15,1 0-15,-99 0 32,99 25-32,-25 0 15,24 0-15,26 0 16,-25 25-16,0-25 16,-1 50-1,1-26 1,0 26-16,-25-25 15,25 0-15,-1 24 16,1-49-16,0 25 16,0-25-16,24 25 15,1-25-15,24 49 16,-24-24-16,49 25 16,-25-1-16,1 26 15,24-26-15,0 1 16,0-25-1,25 24-15,0-24 16,0 0-16,0 49 16,25 50-16,-25 1 0,50-51 15,-25 0 1,-1-24-16,26 24 16,0-24-16,24 74 15,25 0-15,1 25 16,24-50-16,-25-25 31,0-24-31,25 24 16,50-24-16,-1 0 15,26-25-15,-1-1 16,1 1-16,-51 0 16,51-25-1,-25 0-15,-1-50 16,1-24-16,-25-1 0,24 1 15,-74 24-15,1 1 16,-1-26 0,0-24-16,-24-25 15,-26 50 1,-24-25-16,-25-75 16,0 0-1,-25 75-15,-24 0 0,-51-50 16,1 0-16,-50 50 15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  <inkml:channel name="T" type="integer" max="2.14748E9" units="dev"/>
        </inkml:traceFormat>
        <inkml:channelProperties>
          <inkml:channelProperty channel="X" name="resolution" value="37.75811" units="1/cm"/>
          <inkml:channelProperty channel="Y" name="resolution" value="37.73585" units="1/cm"/>
          <inkml:channelProperty channel="T" name="resolution" value="1" units="1/dev"/>
        </inkml:channelProperties>
      </inkml:inkSource>
      <inkml:timestamp xml:id="ts0" timeString="2021-09-01T18:24:40.12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6003 12353 0,'0'0'0,"-75"-25"47,-98-198 0,-75 24-16,198 174-15,-99-49-1,50 74 1,0-25-16,0 25 16,-1-25-16,-24 1 15,0 24-15,-99-25 16,99 25-16,-25-25 16,0 25-1,25 0-15,-24 0 16,-1 0-16,0 0 15,25 25-15,0 0 16,25 24-16,-1-24 31,1 49-31,25-24 16,-1 0-16,1-1 0,24 1 0,-24-25 16,24-1-1,25 1-15,1 25 31,-26 0-31,25 24 0,25-24 16,0 24-16,0 0 16,0-24-1,25 0-15,0-26 16,24 26-16,26 0 16,-1-1-16,50-24 15,25 25-15,0-26 16,0 1-16,0 0 15,49 0-15,25 0 16,1-25-16,-26 24 16,0-24-16,26 0 15,-26 0 1,25 25 0,1-25-16,-26 0 15,0 0-15,-49 0 16,0 0-16,-25 0 15,-25 0 1,-24 0-16,-26-25 16,26-49-16,-26-25 15,-24 49-15,-25 1 16,-25-26-16,-49-74 16,-124-24-16,-26-1 15,-49 50-15,-74 25 16,-595-199-16</inkml:trace>
  <inkml:trace contextRef="#ctx0" brushRef="#br0" timeOffset="43381.33">20985 7590 0,'0'0'0,"-25"0"62,0 0-46,0-25-1,1 25 1,-26-24-16,0-1 16,1 0-16,-26-25 15,1 26-15,-1-1 16,1 0-1,-25 0-15,-25 0 16,0 1-16,-25-26 0,0 25 16,0 0-16,0-24 15,1 24-15,-26 0 16,0 0 0,26 25-16,-26 25 15,25 0-15,0 49 16,-24 1-16,-1-26 0,50 1 31,-25 0-15,50-26-16,-25 26 15,0 49-15,25 0 16,24-24 0,26-26-16,-26 51 0,26 49 15,-1-1-15,50-48 16,-25 98-16,50 50 15,0-99-15,24 74 16,26 50 0,24-75-16,-25-49 15,75 99-15,25-24 16,0-76-16,49 1 0,-25-50 31,1-24-31,49-1 16,0-49-16,25 25 15,-25-26 1,0-24-16,0 0 16,25-99-16,-25 0 0,-50 25 15,1-26 1,-1-98-16,-74 74 16,-25 25-16,0-149 15,-49 74-15,0 50 16,-26-198-16,-24 123 15,-74-198 1,0-148-16,-1 197 0,-24-123 16,49 0-16,-24 148 15,24 125 1,1 74-16,-26 25 16,1-1-16,0 76 15,-51 73-15,-48 1 16</inkml:trace>
  <inkml:trace contextRef="#ctx0" brushRef="#br0" timeOffset="44158.24">20464 4862 0,'0'0'0,"-25"-25"16,25 0-16,-50-25 15,26 1-15,-51-26 16,-24 26-16,-25-1 16,-25 25-16,0 50 15,-49 25-15,-1-1 16,1 1 0,0 24-16,-26 51 15,76-1-15,23-50 16,26 25-1,25 75-15,-1-25 16,75-50 0,0-25-16,0-24 15,50 24-15,24-24 16,1 0-16,49-1 16,0 1-16,50-25 15,49-75-15,-50-24 16,-24-1-16,0 1 15,0-125-15,-50 75 16,-24-25-16,-26-99 16,-24 100-1,-25-51-15,-25 1 16,-49 24 0,24 75-16,-49 49 15,0 50-15,-25 0 0,24 25 16,-48 49-16,24 26 15,49-26-15,1-24 16</inkml:trace>
  <inkml:trace contextRef="#ctx0" brushRef="#br0" timeOffset="44531.03">19199 4862 0,'0'0'0,"0"25"31,25 49-31,24-24 0,1 24 16,24 25-16,25 75 15,26-1-15,-26-49 16</inkml:trace>
  <inkml:trace contextRef="#ctx0" brushRef="#br0" timeOffset="45687.75">19943 4862 0,'0'0'15,"-25"0"48,0 0-47,1 0 15,-1 0-31,0 0 15,0 0-15,-24 0 16,24 0 0,0 0-1</inkml:trace>
  <inkml:trace contextRef="#ctx0" brushRef="#br0" timeOffset="46173.96">19348 4936 0,'0'0'0,"0"25"31,0 0-15,0 0-1,0 24 126,0-24-141,0 0 16,24 0-16,-24-1 31,25 1-31,25 25 16,-25-25-16,24-1 15,26 76-15,-1 24 0,-24 0 16,-1-50-16,1 0 15,0 51-15,-1 23 16,-24-24-16,25-24 16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  <inkml:channel name="T" type="integer" max="2.14748E9" units="dev"/>
        </inkml:traceFormat>
        <inkml:channelProperties>
          <inkml:channelProperty channel="X" name="resolution" value="37.75811" units="1/cm"/>
          <inkml:channelProperty channel="Y" name="resolution" value="37.73585" units="1/cm"/>
          <inkml:channelProperty channel="T" name="resolution" value="1" units="1/dev"/>
        </inkml:channelProperties>
      </inkml:inkSource>
      <inkml:timestamp xml:id="ts0" timeString="2021-09-01T18:39:52.08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15255 12303 0,'0'0'0,"-25"-25"16,25 1-16,-25-26 15,-24 0-15,-1-24 16,0 24-16,-24 1 16,-25 24-16,0-25 15,-1 1-15,-24-1 16,-49 25-16,24-24 15,0 49-15,-49-25 16,-1 25-16,-49 0 16,-298 223 15,1-49-15,222 24-16,1 1 15,49-51-15,-471 398 31,521-273-15,49-50-16,25 25 16,0 50-16,75-149 0,-1 124 15,51-25 1,24-100-16,49 26 16,26 74-16,49-49 15,25-51-15,74-24 16,50-24-16,74-51 15,0-123-15,100-1 16,-1 1 0,1-149-16,24 24 0,50-98 15,-149 49 1,347-348 0,-421 199-16,-100 174 15,50-198 1,-148 222-16,24-198 31,-75 174-31,-98-372 16,-26 396-16,-74-49 15,-74 0-15,-25 25 16,-496-348-16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  <inkml:channel name="T" type="integer" max="2.14748E9" units="dev"/>
        </inkml:traceFormat>
        <inkml:channelProperties>
          <inkml:channelProperty channel="X" name="resolution" value="37.75811" units="1/cm"/>
          <inkml:channelProperty channel="Y" name="resolution" value="37.73585" units="1/cm"/>
          <inkml:channelProperty channel="T" name="resolution" value="1" units="1/dev"/>
        </inkml:channelProperties>
      </inkml:inkSource>
      <inkml:timestamp xml:id="ts0" timeString="2021-09-01T18:45:35.49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6970 5531 0,'0'0'63,"-99"-148"-32,49 98-16,-74-49 1,-1240 272 78,1190-49-94,26 0 15,24-24 1,-50 73 0,75-24-16,-25 74 15,99-123 1,0 48-16,25 1 0,0 0 16,25-25-1,24-49-15,26 24 16,24-25-16,25 1 15,0-26-15,75 1 16,24-1-16,50 1 16,-25 0-1,25-26-15,-50-24 16,0 25 0,-49-25-16,-25 0 0,-1-25 15,51-123 1,-125 73-16,-24-49 15,-25-74 1,-25 49-16,-25-74 16,-25-50-16,-24 74 15,-50-173-15,25 174 16,-25-50-16,-50 25 16,0-1-1,-49 100-15,0 75 16</inkml:trace>
  <inkml:trace contextRef="#ctx0" brushRef="#br0" timeOffset="3672.25">16371 16446 0,'0'0'0,"25"-50"79,-25 0-64,0-24-15,0 49 0,0-25 16,0 26-1,-25-26-15,25 25 0,-25 0 16,0 1 15,-247-125 1,197 124-17,-24 0-15,-25 0 16,25 1-1,0-1-15,-1 25 0,26 0 16,-224 0 15,199 25-31,-25 49 16,25 0-16,-50 50 16,25 50-16,50 0 15,-1-50-15,25-25 16,1 99-1,-1 1-15,25-75 16,25-50 0,0 25-16,50 50 15,-25 25-15,49-50 16,1 0 0,24-50-16,0 26 15,50-26-15,0-24 16,248 49-1,-199-149-15,1-24 16,49-25-16,-50 49 16,-24-24-16,24-75 15,-24 0-15,-75 75 16,25-75 0,0-75-16,-99 100 15,0 0 1,-50-99-16,-25 25 15,-74 49-15,-49 0 16,-100 0 0,-546-297-16</inkml:trace>
  <inkml:trace contextRef="#ctx0" brushRef="#br0" timeOffset="10630.37">7863 7987 0,'0'0'0,"0"-25"109,25 0-93,0 1-16,-25-1 16,24 25-16,1 0 15,-25-25 1,25 25-16,0 0 16,49 0 30,75 0-30,-99 0-16,24 0 16,25 0-16,-24 25 15,98 0 1,-98-1-16,24-24 16,-25 25-1,26-25-15,-1 25 0,25 0 16,25 0-16,0-25 15,-1 25-15,26-1 16,-25-24-16,25 25 16,-26 0-1,26-25-15,0 25 16,-1-25 0,-24 25-16,25-25 15,-50 0 1,25 0-16,-50 0 15,25 0-15,-25 0 16,25 0-16,-25 0 16,0 0-16,-24 0 15,-1 0-15,1 0 16,-1 0-16,-24 0 16,-1 0-16,26 0 15,-50 0 1,49 0-1,-49 0-15,0 0 16,-50 0 47,-74 0-48,49 0 1,-24 0-1,-1 0-15,-24 0 16,0 0-16,-1 0 16,-48 0-16,24 0 15,-25 0-15,0 0 16,25-25-16,-25 25 16,25-25-1,-174-49 1,150 49-16,-51-25 0,50 25 15,-24 0 1,-1-24-16,-24 49 16,-1 0-16,1 0 15,-25 0-15,24 0 16,50 0 0,0-25-1,1 25-15,24-25 16,24 0-16,1 25 15,0-24-15,0 24 16,24-25-16,26 25 16,-1-25-1,0 0-15,1 25 0,24 0 16,-25 0 0,1 0-1,74 0 16,24 0-15,26 50-16,49-1 0,49 1 16,1 24-16,24-24 15,26 0 1,-26-1-16,25-24 16,50 25-16,-25-1 15,620 150-15</inkml:trace>
  <inkml:trace contextRef="#ctx0" brushRef="#br0" timeOffset="12196.61">12973 8235 0,'0'0'0,"-25"0"94,0 25-79,0 0 1,-24 0-16,-1 24 15,1 1-15,-26-1 16,1 1 0,-1 0-16,-24-1 15,25 1 1,-125 24 0,100-49-1,-25 0-15,-248 74 31,248-49-31,25 24 0,-25 25 16,0-24-16,24-1 16,1-24-16,0-1 15,25 1 1,-1-25-16,1 0 16,24-1-1,1-24-15,-1 25 0,25 0 0,0-25 16,1 0-1,-1 0 1,50 0 47,-1 0-48,26 0 1,24-74-16,1-1 0,24 1 15,0 24 1,25 1-16,-25-1 16,50-49-16,-25 24 15,25-24-15,74-124 16,-148 173 0,-1 1-16,1-1 15,-26 25-15,-24 0 16,0 1-16,0 24 15,-1-25-15,1 25 16,-25-25 0,0 50 15,0 0-15,-49 49-16,24-24 15,-50-1-15,-49 50 16,-49 75-1,24-25-15,25-50 0,0-24 16,25-1-16,-1 0 16,51 1-1</inkml:trace>
  <inkml:trace contextRef="#ctx0" brushRef="#br0" timeOffset="13430.29">10790 8954 0,'0'0'0,"0"75"47,0-25-47,-25 24 15,25-49-15,-25 24 16,1 26-16,-26 74 15,-24 24-15,24-74 16,-74 125 15,74-75-31,1-25 0,-1-25 16,25-25-16,1 1 16,-26-26-1,50 1-15,-25-25 16,25-1-16,-25 26 15,1-25-15,24 0 32,24-50-1,1 0-31,-25-25 16,25 26-1,25-26 1,-26-49-16,51-25 15,-50 25-15,24 24 16,-24 26-16,0-1 16,0 0-1,-1 25-15,-24 1 16,0 48 0,-49 26-1,24 0-15,-25 24 16,26 1-16,-26 24 15,25-25-15,0 1 16</inkml:trace>
  <inkml:trace contextRef="#ctx0" brushRef="#br0" timeOffset="15725.26">9823 10368 0,'0'0'0,"0"25"203,24-25-203,1 25 16,0 0-16,25 0 15,-1 24-15,26 1 16,-26-25-16,1-1 16,24 26-16,-24-25 15,0 0-15,24-1 16,-24 1-1,-1 0-15,1 0 16,99 24 0,-100 1-16,26 0 15,-1-26 1,0 51 0,1-26-16,-1 1 15,1 0-15,24-1 0,-49 1 16,24-25-1,-24 0-15,-1-1 16,-24 1-16,0 0 16,0-25-16,-1 25 15,26 0 1,-50-1 0,25-24-16,-25 25 0,25-25 15,-1 0-15,-24-25 63,0 1-63,0-1 31,0-25-31,-24 1 0,-1 24 16,25-25-1,-25 1-15,-25 24 16,1-25-16,-26 0 15,1-24-15,0 0 16,-26-1-16,26 1 16,-75-50-1,75 74-15,24 1 16,0 24-16,1 0 16,24 0-16,0 25 15,-24-25 1,24 25-1,25 25 17,25 25-17,-25-25-15,49 24 16,1 1-16,24 74 16,50 49-16,-49-49 15,24-49 1,-25-1-16,26 1 15,24 24-15,-25 25 16,-25 0-16,1-25 16,-26-24-16,26-26 15,-51 1-15,26-25 16,-50-1 0,25-24-16,-50-24 31,25-1-16,-50-25 1,26 25-16,-26 1 0,-49-51 16,24-49-1,-24 0 1,0 25-16,25 25 16,-26 24-16,-73-173 15,73 99 1,51 24-16,-26 26 15,26 24-15,-1 1 32,-49-50-17,49 49 1,50 25-16,-24 25 0,48 50 47,51-25-32,-1 24 1,25 1-16,100 49 16,-1 25-1,-24 50-15,0-50 16,-50-75-16,0 51 16</inkml:trace>
  <inkml:trace contextRef="#ctx0" brushRef="#br0" timeOffset="17590.34">12204 11485 0,'0'0'0,"0"-25"15,0 0-15,0 0 16,0 0 0,0 1-1,0-1 1,0 0 0,-25 50 15,0 0-16,0-1 1,1 1-16,-26 50 16,-24 49-16,24 0 31,-24-50-31,24 0 16,-49 75-16,24 25 15,1-25-15,24-50 16,1-25-16,-1-24 15,1 0-15,24-1 16,0-24 0,-25 25-16,26-50 15,-1-25 1,25 0 0,0 0-16,0 0 15,0 1 1,25-51-16,49-49 15,-24 0 1,-1 25 0,-24 49-16,25-24 15,-26 24-15,26 1 0,-25 24 16,0 0-16,-25 0 16,0 0-1,-25 1 1,-25 48-1,25 1 1,-24 25-16,-1-1 16,1 1-16,-1 49 15,-24-24 1,24 24-16,0 0 16,1-49-16,24-1 0,0-24 15,0-25 16,25-25-31,25-49 32,25-50-32,24 0 31,1 49-31,24-49 16,25 0-16,-50-24 15,1 48-15,-1 1 16,-49 74-1,-25 1-15,-25 48 32,-74 150-32,0-50 0,-75 149 15,-74 74 1</inkml:trace>
  <inkml:trace contextRef="#ctx0" brushRef="#br0" timeOffset="21054.76">10765 12353 0,'0'0'0,"-25"0"62,1 0-46,-76 0 0,-24 0-1,25 0 1,0 0-16,-25 0 0,25 0 16,-25 0-16,0 0 15,0 0 1,-25 0-16,-124 0 31,124-25-31,-25-25 16,26 26-1,-1-1-15,0 0 16,0 0-16,25 0 16,-25 25-16,25 0 15,-25 0 1,25 0-16,-24 25 0,24 0 15,24-25 1,26 25-16,0 0 16,-1-25-16,26 24 15,-1-24-15,25 0 16,0 0 0,1 0-16,-1 0 15,50 0 32,-1 0-31,26 0-16,148 25 31,-74-25-31,0 0 0,-24 0 16,172 0-1,-148 0 1,1 0-16,-1 0 0,-25 0 15,74 0 1,-98 0 0,-50 0-16,24 0 15,-24 0-15,25 0 16,-26 0-16,-48 0 47,-1 0-47,-25 0 15,-24 0-15,-1 0 16,-24 0-16,-25-25 31,0 25-31,0-24 16,-25-26-16,0 0 16,1 1-16,-1-1 15,25 0-15,0 1 16,25 24-1,24 0-15,-24 0 16,24 1-16,26 24 0,-1-25 16,1 0-16,-1 25 47,25 0-47,50 50 62,0-26-62,0 51 16,49-26-1,25 1-15,1-25 16,-1 24-16,50 1 16,-1-25-16,1 0 15,0 0-15,25-25 0,-1 24 0,125 1 31,-199-25-31,0 0 16,-24 0-16,-50 0 16,24 0-16,-24 0 15,0 0-15,-50 0 47,-74 0-31,-25 0-1,-25 25-15,-25-25 16,25 0-16,25 0 16</inkml:trace>
  <inkml:trace contextRef="#ctx0" brushRef="#br0" timeOffset="22806.89">6796 12353 0,'0'0'0,"25"25"234,-25-1-234,100 76 16,-51-26-1,-24-24-15,25-1 16,-1 1 0,1-25-1,-1 24-15,26-24 16,-1 0-16,1 0 16,-26-1-16,26 1 15,-1 25-15,25-1 16,-24 1-1,49 0-15,-25 24 16,25-24 0,149 74-16,-149-75 15,-25 1-15,25-25 16,0 0-16,-25-1 16,1 1-16,24 0 15,0 25-15,0-26 16,24 51-16,-24-1 15,149 75 17,-25 0-17,-148-124 1,-1 24-16,0-24 16,25 0-16,-50 0 15,1-1-15,-1-24 16,1 25-16,-26-25 15,1 25-15,-25-25 16,24 0-16,-24 0 16,0 0-16,0 0 15,0 0 1,-50 0 31,0 0-32,-74-74 1,-50-50 0,50 49-1,-25 26-15,24-1 32,1 0-32,-25 1 0,25 24 15,-25 0 1,25-49-16,-1-1 15,1 1-15,0 24 16,25-24-16,-1 24 16,1 1-16,24-1 15,-24 25 1,-25-24-16,49 24 16,25 25-16,0-25 15,1 0 1,-1 25-1,50 0 32,-1 0-31,1 0-16,74 25 16,25 25-16,50-1 15,0 26-15,24-1 0,25-24 16,25-1-16,-24 1 15,24 49 1,-25 0-16,-49 1 16</inkml:trace>
  <inkml:trace contextRef="#ctx0" brushRef="#br0" timeOffset="24833.62">11584 13692 0,'0'0'0,"0"25"47,0 0-47,25 0 16,-25-1-16,0 26 16,0 24-16,24-49 31,-24 0-31,0 25 15,0-26-15,0 51 16,0 49-16,0 25 16,0-50-16,0-25 15,0-24 1,25 49-16,0 50 16,0-25-16,24 0 0,-24-50 15,0 1-15,0-1 16,0-49-1,-1 25-15,1-25 16,0-1-16,-25 1 16,25 0-16,0 0 31,-1 0-15,1-25-1,-25-25-15,25 0 16,0-25-16,0 26 15,-1-1-15,-24 0 16,25 0 0,0 0-16,-25 0 15,0 1 1,0-1 0,25 25 62,0 25-63,0-25 1,-1 0 15,1 0-15,-25-25 15,0 0 0,-25 25-15,1-25-16,-26 0 16,0 25-16,-24-24 0,24 24 15,1 0-15,-1 0 16,25 0-1,0 0-15,1 0 16,48 0 31,26 0-31,0-25-1,24 25-15,25 0 16,-24 0-16,-26 0 0,1 0 15,-25 0 1,-50 0 15,-25 0 1,-24 0-32,-1 0 15,-24 0-15,25 0 0,-1 0 16,51 0-16,-26 0 15,174 0 48</inkml:trace>
  <inkml:trace contextRef="#ctx0" brushRef="#br0" timeOffset="26917.27">11757 15081 0,'0'0'0,"25"0"235,0 0-235,0 0 15,0 0-15,24 0 16,1 0-16,-1 0 16,75 0-1,-24 0 1,-26 0-16,25 0 15,1 0 1,-1 0-16,0 50 16,0-25-1,0-1-15,25 51 16,-24-26 0,24 1-16,0 25 15,0-1-15,-25-49 0,25 24 16,0-24-16,-25 0 15,0 25-15,25 24 16,0 0-16,-49 1 31,24-1-31,-24-24 0,24 24 16,0-49-16,-25 25 16,1-1-1,24 1-15,0 24 16,0 26-16,1-1 15,-51 0 1,26-49 0,-26-1-16,26 26 15,-50-51-15,-1 1 16,1-25-16,-25 25 16,25 0-16,0-25 15,-25 25-15,-25-1 63,0-24-32,0-24-15,1-51-16,-26 26 0,-24-1 15,24 25-15,0-49 0,-24-25 16,-25-25-16,24 24 15,1 1 1,-1 25 0,1 24-16,0 0 0,-50-49 31,74 50-31,25 24 16,0 0-16,75 75 46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  <inkml:channel name="T" type="integer" max="2.14748E9" units="dev"/>
        </inkml:traceFormat>
        <inkml:channelProperties>
          <inkml:channelProperty channel="X" name="resolution" value="37.75811" units="1/cm"/>
          <inkml:channelProperty channel="Y" name="resolution" value="37.73585" units="1/cm"/>
          <inkml:channelProperty channel="T" name="resolution" value="1" units="1/dev"/>
        </inkml:channelProperties>
      </inkml:inkSource>
      <inkml:timestamp xml:id="ts0" timeString="2021-09-01T19:05:19.37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12576 3572 0,'0'0'0,"-25"0"46,0 0-30,1 0 0,-1 0-16,0 0 15,0-25-15,-24 0 0,-1 25 16,25-25 0,-49 25-16,-1 0 15,1-24-15,-50-1 16,49 0-1,1 0-15,-25 0 32,24-24-32,26 24 15,-125-74 1,100 74-16,-25-25 16,24 26-16,1 24 15,-26 0-15,26 0 16,-25 0-1,0 0-15,-25 0 0,-124 24 32,148-24-32,1 25 0,0 0 15,0 0 1,-1 0-16,1 24 16,-25-24-16,25 0 15,0 0-15,0-1 16,-1-24-16,-24 25 31,0-25-31,25 25 0,0-25 0,24 0 31,1 0-31,0 0 0,24 0 16,-24 0 0,49 0-16,-25 0 15,25 0-15,1 0 16,-1 0-16,0 50 31,25-26-31,-25 1 16,25 25-16,0-1 15,25 1-15,0 25 16,24-51-16,26 26 16,-26 0-16,75 24 15,0 0-15,0 26 16,25-1-16,-25-25 15,50 25-15,0 1 32,-1-51-32,26 1 15,-26-1-15,26-49 16,24 0-16,-25 0 16,75-24-1,-74-1-15,-1-50 16,1 1-16,-51 24 0,1 1 15,0 24-15,-25 0 16,-25 0 0,-24 1-16,-1-51 15,-24 1-15,-1-1 16,-24 1-16,-25 24 16,-25-49-16,-49-99 31,-25 74-31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  <inkml:channel name="T" type="integer" max="2.14748E9" units="dev"/>
        </inkml:traceFormat>
        <inkml:channelProperties>
          <inkml:channelProperty channel="X" name="resolution" value="37.75811" units="1/cm"/>
          <inkml:channelProperty channel="Y" name="resolution" value="37.73585" units="1/cm"/>
          <inkml:channelProperty channel="T" name="resolution" value="1" units="1/dev"/>
        </inkml:channelProperties>
      </inkml:inkSource>
      <inkml:timestamp xml:id="ts0" timeString="2021-09-01T19:15:42.06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20141 9599 0,'0'0'0,"25"-24"62,-25-1-46,25-50-16,-25 1 31,25 49-31,-25-24 0,25-1 16,-1 0-16,26-74 15,0-49-15,-26 73 16,-24 1 0,25 25-16,0-1 0,-25-49 15,25 0 1,-25 25-16,0 0 16,0 25-1,0-26 1,0-272-16,0 273 15,0 0-15,-25-50 16,25-74-16,-25 74 16,25 50-16,0-1 15,-25-123-15,25 50 16,0 24-16,0 25 16,25-75-16,0 26 15,-25 49 1,25 24-16,-25-48 15,25-76 1,-25 76-16,0 48 16,0 1-1,0 25-15,0-26 16,0-73-16,-25 49 16,25 0-16,0 49 15,0 26-15,0-1 16,0 1-16,0 24 15,-25-25-15,25 1 16,0-1-16,0 25 16,0 0-16,0-24 15,0 24 1,0 0 0,0 0-1,-25 50 63,0 25-62,1 24-16,-1 1 16,-25-51-16,25 76 15,-49 73-15,0-24 16,24-25-16,-24 50 15,-1 24-15,-24-49 16,0 99 0,0 25-16,24-75 0,-49 150 15,50-150-15,-50 100 16,24-1-16,51-123 16,-26 99-1,1-25-15,24-99 16,1-1-16,24 26 15,-25 49 1,26-74-16,24-50 16,0-24-16</inkml:trace>
  <inkml:trace contextRef="#ctx0" brushRef="#br0" timeOffset="670.47">20464 3423 0,'0'0'0,"0"25"78,0 24-78,25 26 16,24-1-16,-24 26 16,74 98-1,1 0-15,24-24 16,0 124-16,0-100 0,0 125 15,-25-75-15,0 74 16,-25-24 0,1-50-16,-26 124 15,1-124-15,-25 99 16,25-148-16,24 148 16,25-49-1,199 570 1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  <inkml:channel name="T" type="integer" max="2.14748E9" units="dev"/>
        </inkml:traceFormat>
        <inkml:channelProperties>
          <inkml:channelProperty channel="X" name="resolution" value="37.75811" units="1/cm"/>
          <inkml:channelProperty channel="Y" name="resolution" value="37.73585" units="1/cm"/>
          <inkml:channelProperty channel="T" name="resolution" value="1" units="1/dev"/>
        </inkml:channelProperties>
      </inkml:inkSource>
      <inkml:timestamp xml:id="ts0" timeString="2021-09-01T19:19:26.42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21406 3671 0,'0'0'0,"-24"-25"46,-1 0-46,0 1 16,-49 24-16,24-25 16,-49 25-16,24-25 15,-24 0 1,25 25-16,-25 0 16,49 0-16,-25 25 15,1 0 1,0 0-1,24 24-15,-24 1 16,-1 24-16,50-49 16,-49 50-1,49 24-15,-24 50 16,49-25 0,0-25-16,0 99 15,49-24-15,-24-50 0,49-25 16,-24-24-16,24-1 15,50-24-15,25-26 16,0-73 0,25-1-16,-50 1 15,49-100 1,-24 0 0,-25-25-16,0-74 15,-49 75-15,-26-150 16,-24 100-16,-50 74 15,-24 50-15,-75 0 16,-50-1-16,-99 100 16,-148 75-16,-522 148 15</inkml:trace>
  <inkml:trace contextRef="#ctx0" brushRef="#br0" timeOffset="10450.01">4514 6226 0,'0'0'0,"-24"0"203,-1 0-187,0 0 15,-25 0-31,26 0 16,-1 0-16,0 0 15,-74 0 1,74 0-16,-25 0 16,1 0-16,24 0 15,-25 0-15,1 0 16,-1 0-16,1 0 15,-1 0 1,-24 0-16,24 0 16,0 0-1,-24 0-15,-1 0 16,26 0-16,-1 0 16,1 0-1,-26 0-15,26 0 16,-1 0-1,0 0-15,1 0 0,-1 0 16,25 0-16,1 0 16,-1 0-16,0 0 15,0 0-15,-24 0 16,24 0 0,0 0-16,0 25 15,0 0-15,-24 24 0,24 1 16,0-1-16,0 1 15,-24-25-15,49 24 16,-25-24 0,25 0-16,-25-25 15,0 25-15,25 0 16,0-1 0,0 1 15,0 0-31,25 0 47,0-25-47,-25 25 15,25-25 1,24 0-16,-24 0 16,0 24-16,0-24 15,0 0-15,24 25 16,1-25-16,-1 0 15,1 0 1,24 0-16,-24 0 16,24 0-1,1 0-15,-1 0 16,1 0-16,-26 0 16,26 0-1,-26 0-15,1 0 16,24 0-16,1 0 15,-1 0-15,1 0 16,-1 0-16,-24 0 16,24 0-16,-49 0 15,24 0-15,-24 0 16,0 0-16,0 0 16,24 0-16,-24 0 31,0 0-31,-25-49 31,0-1-15,-25 0-1,0 1-15,25-1 16,-49 25-16,24 1 16,0-1-1,-49-25-15,-1 1 16</inkml:trace>
  <inkml:trace contextRef="#ctx0" brushRef="#br0" timeOffset="36204.89">9103 8260 0,'0'0'0,"-24"0"203,-1 0-188,0-25 1,0 25 0,25-25-16,-25 1 15,0 24 1,-24-25-16,24 25 16,0-25-16,0 25 15,-24-25-15,24 0 16,-25 25-16,26-24 15,-26 24-15,0-25 16,1 25-16,24-50 16,-25 50-16,1-25 15,-1 25-15,25-25 16,1 25-16,-1-24 16,0-1-1,0 25-15,-24-25 0,24 25 31,0-25-31,0 0 16,0 25 0,1 0-16,-26 0 15,25 0-15,0 25 16,-24 0-16,24-25 16,-25 25-16,1-25 15,-26 49 1,50-49-1,-24 25-15,24-25 0,0 25 16,0-25-16,1 25 16,-1 0-1,0-25-15,0 25 0,0-1 16,1 1 0,-1 0-1,0 25 1,0-1-16,0 1 15,1-1-15,24 26 16,-25-26 0,25 1-1,0-25-15,0 0 16,0 24-16,0-24 16,0 0-1,0 24 1,0-24-1,0 25-15,0-25 0,0 24 16,25 1-16,-25 24 16,24-49-16,1 25 15,-25-1-15,25 1 32,25-25-32,-26 24 15,1 1-15,0-25 16,0 0-16,0-1 15,-1 1 1,26 0-16,-25-25 16,0 25-16,-1 0 15,1-25-15,0 0 16,25 0-16,49-25 16,-25 0-1,1 0-15,24 0 16,0-24-16,0-1 15,-24 1-15,24 24 16,0 0 0,-24-25-16,-1 50 15,-24-24-15,24 24 0,-24-50 16,-1 25-16,26-49 16,-26-26-1,1 26-15,-25 24 16,-25 1-16,25-1 15,-25 25-15,0 1 32,-25-26-32,-25-24 15,-74-100 1,50 75-16,-50 24 16,24 1-16,-24 24 15,-24-24-15</inkml:trace>
  <inkml:trace contextRef="#ctx0" brushRef="#br0" timeOffset="50314.56">4762 8930 0,'0'0'0,"-24"0"78,-1 0-63,0 0 17,0 0-32,0 0 31,1 0-16,-1 0 1,0 0-16,0 0 16,0 0-1,1 0 1,-1 0 0,0 0-1,-25 0-15,26 0 16,-1 0-1,0 0-15,0 0 16,0 0-16,-24 0 0,-1 0 16,1 0-16,24 0 15,0 0 1,0 0-16,-24 0 16,24 0-16,-25 0 15,25 0-15,-24 0 16,-1 0-1,1 0 1,24 0-16,-25 0 16,0 0-16,1 0 15,-1 0-15,1 0 16,-1 0-16,0 0 16,-24 0-16,24 0 15,1 0-15,-1 0 16,1 0-16,24 0 15,-25 0-15,25 0 16,1 0-16,-1 0 16,0 0-1,0 0-15,-24 0 16,24 0 0,0 0-16,-25 0 31,26 0-31,-26 0 0,0 24 15,25 1-15,1 0 16,-1 25-16,-25-1 16,25 1-16,1-25 15,-1 24-15,-25 1 32,50 0-17,0-26 1,0 1-1,0 0 1,0 0-16,25 24 16,-25 1-16,50 0 0,-26-1 15,1 1 1,25 24-16,-1-24 16,1-1-16,25 1 15,-26 0-15,1-1 31,24-24-31,1 0 16,98 25 0,-98-50-16,-1 24 15,0-24-15,1 0 16,-26 0-16,26 0 16,-1 0-1,26-24-15,-1 24 16,174-125-1,-199 76-15,0 24 16,1 0 0,-26 0-16,1 1 15,-25 24-15,0-25 16,-25 0 0,24 25-16,1-25 15,0 0 1,-25 1-1,0-26-15,0-24 16,0-1-16,0 26 16,0-1-1,0 0-15,-25 26 0,25-26 16,-25 0-16,1-24 16,-26 0-16,0-1 15</inkml:trace>
  <inkml:trace contextRef="#ctx0" brushRef="#br0" timeOffset="75815.81">8830 12353 0,'0'0'0,"-24"0"250,-1 0-234,0 0-1,0 0 1,0 0-16,1 0 16,-1 0-16,-25 0 15,1 0 1,24 0-16,-25 0 31,1 0-31,24 0 16,-25 0-16,25 0 0,-24 0 15,24 0 1,-25 0-16,26 0 16,-1 0-16,-74 0 31,49 0-31,25 0 0,-25 0 16,1 0-16,24 0 15,0 0-15,0 0 16,1 0-16,-26 25 15,0 49 1,26-24 0,-1-1-16,0 1 0,0-1 31,0-24-31,25 0 16,-24 0-1,24 0-15,0-1 16,0 1-1,0 0 1,0 0 0,24-25-16,-24 25 15,25-1-15,0 1 16,0 0-16,24 0 16,1 0-16,0-25 15,-26 24 1,26-24-16,24 25 0,1-25 15,24 0-15,-24 0 16,24 0-16,0 0 16,-25 0-1,26 0-15,-26 0 16,0 0 0,1 0-16,-50 0 15,24 0-15,-24 0 16,0-25-16,24 1 15,-24-26 1,0 0-16,-25 1 16,0-1-16,0 1 15,0 24-15,0 0 16,0 0-16,-25 0 16,0 1-16,1-26 15,-1 25-15,0 0 16,-25-24-16,1 24 15,-26-25-15,26 1 16,-1 24 0,-24-25-1,24 1-15,1 24 16,-26 0-16,26 25 16,-1 0-1,-49 25-15,49-25 0</inkml:trace>
  <inkml:trace contextRef="#ctx0" brushRef="#br0" timeOffset="82245.3">8434 14387 0,'0'0'0,"-25"0"62,0 0-46,0 0 0,0 0-1,1 0 1,-1 0 0,0 0-1,0 0 1,0 0-1,1 0-15,-1 0 16,0 0-16,-25 0 16,1 0-16,-1 0 15,-24 0-15,24 0 16,-24 0 0,-1-25-16,1 0 15,-25 25 1,-1-25-1,26 25-15,-25-25 16,24 25-16,-24-49 16,25 24-16,-25 0 15,49-24-15,-25 24 16,-24-25-16,25 1 16,-25-1-16,24 25 0,1 0 15,-1 1 1,-24-1-16,25 0 15,-1 0-15,1 25 16,0-25-16,-1 1 16,1 24-1,-1-25 1,1 25-16,24 0 16,-49-25-16,25 25 15,24 0-15,-24 0 16,-1 0-16,26 0 15,-1-25 1,-74 25 0,50 0-16,24 0 0,-25 0 15,1 0 1,0 0-16,-1 0 16,1 0-16,-1 0 15,26 0-15,-26 0 16,26 0-16,-1 25 15,-49 0 1,25-25-16,-26 25 16,26-1-16,-25 1 15,24 0 1,1 0-16,-25 24 16,24 1-1,-24 0-15,25-26 0,24 1 16,-24 25-16,24-25 0,0-1 15,1 1 1,24 0-16,-25-25 16,26 25-16,-26 0 15,0-1 1,26-24 0,-1 0-1,0 0-15,0 0 16,0 0-1,0 0 1,1 0 0,-1 0-1,50 0 110,-25 25-109,49-25-16,-24 25 16,0-25-16,25 0 15,74 0 1,-25 0-1,-25 25-15,25-25 16,1 0-16,24 0 0,-25 0 16,-25 0-16,25 0 15,1 0 1,24 0-16,0 0 16,25 0-16,-25 0 15,24 0-15,1 0 16,-25 0-16,25 0 15,0 0-15,0 0 16,24 0-16,26 0 16,-1 0-16,1 0 15,-50 0-15,74 0 16,-25 0 0,25 0-1,-24 0-15,24 0 16,-49 0-16,-25 0 15,-1-25-15,26 0 16,0 0 0,-1-49-16</inkml:trace>
  <inkml:trace contextRef="#ctx0" brushRef="#br0" timeOffset="85306.67">4663 15329 0,'0'0'0,"0"-25"94,0 1-94,0-1 15,0 0 48,-25 25-48,1-25 1,-1 0 0,0 25-16,0 0 0,-24-24 15,24 24-15,0 0 16,-25 0-16,26 0 15,-1 0 1,0 0-16,-25 0 16,1 0-16,24 0 15,0 0-15,-49 0 32,49 0-32,-25 0 15,1 0-15,-1 0 16,25 0-1,-24 0-15,-1 0 16,1 0-16,24 0 16,-75 0 15,51 0-31,-75-25 16,74 25-16,1 0 15,-26 0-15,1 0 16,-1 0-16,26 0 15,-1 0-15,-24 0 16,24 25 0,1-25-16,24 24 15,-25-24-15,1 25 16,-1 0 0,25-25-16,0 0 15,-24 0-15,24 0 16,-25 0-16,25 0 15,-24 25 1,-1 0-16,-24-1 16,24 1-16,1 0 15,-1 25-15,0-25 0,26-1 16,-1 1 0,0 0-16,0-25 15,-24 25-15,24 0 16,0-25-16,0 24 15,0 1-15,1-25 16,24 25-16,-25-25 16,0 0-1,0 0-15,0 0 16,25 25 125,0 0-126,0-1 1,25 1-1,0 0 1,0-25-16,-25 25 16,25 0-16,-1-1 15,26 26-15,-25-25 32,0 0-32,24-1 15,26 26 1,-51-25-16,26 24 0,0-49 15,-26 25 1,26 0-16,0 0 16,-1 0-16,26-1 15,-26-24-15,26 25 16,-26 0-16,1-25 16,24 25-1,1-25-15,-1 25 16,1-25-16,24 24 15,-25 1-15,1-25 16,24 0-16,-25 0 16,25 0-16,-24 0 15,24 0-15,0 0 16,1-25-16,-26 1 16,25-1-16,-24 0 15,-1 0 1,-24 0-1,49-49 1,-50 49-16,-24 0 16,0 1-1,0-1-15,0 0 16,-1 0 0,1-49-1,-25-25-15,0-1 16,0 26-16,0 0 15,-25 49-15,1-25 16,24 1-16,-25 24 16,-25 0-16,1 0 15,-1 0 1,0-24 0,-24 24-16,-25 0 15</inkml:trace>
  <inkml:trace contextRef="#ctx0" brushRef="#br0" timeOffset="95623.79">5283 16470 0,'0'0'0,"0"-24"94,-24-26-78,24 25-1,-25 0 1,0-24-16,25-1 15,-25 0-15,0 1 0,-24 24 16,24 0-16,0 0 31,0-24-31,-24 24 0,-1 0 16,25 25-16,-49-49 16,-1 24-1,26 25-15,-50-25 16,24 25-1,1-25-15,-25 0 16,24 25 0,-98-24-16,73 24 15,26 0-15,-25 0 16,0 0 0,24 0-16,-24 0 0,24 0 15,-73 0 1,73 0-1,1 0-15,-1 24 16,1-24-16,0 25 16,-1 0-16,1-25 15,-1 25-15,1 0 0,24 24 16,1-24 0,-26 0-16,26 24 15,-1-24-15,25 0 16,-24 0-16,-1 0 15,25-1-15,0-24 32,1 25-32,-1 0 15,0 0 1,0-25-16,25 25 16,-25 24-16,25 1 15,-24 24 1,24 26-16,0-51 15,0 1-15,0-1 0,24-24 16,-24 0-16,25 25 16,0-26-1,0 1-15,0 0 16,24 0-16,1 0 16,24 24-16,1 1 15,24-1 1,0-24-1,25 50-15,0-26 16,-25 1-16,25 24 16,0 1-16,0-26 15,-24 1-15,48 0 16,1-26 0,0 26-16,0-25 0,0 0 15,0-25-15,-25 24 16,24-24-16,-48-24 15,24-1-15,-25-50 16,0 1 0,-24 24-16,-26 1 15,1-1 1,-25 0-16,-1-49 16,1-25-1,-25 25-15,-25 0 16,1 0-16,-76-75 15,-24 0-15,0 25 16,-49 25-16,-26 50 16,-24-25-16</inkml:trace>
  <inkml:trace contextRef="#ctx0" brushRef="#br0" timeOffset="98519.38">12526 17115 0,'0'0'0,"25"0"125,0 0-110,0 0-15,0 0 16,24 0-16,26 0 16,24 0-1,0 0-15,0 0 16,50 0-16,0 0 15,25 0 1,247 0 0,-272 0-16,0 0 15,0 25-15</inkml:trace>
  <inkml:trace contextRef="#ctx0" brushRef="#br0" timeOffset="-101695.33">24631 9624 0,'0'0'0,"0"-25"94,0 1-79,0-1 1,-25 0 0,0-25-1,-24-74-15,-1 75 16,1 24-16,-1-25 15,-24 26-15,-1-1 16,-74-25 0,25 25-16,-25 1 15,25-1-15,-24 0 0,-51 25 16,-24-25-16,0 25 16,-1-25-1,1 25-15,25 0 16,-25 0-16,-1 0 15,26 0 1,-224 0 0,224 0-1,-1 0-15,1 0 16,-25 0-16,24 0 16,-24 25-16,25 25 15,-1-1-15,-24 26 16,24 24-1,1-49-15,49-1 0,25-24 16,0 25-16,0-26 16,25 1-1,24 25-15,-24 24 16,0 50-16,25-49 16,-26 49-1,76-50-15,24-24 0,-25 24 16,25 50-1,25-49-15,-1-1 16,26 0-16,24 1 16,50-26-16,25 75 15,50 0 1,-1 50 0,50-25-16,0-25 15,25-50-15,0 26 16,74-1-16,25 0 15,-24-25-15,-26 1 16,0-1 0,51-24-16,-1-1 15,-100 1-15,26-25 0,-50-25 16,-25-25 0,-24-25-16,-1 1 15,-74-1-15,0 1 16,-49 24-16,-1-25 15,1-99-15,-26 50 32,-24-25-32,-50-124 15,-24 50-15,-26-174 16,-49 148-16,25 51 16,24-1-16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  <inkml:channel name="T" type="integer" max="2.14748E9" units="dev"/>
        </inkml:traceFormat>
        <inkml:channelProperties>
          <inkml:channelProperty channel="X" name="resolution" value="37.75811" units="1/cm"/>
          <inkml:channelProperty channel="Y" name="resolution" value="37.73585" units="1/cm"/>
          <inkml:channelProperty channel="T" name="resolution" value="1" units="1/dev"/>
        </inkml:channelProperties>
      </inkml:inkSource>
      <inkml:timestamp xml:id="ts0" timeString="2021-09-08T19:13:22.02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14957 14387 0,'0'0'0,"-25"0"94,1 0-79,-1 0 1,0-25-16,0 0 15,-24 25-15,24-25 32,-25 0-32,1-24 15,-26 24-15,26-25 16,-1 1-16,-24 24 16,-1 0-16,25 0 15,-24 1 1,0-26-16,-1 50 15,26-25-15,-1 25 0,-24 0 16,24 25 0,0-25-16,26 25 15,-26 0-15,0-25 16,26 24-16,-26 1 16,25 25-16,-24-25 31,24-1-31,0 1 15,-25 25-15,1 49 16,-1 25-16,-24-49 16,49-1-16,-25-24 15,1 49-15,-1 50 16,25-1 0,0-48-16,1-26 0,-1-24 15,25 24-15,0 75 16,0-25-1,25 0-15,-1-50 16,-24 1-16,25-1 16,0-24-16,0-1 15,0-24-15,24 0 16,1 25-16,0-26 31,24 1-31,0 0 16,26 0-16,-1 0 0,25-25 15,0 0-15,0-50 16,0-24 0,-25-1-16,0 26 15,1-51-15,24-98 16,-25 74 0,0 50-16,-49-50 15,24-50-15,0 0 16,-74 75-16,25 25 15,-25 24-15,-25-24 0,-24-26 16,-1 26 0,-99-25-16,-24 24 15</inkml:trace>
  <inkml:trace contextRef="#ctx0" brushRef="#br0" timeOffset="13044.28">19670 14387 0,'0'0'0,"0"-25"62,75-298-46,-75 299 62,0-1-47,0 0-31,0 0 16,0 0-1,0 1 17,0-1-32,0 0 15,-25 0 17,0 25-17,0-25-15,0 1 16,-24 24-16,-1-25 15,0 25-15,1 0 16,-1 0-16,1 0 16,-51 0-16,26 0 15,-25 0-15,0 0 16,-25 0-16,24 0 16,-24 0-16,0 25 15,25 24-15,0 1 31,0 24-31,24 1 16,26-26-16,-26 1 16,26-1-16,-1 26 15,0 49 1,26 0-16,24-74 16,0 24-16,0-24 15,0-26-15,24 51 0,51 24 16,24 25-16,50 25 15,-25-50 1,25 0-16,24-24 16,1-26-16,-25 1 15,74-75-15,-49-24 32,-1-26-32,-24 25 15,-50 26-15,-24-26 16,-1-24-16,1-50 15,-51 49-15,-24 1 16,0 24-16,0-49 16,-74-75-1,24 26-15,-24 23 0,-25 26 16,24 0-16,1 25 16,-1-1-1</inkml:trace>
  <inkml:trace contextRef="#ctx0" brushRef="#br0" timeOffset="14084.28">20365 14337 0,'0'0'0,"0"-25"47,24 25-47,1-25 16,0 1-16,25-1 15,-1-25-15,1 25 16,-1 1-1,26-1-15,-25-25 0,24 50 16,-24 0-16,-1 0 16,1 25-16,-25 0 15,-1-25 1,1 25-16,-25-1 31,-25 1-31,1 0 0,24 0 63,24-25-48,1 25-15,25-1 32,-1-24-32,-24 25 15,25-25-15,-1 25 16,-24 0-16,0 0 15,0 24-15,-25 1 16,-25 24 0,0-24-16,-24 24 15,-1-49-15,0 25 0,-49-1 16,25-24-16,-1 0 16,1 0-1,0 0-15,49-25 16,-25 24-16,25 1 15,0-25-15</inkml:trace>
  <inkml:trace contextRef="#ctx0" brushRef="#br0" timeOffset="14717.24">22796 13692 0,'0'0'0,"-25"0"15,0 0-15,0 0 32,0 0-17,-24 0-15,-1 0 16,0 50-1,-24-25-15,-25 74 16,24-25-16,-24 1 16,50-26-16,-26 26 15,1 49-15,-1 25 16,51-50-16,24-25 16,0-24-16,0-1 15,0-24-15,24 0 16,26 0-16,-25 0 15,49-1-15,-24 26 32,-1-50-32,-24 0 15,25 0-15,-25-50 16,-1 26-16,-24-1 16,-24 0-1,-1 0-15,-25 0 16,1 1-16,-26-1 15,1 0-15,-1 25 0</inkml:trace>
  <inkml:trace contextRef="#ctx0" brushRef="#br0" timeOffset="35525.24">11981 12799 0,'0'0'0,"0"-25"31,0 1-15,0-1 15,0 0-31,0-25 16,0 26 0,0-1-1,0 0-15,0 0 31,0 0-31,24 25 16,1-24-16,-25-1 16,25 25-16,-25-25 15,25 25 1,0 0-16,-1 0 16,1 0-1,0 25 1,0-25-1,-25 49 1,0 1-16,0 0 16,0-26-16,0 1 15,0 0-15,-25 0 16,25 0-16,0-1 16,0 1-1,0 0 1,25 0-1,0 0 1,24-1-16,1-24 16,0 25-1,24 25-15,-24-1 0,-1 26 16,1-26-16,-50 1 16,0-25-1,0 25-15,-25-1 16,-25 1-16,1-25 15,-26 24-15,26 1 16,-26-25 0,26-1-1,-1 1-15,25 0 16,0-25-16</inkml:trace>
  <inkml:trace contextRef="#ctx0" brushRef="#br0" timeOffset="36784.15">13072 12353 0,'0'0'0,"25"0"63,0 0-63,-1 0 16,26 0-16,-25 0 15,0 0-15,0 0 16,-1 0-16,1 0 15,0 0-15,0 0 16,0 25 0,-25 49-16,0 0 15,-25-24-15,0 0 16,25-26 0,-25 26-16,25-25 15,-25 0 1,25 24-16,-24-49 15,24 25 1,0 0 0,24-25-16,1 25 15,0-1-15,49 1 16,26 0 0,48-25-16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2"/>
            <a:ext cx="2889540" cy="433765"/>
          </a:xfrm>
          <a:prstGeom prst="rect">
            <a:avLst/>
          </a:prstGeom>
          <a:noFill/>
          <a:ln>
            <a:noFill/>
          </a:ln>
        </p:spPr>
        <p:txBody>
          <a:bodyPr vert="horz" wrap="square" lIns="87711" tIns="43855" rIns="87711" bIns="43855" numCol="1" anchor="t" anchorCtr="0" compatLnSpc="1">
            <a:prstTxWarp prst="textNoShape">
              <a:avLst/>
            </a:prstTxWarp>
          </a:bodyPr>
          <a:lstStyle>
            <a:lvl1pPr defTabSz="877381">
              <a:defRPr sz="11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777961" y="2"/>
            <a:ext cx="2889539" cy="433765"/>
          </a:xfrm>
          <a:prstGeom prst="rect">
            <a:avLst/>
          </a:prstGeom>
          <a:noFill/>
          <a:ln>
            <a:noFill/>
          </a:ln>
        </p:spPr>
        <p:txBody>
          <a:bodyPr vert="horz" wrap="square" lIns="87711" tIns="43855" rIns="87711" bIns="43855" numCol="1" anchor="t" anchorCtr="0" compatLnSpc="1">
            <a:prstTxWarp prst="textNoShape">
              <a:avLst/>
            </a:prstTxWarp>
          </a:bodyPr>
          <a:lstStyle>
            <a:lvl1pPr algn="r" defTabSz="877381">
              <a:defRPr sz="11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63638" y="652463"/>
            <a:ext cx="4343400" cy="32575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888421" y="4126518"/>
            <a:ext cx="4890658" cy="3908198"/>
          </a:xfrm>
          <a:prstGeom prst="rect">
            <a:avLst/>
          </a:prstGeom>
          <a:noFill/>
          <a:ln>
            <a:noFill/>
          </a:ln>
        </p:spPr>
        <p:txBody>
          <a:bodyPr vert="horz" wrap="square" lIns="87711" tIns="43855" rIns="87711" bIns="438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1" y="8253036"/>
            <a:ext cx="2889540" cy="433765"/>
          </a:xfrm>
          <a:prstGeom prst="rect">
            <a:avLst/>
          </a:prstGeom>
          <a:noFill/>
          <a:ln>
            <a:noFill/>
          </a:ln>
        </p:spPr>
        <p:txBody>
          <a:bodyPr vert="horz" wrap="square" lIns="87711" tIns="43855" rIns="87711" bIns="43855" numCol="1" anchor="b" anchorCtr="0" compatLnSpc="1">
            <a:prstTxWarp prst="textNoShape">
              <a:avLst/>
            </a:prstTxWarp>
          </a:bodyPr>
          <a:lstStyle>
            <a:lvl1pPr defTabSz="877381">
              <a:defRPr sz="11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777961" y="8253036"/>
            <a:ext cx="2889539" cy="433765"/>
          </a:xfrm>
          <a:prstGeom prst="rect">
            <a:avLst/>
          </a:prstGeom>
          <a:noFill/>
          <a:ln>
            <a:noFill/>
          </a:ln>
        </p:spPr>
        <p:txBody>
          <a:bodyPr vert="horz" wrap="square" lIns="87711" tIns="43855" rIns="87711" bIns="43855" numCol="1" anchor="b" anchorCtr="0" compatLnSpc="1">
            <a:prstTxWarp prst="textNoShape">
              <a:avLst/>
            </a:prstTxWarp>
          </a:bodyPr>
          <a:lstStyle>
            <a:lvl1pPr algn="r" defTabSz="877381">
              <a:defRPr sz="1100">
                <a:latin typeface="Times New Roman" pitchFamily="18" charset="0"/>
              </a:defRPr>
            </a:lvl1pPr>
          </a:lstStyle>
          <a:p>
            <a:fld id="{0CA1CE9A-E844-48A3-A99E-BC42240EDB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43521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These</a:t>
            </a:r>
            <a:r>
              <a:rPr lang="en-US" baseline="0" dirty="0"/>
              <a:t> slides could be shortened by a lot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18026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523F1D0-CDAC-4B34-A923-D5C11D8E52ED}" type="slidenum">
              <a:rPr lang="en-US" altLang="en-US" sz="1100">
                <a:latin typeface="Times New Roman" pitchFamily="18" charset="0"/>
              </a:rPr>
              <a:pPr/>
              <a:t>10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30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649F444-D341-4351-B802-EE5E6237D3E3}" type="slidenum">
              <a:rPr lang="en-US" altLang="en-US" sz="1100">
                <a:latin typeface="Times New Roman" pitchFamily="18" charset="0"/>
              </a:rPr>
              <a:pPr/>
              <a:t>11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32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7"/>
          <p:cNvSpPr txBox="1">
            <a:spLocks noGrp="1" noChangeArrowheads="1"/>
          </p:cNvSpPr>
          <p:nvPr/>
        </p:nvSpPr>
        <p:spPr bwMode="auto">
          <a:xfrm>
            <a:off x="3777961" y="8253036"/>
            <a:ext cx="2889539" cy="433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711" tIns="43855" rIns="87711" bIns="4385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7910BE38-B047-42AD-B258-F8284346EBC6}" type="slidenum">
              <a:rPr lang="en-US" altLang="en-US" sz="1100">
                <a:latin typeface="Times New Roman" pitchFamily="18" charset="0"/>
              </a:rPr>
              <a:pPr algn="r"/>
              <a:t>12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34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89731355-9DA6-46C0-8483-06E575B61B4E}" type="slidenum">
              <a:rPr lang="en-US" altLang="en-US" sz="1100">
                <a:latin typeface="Times New Roman" pitchFamily="18" charset="0"/>
              </a:rPr>
              <a:pPr/>
              <a:t>13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36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2C0C885-DAA8-4330-84A1-8A4114F06EBF}" type="slidenum">
              <a:rPr lang="en-US" altLang="en-US" sz="1100">
                <a:latin typeface="Times New Roman" pitchFamily="18" charset="0"/>
              </a:rPr>
              <a:pPr/>
              <a:t>14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38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This slide has 3 animations.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15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220760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FDM is animated.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16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129635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This slide has two animations.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17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50067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F72CE124-5CD5-4338-94A8-3728A993B0B1}" type="slidenum">
              <a:rPr lang="en-US" altLang="en-US" sz="1100">
                <a:latin typeface="Times New Roman" pitchFamily="18" charset="0"/>
              </a:rPr>
              <a:pPr/>
              <a:t>18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44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This slide has 7 animations that pop up various components.</a:t>
            </a: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19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568495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2DE3011-B874-43E2-BFC2-DCF0F1E9F62A}" type="slidenum">
              <a:rPr lang="en-US" altLang="en-US" sz="1100">
                <a:latin typeface="Times New Roman" pitchFamily="18" charset="0"/>
              </a:rPr>
              <a:pPr/>
              <a:t>2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E78106E-79FB-485F-9491-D8D9D0F24D91}" type="slidenum">
              <a:rPr lang="en-US" altLang="en-US" sz="1100">
                <a:latin typeface="Times New Roman" pitchFamily="18" charset="0"/>
              </a:rPr>
              <a:pPr/>
              <a:t>20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47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First day ended</a:t>
            </a:r>
            <a:r>
              <a:rPr lang="en-US" altLang="en-US" baseline="0" dirty="0">
                <a:ea typeface="ＭＳ Ｐゴシック" charset="-128"/>
              </a:rPr>
              <a:t> here</a:t>
            </a:r>
            <a:endParaRPr lang="en-US" altLang="en-US" dirty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21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957233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29712A9-0662-4A56-A242-6D6363C8773B}" type="slidenum">
              <a:rPr lang="en-US" altLang="en-US" sz="1100">
                <a:latin typeface="Times New Roman" pitchFamily="18" charset="0"/>
              </a:rPr>
              <a:pPr/>
              <a:t>22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50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65181448-E0A2-49B8-8555-EBD10DF48726}" type="slidenum">
              <a:rPr lang="en-US" altLang="en-US" sz="1100">
                <a:latin typeface="Times New Roman" pitchFamily="18" charset="0"/>
              </a:rPr>
              <a:pPr/>
              <a:t>23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52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570405E-ADBE-48FF-9455-AE61399FC959}" type="slidenum">
              <a:rPr lang="en-US" altLang="en-US" sz="1100">
                <a:latin typeface="Times New Roman" pitchFamily="18" charset="0"/>
              </a:rPr>
              <a:pPr/>
              <a:t>24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 txBox="1">
            <a:spLocks noGrp="1" noChangeArrowheads="1"/>
          </p:cNvSpPr>
          <p:nvPr/>
        </p:nvSpPr>
        <p:spPr bwMode="auto">
          <a:xfrm>
            <a:off x="3777961" y="8253036"/>
            <a:ext cx="2889539" cy="433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711" tIns="43855" rIns="87711" bIns="4385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165DC544-A6CC-48C1-9DEC-A52D1D5A7F4D}" type="slidenum">
              <a:rPr lang="en-US" altLang="en-US" sz="1100">
                <a:latin typeface="Times New Roman" pitchFamily="18" charset="0"/>
              </a:rPr>
              <a:pPr algn="r"/>
              <a:t>25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563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9FA80CA-3107-488D-885D-51ADE7E91477}" type="slidenum">
              <a:rPr lang="en-US" altLang="en-US" sz="1100">
                <a:latin typeface="Times New Roman" pitchFamily="18" charset="0"/>
              </a:rPr>
              <a:pPr/>
              <a:t>26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58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3135A81-944F-407B-BE9E-06D1D28DB6F3}" type="slidenum"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pPr/>
              <a:t>27</a:t>
            </a:fld>
            <a:endParaRPr lang="en-US" altLang="en-US" sz="1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0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C75E16C-AA35-4E53-9876-09DA7DFB3BA5}" type="slidenum">
              <a:rPr lang="en-US" altLang="en-US" sz="1100">
                <a:latin typeface="Times New Roman" pitchFamily="18" charset="0"/>
              </a:rPr>
              <a:pPr/>
              <a:t>28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29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37619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2DE3011-B874-43E2-BFC2-DCF0F1E9F62A}" type="slidenum">
              <a:rPr lang="en-US" altLang="en-US" sz="1100">
                <a:latin typeface="Times New Roman" pitchFamily="18" charset="0"/>
              </a:rPr>
              <a:pPr/>
              <a:t>3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2346988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3520A6B-EF9E-4D24-8096-CD1FA3A9B409}" type="slidenum">
              <a:rPr lang="en-US" altLang="en-US" sz="1100">
                <a:latin typeface="Times New Roman" pitchFamily="18" charset="0"/>
              </a:rPr>
              <a:pPr/>
              <a:t>30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A9BC68B9-F6D0-4922-805C-02B5CF4A6737}" type="slidenum">
              <a:rPr lang="en-US" altLang="en-US" sz="1100">
                <a:latin typeface="Times New Roman" pitchFamily="18" charset="0"/>
              </a:rPr>
              <a:pPr/>
              <a:t>31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6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Two simple multiple access control techniques.</a:t>
            </a:r>
          </a:p>
          <a:p>
            <a:endParaRPr lang="en-US" altLang="en-US" dirty="0">
              <a:ea typeface="ＭＳ Ｐゴシック" charset="-128"/>
            </a:endParaRPr>
          </a:p>
          <a:p>
            <a:r>
              <a:rPr lang="en-US" altLang="en-US" dirty="0">
                <a:ea typeface="ＭＳ Ｐゴシック" charset="-128"/>
              </a:rPr>
              <a:t>Each mobile’</a:t>
            </a:r>
            <a:r>
              <a:rPr lang="en-US" altLang="ja-JP" dirty="0">
                <a:ea typeface="ＭＳ Ｐゴシック" charset="-128"/>
              </a:rPr>
              <a:t>s share of the bandwidth is divided into portions for the uplink and the downlink. Also, possibly, out of band signaling.</a:t>
            </a:r>
          </a:p>
          <a:p>
            <a:endParaRPr lang="en-US" altLang="en-US" dirty="0">
              <a:ea typeface="ＭＳ Ｐゴシック" charset="-128"/>
            </a:endParaRPr>
          </a:p>
          <a:p>
            <a:r>
              <a:rPr lang="en-US" altLang="en-US" dirty="0">
                <a:ea typeface="ＭＳ Ｐゴシック" charset="-128"/>
              </a:rPr>
              <a:t>This slide has several animations.  It’s not clear what the dotted lines are supposed to mean.</a:t>
            </a:r>
          </a:p>
          <a:p>
            <a:endParaRPr lang="en-US" altLang="en-US" dirty="0">
              <a:ea typeface="ＭＳ Ｐゴシック" charset="-128"/>
            </a:endParaRPr>
          </a:p>
          <a:p>
            <a:r>
              <a:rPr lang="en-US" altLang="en-US" dirty="0">
                <a:ea typeface="ＭＳ Ｐゴシック" charset="-128"/>
              </a:rPr>
              <a:t>As we will see, used in AMPS, GSM, IS-54/136</a:t>
            </a: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A14E7E3-FD9F-496A-84B2-9C52B3AFF29E}" type="slidenum">
              <a:rPr lang="en-US" altLang="en-US" sz="1100">
                <a:latin typeface="Times New Roman" pitchFamily="18" charset="0"/>
              </a:rPr>
              <a:pPr/>
              <a:t>32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69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P(&gt;10 active) = 1 – P(&lt;= 10 active) = 1 – </a:t>
            </a:r>
            <a:r>
              <a:rPr lang="en-US" altLang="en-US" dirty="0" err="1">
                <a:ea typeface="ＭＳ Ｐゴシック" charset="-128"/>
              </a:rPr>
              <a:t>sum_k</a:t>
            </a:r>
            <a:r>
              <a:rPr lang="en-US" altLang="en-US" dirty="0">
                <a:ea typeface="ＭＳ Ｐゴシック" charset="-128"/>
              </a:rPr>
              <a:t>=0^10 {(35 choose k)(.1)^k*(.9)^(35-k)}</a:t>
            </a:r>
          </a:p>
          <a:p>
            <a:endParaRPr lang="en-US" altLang="en-US" dirty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7556859-6EAB-4BAB-82CD-EEEB54E9698D}" type="slidenum">
              <a:rPr lang="en-US" altLang="en-US" sz="1100">
                <a:latin typeface="Times New Roman" pitchFamily="18" charset="0"/>
              </a:rPr>
              <a:pPr/>
              <a:t>33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71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7DA5A5E-0C16-4F24-AF2C-AAA5DBD08CEE}" type="slidenum">
              <a:rPr lang="en-US" altLang="en-US" sz="1100">
                <a:latin typeface="Times New Roman" pitchFamily="18" charset="0"/>
              </a:rPr>
              <a:pPr/>
              <a:t>34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8CB4DC97-8DCD-4AAA-8AB9-2696C228BFAB}" type="slidenum">
              <a:rPr lang="en-US" altLang="en-US" sz="1100">
                <a:latin typeface="Times New Roman" pitchFamily="18" charset="0"/>
              </a:rPr>
              <a:pPr/>
              <a:t>35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75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A719C97D-8D38-4A19-B79E-D397DEB86CA0}" type="slidenum">
              <a:rPr lang="en-US" altLang="en-US" sz="1100">
                <a:latin typeface="Times New Roman" pitchFamily="18" charset="0"/>
              </a:rPr>
              <a:pPr/>
              <a:t>36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7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The links and the middle text are animated as one click.</a:t>
            </a:r>
          </a:p>
          <a:p>
            <a:endParaRPr lang="en-US" altLang="en-US" dirty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044CE3F2-D8E0-453D-A5EB-73696AACD9B7}" type="slidenum">
              <a:rPr lang="en-US" altLang="en-US" sz="1100">
                <a:latin typeface="Times New Roman" pitchFamily="18" charset="0"/>
              </a:rPr>
              <a:pPr/>
              <a:t>37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7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1DCCC6B-F0A7-4FC0-AA97-562899D5AF3C}" type="slidenum">
              <a:rPr lang="en-US" altLang="en-US" sz="1100">
                <a:latin typeface="Times New Roman" pitchFamily="18" charset="0"/>
              </a:rPr>
              <a:pPr/>
              <a:t>38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A149BFE0-EB98-4B7C-9819-47B66AE3C50F}" type="slidenum">
              <a:rPr lang="en-US" altLang="en-US" sz="1100">
                <a:latin typeface="Times New Roman" pitchFamily="18" charset="0"/>
              </a:rPr>
              <a:pPr/>
              <a:t>39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Peering link and IXP are two animations.</a:t>
            </a:r>
          </a:p>
          <a:p>
            <a:endParaRPr lang="en-US" altLang="en-US" dirty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3A162FC3-BB6F-4FC8-8308-489AF36A0C64}" type="slidenum">
              <a:rPr lang="en-US" altLang="en-US" sz="1100">
                <a:latin typeface="Times New Roman" pitchFamily="18" charset="0"/>
              </a:rPr>
              <a:pPr/>
              <a:t>4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8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12C5374-FFB7-4DAB-9398-CA560E69344D}" type="slidenum">
              <a:rPr lang="en-US" altLang="en-US" sz="1100">
                <a:latin typeface="Times New Roman" pitchFamily="18" charset="0"/>
              </a:rPr>
              <a:pPr/>
              <a:t>40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dirty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6B348D3-E4F0-42FF-84E3-A2BE232B151D}" type="slidenum">
              <a:rPr lang="en-US" altLang="en-US" sz="1100">
                <a:latin typeface="Times New Roman" pitchFamily="18" charset="0"/>
              </a:rPr>
              <a:pPr/>
              <a:t>41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88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9220F41-A701-4F27-AB12-0E8FCD731E1B}" type="slidenum">
              <a:rPr lang="en-US" altLang="en-US" sz="1100">
                <a:latin typeface="Times New Roman" pitchFamily="18" charset="0"/>
              </a:rPr>
              <a:pPr/>
              <a:t>42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90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B15F366A-9B11-47EF-A609-C3480E5879F2}" type="slidenum">
              <a:rPr lang="en-US" altLang="en-US" sz="1100">
                <a:latin typeface="Times New Roman" pitchFamily="18" charset="0"/>
              </a:rPr>
              <a:pPr/>
              <a:t>43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92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POP inset is animated</a:t>
            </a:r>
          </a:p>
          <a:p>
            <a:endParaRPr lang="en-US" altLang="en-US" dirty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 txBox="1">
            <a:spLocks noGrp="1" noChangeArrowheads="1"/>
          </p:cNvSpPr>
          <p:nvPr/>
        </p:nvSpPr>
        <p:spPr bwMode="auto">
          <a:xfrm>
            <a:off x="3777961" y="8253036"/>
            <a:ext cx="2889539" cy="433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711" tIns="43855" rIns="87711" bIns="4385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3933EADE-C29C-4E00-A656-4FBAC36796A2}" type="slidenum">
              <a:rPr lang="en-US" altLang="en-US" sz="1100">
                <a:latin typeface="Times New Roman" pitchFamily="18" charset="0"/>
              </a:rPr>
              <a:pPr algn="r"/>
              <a:t>44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225A7269-CFFC-4026-A48B-6752824EB50C}" type="slidenum"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pPr/>
              <a:t>45</a:t>
            </a:fld>
            <a:endParaRPr lang="en-US" altLang="en-US" sz="1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3 animations</a:t>
            </a: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0D2FB78-8519-4560-879C-2A715A752343}" type="slidenum"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pPr/>
              <a:t>46</a:t>
            </a:fld>
            <a:endParaRPr lang="en-US" altLang="en-US" sz="1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 txBox="1">
            <a:spLocks noGrp="1" noChangeArrowheads="1"/>
          </p:cNvSpPr>
          <p:nvPr/>
        </p:nvSpPr>
        <p:spPr bwMode="auto">
          <a:xfrm>
            <a:off x="3777961" y="8253036"/>
            <a:ext cx="2889539" cy="433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711" tIns="43855" rIns="87711" bIns="4385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3565E9DB-16CF-464B-97B2-838620BC4B67}" type="slidenum"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pPr algn="r"/>
              <a:t>47</a:t>
            </a:fld>
            <a:endParaRPr lang="en-US" altLang="en-US" sz="1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00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3 animations</a:t>
            </a: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952A308-FFF2-4FE9-897D-AF69D5F1D54C}" type="slidenum">
              <a:rPr lang="en-US" altLang="en-US" sz="1100">
                <a:latin typeface="Times New Roman" pitchFamily="18" charset="0"/>
              </a:rPr>
              <a:pPr/>
              <a:t>48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02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3 animations</a:t>
            </a: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6955F0C6-96EE-4AF0-9886-6230F9DD61BC}" type="slidenum">
              <a:rPr lang="en-US" altLang="en-US" sz="1100">
                <a:latin typeface="Times New Roman" pitchFamily="18" charset="0"/>
              </a:rPr>
              <a:pPr/>
              <a:t>49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04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2DE3011-B874-43E2-BFC2-DCF0F1E9F62A}" type="slidenum">
              <a:rPr lang="en-US" altLang="en-US" sz="1100">
                <a:latin typeface="Times New Roman" pitchFamily="18" charset="0"/>
              </a:rPr>
              <a:pPr/>
              <a:t>5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FD10EBED-E0C7-4FB3-9826-DB12C2977D6C}" type="slidenum">
              <a:rPr lang="en-US" altLang="en-US" sz="1100">
                <a:latin typeface="Times New Roman" pitchFamily="18" charset="0"/>
              </a:rPr>
              <a:pPr/>
              <a:t>50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06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F58FA93B-0C90-4AD4-9BE7-511A0D217076}" type="slidenum">
              <a:rPr lang="en-US" altLang="en-US" sz="1100">
                <a:latin typeface="Times New Roman" pitchFamily="18" charset="0"/>
              </a:rPr>
              <a:pPr/>
              <a:t>51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08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3 animations: each set of 3 probes</a:t>
            </a: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C341474-26A6-4998-BD3E-F4364BE9D789}" type="slidenum">
              <a:rPr lang="en-US" altLang="en-US" sz="1100">
                <a:latin typeface="Times New Roman" pitchFamily="18" charset="0"/>
              </a:rPr>
              <a:pPr/>
              <a:t>52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Second day ended here, with live traceroute demo</a:t>
            </a: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1CD7314-67EB-498A-A936-C7DFC1180026}" type="slidenum">
              <a:rPr lang="en-US" altLang="en-US" sz="1100">
                <a:latin typeface="Times New Roman" pitchFamily="18" charset="0"/>
              </a:rPr>
              <a:pPr/>
              <a:t>53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12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Animations bring up fluid analogy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54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3648778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 animations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55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050956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56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923355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7"/>
          <p:cNvSpPr txBox="1">
            <a:spLocks noGrp="1" noChangeArrowheads="1"/>
          </p:cNvSpPr>
          <p:nvPr/>
        </p:nvSpPr>
        <p:spPr bwMode="auto">
          <a:xfrm>
            <a:off x="3777961" y="8253036"/>
            <a:ext cx="2889539" cy="433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711" tIns="43855" rIns="87711" bIns="4385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CB0743A0-7289-4F75-86D2-362CDC7C6991}" type="slidenum">
              <a:rPr lang="en-US" altLang="en-US" sz="1100">
                <a:latin typeface="Times New Roman" pitchFamily="18" charset="0"/>
              </a:rPr>
              <a:pPr algn="r"/>
              <a:t>57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17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DF30D1B-BF00-444A-9B17-CB605E1FAA0B}" type="slidenum">
              <a:rPr lang="en-US" altLang="en-US" sz="1100">
                <a:latin typeface="Times New Roman" pitchFamily="18" charset="0"/>
              </a:rPr>
              <a:pPr/>
              <a:t>58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19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81A2AF7-C67D-48A5-AE68-34E3A7283495}" type="slidenum">
              <a:rPr lang="en-US" altLang="en-US" sz="1100">
                <a:latin typeface="Times New Roman" pitchFamily="18" charset="0"/>
              </a:rPr>
              <a:pPr/>
              <a:t>59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21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7"/>
          <p:cNvSpPr txBox="1">
            <a:spLocks noGrp="1" noChangeArrowheads="1"/>
          </p:cNvSpPr>
          <p:nvPr/>
        </p:nvSpPr>
        <p:spPr bwMode="auto">
          <a:xfrm>
            <a:off x="3777961" y="8253036"/>
            <a:ext cx="2889539" cy="433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711" tIns="43855" rIns="87711" bIns="4385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EEDC8DD8-7059-4BF1-988D-AF851108667E}" type="slidenum">
              <a:rPr lang="en-US" altLang="en-US" sz="1100">
                <a:latin typeface="Times New Roman" pitchFamily="18" charset="0"/>
              </a:rPr>
              <a:pPr algn="r"/>
              <a:t>6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225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This slide has 3 animations.</a:t>
            </a: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721BA63-7028-4AD7-A2A9-175301D87A76}" type="slidenum">
              <a:rPr lang="en-US" altLang="en-US" sz="1100">
                <a:latin typeface="Times New Roman" pitchFamily="18" charset="0"/>
              </a:rPr>
              <a:pPr/>
              <a:t>60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23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07FECFE-48E6-426D-BAF8-B3C66FE71322}" type="slidenum">
              <a:rPr lang="en-US" altLang="en-US" sz="1100">
                <a:latin typeface="Times New Roman" pitchFamily="18" charset="0"/>
              </a:rPr>
              <a:pPr/>
              <a:t>61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25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In fact, part of HTTP/3 and QUIC is trying to go around layering.</a:t>
            </a: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29FCC97-3988-4140-B4D5-6E5183451841}" type="slidenum">
              <a:rPr lang="en-US" altLang="en-US" sz="1100">
                <a:latin typeface="Times New Roman" pitchFamily="18" charset="0"/>
              </a:rPr>
              <a:pPr/>
              <a:t>62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28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16ABED6-3877-4584-A88B-8D645096A05A}" type="slidenum">
              <a:rPr lang="en-US" altLang="en-US" sz="1100">
                <a:latin typeface="Times New Roman" pitchFamily="18" charset="0"/>
              </a:rPr>
              <a:pPr/>
              <a:t>63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30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852922D-4092-417D-B619-1429A85CEF1F}" type="slidenum">
              <a:rPr lang="en-US" altLang="en-US" sz="1100">
                <a:latin typeface="Times New Roman" pitchFamily="18" charset="0"/>
              </a:rPr>
              <a:pPr/>
              <a:t>64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32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09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Animations show progress of message until it arrives at destination.</a:t>
            </a: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Rectangle 7"/>
          <p:cNvSpPr txBox="1">
            <a:spLocks noGrp="1" noChangeArrowheads="1"/>
          </p:cNvSpPr>
          <p:nvPr/>
        </p:nvSpPr>
        <p:spPr bwMode="auto">
          <a:xfrm>
            <a:off x="3777961" y="8253036"/>
            <a:ext cx="2889539" cy="433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711" tIns="43855" rIns="87711" bIns="4385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D10D1EFC-0C02-4A48-99BE-BC6182DFC402}" type="slidenum">
              <a:rPr lang="en-US" altLang="en-US" sz="1100">
                <a:latin typeface="Times New Roman" pitchFamily="18" charset="0"/>
              </a:rPr>
              <a:pPr algn="r"/>
              <a:t>65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34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Usenix</a:t>
            </a:r>
            <a:r>
              <a:rPr lang="en-US" dirty="0"/>
              <a:t> Security ‘21 had ~250 papers; for comparison ATC/OSDI had about 100 combined.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66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005305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67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39493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68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75114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69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440868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144E359-D47C-4759-9B83-77E30473B477}" type="slidenum">
              <a:rPr lang="en-US" altLang="en-US" sz="1100">
                <a:latin typeface="Times New Roman" pitchFamily="18" charset="0"/>
              </a:rPr>
              <a:pPr/>
              <a:t>7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24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70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758404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 txBox="1">
            <a:spLocks noGrp="1" noChangeArrowheads="1"/>
          </p:cNvSpPr>
          <p:nvPr/>
        </p:nvSpPr>
        <p:spPr bwMode="auto">
          <a:xfrm>
            <a:off x="3777961" y="8253036"/>
            <a:ext cx="2889539" cy="433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711" tIns="43855" rIns="87711" bIns="4385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A449CC7A-E5FA-4AB7-BAE1-9041B38E7BE6}" type="slidenum">
              <a:rPr lang="en-US" altLang="en-US" sz="1100">
                <a:latin typeface="Times New Roman" pitchFamily="18" charset="0"/>
              </a:rPr>
              <a:pPr algn="r"/>
              <a:t>71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18ACBA7-B353-4DD0-B3D4-5C81270FAB21}" type="slidenum">
              <a:rPr lang="en-US" altLang="en-US" sz="1100">
                <a:latin typeface="Times New Roman" pitchFamily="18" charset="0"/>
              </a:rPr>
              <a:pPr/>
              <a:t>72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43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30111FBD-F24A-435B-9406-2B4822062E50}" type="slidenum">
              <a:rPr lang="en-US" altLang="en-US" sz="1100">
                <a:latin typeface="Times New Roman" pitchFamily="18" charset="0"/>
              </a:rPr>
              <a:pPr/>
              <a:t>73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45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853134A5-E6A8-474A-965A-45255CCC91D5}" type="slidenum">
              <a:rPr lang="en-US" altLang="en-US" sz="1100">
                <a:latin typeface="Times New Roman" pitchFamily="18" charset="0"/>
              </a:rPr>
              <a:pPr/>
              <a:t>74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47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631F674-88CD-4CA2-A518-EF455A915BF8}" type="slidenum">
              <a:rPr lang="en-US" altLang="en-US" sz="1100">
                <a:latin typeface="Times New Roman" pitchFamily="18" charset="0"/>
              </a:rPr>
              <a:pPr/>
              <a:t>75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49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2723200F-2A70-46D0-9971-CA3BF9CD8454}" type="slidenum">
              <a:rPr lang="en-US" altLang="en-US" sz="1100">
                <a:latin typeface="Times New Roman" pitchFamily="18" charset="0"/>
              </a:rPr>
              <a:pPr/>
              <a:t>76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51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5F4F93F-92ED-445C-BFED-F6604D3D7A65}" type="slidenum">
              <a:rPr lang="en-US" altLang="en-US" sz="1100">
                <a:latin typeface="Times New Roman" pitchFamily="18" charset="0"/>
              </a:rPr>
              <a:pPr/>
              <a:t>77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1536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5650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  <p:sp>
        <p:nvSpPr>
          <p:cNvPr id="1556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3A9241A-BCB6-4F2F-8C33-253B7D302195}" type="slidenum">
              <a:rPr lang="en-US" altLang="en-US" sz="1100">
                <a:latin typeface="Times New Roman" pitchFamily="18" charset="0"/>
              </a:rPr>
              <a:pPr/>
              <a:t>78</a:t>
            </a:fld>
            <a:endParaRPr lang="en-US" altLang="en-US" sz="11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7698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  <p:sp>
        <p:nvSpPr>
          <p:cNvPr id="1576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B8EBC2F-1884-4221-BBAF-AD26C996110D}" type="slidenum">
              <a:rPr lang="en-US" altLang="en-US" sz="1100">
                <a:latin typeface="Times New Roman" pitchFamily="18" charset="0"/>
              </a:rPr>
              <a:pPr/>
              <a:t>79</a:t>
            </a:fld>
            <a:endParaRPr lang="en-US" altLang="en-US" sz="11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05EC0AA-E930-4DCB-92EC-09481D714D50}" type="slidenum">
              <a:rPr lang="en-US" altLang="en-US" sz="1100">
                <a:latin typeface="Times New Roman" pitchFamily="18" charset="0"/>
              </a:rPr>
              <a:pPr/>
              <a:t>8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26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74242" indent="-259324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37296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452214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867133" indent="-207459" defTabSz="877381"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282051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696970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111888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526807" indent="-207459" defTabSz="877381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20BC1667-653D-4B40-AA91-A6A69D3D3156}" type="slidenum">
              <a:rPr lang="en-US" altLang="en-US" sz="1100">
                <a:latin typeface="Times New Roman" pitchFamily="18" charset="0"/>
              </a:rPr>
              <a:pPr/>
              <a:t>9</a:t>
            </a:fld>
            <a:endParaRPr lang="en-US" altLang="en-US" sz="1100">
              <a:latin typeface="Times New Roman" pitchFamily="18" charset="0"/>
            </a:endParaRPr>
          </a:p>
        </p:txBody>
      </p:sp>
      <p:sp>
        <p:nvSpPr>
          <p:cNvPr id="28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charset="-128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4E8EE1C2-1F5A-46EF-BC47-271571B6E48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13431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CFDC651-78AF-4F31-B342-59D8B43FD03A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DBE481D2-8356-4E09-8555-CA344BF604C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206947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052B7D1-1142-4D48-B9E3-10CAF8A7CCB1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F2B8B135-BFF3-4620-A59E-B385501FA54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939887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3054C4E-BA07-42D3-A632-BFDA96EDBFFC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Introduction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</a:t>
            </a:r>
            <a:fld id="{06B69B4B-1E07-40EB-981C-62C94C1932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80324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8B9F7E-DE60-49FC-8832-7AF7AA4F1CF9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22C77729-D351-4D73-A590-932E9C075B6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78476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C2FEF0-291C-4AAE-B968-83FDF1284F92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AF18603-714E-430E-8772-4C4C4DB220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3392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6AEF44F-765A-4F16-BD08-B58B152E2E05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4FEED883-F087-47BD-9024-3B5F825946B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08842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3B84E0F-19E0-4C51-8995-C09FA5579E50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5931D9A4-2007-446A-899A-99894F62B0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96589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82D56B-1F6B-4287-BBE6-FCC27CD1E3CD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7CB1D65B-45CA-419F-9AAE-ADD7C181D8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00670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FD80BBA-C9FB-4579-836F-A9406B6AF1AD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5F541582-8ED6-476E-AA2B-66F3968ACC4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03351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>
                <a:latin typeface="+mn-lt"/>
              </a:defRPr>
            </a:lvl3pPr>
            <a:lvl4pPr>
              <a:defRPr sz="2000">
                <a:latin typeface="+mn-lt"/>
              </a:defRPr>
            </a:lvl4pPr>
            <a:lvl5pPr>
              <a:defRPr sz="2000">
                <a:latin typeface="+mn-lt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4343009-708C-44BA-8E5D-80EF9DE1F477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3BFCE12B-533B-44F5-B73E-D6130C10228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90057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22D2147-293F-4A88-B9F5-8A86DC2D7586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3E21A59-53A3-46CD-A170-B8E2237891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099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imes New Roman" pitchFamily="18" charset="0"/>
              </a:defRPr>
            </a:lvl1pPr>
          </a:lstStyle>
          <a:p>
            <a:fld id="{B2349977-231D-4B22-AB47-372F2FE78FF6}" type="datetime1">
              <a:rPr lang="en-US" altLang="en-US"/>
              <a:pPr/>
              <a:t>12/24/2021</a:t>
            </a:fld>
            <a:endParaRPr lang="en-US" altLang="en-US"/>
          </a:p>
        </p:txBody>
      </p:sp>
      <p:sp>
        <p:nvSpPr>
          <p:cNvPr id="195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ahoma" pitchFamily="34" charset="0"/>
              </a:defRPr>
            </a:lvl1pPr>
          </a:lstStyle>
          <a:p>
            <a:r>
              <a:rPr lang="en-US" altLang="en-US"/>
              <a:t>2-</a:t>
            </a:r>
            <a:fld id="{0FA461D7-411B-43C7-96A9-D696C18EEBE5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75" r:id="rId1"/>
    <p:sldLayoutId id="2147484069" r:id="rId2"/>
    <p:sldLayoutId id="2147484070" r:id="rId3"/>
    <p:sldLayoutId id="2147484071" r:id="rId4"/>
    <p:sldLayoutId id="2147484072" r:id="rId5"/>
    <p:sldLayoutId id="2147484073" r:id="rId6"/>
    <p:sldLayoutId id="2147484076" r:id="rId7"/>
    <p:sldLayoutId id="2147484077" r:id="rId8"/>
    <p:sldLayoutId id="2147484074" r:id="rId9"/>
    <p:sldLayoutId id="2147484078" r:id="rId10"/>
    <p:sldLayoutId id="2147484079" r:id="rId11"/>
    <p:sldLayoutId id="2147484080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0"/>
        </a:buClr>
        <a:buSzPct val="100000"/>
        <a:buFont typeface="Wingdings" pitchFamily="2" charset="2"/>
        <a:buChar char="§"/>
        <a:defRPr sz="28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0"/>
        </a:buClr>
        <a:buFont typeface="Arial" pitchFamily="34" charset="0"/>
        <a:buChar char="•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e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png"/><Relationship Id="rId5" Type="http://schemas.openxmlformats.org/officeDocument/2006/relationships/image" Target="../media/image2.png"/><Relationship Id="rId4" Type="http://schemas.openxmlformats.org/officeDocument/2006/relationships/image" Target="../media/image4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24" Type="http://schemas.openxmlformats.org/officeDocument/2006/relationships/image" Target="../media/image4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3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41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2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2.png"/><Relationship Id="rId7" Type="http://schemas.openxmlformats.org/officeDocument/2006/relationships/image" Target="../media/image48.png"/><Relationship Id="rId12" Type="http://schemas.openxmlformats.org/officeDocument/2006/relationships/image" Target="../media/image5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png"/><Relationship Id="rId11" Type="http://schemas.openxmlformats.org/officeDocument/2006/relationships/image" Target="../media/image51.png"/><Relationship Id="rId5" Type="http://schemas.openxmlformats.org/officeDocument/2006/relationships/image" Target="../media/image46.png"/><Relationship Id="rId10" Type="http://schemas.openxmlformats.org/officeDocument/2006/relationships/image" Target="../media/image41.png"/><Relationship Id="rId4" Type="http://schemas.openxmlformats.org/officeDocument/2006/relationships/image" Target="../media/image5.png"/><Relationship Id="rId9" Type="http://schemas.openxmlformats.org/officeDocument/2006/relationships/image" Target="../media/image50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png"/><Relationship Id="rId3" Type="http://schemas.openxmlformats.org/officeDocument/2006/relationships/image" Target="../media/image5.png"/><Relationship Id="rId7" Type="http://schemas.openxmlformats.org/officeDocument/2006/relationships/image" Target="../media/image55.png"/><Relationship Id="rId12" Type="http://schemas.openxmlformats.org/officeDocument/2006/relationships/image" Target="../media/image6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png"/><Relationship Id="rId11" Type="http://schemas.openxmlformats.org/officeDocument/2006/relationships/image" Target="../media/image59.png"/><Relationship Id="rId5" Type="http://schemas.openxmlformats.org/officeDocument/2006/relationships/image" Target="../media/image53.png"/><Relationship Id="rId15" Type="http://schemas.openxmlformats.org/officeDocument/2006/relationships/image" Target="../media/image41.png"/><Relationship Id="rId10" Type="http://schemas.openxmlformats.org/officeDocument/2006/relationships/image" Target="../media/image58.png"/><Relationship Id="rId4" Type="http://schemas.openxmlformats.org/officeDocument/2006/relationships/image" Target="../media/image46.png"/><Relationship Id="rId9" Type="http://schemas.openxmlformats.org/officeDocument/2006/relationships/image" Target="../media/image57.png"/><Relationship Id="rId1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68.png"/><Relationship Id="rId3" Type="http://schemas.openxmlformats.org/officeDocument/2006/relationships/image" Target="../media/image2.png"/><Relationship Id="rId7" Type="http://schemas.openxmlformats.org/officeDocument/2006/relationships/image" Target="../media/image63.png"/><Relationship Id="rId12" Type="http://schemas.openxmlformats.org/officeDocument/2006/relationships/image" Target="../media/image4.png"/><Relationship Id="rId17" Type="http://schemas.openxmlformats.org/officeDocument/2006/relationships/image" Target="../media/image52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2.png"/><Relationship Id="rId11" Type="http://schemas.openxmlformats.org/officeDocument/2006/relationships/image" Target="../media/image67.png"/><Relationship Id="rId5" Type="http://schemas.openxmlformats.org/officeDocument/2006/relationships/image" Target="../media/image46.png"/><Relationship Id="rId15" Type="http://schemas.openxmlformats.org/officeDocument/2006/relationships/image" Target="../media/image70.png"/><Relationship Id="rId10" Type="http://schemas.openxmlformats.org/officeDocument/2006/relationships/image" Target="../media/image66.png"/><Relationship Id="rId4" Type="http://schemas.openxmlformats.org/officeDocument/2006/relationships/image" Target="../media/image5.png"/><Relationship Id="rId9" Type="http://schemas.openxmlformats.org/officeDocument/2006/relationships/image" Target="../media/image65.png"/><Relationship Id="rId14" Type="http://schemas.openxmlformats.org/officeDocument/2006/relationships/image" Target="../media/image6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2.emf"/><Relationship Id="rId4" Type="http://schemas.openxmlformats.org/officeDocument/2006/relationships/image" Target="../media/image7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.png"/><Relationship Id="rId13" Type="http://schemas.openxmlformats.org/officeDocument/2006/relationships/image" Target="../media/image85.png"/><Relationship Id="rId3" Type="http://schemas.openxmlformats.org/officeDocument/2006/relationships/image" Target="../media/image5.png"/><Relationship Id="rId7" Type="http://schemas.openxmlformats.org/officeDocument/2006/relationships/image" Target="../media/image79.png"/><Relationship Id="rId12" Type="http://schemas.openxmlformats.org/officeDocument/2006/relationships/image" Target="../media/image8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8.png"/><Relationship Id="rId11" Type="http://schemas.openxmlformats.org/officeDocument/2006/relationships/image" Target="../media/image83.png"/><Relationship Id="rId5" Type="http://schemas.openxmlformats.org/officeDocument/2006/relationships/image" Target="../media/image77.png"/><Relationship Id="rId10" Type="http://schemas.openxmlformats.org/officeDocument/2006/relationships/image" Target="../media/image82.png"/><Relationship Id="rId4" Type="http://schemas.openxmlformats.org/officeDocument/2006/relationships/image" Target="../media/image76.png"/><Relationship Id="rId9" Type="http://schemas.openxmlformats.org/officeDocument/2006/relationships/image" Target="../media/image81.png"/><Relationship Id="rId14" Type="http://schemas.openxmlformats.org/officeDocument/2006/relationships/image" Target="../media/image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2.png"/><Relationship Id="rId7" Type="http://schemas.openxmlformats.org/officeDocument/2006/relationships/image" Target="../media/image72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10" Type="http://schemas.openxmlformats.org/officeDocument/2006/relationships/image" Target="../media/image89.png"/><Relationship Id="rId4" Type="http://schemas.openxmlformats.org/officeDocument/2006/relationships/image" Target="../media/image86.jpeg"/><Relationship Id="rId9" Type="http://schemas.openxmlformats.org/officeDocument/2006/relationships/customXml" Target="../ink/ink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0.png"/><Relationship Id="rId5" Type="http://schemas.openxmlformats.org/officeDocument/2006/relationships/customXml" Target="../ink/ink2.xml"/><Relationship Id="rId4" Type="http://schemas.openxmlformats.org/officeDocument/2006/relationships/image" Target="../media/image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1.png"/><Relationship Id="rId5" Type="http://schemas.openxmlformats.org/officeDocument/2006/relationships/customXml" Target="../ink/ink3.xml"/><Relationship Id="rId4" Type="http://schemas.openxmlformats.org/officeDocument/2006/relationships/image" Target="../media/image41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2.png"/><Relationship Id="rId4" Type="http://schemas.openxmlformats.org/officeDocument/2006/relationships/customXml" Target="../ink/ink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3.png"/><Relationship Id="rId4" Type="http://schemas.openxmlformats.org/officeDocument/2006/relationships/customXml" Target="../ink/ink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9.w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5.png"/><Relationship Id="rId5" Type="http://schemas.openxmlformats.org/officeDocument/2006/relationships/customXml" Target="../ink/ink6.xml"/><Relationship Id="rId4" Type="http://schemas.openxmlformats.org/officeDocument/2006/relationships/image" Target="../media/image41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4.png"/><Relationship Id="rId4" Type="http://schemas.openxmlformats.org/officeDocument/2006/relationships/image" Target="../media/image90.w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4.png"/><Relationship Id="rId4" Type="http://schemas.openxmlformats.org/officeDocument/2006/relationships/image" Target="../media/image90.w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png"/><Relationship Id="rId3" Type="http://schemas.openxmlformats.org/officeDocument/2006/relationships/image" Target="../media/image95.jpeg"/><Relationship Id="rId7" Type="http://schemas.openxmlformats.org/officeDocument/2006/relationships/customXml" Target="../ink/ink7.xml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97.png"/><Relationship Id="rId4" Type="http://schemas.openxmlformats.org/officeDocument/2006/relationships/image" Target="../media/image96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2.png"/><Relationship Id="rId4" Type="http://schemas.openxmlformats.org/officeDocument/2006/relationships/customXml" Target="../ink/ink8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4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6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31" Type="http://schemas.openxmlformats.org/officeDocument/2006/relationships/image" Target="../media/image31.png"/><Relationship Id="rId4" Type="http://schemas.openxmlformats.org/officeDocument/2006/relationships/image" Target="../media/image5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8.w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9.wmf"/><Relationship Id="rId4" Type="http://schemas.openxmlformats.org/officeDocument/2006/relationships/image" Target="../media/image2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99.w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35.jpeg"/><Relationship Id="rId12" Type="http://schemas.openxmlformats.org/officeDocument/2006/relationships/image" Target="../media/image3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4.jpeg"/><Relationship Id="rId11" Type="http://schemas.openxmlformats.org/officeDocument/2006/relationships/image" Target="../media/image37.emf"/><Relationship Id="rId5" Type="http://schemas.openxmlformats.org/officeDocument/2006/relationships/image" Target="../media/image33.png"/><Relationship Id="rId10" Type="http://schemas.openxmlformats.org/officeDocument/2006/relationships/image" Target="../media/image36.png"/><Relationship Id="rId4" Type="http://schemas.openxmlformats.org/officeDocument/2006/relationships/image" Target="../media/image2.png"/><Relationship Id="rId9" Type="http://schemas.openxmlformats.org/officeDocument/2006/relationships/image" Target="../media/image3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9.wmf"/><Relationship Id="rId4" Type="http://schemas.openxmlformats.org/officeDocument/2006/relationships/image" Target="../media/image41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6.png"/><Relationship Id="rId5" Type="http://schemas.openxmlformats.org/officeDocument/2006/relationships/customXml" Target="../ink/ink9.xml"/><Relationship Id="rId4" Type="http://schemas.openxmlformats.org/officeDocument/2006/relationships/image" Target="../media/image2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7" Type="http://schemas.openxmlformats.org/officeDocument/2006/relationships/image" Target="../media/image105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4.png"/><Relationship Id="rId5" Type="http://schemas.openxmlformats.org/officeDocument/2006/relationships/image" Target="../media/image5.png"/><Relationship Id="rId4" Type="http://schemas.openxmlformats.org/officeDocument/2006/relationships/image" Target="../media/image4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24" Type="http://schemas.openxmlformats.org/officeDocument/2006/relationships/image" Target="../media/image4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3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24" Type="http://schemas.openxmlformats.org/officeDocument/2006/relationships/image" Target="../media/image4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3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63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5D2DA5B7-20BD-4EDC-A29E-7B83653C0D08}" type="slidenum">
              <a:rPr lang="en-US" altLang="en-US" sz="1200">
                <a:latin typeface="Tahoma" pitchFamily="34" charset="0"/>
              </a:rPr>
              <a:pPr/>
              <a:t>1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6387" name="Rectangle 3"/>
          <p:cNvSpPr>
            <a:spLocks noChangeArrowheads="1"/>
          </p:cNvSpPr>
          <p:nvPr/>
        </p:nvSpPr>
        <p:spPr bwMode="auto">
          <a:xfrm>
            <a:off x="371474" y="715963"/>
            <a:ext cx="5053281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4400" dirty="0">
                <a:solidFill>
                  <a:srgbClr val="000099"/>
                </a:solidFill>
                <a:latin typeface="Gill Sans MT" pitchFamily="34" charset="0"/>
              </a:rPr>
              <a:t>CS 125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4400" dirty="0">
                <a:solidFill>
                  <a:srgbClr val="000099"/>
                </a:solidFill>
                <a:latin typeface="Gill Sans MT" pitchFamily="34" charset="0"/>
              </a:rPr>
              <a:t>Computer Networks</a:t>
            </a:r>
          </a:p>
        </p:txBody>
      </p:sp>
      <p:sp>
        <p:nvSpPr>
          <p:cNvPr id="16388" name="Rectangle 4"/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ts val="3063"/>
              </a:lnSpc>
            </a:pPr>
            <a:r>
              <a:rPr lang="en-US" altLang="en-US" sz="2800" i="1">
                <a:solidFill>
                  <a:srgbClr val="008000"/>
                </a:solidFill>
              </a:rPr>
              <a:t>Computer Networking: A Top Down Approach </a:t>
            </a:r>
            <a:br>
              <a:rPr lang="en-US" altLang="en-US" sz="2800">
                <a:solidFill>
                  <a:srgbClr val="008000"/>
                </a:solidFill>
              </a:rPr>
            </a:br>
            <a:endParaRPr lang="en-US" altLang="en-US" sz="2000">
              <a:solidFill>
                <a:srgbClr val="008000"/>
              </a:solidFill>
            </a:endParaRPr>
          </a:p>
        </p:txBody>
      </p:sp>
      <p:sp>
        <p:nvSpPr>
          <p:cNvPr id="16389" name="Text Box 6"/>
          <p:cNvSpPr txBox="1">
            <a:spLocks noChangeArrowheads="1"/>
          </p:cNvSpPr>
          <p:nvPr/>
        </p:nvSpPr>
        <p:spPr bwMode="auto">
          <a:xfrm>
            <a:off x="369888" y="3241675"/>
            <a:ext cx="5378450" cy="1475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dirty="0"/>
              <a:t>A note on these slides:</a:t>
            </a:r>
          </a:p>
          <a:p>
            <a:r>
              <a:rPr lang="en-US" altLang="en-US" sz="1200" dirty="0"/>
              <a:t>The slides used in this class were derived from ones provided by Jim Kurose and Keith Ross, authors of the textbook for the course.</a:t>
            </a:r>
          </a:p>
          <a:p>
            <a:endParaRPr lang="en-US" altLang="ja-JP" sz="1200" dirty="0"/>
          </a:p>
          <a:p>
            <a:r>
              <a:rPr lang="en-US" altLang="ja-JP" sz="1200" dirty="0"/>
              <a:t>I would like to thank the authors for making the slides available.  They retain copyright in all of the original material.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29702" name="Text Box 7"/>
          <p:cNvSpPr txBox="1">
            <a:spLocks noChangeArrowheads="1"/>
          </p:cNvSpPr>
          <p:nvPr/>
        </p:nvSpPr>
        <p:spPr bwMode="auto">
          <a:xfrm>
            <a:off x="373063" y="4267200"/>
            <a:ext cx="5378450" cy="834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1400" dirty="0">
              <a:latin typeface="Gill Sans MT" pitchFamily="34" charset="0"/>
            </a:endParaRPr>
          </a:p>
          <a:p>
            <a:pPr>
              <a:lnSpc>
                <a:spcPct val="85000"/>
              </a:lnSpc>
            </a:pPr>
            <a:endParaRPr lang="en-US" altLang="en-US" sz="1200" dirty="0"/>
          </a:p>
          <a:p>
            <a:r>
              <a:rPr lang="en-US" altLang="en-US" sz="1200" dirty="0"/>
              <a:t>     Copyright 1996-2016</a:t>
            </a:r>
          </a:p>
          <a:p>
            <a:r>
              <a:rPr lang="en-US" altLang="en-US" sz="1200" dirty="0"/>
              <a:t>     </a:t>
            </a:r>
            <a:r>
              <a:rPr lang="en-US" altLang="en-US" sz="1200" dirty="0" err="1"/>
              <a:t>J.F</a:t>
            </a:r>
            <a:r>
              <a:rPr lang="en-US" altLang="en-US" sz="1200" dirty="0"/>
              <a:t> Kurose and </a:t>
            </a:r>
            <a:r>
              <a:rPr lang="en-US" altLang="en-US" sz="1200" dirty="0" err="1"/>
              <a:t>K.W</a:t>
            </a:r>
            <a:r>
              <a:rPr lang="en-US" altLang="en-US" sz="1200" dirty="0"/>
              <a:t>. Ross, All Rights Reserved</a:t>
            </a:r>
          </a:p>
        </p:txBody>
      </p:sp>
      <p:pic>
        <p:nvPicPr>
          <p:cNvPr id="16391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4678311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2" name="Picture 9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082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3" name="Picture 1" descr="kurose7e_cover_small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94" name="Rectangle 4"/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8000"/>
                </a:solidFill>
              </a:rPr>
              <a:t>7</a:t>
            </a:r>
            <a:r>
              <a:rPr lang="en-US" altLang="en-US" sz="1800" baseline="30000">
                <a:solidFill>
                  <a:srgbClr val="008000"/>
                </a:solidFill>
              </a:rPr>
              <a:t>th</a:t>
            </a:r>
            <a:r>
              <a:rPr lang="en-US" altLang="en-US" sz="1800">
                <a:solidFill>
                  <a:srgbClr val="008000"/>
                </a:solidFill>
              </a:rPr>
              <a:t> edition </a:t>
            </a:r>
            <a:br>
              <a:rPr lang="en-US" altLang="en-US" sz="1800">
                <a:solidFill>
                  <a:srgbClr val="008000"/>
                </a:solidFill>
              </a:rPr>
            </a:br>
            <a:r>
              <a:rPr lang="en-US" altLang="en-US" sz="1800">
                <a:solidFill>
                  <a:srgbClr val="008000"/>
                </a:solidFill>
              </a:rPr>
              <a:t>Jim Kurose, Keith Ross</a:t>
            </a:r>
            <a:br>
              <a:rPr lang="en-US" altLang="en-US" sz="1800">
                <a:solidFill>
                  <a:srgbClr val="008000"/>
                </a:solidFill>
              </a:rPr>
            </a:br>
            <a:r>
              <a:rPr lang="en-US" altLang="en-US" sz="1400">
                <a:solidFill>
                  <a:srgbClr val="008000"/>
                </a:solidFill>
              </a:rPr>
              <a:t>Pearson/Addison Wesley</a:t>
            </a:r>
            <a:br>
              <a:rPr lang="en-US" altLang="en-US" sz="1400">
                <a:solidFill>
                  <a:srgbClr val="008000"/>
                </a:solidFill>
              </a:rPr>
            </a:br>
            <a:r>
              <a:rPr lang="en-US" altLang="en-US" sz="1400">
                <a:solidFill>
                  <a:srgbClr val="008000"/>
                </a:solidFill>
              </a:rPr>
              <a:t>April 2016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29698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06375"/>
            <a:ext cx="5657850" cy="868363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What’</a:t>
            </a:r>
            <a:r>
              <a:rPr lang="en-US" altLang="ja-JP" dirty="0">
                <a:ea typeface="ＭＳ Ｐゴシック" charset="-128"/>
              </a:rPr>
              <a:t>s a protocol?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6100" y="1371600"/>
            <a:ext cx="3581400" cy="4648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human protocols:</a:t>
            </a:r>
          </a:p>
          <a:p>
            <a:pPr eaLnBrk="1" hangingPunct="1"/>
            <a:r>
              <a:rPr lang="en-US" altLang="ja-JP" sz="2400" dirty="0">
                <a:ea typeface="ＭＳ Ｐゴシック" charset="-128"/>
              </a:rPr>
              <a:t>“what’s the time?”</a:t>
            </a:r>
          </a:p>
          <a:p>
            <a:pPr eaLnBrk="1" hangingPunct="1"/>
            <a:r>
              <a:rPr lang="en-US" altLang="ja-JP" sz="2400" dirty="0">
                <a:ea typeface="ＭＳ Ｐゴシック" charset="-128"/>
              </a:rPr>
              <a:t>“I have a question”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introductions</a:t>
            </a:r>
            <a:endParaRPr lang="en-US" altLang="en-US" dirty="0">
              <a:ea typeface="ＭＳ Ｐゴシック" charset="-128"/>
            </a:endParaRPr>
          </a:p>
          <a:p>
            <a:pPr lvl="1" eaLnBrk="1" hangingPunct="1"/>
            <a:endParaRPr lang="en-US" altLang="en-US" sz="2000" dirty="0">
              <a:ea typeface="Arial" pitchFamily="34" charset="0"/>
            </a:endParaRPr>
          </a:p>
          <a:p>
            <a:pPr eaLnBrk="1" hangingPunct="1">
              <a:buFont typeface="Wingdings" pitchFamily="2" charset="2"/>
              <a:buNone/>
            </a:pPr>
            <a:r>
              <a:rPr lang="en-US" altLang="en-US" sz="2400" dirty="0">
                <a:ea typeface="ＭＳ Ｐゴシック" charset="-128"/>
              </a:rPr>
              <a:t>… specific messages sent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altLang="en-US" sz="2400" dirty="0">
                <a:ea typeface="ＭＳ Ｐゴシック" charset="-128"/>
              </a:rPr>
              <a:t>… specific actions taken when messages received, or other events</a:t>
            </a: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371600"/>
            <a:ext cx="3810000" cy="259080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network protocols: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/>
              <a:t>machines rather than humans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/>
              <a:t>all communication activity in Internet governed by protocols</a:t>
            </a:r>
          </a:p>
        </p:txBody>
      </p:sp>
      <p:sp>
        <p:nvSpPr>
          <p:cNvPr id="29702" name="Rectangle 5"/>
          <p:cNvSpPr>
            <a:spLocks noChangeArrowheads="1"/>
          </p:cNvSpPr>
          <p:nvPr/>
        </p:nvSpPr>
        <p:spPr bwMode="auto">
          <a:xfrm>
            <a:off x="4343400" y="3962400"/>
            <a:ext cx="44783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protocols</a:t>
            </a:r>
            <a:r>
              <a:rPr lang="en-US" altLang="en-US" sz="2800" i="1">
                <a:latin typeface="Gill Sans MT" pitchFamily="34" charset="0"/>
              </a:rPr>
              <a:t> define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format</a:t>
            </a:r>
            <a:r>
              <a:rPr lang="en-US" altLang="en-US" sz="2800" i="1">
                <a:latin typeface="Gill Sans MT" pitchFamily="34" charset="0"/>
              </a:rPr>
              <a:t>,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order</a:t>
            </a:r>
            <a:r>
              <a:rPr lang="en-US" altLang="en-US" sz="2800" i="1">
                <a:latin typeface="Gill Sans MT" pitchFamily="34" charset="0"/>
              </a:rPr>
              <a:t> of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messages sent and received</a:t>
            </a:r>
            <a:r>
              <a:rPr lang="en-US" altLang="en-US" sz="2800" i="1">
                <a:latin typeface="Gill Sans MT" pitchFamily="34" charset="0"/>
              </a:rPr>
              <a:t> among network entities, and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actions taken</a:t>
            </a:r>
            <a:r>
              <a:rPr lang="en-US" altLang="en-US" sz="2800" i="1">
                <a:latin typeface="Gill Sans MT" pitchFamily="34" charset="0"/>
              </a:rPr>
              <a:t> on message transmission, receipt</a:t>
            </a:r>
            <a:r>
              <a:rPr lang="en-US" altLang="en-US" i="1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29703" name="Rectangle 6"/>
          <p:cNvSpPr>
            <a:spLocks noChangeArrowheads="1"/>
          </p:cNvSpPr>
          <p:nvPr/>
        </p:nvSpPr>
        <p:spPr bwMode="auto">
          <a:xfrm>
            <a:off x="4335463" y="3962400"/>
            <a:ext cx="4503737" cy="23622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2970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704006E-5F46-4E1C-9E4A-342A5DB7FC65}" type="slidenum">
              <a:rPr lang="en-US" altLang="en-US" sz="1200">
                <a:latin typeface="Tahoma" pitchFamily="34" charset="0"/>
              </a:rPr>
              <a:pPr/>
              <a:t>10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317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8153400" cy="685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>
                <a:ea typeface="ＭＳ Ｐゴシック" charset="-128"/>
              </a:rPr>
              <a:t>a human protocol and a computer network protocol: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>
              <a:ea typeface="ＭＳ Ｐゴシック" charset="-128"/>
            </a:endParaRPr>
          </a:p>
        </p:txBody>
      </p:sp>
      <p:sp>
        <p:nvSpPr>
          <p:cNvPr id="31747" name="Rectangle 8"/>
          <p:cNvSpPr>
            <a:spLocks noChangeArrowheads="1"/>
          </p:cNvSpPr>
          <p:nvPr/>
        </p:nvSpPr>
        <p:spPr bwMode="auto">
          <a:xfrm>
            <a:off x="628650" y="5862638"/>
            <a:ext cx="441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Q:</a:t>
            </a:r>
            <a:r>
              <a:rPr lang="en-US" altLang="en-US" sz="2800">
                <a:latin typeface="Gill Sans MT" pitchFamily="34" charset="0"/>
              </a:rPr>
              <a:t> other human protocols? </a:t>
            </a:r>
          </a:p>
        </p:txBody>
      </p:sp>
      <p:sp>
        <p:nvSpPr>
          <p:cNvPr id="31748" name="Line 10"/>
          <p:cNvSpPr>
            <a:spLocks noChangeShapeType="1"/>
          </p:cNvSpPr>
          <p:nvPr/>
        </p:nvSpPr>
        <p:spPr bwMode="auto">
          <a:xfrm>
            <a:off x="1257300" y="2771775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1749" name="Picture 62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613" y="237648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0" name="Picture 63" descr="Bo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963" y="277177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1" name="Text Box 64"/>
          <p:cNvSpPr txBox="1">
            <a:spLocks noChangeArrowheads="1"/>
          </p:cNvSpPr>
          <p:nvPr/>
        </p:nvSpPr>
        <p:spPr bwMode="auto">
          <a:xfrm>
            <a:off x="1698625" y="2484438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2" name="Line 66"/>
          <p:cNvSpPr>
            <a:spLocks noChangeShapeType="1"/>
          </p:cNvSpPr>
          <p:nvPr/>
        </p:nvSpPr>
        <p:spPr bwMode="auto">
          <a:xfrm flipV="1">
            <a:off x="949325" y="3330575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3" name="Text Box 67"/>
          <p:cNvSpPr txBox="1">
            <a:spLocks noChangeArrowheads="1"/>
          </p:cNvSpPr>
          <p:nvPr/>
        </p:nvSpPr>
        <p:spPr bwMode="auto">
          <a:xfrm>
            <a:off x="1689100" y="3108325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4" name="Line 70"/>
          <p:cNvSpPr>
            <a:spLocks noChangeShapeType="1"/>
          </p:cNvSpPr>
          <p:nvPr/>
        </p:nvSpPr>
        <p:spPr bwMode="auto">
          <a:xfrm>
            <a:off x="933450" y="3762375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5" name="Group 72"/>
          <p:cNvGrpSpPr>
            <a:grpSpLocks/>
          </p:cNvGrpSpPr>
          <p:nvPr/>
        </p:nvGrpSpPr>
        <p:grpSpPr bwMode="auto">
          <a:xfrm>
            <a:off x="1471613" y="3694113"/>
            <a:ext cx="1014412" cy="701675"/>
            <a:chOff x="761" y="2747"/>
            <a:chExt cx="639" cy="442"/>
          </a:xfrm>
        </p:grpSpPr>
        <p:sp>
          <p:nvSpPr>
            <p:cNvPr id="31816" name="Rectangle 71"/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7" name="Text Box 69"/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31756" name="Line 73"/>
          <p:cNvSpPr>
            <a:spLocks noChangeShapeType="1"/>
          </p:cNvSpPr>
          <p:nvPr/>
        </p:nvSpPr>
        <p:spPr bwMode="auto">
          <a:xfrm flipV="1">
            <a:off x="1095375" y="4333875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7" name="Group 76"/>
          <p:cNvGrpSpPr>
            <a:grpSpLocks/>
          </p:cNvGrpSpPr>
          <p:nvPr/>
        </p:nvGrpSpPr>
        <p:grpSpPr bwMode="auto">
          <a:xfrm>
            <a:off x="1565275" y="4338638"/>
            <a:ext cx="796925" cy="457200"/>
            <a:chOff x="1046" y="2771"/>
            <a:chExt cx="502" cy="288"/>
          </a:xfrm>
        </p:grpSpPr>
        <p:sp>
          <p:nvSpPr>
            <p:cNvPr id="31814" name="Rectangle 75"/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5" name="Text Box 74"/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31758" name="Line 85"/>
          <p:cNvSpPr>
            <a:spLocks noChangeShapeType="1"/>
          </p:cNvSpPr>
          <p:nvPr/>
        </p:nvSpPr>
        <p:spPr bwMode="auto">
          <a:xfrm flipV="1">
            <a:off x="5165725" y="4525963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9" name="Line 89"/>
          <p:cNvSpPr>
            <a:spLocks noChangeShapeType="1"/>
          </p:cNvSpPr>
          <p:nvPr/>
        </p:nvSpPr>
        <p:spPr bwMode="auto">
          <a:xfrm>
            <a:off x="5180013" y="2811463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90"/>
          <p:cNvSpPr>
            <a:spLocks noChangeShapeType="1"/>
          </p:cNvSpPr>
          <p:nvPr/>
        </p:nvSpPr>
        <p:spPr bwMode="auto">
          <a:xfrm flipV="1">
            <a:off x="5118100" y="3317875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Rectangle 92"/>
          <p:cNvSpPr>
            <a:spLocks noChangeArrowheads="1"/>
          </p:cNvSpPr>
          <p:nvPr/>
        </p:nvSpPr>
        <p:spPr bwMode="auto">
          <a:xfrm>
            <a:off x="5553075" y="3340100"/>
            <a:ext cx="1438275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2" name="Text Box 91"/>
          <p:cNvSpPr txBox="1">
            <a:spLocks noChangeArrowheads="1"/>
          </p:cNvSpPr>
          <p:nvPr/>
        </p:nvSpPr>
        <p:spPr bwMode="auto">
          <a:xfrm>
            <a:off x="5370513" y="3341688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31763" name="Line 94"/>
          <p:cNvSpPr>
            <a:spLocks noChangeShapeType="1"/>
          </p:cNvSpPr>
          <p:nvPr/>
        </p:nvSpPr>
        <p:spPr bwMode="auto">
          <a:xfrm>
            <a:off x="5165725" y="3963988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4" name="Group 97"/>
          <p:cNvGrpSpPr>
            <a:grpSpLocks/>
          </p:cNvGrpSpPr>
          <p:nvPr/>
        </p:nvGrpSpPr>
        <p:grpSpPr bwMode="auto">
          <a:xfrm>
            <a:off x="5378450" y="4029075"/>
            <a:ext cx="3794125" cy="366713"/>
            <a:chOff x="3212" y="2597"/>
            <a:chExt cx="2390" cy="231"/>
          </a:xfrm>
        </p:grpSpPr>
        <p:sp>
          <p:nvSpPr>
            <p:cNvPr id="31812" name="Rectangle 96"/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3" name="Text Box 95"/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 dirty="0">
                  <a:solidFill>
                    <a:srgbClr val="CC0000"/>
                  </a:solidFill>
                </a:rPr>
                <a:t>GET</a:t>
              </a:r>
              <a:r>
                <a:rPr lang="en-US" altLang="en-US" sz="1400" dirty="0">
                  <a:solidFill>
                    <a:srgbClr val="CC0000"/>
                  </a:solidFill>
                </a:rPr>
                <a:t> https://www.hmc.edu/clinic</a:t>
              </a:r>
              <a:endParaRPr lang="en-US" altLang="en-US" dirty="0">
                <a:solidFill>
                  <a:srgbClr val="CC0000"/>
                </a:solidFill>
              </a:endParaRPr>
            </a:p>
          </p:txBody>
        </p:sp>
      </p:grpSp>
      <p:sp>
        <p:nvSpPr>
          <p:cNvPr id="31765" name="Rectangle 99"/>
          <p:cNvSpPr>
            <a:spLocks noChangeArrowheads="1"/>
          </p:cNvSpPr>
          <p:nvPr/>
        </p:nvSpPr>
        <p:spPr bwMode="auto">
          <a:xfrm>
            <a:off x="5934075" y="4624388"/>
            <a:ext cx="919163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6" name="Text Box 100"/>
          <p:cNvSpPr txBox="1">
            <a:spLocks noChangeArrowheads="1"/>
          </p:cNvSpPr>
          <p:nvPr/>
        </p:nvSpPr>
        <p:spPr bwMode="auto">
          <a:xfrm>
            <a:off x="5900738" y="4510088"/>
            <a:ext cx="93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31767" name="Line 101"/>
          <p:cNvSpPr>
            <a:spLocks noChangeShapeType="1"/>
          </p:cNvSpPr>
          <p:nvPr/>
        </p:nvSpPr>
        <p:spPr bwMode="auto">
          <a:xfrm>
            <a:off x="4057650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8" name="Group 105"/>
          <p:cNvGrpSpPr>
            <a:grpSpLocks/>
          </p:cNvGrpSpPr>
          <p:nvPr/>
        </p:nvGrpSpPr>
        <p:grpSpPr bwMode="auto">
          <a:xfrm>
            <a:off x="3735388" y="4972050"/>
            <a:ext cx="720725" cy="396875"/>
            <a:chOff x="2198" y="3221"/>
            <a:chExt cx="454" cy="250"/>
          </a:xfrm>
        </p:grpSpPr>
        <p:sp>
          <p:nvSpPr>
            <p:cNvPr id="31810" name="Rectangle 104"/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1811" name="Text Box 102"/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31769" name="Rectangle 52"/>
          <p:cNvSpPr>
            <a:spLocks noChangeArrowheads="1"/>
          </p:cNvSpPr>
          <p:nvPr/>
        </p:nvSpPr>
        <p:spPr bwMode="auto">
          <a:xfrm>
            <a:off x="5465763" y="2751138"/>
            <a:ext cx="1365250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31770" name="Text Box 91"/>
          <p:cNvSpPr txBox="1">
            <a:spLocks noChangeArrowheads="1"/>
          </p:cNvSpPr>
          <p:nvPr/>
        </p:nvSpPr>
        <p:spPr bwMode="auto">
          <a:xfrm>
            <a:off x="5414963" y="2682875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request</a:t>
            </a:r>
          </a:p>
        </p:txBody>
      </p:sp>
      <p:pic>
        <p:nvPicPr>
          <p:cNvPr id="31771" name="Picture 53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72" name="Rectangle 2"/>
          <p:cNvSpPr>
            <a:spLocks noChangeArrowheads="1"/>
          </p:cNvSpPr>
          <p:nvPr/>
        </p:nvSpPr>
        <p:spPr bwMode="auto">
          <a:xfrm>
            <a:off x="487363" y="206375"/>
            <a:ext cx="565785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400" dirty="0">
                <a:solidFill>
                  <a:srgbClr val="000099"/>
                </a:solidFill>
                <a:latin typeface="Gill Sans MT" pitchFamily="34" charset="0"/>
              </a:rPr>
              <a:t>What’</a:t>
            </a:r>
            <a:r>
              <a:rPr lang="en-US" altLang="ja-JP" sz="4400" dirty="0">
                <a:solidFill>
                  <a:srgbClr val="000099"/>
                </a:solidFill>
                <a:latin typeface="Gill Sans MT" pitchFamily="34" charset="0"/>
              </a:rPr>
              <a:t>s a protocol?</a:t>
            </a:r>
            <a:endParaRPr lang="en-US" altLang="en-US" sz="4400" dirty="0">
              <a:solidFill>
                <a:srgbClr val="000099"/>
              </a:solidFill>
              <a:latin typeface="Gill Sans MT" pitchFamily="34" charset="0"/>
            </a:endParaRPr>
          </a:p>
        </p:txBody>
      </p:sp>
      <p:grpSp>
        <p:nvGrpSpPr>
          <p:cNvPr id="31773" name="Group 57"/>
          <p:cNvGrpSpPr>
            <a:grpSpLocks/>
          </p:cNvGrpSpPr>
          <p:nvPr/>
        </p:nvGrpSpPr>
        <p:grpSpPr bwMode="auto">
          <a:xfrm>
            <a:off x="7412038" y="2782888"/>
            <a:ext cx="431800" cy="755650"/>
            <a:chOff x="4140" y="429"/>
            <a:chExt cx="1425" cy="2396"/>
          </a:xfrm>
        </p:grpSpPr>
        <p:sp>
          <p:nvSpPr>
            <p:cNvPr id="31778" name="Freeform 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59"/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0" name="Freeform 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Rectangle 62"/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3" name="Group 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808" name="AutoShape 64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9" name="AutoShape 65"/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4" name="Rectangle 66"/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5" name="Group 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806" name="AutoShape 68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7" name="AutoShape 69"/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6" name="Rectangle 70"/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7" name="Rectangle 71"/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8" name="Group 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804" name="AutoShape 73"/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5" name="AutoShape 74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9" name="Freeform 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0" name="Group 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802" name="AutoShape 77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3" name="AutoShape 78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91" name="Rectangle 79"/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2" name="Freeform 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Oval 82"/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5" name="Freeform 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AutoShape 84"/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7" name="AutoShape 85"/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8" name="Oval 86"/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9" name="Oval 87"/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31800" name="Oval 88"/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801" name="Rectangle 89"/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1774" name="Group 90"/>
          <p:cNvGrpSpPr>
            <a:grpSpLocks/>
          </p:cNvGrpSpPr>
          <p:nvPr/>
        </p:nvGrpSpPr>
        <p:grpSpPr bwMode="auto">
          <a:xfrm>
            <a:off x="4275138" y="2339975"/>
            <a:ext cx="893762" cy="828675"/>
            <a:chOff x="-44" y="1473"/>
            <a:chExt cx="981" cy="1105"/>
          </a:xfrm>
        </p:grpSpPr>
        <p:pic>
          <p:nvPicPr>
            <p:cNvPr id="31776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77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177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FB05BE5-2281-43D3-958B-1E037F17A778}" type="slidenum">
              <a:rPr lang="en-US" altLang="en-US" sz="1200">
                <a:latin typeface="Tahoma" pitchFamily="34" charset="0"/>
              </a:rPr>
              <a:pPr/>
              <a:t>11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33794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Chapter 1: roadmap</a:t>
            </a:r>
          </a:p>
        </p:txBody>
      </p:sp>
      <p:sp>
        <p:nvSpPr>
          <p:cNvPr id="3379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itchFamily="34" charset="0"/>
              </a:rPr>
              <a:t>1.2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solidFill>
                  <a:srgbClr val="CC0000"/>
                </a:solidFill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</p:txBody>
      </p:sp>
      <p:sp>
        <p:nvSpPr>
          <p:cNvPr id="3379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CDFA1316-DD85-4CF0-82D0-5A0AFA65E6F4}" type="slidenum">
              <a:rPr lang="en-US" altLang="en-US" sz="1200">
                <a:latin typeface="Tahoma" pitchFamily="34" charset="0"/>
              </a:rPr>
              <a:pPr/>
              <a:t>12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35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01613"/>
            <a:ext cx="7772400" cy="8921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A closer look at network structure: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7513" y="1381125"/>
            <a:ext cx="4203700" cy="104775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</a:rPr>
              <a:t>network edge: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hosts: clients and servers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servers often in data centers</a:t>
            </a:r>
          </a:p>
          <a:p>
            <a:pPr lvl="1" eaLnBrk="1" hangingPunct="1">
              <a:buSzPct val="75000"/>
              <a:buFont typeface="Arial"/>
              <a:buChar char="•"/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0088" name="Rectangle 872"/>
          <p:cNvSpPr>
            <a:spLocks noChangeArrowheads="1"/>
          </p:cNvSpPr>
          <p:nvPr/>
        </p:nvSpPr>
        <p:spPr bwMode="auto">
          <a:xfrm>
            <a:off x="419100" y="3068638"/>
            <a:ext cx="4027488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95288" indent="-3952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access networks, physical media:</a:t>
            </a:r>
            <a:r>
              <a:rPr lang="en-US" altLang="en-US" sz="2800">
                <a:latin typeface="Gill Sans MT" pitchFamily="34" charset="0"/>
              </a:rPr>
              <a:t> wired, wireless communication links</a:t>
            </a:r>
            <a:r>
              <a:rPr lang="en-US" altLang="en-US" sz="2800">
                <a:solidFill>
                  <a:srgbClr val="FF0000"/>
                </a:solidFill>
                <a:latin typeface="Gill Sans MT" pitchFamily="34" charset="0"/>
              </a:rPr>
              <a:t> </a:t>
            </a:r>
            <a:endParaRPr lang="en-US" altLang="en-US">
              <a:latin typeface="Gill Sans MT" pitchFamily="34" charset="0"/>
            </a:endParaRPr>
          </a:p>
        </p:txBody>
      </p:sp>
      <p:sp>
        <p:nvSpPr>
          <p:cNvPr id="10089" name="Rectangle 873"/>
          <p:cNvSpPr>
            <a:spLocks noChangeArrowheads="1"/>
          </p:cNvSpPr>
          <p:nvPr/>
        </p:nvSpPr>
        <p:spPr bwMode="auto">
          <a:xfrm>
            <a:off x="447675" y="4784725"/>
            <a:ext cx="381000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95288" indent="-395288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core: 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interconnected routers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network of networks</a:t>
            </a:r>
          </a:p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Char char="q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35846" name="Picture 54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8778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F75C437-588A-4F98-A289-EA7D41E8BF9A}" type="slidenum">
              <a:rPr lang="en-US" altLang="en-US" sz="1200">
                <a:latin typeface="Tahoma" pitchFamily="34" charset="0"/>
              </a:rPr>
              <a:pPr/>
              <a:t>13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35848" name="Group 621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35849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52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6459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460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5853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5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6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7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4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5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66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7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8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5887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5888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35889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6457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8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0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2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644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5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5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52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55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6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53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4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3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644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4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4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44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47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8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45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6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4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643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3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3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36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9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0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37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8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5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6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642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2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2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28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1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2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9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0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7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641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20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23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4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1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2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8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640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12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15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6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13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4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9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640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0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0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04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07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8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05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6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00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6385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6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7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8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9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0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1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2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3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4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5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6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7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8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9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400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01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02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5903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6383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4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4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6381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2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5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6379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0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6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6377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78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5907" name="Picture 933" descr="iphone_stylized_small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8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9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10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6345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6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47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8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9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0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75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6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1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2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73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4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3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4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5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71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2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6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57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6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0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8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9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0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1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2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3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4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5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6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67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8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5911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6313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4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15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6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7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18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43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4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19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0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41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2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1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2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3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39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0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4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25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37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38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6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7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8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9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0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1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2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3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4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35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6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12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13" name="Picture 1006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4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15" name="Picture 1008" descr="screen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6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22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36307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8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9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0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1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2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23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929" name="Picture 1030" descr="laptop_keyboard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0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31" name="Picture 1032" descr="screen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2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38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6301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2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3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4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5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6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39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45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6279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0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6281" name="Picture 1056" descr="screen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2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3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4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5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6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7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288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6295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6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7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8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9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0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89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0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1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2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3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4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5946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7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35948" name="Picture 1081" descr="laptop_keyboard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9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50" name="Picture 1083" descr="screen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51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57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6273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4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5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6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7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8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58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64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626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6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6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68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71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2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9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0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5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625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60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63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4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1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2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6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624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52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55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6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53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4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7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624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4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4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44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47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8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45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6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8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623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3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3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36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39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0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37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8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9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6231" name="Picture 555" descr="fridge2.png"/>
              <p:cNvPicPr>
                <a:picLocks noChangeAspect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232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5970" name="Picture 603" descr="car_icon_small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1" name="Picture 814" descr="light2.png"/>
            <p:cNvPicPr>
              <a:picLocks noChangeAspect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2" name="Picture 1017" descr="antenna_stylized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3" name="Picture 1017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74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87" name="Oval 138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8" name="Rectangle 1387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9" name="Oval 138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90" name="Freeform 1389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1" name="Freeform 139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2" name="Freeform 139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3" name="Freeform 139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94" name="Straight Connector 1393"/>
              <p:cNvCxnSpPr>
                <a:cxnSpLocks noChangeShapeType="1"/>
                <a:endCxn id="138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5" name="Straight Connector 139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5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229" name="Oval 122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79" name="Rectangle 1378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0" name="Oval 137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1" name="Freeform 1380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2" name="Freeform 138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3" name="Freeform 138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4" name="Freeform 138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85" name="Straight Connector 1384"/>
              <p:cNvCxnSpPr>
                <a:cxnSpLocks noChangeShapeType="1"/>
                <a:endCxn id="138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6" name="Straight Connector 138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6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194" name="Oval 119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5" name="Rectangle 1194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6" name="Oval 119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7" name="Freeform 1196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4" name="Freeform 122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5" name="Freeform 122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6" name="Freeform 122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27" name="Straight Connector 1226"/>
              <p:cNvCxnSpPr>
                <a:cxnSpLocks noChangeShapeType="1"/>
                <a:endCxn id="119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8" name="Straight Connector 122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7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185" name="Oval 118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6" name="Rectangle 1185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7" name="Oval 118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8" name="Freeform 1187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9" name="Freeform 118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0" name="Freeform 118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1" name="Freeform 119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2" name="Straight Connector 1191"/>
              <p:cNvCxnSpPr>
                <a:cxnSpLocks noChangeShapeType="1"/>
                <a:endCxn id="118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3" name="Straight Connector 119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8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122" name="Oval 112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3" name="Rectangle 1122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4" name="Oval 112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5" name="Freeform 1124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0" name="Freeform 117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1" name="Freeform 118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2" name="Freeform 118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3" name="Straight Connector 1182"/>
              <p:cNvCxnSpPr>
                <a:cxnSpLocks noChangeShapeType="1"/>
                <a:endCxn id="11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Straight Connector 118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9" name="Group 752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057" name="Oval 1056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58" name="Rectangle 1057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59" name="Oval 1058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66" name="Freeform 1065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17" name="Freeform 111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8" name="Freeform 111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9" name="Freeform 111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20" name="Straight Connector 1119"/>
              <p:cNvCxnSpPr>
                <a:cxnSpLocks noChangeShapeType="1"/>
                <a:endCxn id="10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21" name="Straight Connector 112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0" name="Group 753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991" name="Oval 9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3" name="Rectangle 992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4" name="Oval 99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6" name="Freeform 995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8" name="Freeform 99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99" name="Freeform 99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00" name="Freeform 99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29" name="Straight Connector 1028"/>
              <p:cNvCxnSpPr>
                <a:cxnSpLocks noChangeShapeType="1"/>
                <a:endCxn id="99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48" name="Straight Connector 104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1" name="Group 754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933" name="Oval 93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4" name="Rectangle 933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5" name="Oval 93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6" name="Freeform 935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7" name="Freeform 93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8" name="Freeform 93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7" name="Straight Connector 956"/>
              <p:cNvCxnSpPr>
                <a:cxnSpLocks noChangeShapeType="1"/>
                <a:endCxn id="93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" name="Straight Connector 98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2" name="Group 755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924" name="Oval 92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5" name="Rectangle 924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6" name="Oval 92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7" name="Freeform 926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8" name="Freeform 92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9" name="Freeform 92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0" name="Freeform 92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31" name="Straight Connector 930"/>
              <p:cNvCxnSpPr>
                <a:cxnSpLocks noChangeShapeType="1"/>
                <a:endCxn id="92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32" name="Straight Connector 93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3" name="Group 756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915" name="Oval 914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6" name="Rectangle 915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7" name="Oval 916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8" name="Freeform 917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9" name="Freeform 918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0" name="Freeform 919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1" name="Freeform 920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22" name="Straight Connector 921"/>
              <p:cNvCxnSpPr>
                <a:cxnSpLocks noChangeShapeType="1"/>
                <a:endCxn id="91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23" name="Straight Connector 922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4" name="Group 757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906" name="Oval 905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7" name="Rectangle 906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8" name="Oval 907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9" name="Freeform 908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0" name="Freeform 909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1" name="Freeform 910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2" name="Freeform 911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13" name="Straight Connector 912"/>
              <p:cNvCxnSpPr>
                <a:cxnSpLocks noChangeShapeType="1"/>
                <a:endCxn id="90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14" name="Straight Connector 91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35985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97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361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27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30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1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8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8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3611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1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1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19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22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3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0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9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3610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0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1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11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14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5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12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0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001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3610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0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0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03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06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7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04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2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3609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9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9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095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8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9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96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7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3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3608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8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8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087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0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1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88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9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4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36005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36006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36007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36008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36009" name="Picture 269" descr="cell_tower_radiation copy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6010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849" name="Oval 84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0" name="Rectangle 849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1" name="Oval 85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2" name="Freeform 851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3" name="Freeform 85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4" name="Freeform 85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5" name="Freeform 85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56" name="Straight Connector 855"/>
              <p:cNvCxnSpPr>
                <a:cxnSpLocks noChangeShapeType="1"/>
                <a:endCxn id="85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7" name="Straight Connector 85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1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840" name="Oval 83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1" name="Rectangle 840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2" name="Oval 84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3" name="Freeform 842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4" name="Freeform 84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5" name="Freeform 84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6" name="Freeform 84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47" name="Straight Connector 846"/>
              <p:cNvCxnSpPr>
                <a:cxnSpLocks noChangeShapeType="1"/>
                <a:endCxn id="84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48" name="Straight Connector 84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2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831" name="Oval 83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Rectangle 831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Oval 83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4" name="Freeform 833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5" name="Freeform 83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6" name="Freeform 83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7" name="Freeform 83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8" name="Straight Connector 837"/>
              <p:cNvCxnSpPr>
                <a:cxnSpLocks noChangeShapeType="1"/>
                <a:endCxn id="83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9" name="Straight Connector 83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3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822" name="Oval 82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Rectangle 822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Oval 82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5" name="Freeform 824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6" name="Freeform 82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7" name="Freeform 82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8" name="Freeform 82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9" name="Straight Connector 828"/>
              <p:cNvCxnSpPr>
                <a:cxnSpLocks noChangeShapeType="1"/>
                <a:endCxn id="8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0" name="Straight Connector 82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4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813" name="Oval 81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Rectangle 813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Oval 81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6" name="Freeform 815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7" name="Freeform 81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8" name="Freeform 81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9" name="Freeform 81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0" name="Straight Connector 819"/>
              <p:cNvCxnSpPr>
                <a:cxnSpLocks noChangeShapeType="1"/>
                <a:endCxn id="8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1" name="Straight Connector 82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5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804" name="Oval 80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Rectangle 804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Oval 80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7" name="Freeform 806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8" name="Freeform 80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9" name="Freeform 80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0" name="Freeform 80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1" name="Straight Connector 810"/>
              <p:cNvCxnSpPr>
                <a:cxnSpLocks noChangeShapeType="1"/>
                <a:endCxn id="80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2" name="Straight Connector 81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6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795" name="Oval 79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Rectangle 795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Oval 79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8" name="Freeform 797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9" name="Freeform 79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0" name="Freeform 79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1" name="Freeform 80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2" name="Straight Connector 801"/>
              <p:cNvCxnSpPr>
                <a:cxnSpLocks noChangeShapeType="1"/>
                <a:endCxn id="79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3" name="Straight Connector 80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36017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8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9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20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378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8138" y="196850"/>
            <a:ext cx="8382000" cy="83502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Access networks and physical media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00075" y="1371600"/>
            <a:ext cx="4010025" cy="50101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Q: How to connect end systems to edge router?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residential access nets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institutional access networks (school, company)</a:t>
            </a:r>
          </a:p>
          <a:p>
            <a:pPr marL="287338" indent="-287338" eaLnBrk="1" hangingPunct="1">
              <a:spcAft>
                <a:spcPct val="30000"/>
              </a:spcAft>
              <a:buFont typeface="Wingdings" charset="2"/>
              <a:buChar char="§"/>
              <a:defRPr/>
            </a:pPr>
            <a:r>
              <a:rPr lang="en-US" sz="2400" dirty="0"/>
              <a:t>mobile access networks</a:t>
            </a:r>
            <a:endParaRPr lang="en-US" sz="2400" dirty="0">
              <a:solidFill>
                <a:srgbClr val="FF0000"/>
              </a:solidFill>
            </a:endParaRPr>
          </a:p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keep in mind: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bandwidth (bits per second) of access network?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shared or dedicated?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latency also matters (satellite connections)</a:t>
            </a:r>
          </a:p>
        </p:txBody>
      </p:sp>
      <p:pic>
        <p:nvPicPr>
          <p:cNvPr id="37892" name="Picture 9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938" y="830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7A027E6-BFDD-4AB1-B910-820BC1BE8A55}" type="slidenum">
              <a:rPr lang="en-US" altLang="en-US" sz="1200">
                <a:latin typeface="Tahoma" pitchFamily="34" charset="0"/>
              </a:rPr>
              <a:pPr/>
              <a:t>14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37894" name="Group 2"/>
          <p:cNvGrpSpPr>
            <a:grpSpLocks/>
          </p:cNvGrpSpPr>
          <p:nvPr/>
        </p:nvGrpSpPr>
        <p:grpSpPr bwMode="auto">
          <a:xfrm>
            <a:off x="5202238" y="1546225"/>
            <a:ext cx="3551237" cy="4449763"/>
            <a:chOff x="5202238" y="1546225"/>
            <a:chExt cx="3551237" cy="4450443"/>
          </a:xfrm>
        </p:grpSpPr>
        <p:sp>
          <p:nvSpPr>
            <p:cNvPr id="37895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896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8461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462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7897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99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0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1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08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09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10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11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12" name="Freeform 709"/>
            <p:cNvSpPr>
              <a:spLocks/>
            </p:cNvSpPr>
            <p:nvPr/>
          </p:nvSpPr>
          <p:spPr bwMode="auto">
            <a:xfrm>
              <a:off x="7015163" y="3530600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710"/>
            <p:cNvSpPr>
              <a:spLocks/>
            </p:cNvSpPr>
            <p:nvPr/>
          </p:nvSpPr>
          <p:spPr bwMode="auto">
            <a:xfrm>
              <a:off x="7023100" y="2005013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7933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7934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37935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8459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0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36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38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845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5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5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54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57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8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55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6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39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844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4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4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46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9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0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47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8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0" name="Group 755"/>
            <p:cNvGrpSpPr>
              <a:grpSpLocks/>
            </p:cNvGrpSpPr>
            <p:nvPr/>
          </p:nvGrpSpPr>
          <p:grpSpPr bwMode="auto">
            <a:xfrm>
              <a:off x="7762875" y="2759075"/>
              <a:ext cx="390525" cy="174625"/>
              <a:chOff x="4334" y="1470"/>
              <a:chExt cx="246" cy="107"/>
            </a:xfrm>
          </p:grpSpPr>
          <p:sp>
            <p:nvSpPr>
              <p:cNvPr id="3843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3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3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38" name="Group 75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1" name="Freeform 7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2" name="Freeform 7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9" name="Line 76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0" name="Line 76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1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842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30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33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4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1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2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42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43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841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22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25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6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23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4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4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841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1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1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14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17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8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15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6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5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840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0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0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06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9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0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07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8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6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839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39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39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398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1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2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99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0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7" name="Group 837"/>
            <p:cNvGrpSpPr>
              <a:grpSpLocks/>
            </p:cNvGrpSpPr>
            <p:nvPr/>
          </p:nvGrpSpPr>
          <p:grpSpPr bwMode="auto">
            <a:xfrm>
              <a:off x="6024563" y="1744663"/>
              <a:ext cx="517525" cy="508000"/>
              <a:chOff x="2922" y="1424"/>
              <a:chExt cx="326" cy="320"/>
            </a:xfrm>
          </p:grpSpPr>
          <p:sp>
            <p:nvSpPr>
              <p:cNvPr id="38387" name="Oval 838"/>
              <p:cNvSpPr>
                <a:spLocks noChangeArrowheads="1"/>
              </p:cNvSpPr>
              <p:nvPr/>
            </p:nvSpPr>
            <p:spPr bwMode="auto">
              <a:xfrm>
                <a:off x="2922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88" name="Group 839"/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38390" name="Oval 840"/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1" name="Oval 841"/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2" name="Oval 842"/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3" name="Oval 843"/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4" name="Freeform 844"/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80"/>
                    <a:gd name="T31" fmla="*/ 0 h 956"/>
                    <a:gd name="T32" fmla="*/ 1180 w 1180"/>
                    <a:gd name="T33" fmla="*/ 956 h 9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33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89" name="Freeform 845"/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0"/>
                  <a:gd name="T31" fmla="*/ 0 h 956"/>
                  <a:gd name="T32" fmla="*/ 1180 w 1180"/>
                  <a:gd name="T33" fmla="*/ 956 h 9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90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8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8371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2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3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4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5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6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7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8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9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0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1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2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3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4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5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6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49" name="Group 863"/>
            <p:cNvGrpSpPr>
              <a:grpSpLocks/>
            </p:cNvGrpSpPr>
            <p:nvPr/>
          </p:nvGrpSpPr>
          <p:grpSpPr bwMode="auto">
            <a:xfrm>
              <a:off x="5318125" y="1997075"/>
              <a:ext cx="519113" cy="128588"/>
              <a:chOff x="2199" y="955"/>
              <a:chExt cx="2547" cy="506"/>
            </a:xfrm>
          </p:grpSpPr>
          <p:sp>
            <p:nvSpPr>
              <p:cNvPr id="38365" name="Freeform 864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6" name="Freeform 865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7" name="Freeform 866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8" name="Freeform 867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9" name="Freeform 868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0" name="Freeform 869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0" name="Group 870"/>
            <p:cNvGrpSpPr>
              <a:grpSpLocks/>
            </p:cNvGrpSpPr>
            <p:nvPr/>
          </p:nvGrpSpPr>
          <p:grpSpPr bwMode="auto">
            <a:xfrm>
              <a:off x="6554788" y="1662113"/>
              <a:ext cx="477837" cy="107950"/>
              <a:chOff x="2199" y="955"/>
              <a:chExt cx="2547" cy="506"/>
            </a:xfrm>
          </p:grpSpPr>
          <p:sp>
            <p:nvSpPr>
              <p:cNvPr id="38359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0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1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2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3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4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1" name="Line 877"/>
            <p:cNvSpPr>
              <a:spLocks noChangeShapeType="1"/>
            </p:cNvSpPr>
            <p:nvPr/>
          </p:nvSpPr>
          <p:spPr bwMode="auto">
            <a:xfrm flipH="1" flipV="1">
              <a:off x="5626100" y="2027238"/>
              <a:ext cx="39688" cy="63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2" name="Group 885"/>
            <p:cNvGrpSpPr>
              <a:grpSpLocks/>
            </p:cNvGrpSpPr>
            <p:nvPr/>
          </p:nvGrpSpPr>
          <p:grpSpPr bwMode="auto">
            <a:xfrm>
              <a:off x="5392738" y="3527425"/>
              <a:ext cx="519112" cy="128588"/>
              <a:chOff x="2199" y="955"/>
              <a:chExt cx="2547" cy="506"/>
            </a:xfrm>
          </p:grpSpPr>
          <p:sp>
            <p:nvSpPr>
              <p:cNvPr id="38353" name="Freeform 886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4" name="Freeform 887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5" name="Freeform 888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6" name="Freeform 889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7" name="Freeform 890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8" name="Freeform 891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3" name="Line 892"/>
            <p:cNvSpPr>
              <a:spLocks noChangeShapeType="1"/>
            </p:cNvSpPr>
            <p:nvPr/>
          </p:nvSpPr>
          <p:spPr bwMode="auto">
            <a:xfrm>
              <a:off x="5726113" y="3127375"/>
              <a:ext cx="20637" cy="555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4" name="Group 893"/>
            <p:cNvGrpSpPr>
              <a:grpSpLocks/>
            </p:cNvGrpSpPr>
            <p:nvPr/>
          </p:nvGrpSpPr>
          <p:grpSpPr bwMode="auto">
            <a:xfrm>
              <a:off x="7007225" y="5005388"/>
              <a:ext cx="519113" cy="128587"/>
              <a:chOff x="2199" y="955"/>
              <a:chExt cx="2547" cy="506"/>
            </a:xfrm>
          </p:grpSpPr>
          <p:sp>
            <p:nvSpPr>
              <p:cNvPr id="38347" name="Freeform 894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8" name="Freeform 895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9" name="Freeform 896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0" name="Freeform 897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1" name="Freeform 898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2" name="Freeform 899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5" name="Group 900"/>
            <p:cNvGrpSpPr>
              <a:grpSpLocks/>
            </p:cNvGrpSpPr>
            <p:nvPr/>
          </p:nvGrpSpPr>
          <p:grpSpPr bwMode="auto">
            <a:xfrm>
              <a:off x="7245350" y="5429250"/>
              <a:ext cx="519113" cy="128588"/>
              <a:chOff x="2199" y="955"/>
              <a:chExt cx="2547" cy="506"/>
            </a:xfrm>
          </p:grpSpPr>
          <p:sp>
            <p:nvSpPr>
              <p:cNvPr id="38341" name="Freeform 90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2" name="Freeform 90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3" name="Freeform 90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4" name="Freeform 90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5" name="Freeform 90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6" name="Freeform 90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6" name="Group 907"/>
            <p:cNvGrpSpPr>
              <a:grpSpLocks/>
            </p:cNvGrpSpPr>
            <p:nvPr/>
          </p:nvGrpSpPr>
          <p:grpSpPr bwMode="auto">
            <a:xfrm>
              <a:off x="6821488" y="5408613"/>
              <a:ext cx="519112" cy="128587"/>
              <a:chOff x="2199" y="955"/>
              <a:chExt cx="2547" cy="506"/>
            </a:xfrm>
          </p:grpSpPr>
          <p:sp>
            <p:nvSpPr>
              <p:cNvPr id="38335" name="Freeform 908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6" name="Freeform 909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7" name="Freeform 910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8" name="Freeform 911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9" name="Freeform 912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0" name="Freeform 913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57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8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7959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8333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4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0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8331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2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1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8329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0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2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8327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28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3" name="Group 932"/>
            <p:cNvGrpSpPr>
              <a:grpSpLocks/>
            </p:cNvGrpSpPr>
            <p:nvPr/>
          </p:nvGrpSpPr>
          <p:grpSpPr bwMode="auto">
            <a:xfrm>
              <a:off x="5618163" y="1558925"/>
              <a:ext cx="415925" cy="373063"/>
              <a:chOff x="2756" y="1866"/>
              <a:chExt cx="462" cy="463"/>
            </a:xfrm>
          </p:grpSpPr>
          <p:pic>
            <p:nvPicPr>
              <p:cNvPr id="38325" name="Picture 933" descr="iphone_stylized_small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326" name="Picture 934" descr="antenna_radiation_stylize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6" y="1866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7964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965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8293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4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95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6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7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98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323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4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99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0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321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2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1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2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3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319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0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4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305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31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18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6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7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8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9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0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1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2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3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4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315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6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6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8261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2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63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4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5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6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291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2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7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8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289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0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9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0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71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287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8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2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73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285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6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4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5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6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7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8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9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0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1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2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283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4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7" name="Group 1004"/>
            <p:cNvGrpSpPr>
              <a:grpSpLocks/>
            </p:cNvGrpSpPr>
            <p:nvPr/>
          </p:nvGrpSpPr>
          <p:grpSpPr bwMode="auto">
            <a:xfrm>
              <a:off x="5302250" y="2043113"/>
              <a:ext cx="534988" cy="407987"/>
              <a:chOff x="877" y="1008"/>
              <a:chExt cx="2747" cy="2591"/>
            </a:xfrm>
          </p:grpSpPr>
          <p:pic>
            <p:nvPicPr>
              <p:cNvPr id="38238" name="Picture 1005" descr="antenna_stylized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239" name="Picture 1006" descr="laptop_keyboar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0" name="Freeform 100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41" name="Picture 1008" descr="screen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2" name="Freeform 100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3" name="Freeform 101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4" name="Freeform 101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5" name="Freeform 101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6" name="Freeform 101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7" name="Freeform 101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48" name="Group 101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8255" name="Freeform 101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6" name="Freeform 101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7" name="Freeform 101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8" name="Freeform 101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9" name="Freeform 102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0" name="Freeform 102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49" name="Freeform 102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0" name="Freeform 102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1" name="Freeform 102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2" name="Freeform 102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3" name="Freeform 102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4" name="Freeform 102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68" name="Picture 1030" descr="laptop_keyboard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69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70" name="Picture 1032" descr="screen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71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77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8232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3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4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5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6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7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78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84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8210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1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12" name="Picture 1056" descr="screen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3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4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5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6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7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8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19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8226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7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8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9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0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1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20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1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2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3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4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5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85" name="Group 1076"/>
            <p:cNvGrpSpPr>
              <a:grpSpLocks/>
            </p:cNvGrpSpPr>
            <p:nvPr/>
          </p:nvGrpSpPr>
          <p:grpSpPr bwMode="auto">
            <a:xfrm flipH="1">
              <a:off x="6156325" y="3300413"/>
              <a:ext cx="342900" cy="334962"/>
              <a:chOff x="2839" y="3501"/>
              <a:chExt cx="755" cy="803"/>
            </a:xfrm>
          </p:grpSpPr>
          <p:pic>
            <p:nvPicPr>
              <p:cNvPr id="38208" name="Picture 107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09" name="Freeform 107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7986" name="Picture 1081" descr="laptop_keyboard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7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88" name="Picture 1083" descr="screen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9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95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8202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3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4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5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6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7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96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002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819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9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9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97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200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1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8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9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3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818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8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8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89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192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3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0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1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4" name="Group 878"/>
            <p:cNvGrpSpPr>
              <a:grpSpLocks/>
            </p:cNvGrpSpPr>
            <p:nvPr/>
          </p:nvGrpSpPr>
          <p:grpSpPr bwMode="auto">
            <a:xfrm>
              <a:off x="5521325" y="3067050"/>
              <a:ext cx="374650" cy="82550"/>
              <a:chOff x="2199" y="955"/>
              <a:chExt cx="2547" cy="506"/>
            </a:xfrm>
          </p:grpSpPr>
          <p:sp>
            <p:nvSpPr>
              <p:cNvPr id="38180" name="Freeform 879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1" name="Freeform 880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2" name="Freeform 881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3" name="Freeform 882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4" name="Freeform 883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5" name="Freeform 884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5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817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7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7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75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8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9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76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7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6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816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6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6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67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0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1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8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7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815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5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5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59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62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3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0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8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8154" name="Picture 555" descr="fridge2.png"/>
              <p:cNvPicPr>
                <a:picLocks noChangeAspect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155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8009" name="Picture 603" descr="car_icon_small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0" name="Picture 814" descr="light2.png"/>
            <p:cNvPicPr>
              <a:picLocks noChangeAspect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1" name="Picture 1017" descr="antenna_stylized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2" name="Picture 1017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013" name="Group 870"/>
            <p:cNvGrpSpPr>
              <a:grpSpLocks/>
            </p:cNvGrpSpPr>
            <p:nvPr/>
          </p:nvGrpSpPr>
          <p:grpSpPr bwMode="auto">
            <a:xfrm>
              <a:off x="5588000" y="1546225"/>
              <a:ext cx="477838" cy="107950"/>
              <a:chOff x="2199" y="955"/>
              <a:chExt cx="2547" cy="506"/>
            </a:xfrm>
          </p:grpSpPr>
          <p:sp>
            <p:nvSpPr>
              <p:cNvPr id="38148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4" name="Group 870"/>
            <p:cNvGrpSpPr>
              <a:grpSpLocks/>
            </p:cNvGrpSpPr>
            <p:nvPr/>
          </p:nvGrpSpPr>
          <p:grpSpPr bwMode="auto">
            <a:xfrm>
              <a:off x="6481763" y="1935163"/>
              <a:ext cx="479425" cy="107950"/>
              <a:chOff x="2199" y="955"/>
              <a:chExt cx="2547" cy="506"/>
            </a:xfrm>
          </p:grpSpPr>
          <p:sp>
            <p:nvSpPr>
              <p:cNvPr id="38142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5" name="Group 878"/>
            <p:cNvGrpSpPr>
              <a:grpSpLocks/>
            </p:cNvGrpSpPr>
            <p:nvPr/>
          </p:nvGrpSpPr>
          <p:grpSpPr bwMode="auto">
            <a:xfrm>
              <a:off x="5935663" y="3106738"/>
              <a:ext cx="373062" cy="82550"/>
              <a:chOff x="2199" y="955"/>
              <a:chExt cx="2547" cy="506"/>
            </a:xfrm>
          </p:grpSpPr>
          <p:sp>
            <p:nvSpPr>
              <p:cNvPr id="38136" name="Freeform 879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880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881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882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883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884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6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488" name="Oval 48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89" name="Rectangle 488"/>
              <p:cNvSpPr/>
              <p:nvPr/>
            </p:nvSpPr>
            <p:spPr bwMode="auto">
              <a:xfrm>
                <a:off x="1872116" y="1739848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0" name="Oval 48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91" name="Freeform 490"/>
              <p:cNvSpPr/>
              <p:nvPr/>
            </p:nvSpPr>
            <p:spPr bwMode="auto">
              <a:xfrm>
                <a:off x="2159736" y="1672794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2" name="Freeform 49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3" name="Freeform 49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4" name="Freeform 49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495" name="Straight Connector 494"/>
              <p:cNvCxnSpPr>
                <a:cxnSpLocks noChangeShapeType="1"/>
                <a:endCxn id="4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96" name="Straight Connector 49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7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570" name="Oval 56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1" name="Rectangle 570"/>
              <p:cNvSpPr/>
              <p:nvPr/>
            </p:nvSpPr>
            <p:spPr bwMode="auto">
              <a:xfrm>
                <a:off x="1872532" y="1737736"/>
                <a:ext cx="1126060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2" name="Oval 57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3" name="Freeform 572"/>
              <p:cNvSpPr/>
              <p:nvPr/>
            </p:nvSpPr>
            <p:spPr bwMode="auto">
              <a:xfrm>
                <a:off x="2160152" y="1673261"/>
                <a:ext cx="548106" cy="15989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4" name="Freeform 57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5" name="Freeform 57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6" name="Freeform 57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77" name="Straight Connector 576"/>
              <p:cNvCxnSpPr>
                <a:cxnSpLocks noChangeShapeType="1"/>
                <a:endCxn id="57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78" name="Straight Connector 57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8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580" name="Oval 5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1" name="Rectangle 580"/>
              <p:cNvSpPr/>
              <p:nvPr/>
            </p:nvSpPr>
            <p:spPr bwMode="auto">
              <a:xfrm>
                <a:off x="1872162" y="1739739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2" name="Oval 5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3" name="Freeform 582"/>
              <p:cNvSpPr/>
              <p:nvPr/>
            </p:nvSpPr>
            <p:spPr bwMode="auto">
              <a:xfrm>
                <a:off x="2159782" y="1672685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4" name="Freeform 5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5" name="Freeform 5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6" name="Freeform 5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87" name="Straight Connector 586"/>
              <p:cNvCxnSpPr>
                <a:cxnSpLocks noChangeShapeType="1"/>
                <a:endCxn id="5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8" name="Straight Connector 5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9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590" name="Oval 58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1" name="Rectangle 590"/>
              <p:cNvSpPr/>
              <p:nvPr/>
            </p:nvSpPr>
            <p:spPr bwMode="auto">
              <a:xfrm>
                <a:off x="1870189" y="1740037"/>
                <a:ext cx="1129316" cy="11570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2" name="Oval 59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3" name="Freeform 592"/>
              <p:cNvSpPr/>
              <p:nvPr/>
            </p:nvSpPr>
            <p:spPr bwMode="auto">
              <a:xfrm>
                <a:off x="2160944" y="1673049"/>
                <a:ext cx="547803" cy="16138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4" name="Freeform 59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5" name="Freeform 59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6" name="Freeform 59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97" name="Straight Connector 596"/>
              <p:cNvCxnSpPr>
                <a:cxnSpLocks noChangeShapeType="1"/>
                <a:endCxn id="59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8" name="Straight Connector 59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0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600" name="Oval 59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1" name="Rectangle 600"/>
              <p:cNvSpPr/>
              <p:nvPr/>
            </p:nvSpPr>
            <p:spPr bwMode="auto">
              <a:xfrm>
                <a:off x="1873449" y="1739634"/>
                <a:ext cx="1124357" cy="11655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2" name="Oval 60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3" name="Freeform 602"/>
              <p:cNvSpPr/>
              <p:nvPr/>
            </p:nvSpPr>
            <p:spPr bwMode="auto">
              <a:xfrm>
                <a:off x="2162315" y="1671075"/>
                <a:ext cx="546626" cy="161112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4" name="Freeform 60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5" name="Freeform 60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6" name="Freeform 60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07" name="Straight Connector 606"/>
              <p:cNvCxnSpPr>
                <a:cxnSpLocks noChangeShapeType="1"/>
                <a:endCxn id="6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8" name="Straight Connector 60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1" name="Group 1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610" name="Oval 60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1" name="Rectangle 610"/>
              <p:cNvSpPr/>
              <p:nvPr/>
            </p:nvSpPr>
            <p:spPr bwMode="auto">
              <a:xfrm>
                <a:off x="7913888" y="1623052"/>
                <a:ext cx="624093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2" name="Oval 61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3" name="Freeform 612"/>
              <p:cNvSpPr/>
              <p:nvPr/>
            </p:nvSpPr>
            <p:spPr bwMode="auto">
              <a:xfrm>
                <a:off x="8072877" y="1581397"/>
                <a:ext cx="303742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4" name="Freeform 61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5" name="Freeform 61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6" name="Freeform 61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17" name="Straight Connector 616"/>
              <p:cNvCxnSpPr>
                <a:cxnSpLocks noChangeShapeType="1"/>
                <a:endCxn id="61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18" name="Straight Connector 61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2" name="Group 619"/>
            <p:cNvGrpSpPr>
              <a:grpSpLocks/>
            </p:cNvGrpSpPr>
            <p:nvPr/>
          </p:nvGrpSpPr>
          <p:grpSpPr bwMode="auto">
            <a:xfrm>
              <a:off x="7750570" y="2752811"/>
              <a:ext cx="418211" cy="189727"/>
              <a:chOff x="7913987" y="1515773"/>
              <a:chExt cx="625138" cy="276534"/>
            </a:xfrm>
          </p:grpSpPr>
          <p:sp>
            <p:nvSpPr>
              <p:cNvPr id="621" name="Oval 62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2" name="Rectangle 621"/>
              <p:cNvSpPr/>
              <p:nvPr/>
            </p:nvSpPr>
            <p:spPr bwMode="auto">
              <a:xfrm>
                <a:off x="7913397" y="1622369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3" name="Oval 62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4" name="Freeform 623"/>
              <p:cNvSpPr/>
              <p:nvPr/>
            </p:nvSpPr>
            <p:spPr bwMode="auto">
              <a:xfrm>
                <a:off x="8072387" y="1580713"/>
                <a:ext cx="306114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5" name="Freeform 62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6" name="Freeform 62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7" name="Freeform 62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28" name="Straight Connector 627"/>
              <p:cNvCxnSpPr>
                <a:cxnSpLocks noChangeShapeType="1"/>
                <a:endCxn id="62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29" name="Straight Connector 62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3" name="Group 629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631" name="Oval 63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2" name="Rectangle 631"/>
              <p:cNvSpPr/>
              <p:nvPr/>
            </p:nvSpPr>
            <p:spPr bwMode="auto">
              <a:xfrm>
                <a:off x="7912896" y="1621254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3" name="Oval 63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4" name="Freeform 633"/>
              <p:cNvSpPr/>
              <p:nvPr/>
            </p:nvSpPr>
            <p:spPr bwMode="auto">
              <a:xfrm>
                <a:off x="8071885" y="1579598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5" name="Freeform 63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6" name="Freeform 63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7" name="Freeform 63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8" name="Straight Connector 637"/>
              <p:cNvCxnSpPr>
                <a:cxnSpLocks noChangeShapeType="1"/>
                <a:endCxn id="63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9" name="Straight Connector 63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4" name="Group 639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641" name="Oval 64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2" name="Rectangle 641"/>
              <p:cNvSpPr/>
              <p:nvPr/>
            </p:nvSpPr>
            <p:spPr bwMode="auto">
              <a:xfrm>
                <a:off x="7912903" y="1621415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3" name="Oval 64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4" name="Freeform 643"/>
              <p:cNvSpPr/>
              <p:nvPr/>
            </p:nvSpPr>
            <p:spPr bwMode="auto">
              <a:xfrm>
                <a:off x="8071894" y="1579760"/>
                <a:ext cx="306114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5" name="Freeform 64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6" name="Freeform 64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7" name="Freeform 64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8" name="Straight Connector 647"/>
              <p:cNvCxnSpPr>
                <a:cxnSpLocks noChangeShapeType="1"/>
                <a:endCxn id="64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9" name="Straight Connector 64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5" name="Group 649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651" name="Oval 65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2" name="Rectangle 651"/>
              <p:cNvSpPr/>
              <p:nvPr/>
            </p:nvSpPr>
            <p:spPr bwMode="auto">
              <a:xfrm>
                <a:off x="7912811" y="1623353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3" name="Oval 65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4" name="Freeform 653"/>
              <p:cNvSpPr/>
              <p:nvPr/>
            </p:nvSpPr>
            <p:spPr bwMode="auto">
              <a:xfrm>
                <a:off x="8071800" y="1581697"/>
                <a:ext cx="306115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5" name="Freeform 65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6" name="Freeform 65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7" name="Freeform 65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8" name="Straight Connector 657"/>
              <p:cNvCxnSpPr>
                <a:cxnSpLocks noChangeShapeType="1"/>
                <a:endCxn id="65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9" name="Straight Connector 65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6" name="Group 659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661" name="Oval 66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2" name="Rectangle 661"/>
              <p:cNvSpPr/>
              <p:nvPr/>
            </p:nvSpPr>
            <p:spPr bwMode="auto">
              <a:xfrm>
                <a:off x="7913821" y="1623361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3" name="Oval 66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4" name="Freeform 663"/>
              <p:cNvSpPr/>
              <p:nvPr/>
            </p:nvSpPr>
            <p:spPr bwMode="auto">
              <a:xfrm>
                <a:off x="8072810" y="1581706"/>
                <a:ext cx="306115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5" name="Freeform 66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6" name="Freeform 66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7" name="Freeform 66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8" name="Straight Connector 667"/>
              <p:cNvCxnSpPr>
                <a:cxnSpLocks noChangeShapeType="1"/>
                <a:endCxn id="66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9" name="Straight Connector 66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7" name="Group 669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671" name="Oval 67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2" name="Rectangle 671"/>
              <p:cNvSpPr/>
              <p:nvPr/>
            </p:nvSpPr>
            <p:spPr bwMode="auto">
              <a:xfrm>
                <a:off x="7913688" y="1622182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3" name="Oval 67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Freeform 673"/>
              <p:cNvSpPr/>
              <p:nvPr/>
            </p:nvSpPr>
            <p:spPr bwMode="auto">
              <a:xfrm>
                <a:off x="8072677" y="1580527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Freeform 67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6" name="Freeform 67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7" name="Freeform 67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8" name="Straight Connector 677"/>
              <p:cNvCxnSpPr>
                <a:cxnSpLocks noChangeShapeType="1"/>
                <a:endCxn id="67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67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7" name="Group 101"/>
          <p:cNvGrpSpPr>
            <a:grpSpLocks/>
          </p:cNvGrpSpPr>
          <p:nvPr/>
        </p:nvGrpSpPr>
        <p:grpSpPr bwMode="auto">
          <a:xfrm>
            <a:off x="5143500" y="2905125"/>
            <a:ext cx="2178050" cy="1147763"/>
            <a:chOff x="5143500" y="2905125"/>
            <a:chExt cx="2178050" cy="1147763"/>
          </a:xfrm>
        </p:grpSpPr>
        <p:grpSp>
          <p:nvGrpSpPr>
            <p:cNvPr id="39992" name="Group 128"/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0033" name="Freeform 129"/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Line 130"/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Line 131"/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Line 132"/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Line 133"/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Line 134"/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Line 135"/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0" name="Group 136"/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0070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71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72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73" name="Group 140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76" name="Freeform 141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77" name="Freeform 142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74" name="Line 143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5" name="Line 144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1" name="Group 145"/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0062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63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64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65" name="Group 149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8" name="Freeform 150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9" name="Freeform 151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66" name="Line 152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7" name="Line 153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2" name="Group 154"/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0054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55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56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57" name="Group 158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0" name="Freeform 159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1" name="Freeform 160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8" name="Line 161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9" name="Line 162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3" name="Group 163"/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0046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47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48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49" name="Group 167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52" name="Freeform 16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53" name="Freeform 16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0" name="Line 170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1" name="Line 171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4" name="Line 172"/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Text Box 580"/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39993" name="Group 347"/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35" name="Oval 13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6" name="Rectangle 135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7" name="Oval 13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" name="Freeform 13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1" name="Freeform 14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42" name="Straight Connector 141"/>
              <p:cNvCxnSpPr>
                <a:cxnSpLocks noChangeShapeType="1"/>
                <a:endCxn id="13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" name="Straight Connector 14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4" name="Group 347"/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26" name="Oval 12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" name="Rectangle 126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" name="Oval 12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Freeform 12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" name="Freeform 13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" name="Straight Connector 132"/>
              <p:cNvCxnSpPr>
                <a:cxnSpLocks noChangeShapeType="1"/>
                <a:endCxn id="12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" name="Straight Connector 13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5" name="Group 347"/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117" name="Oval 11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" name="Rectangle 117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" name="Oval 11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4" name="Straight Connector 123"/>
              <p:cNvCxnSpPr>
                <a:cxnSpLocks noChangeShapeType="1"/>
                <a:endCxn id="11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" name="Straight Connector 12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6" name="Group 347"/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108" name="Oval 10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/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993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39939" name="Picture 4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860425"/>
            <a:ext cx="8348662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Title 41"/>
          <p:cNvSpPr>
            <a:spLocks noGrp="1"/>
          </p:cNvSpPr>
          <p:nvPr>
            <p:ph type="title" idx="4294967295"/>
          </p:nvPr>
        </p:nvSpPr>
        <p:spPr>
          <a:xfrm>
            <a:off x="403225" y="228600"/>
            <a:ext cx="8567738" cy="83502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Access network: digital subscriber line </a:t>
            </a:r>
            <a:r>
              <a:rPr lang="en-US" altLang="en-US" sz="2800">
                <a:ea typeface="ＭＳ Ｐゴシック" charset="-128"/>
              </a:rPr>
              <a:t>(DSL)</a:t>
            </a:r>
          </a:p>
        </p:txBody>
      </p:sp>
      <p:sp>
        <p:nvSpPr>
          <p:cNvPr id="39941" name="Freeform 3"/>
          <p:cNvSpPr>
            <a:spLocks/>
          </p:cNvSpPr>
          <p:nvPr/>
        </p:nvSpPr>
        <p:spPr bwMode="auto">
          <a:xfrm>
            <a:off x="4305300" y="150177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2" name="Oval 9"/>
          <p:cNvSpPr>
            <a:spLocks noChangeArrowheads="1"/>
          </p:cNvSpPr>
          <p:nvPr/>
        </p:nvSpPr>
        <p:spPr bwMode="auto">
          <a:xfrm>
            <a:off x="5305425" y="220821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39943" name="Oval 12"/>
          <p:cNvSpPr>
            <a:spLocks noChangeArrowheads="1"/>
          </p:cNvSpPr>
          <p:nvPr/>
        </p:nvSpPr>
        <p:spPr bwMode="auto">
          <a:xfrm>
            <a:off x="5686425" y="183673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39944" name="Line 15"/>
          <p:cNvSpPr>
            <a:spLocks noChangeShapeType="1"/>
          </p:cNvSpPr>
          <p:nvPr/>
        </p:nvSpPr>
        <p:spPr bwMode="auto">
          <a:xfrm flipV="1">
            <a:off x="5392738" y="197802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5" name="Line 16"/>
          <p:cNvSpPr>
            <a:spLocks noChangeShapeType="1"/>
          </p:cNvSpPr>
          <p:nvPr/>
        </p:nvSpPr>
        <p:spPr bwMode="auto">
          <a:xfrm>
            <a:off x="5786438" y="195421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6" name="Rectangle 44"/>
          <p:cNvSpPr>
            <a:spLocks noChangeArrowheads="1"/>
          </p:cNvSpPr>
          <p:nvPr/>
        </p:nvSpPr>
        <p:spPr bwMode="auto">
          <a:xfrm>
            <a:off x="4584700" y="195738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39947" name="Text Box 45"/>
          <p:cNvSpPr txBox="1">
            <a:spLocks noChangeArrowheads="1"/>
          </p:cNvSpPr>
          <p:nvPr/>
        </p:nvSpPr>
        <p:spPr bwMode="auto">
          <a:xfrm>
            <a:off x="4040188" y="147637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central office</a:t>
            </a:r>
          </a:p>
        </p:txBody>
      </p:sp>
      <p:sp>
        <p:nvSpPr>
          <p:cNvPr id="39948" name="Line 14"/>
          <p:cNvSpPr>
            <a:spLocks noChangeShapeType="1"/>
          </p:cNvSpPr>
          <p:nvPr/>
        </p:nvSpPr>
        <p:spPr bwMode="auto">
          <a:xfrm flipV="1">
            <a:off x="2690813" y="236378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9" name="Text Box 17"/>
          <p:cNvSpPr txBox="1">
            <a:spLocks noChangeArrowheads="1"/>
          </p:cNvSpPr>
          <p:nvPr/>
        </p:nvSpPr>
        <p:spPr bwMode="auto">
          <a:xfrm>
            <a:off x="5942013" y="153035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1600"/>
              <a:t>telephone</a:t>
            </a:r>
          </a:p>
          <a:p>
            <a:pPr>
              <a:lnSpc>
                <a:spcPct val="85000"/>
              </a:lnSpc>
            </a:pPr>
            <a:r>
              <a:rPr lang="en-US" altLang="en-US" sz="1600"/>
              <a:t>network</a:t>
            </a:r>
          </a:p>
        </p:txBody>
      </p:sp>
      <p:grpSp>
        <p:nvGrpSpPr>
          <p:cNvPr id="39950" name="Group 108"/>
          <p:cNvGrpSpPr>
            <a:grpSpLocks/>
          </p:cNvGrpSpPr>
          <p:nvPr/>
        </p:nvGrpSpPr>
        <p:grpSpPr bwMode="auto">
          <a:xfrm>
            <a:off x="4641850" y="2074863"/>
            <a:ext cx="368300" cy="519112"/>
            <a:chOff x="1852" y="2562"/>
            <a:chExt cx="355" cy="471"/>
          </a:xfrm>
        </p:grpSpPr>
        <p:sp>
          <p:nvSpPr>
            <p:cNvPr id="39986" name="Freeform 109"/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110"/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Line 111"/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12"/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113"/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114"/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51" name="Text Box 115"/>
          <p:cNvSpPr txBox="1">
            <a:spLocks noChangeArrowheads="1"/>
          </p:cNvSpPr>
          <p:nvPr/>
        </p:nvSpPr>
        <p:spPr bwMode="auto">
          <a:xfrm>
            <a:off x="4321175" y="261937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/>
              <a:t>DSLAM</a:t>
            </a:r>
          </a:p>
        </p:txBody>
      </p:sp>
      <p:grpSp>
        <p:nvGrpSpPr>
          <p:cNvPr id="39952" name="Group 118"/>
          <p:cNvGrpSpPr>
            <a:grpSpLocks/>
          </p:cNvGrpSpPr>
          <p:nvPr/>
        </p:nvGrpSpPr>
        <p:grpSpPr bwMode="auto">
          <a:xfrm>
            <a:off x="3382963" y="1362075"/>
            <a:ext cx="796925" cy="658813"/>
            <a:chOff x="1671" y="1861"/>
            <a:chExt cx="502" cy="415"/>
          </a:xfrm>
        </p:grpSpPr>
        <p:sp>
          <p:nvSpPr>
            <p:cNvPr id="39984" name="Rectangle 116"/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5" name="AutoShape 117"/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39953" name="Freeform 119"/>
          <p:cNvSpPr>
            <a:spLocks/>
          </p:cNvSpPr>
          <p:nvPr/>
        </p:nvSpPr>
        <p:spPr bwMode="auto">
          <a:xfrm>
            <a:off x="3986213" y="195103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4" name="Line 120"/>
          <p:cNvSpPr>
            <a:spLocks noChangeShapeType="1"/>
          </p:cNvSpPr>
          <p:nvPr/>
        </p:nvSpPr>
        <p:spPr bwMode="auto">
          <a:xfrm>
            <a:off x="5014913" y="231616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5" name="Freeform 123"/>
          <p:cNvSpPr>
            <a:spLocks/>
          </p:cNvSpPr>
          <p:nvPr/>
        </p:nvSpPr>
        <p:spPr bwMode="auto">
          <a:xfrm>
            <a:off x="5014913" y="238442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" name="Group 135"/>
          <p:cNvGrpSpPr>
            <a:grpSpLocks/>
          </p:cNvGrpSpPr>
          <p:nvPr/>
        </p:nvGrpSpPr>
        <p:grpSpPr bwMode="auto">
          <a:xfrm>
            <a:off x="777875" y="2441575"/>
            <a:ext cx="3117850" cy="1611313"/>
            <a:chOff x="490" y="1538"/>
            <a:chExt cx="1964" cy="1015"/>
          </a:xfrm>
        </p:grpSpPr>
        <p:sp>
          <p:nvSpPr>
            <p:cNvPr id="39982" name="Text Box 124"/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voice, data transmitted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at different frequencies over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>
                  <a:solidFill>
                    <a:srgbClr val="CC0000"/>
                  </a:solidFill>
                </a:rPr>
                <a:t>dedicated </a:t>
              </a:r>
              <a:r>
                <a:rPr lang="en-US" altLang="en-US" sz="1600" i="1"/>
                <a:t>line to central office</a:t>
              </a:r>
            </a:p>
          </p:txBody>
        </p:sp>
        <p:sp>
          <p:nvSpPr>
            <p:cNvPr id="39983" name="Line 125"/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4384" name="Rectangle 52"/>
          <p:cNvSpPr>
            <a:spLocks noChangeArrowheads="1"/>
          </p:cNvSpPr>
          <p:nvPr/>
        </p:nvSpPr>
        <p:spPr bwMode="auto">
          <a:xfrm>
            <a:off x="0" y="3995738"/>
            <a:ext cx="9118600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</a:pPr>
            <a:endParaRPr lang="en-US" altLang="en-US">
              <a:solidFill>
                <a:srgbClr val="FF0000"/>
              </a:solidFill>
              <a:latin typeface="Comic Sans MS" pitchFamily="66" charset="0"/>
            </a:endParaRP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use </a:t>
            </a: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existing</a:t>
            </a:r>
            <a:r>
              <a:rPr lang="en-US" altLang="en-US">
                <a:latin typeface="Gill Sans MT" pitchFamily="34" charset="0"/>
              </a:rPr>
              <a:t> telephone line to central office DSLAM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data over DSL phone line goes to Internet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voice over DSL phone line goes to telephone net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&lt; 2.5 Mbps upstream transmission rate (typically &lt; 1 Mbps)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&lt; 24 Mbps downstream transmission rate (typically &lt; 10 Mbps)</a:t>
            </a:r>
          </a:p>
        </p:txBody>
      </p:sp>
      <p:sp>
        <p:nvSpPr>
          <p:cNvPr id="39958" name="Rectangle 90"/>
          <p:cNvSpPr>
            <a:spLocks noChangeArrowheads="1"/>
          </p:cNvSpPr>
          <p:nvPr/>
        </p:nvSpPr>
        <p:spPr bwMode="auto">
          <a:xfrm>
            <a:off x="1238250" y="181451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39959" name="Line 7"/>
          <p:cNvSpPr>
            <a:spLocks noChangeShapeType="1"/>
          </p:cNvSpPr>
          <p:nvPr/>
        </p:nvSpPr>
        <p:spPr bwMode="auto">
          <a:xfrm flipV="1">
            <a:off x="1724025" y="236537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60" name="Text Box 39"/>
          <p:cNvSpPr txBox="1">
            <a:spLocks noChangeArrowheads="1"/>
          </p:cNvSpPr>
          <p:nvPr/>
        </p:nvSpPr>
        <p:spPr bwMode="auto">
          <a:xfrm>
            <a:off x="1985963" y="247173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DSL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39961" name="Text Box 41"/>
          <p:cNvSpPr txBox="1">
            <a:spLocks noChangeArrowheads="1"/>
          </p:cNvSpPr>
          <p:nvPr/>
        </p:nvSpPr>
        <p:spPr bwMode="auto">
          <a:xfrm>
            <a:off x="2663825" y="249555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39962" name="Group 94"/>
          <p:cNvGrpSpPr>
            <a:grpSpLocks/>
          </p:cNvGrpSpPr>
          <p:nvPr/>
        </p:nvGrpSpPr>
        <p:grpSpPr bwMode="auto">
          <a:xfrm>
            <a:off x="2079625" y="2252663"/>
            <a:ext cx="614363" cy="220662"/>
            <a:chOff x="322" y="890"/>
            <a:chExt cx="872" cy="339"/>
          </a:xfrm>
        </p:grpSpPr>
        <p:sp>
          <p:nvSpPr>
            <p:cNvPr id="39976" name="Rectangle 95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7" name="Rectangle 96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8" name="Rectangle 97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9" name="Rectangle 98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0" name="Rectangle 99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1" name="AutoShape 100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63" name="AutoShape 102"/>
          <p:cNvSpPr>
            <a:spLocks noChangeArrowheads="1"/>
          </p:cNvSpPr>
          <p:nvPr/>
        </p:nvSpPr>
        <p:spPr bwMode="auto">
          <a:xfrm>
            <a:off x="955675" y="140335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39964" name="Rectangle 103"/>
          <p:cNvSpPr>
            <a:spLocks noChangeArrowheads="1"/>
          </p:cNvSpPr>
          <p:nvPr/>
        </p:nvSpPr>
        <p:spPr bwMode="auto">
          <a:xfrm>
            <a:off x="2933700" y="230346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39965" name="Freeform 104"/>
          <p:cNvSpPr>
            <a:spLocks/>
          </p:cNvSpPr>
          <p:nvPr/>
        </p:nvSpPr>
        <p:spPr bwMode="auto">
          <a:xfrm>
            <a:off x="2409825" y="185896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39966" name="Object 3"/>
          <p:cNvGraphicFramePr>
            <a:graphicFrameLocks noChangeAspect="1"/>
          </p:cNvGraphicFramePr>
          <p:nvPr/>
        </p:nvGraphicFramePr>
        <p:xfrm>
          <a:off x="2070100" y="165576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Clip" r:id="rId5" imgW="681706" imgH="480401" progId="MS_ClipArt_Gallery.2">
                  <p:embed/>
                </p:oleObj>
              </mc:Choice>
              <mc:Fallback>
                <p:oleObj name="Clip" r:id="rId5" imgW="681706" imgH="480401" progId="MS_ClipArt_Gallery.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0100" y="165576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967" name="Line 130"/>
          <p:cNvSpPr>
            <a:spLocks noChangeShapeType="1"/>
          </p:cNvSpPr>
          <p:nvPr/>
        </p:nvSpPr>
        <p:spPr bwMode="auto">
          <a:xfrm flipH="1">
            <a:off x="2697163" y="236537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68" name="AutoShape 131"/>
          <p:cNvSpPr>
            <a:spLocks noChangeArrowheads="1"/>
          </p:cNvSpPr>
          <p:nvPr/>
        </p:nvSpPr>
        <p:spPr bwMode="auto">
          <a:xfrm>
            <a:off x="4445000" y="170338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136"/>
          <p:cNvGrpSpPr>
            <a:grpSpLocks/>
          </p:cNvGrpSpPr>
          <p:nvPr/>
        </p:nvGrpSpPr>
        <p:grpSpPr bwMode="auto">
          <a:xfrm>
            <a:off x="3678238" y="2867025"/>
            <a:ext cx="1323975" cy="1174750"/>
            <a:chOff x="2317" y="1806"/>
            <a:chExt cx="834" cy="740"/>
          </a:xfrm>
        </p:grpSpPr>
        <p:sp>
          <p:nvSpPr>
            <p:cNvPr id="39974" name="Line 132"/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Text Box 133"/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DSL access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multiplexer</a:t>
              </a:r>
            </a:p>
          </p:txBody>
        </p:sp>
      </p:grpSp>
      <p:grpSp>
        <p:nvGrpSpPr>
          <p:cNvPr id="39970" name="Group 141"/>
          <p:cNvGrpSpPr>
            <a:grpSpLocks/>
          </p:cNvGrpSpPr>
          <p:nvPr/>
        </p:nvGrpSpPr>
        <p:grpSpPr bwMode="auto">
          <a:xfrm>
            <a:off x="1143000" y="2043113"/>
            <a:ext cx="642938" cy="644525"/>
            <a:chOff x="-44" y="1473"/>
            <a:chExt cx="981" cy="1105"/>
          </a:xfrm>
        </p:grpSpPr>
        <p:pic>
          <p:nvPicPr>
            <p:cNvPr id="39972" name="Picture 142" descr="desktop_computer_stylized_medium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73" name="Freeform 14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997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1B0BAEF-10B4-4547-9C64-BCC361D5359F}" type="slidenum">
              <a:rPr lang="en-US" altLang="en-US" sz="1200">
                <a:latin typeface="Tahoma" pitchFamily="34" charset="0"/>
              </a:rPr>
              <a:pPr/>
              <a:t>15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4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38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40962" name="Title 41"/>
          <p:cNvSpPr>
            <a:spLocks/>
          </p:cNvSpPr>
          <p:nvPr/>
        </p:nvSpPr>
        <p:spPr bwMode="auto">
          <a:xfrm>
            <a:off x="381000" y="239713"/>
            <a:ext cx="70469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Access network: cable network</a:t>
            </a:r>
          </a:p>
        </p:txBody>
      </p:sp>
      <p:sp>
        <p:nvSpPr>
          <p:cNvPr id="40963" name="Rectangle 60"/>
          <p:cNvSpPr>
            <a:spLocks noChangeArrowheads="1"/>
          </p:cNvSpPr>
          <p:nvPr/>
        </p:nvSpPr>
        <p:spPr bwMode="auto">
          <a:xfrm>
            <a:off x="657225" y="1651000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0964" name="Line 7"/>
          <p:cNvSpPr>
            <a:spLocks noChangeShapeType="1"/>
          </p:cNvSpPr>
          <p:nvPr/>
        </p:nvSpPr>
        <p:spPr bwMode="auto">
          <a:xfrm flipV="1">
            <a:off x="958850" y="2201863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0965" name="Text Box 39"/>
          <p:cNvSpPr txBox="1">
            <a:spLocks noChangeArrowheads="1"/>
          </p:cNvSpPr>
          <p:nvPr/>
        </p:nvSpPr>
        <p:spPr bwMode="auto">
          <a:xfrm>
            <a:off x="1120775" y="2352675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40966" name="Text Box 41"/>
          <p:cNvSpPr txBox="1">
            <a:spLocks noChangeArrowheads="1"/>
          </p:cNvSpPr>
          <p:nvPr/>
        </p:nvSpPr>
        <p:spPr bwMode="auto">
          <a:xfrm>
            <a:off x="1787525" y="2354263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40967" name="Group 64"/>
          <p:cNvGrpSpPr>
            <a:grpSpLocks/>
          </p:cNvGrpSpPr>
          <p:nvPr/>
        </p:nvGrpSpPr>
        <p:grpSpPr bwMode="auto">
          <a:xfrm>
            <a:off x="1304925" y="2078038"/>
            <a:ext cx="614363" cy="220662"/>
            <a:chOff x="322" y="890"/>
            <a:chExt cx="872" cy="339"/>
          </a:xfrm>
        </p:grpSpPr>
        <p:sp>
          <p:nvSpPr>
            <p:cNvPr id="41123" name="Rectangle 65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4" name="Rectangle 66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5" name="Rectangle 67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6" name="Rectangle 68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7" name="Rectangle 69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8" name="AutoShape 70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8" name="AutoShape 72"/>
          <p:cNvSpPr>
            <a:spLocks noChangeArrowheads="1"/>
          </p:cNvSpPr>
          <p:nvPr/>
        </p:nvSpPr>
        <p:spPr bwMode="auto">
          <a:xfrm>
            <a:off x="419100" y="1239838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0969" name="Rectangle 73"/>
          <p:cNvSpPr>
            <a:spLocks noChangeArrowheads="1"/>
          </p:cNvSpPr>
          <p:nvPr/>
        </p:nvSpPr>
        <p:spPr bwMode="auto">
          <a:xfrm>
            <a:off x="2035175" y="2139950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0970" name="Freeform 74"/>
          <p:cNvSpPr>
            <a:spLocks/>
          </p:cNvSpPr>
          <p:nvPr/>
        </p:nvSpPr>
        <p:spPr bwMode="auto">
          <a:xfrm>
            <a:off x="1644650" y="1695450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Line 95"/>
          <p:cNvSpPr>
            <a:spLocks noChangeShapeType="1"/>
          </p:cNvSpPr>
          <p:nvPr/>
        </p:nvSpPr>
        <p:spPr bwMode="auto">
          <a:xfrm flipH="1">
            <a:off x="1943100" y="2201863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0972" name="Picture 96" descr="t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1355725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73" name="Group 117"/>
          <p:cNvGrpSpPr>
            <a:grpSpLocks/>
          </p:cNvGrpSpPr>
          <p:nvPr/>
        </p:nvGrpSpPr>
        <p:grpSpPr bwMode="auto">
          <a:xfrm>
            <a:off x="2676525" y="1470025"/>
            <a:ext cx="850900" cy="527050"/>
            <a:chOff x="-490" y="1664"/>
            <a:chExt cx="1429" cy="842"/>
          </a:xfrm>
        </p:grpSpPr>
        <p:sp>
          <p:nvSpPr>
            <p:cNvPr id="41107" name="AutoShape 11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108" name="Group 116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109" name="Rectangle 99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0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111" name="Group 103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17" name="Rectangle 104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8" name="Rectangle 105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9" name="Rectangle 106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0" name="Rectangle 107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1" name="Rectangle 108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2" name="AutoShape 109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112" name="Picture 110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113" name="Rectangle 112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4" name="Freeform 113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5" name="Line 114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16" name="Picture 115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4" name="Group 118"/>
          <p:cNvGrpSpPr>
            <a:grpSpLocks/>
          </p:cNvGrpSpPr>
          <p:nvPr/>
        </p:nvGrpSpPr>
        <p:grpSpPr bwMode="auto">
          <a:xfrm>
            <a:off x="3578225" y="1463675"/>
            <a:ext cx="850900" cy="527050"/>
            <a:chOff x="-490" y="1664"/>
            <a:chExt cx="1429" cy="842"/>
          </a:xfrm>
        </p:grpSpPr>
        <p:sp>
          <p:nvSpPr>
            <p:cNvPr id="41091" name="AutoShape 119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92" name="Group 120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93" name="Rectangle 121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4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95" name="Group 123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01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2" name="Rectangle 125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3" name="Rectangle 126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4" name="Rectangle 127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5" name="Rectangle 128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6" name="AutoShape 129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96" name="Picture 130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97" name="Rectangle 131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8" name="Freeform 132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Line 133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00" name="Picture 134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5" name="Group 135"/>
          <p:cNvGrpSpPr>
            <a:grpSpLocks/>
          </p:cNvGrpSpPr>
          <p:nvPr/>
        </p:nvGrpSpPr>
        <p:grpSpPr bwMode="auto">
          <a:xfrm>
            <a:off x="2763838" y="2309813"/>
            <a:ext cx="850900" cy="527050"/>
            <a:chOff x="-490" y="1664"/>
            <a:chExt cx="1429" cy="842"/>
          </a:xfrm>
        </p:grpSpPr>
        <p:sp>
          <p:nvSpPr>
            <p:cNvPr id="41075" name="AutoShape 136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76" name="Group 137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77" name="Rectangle 138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78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79" name="Group 140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85" name="Rectangle 141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6" name="Rectangle 142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7" name="Rectangle 143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8" name="Rectangle 144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9" name="Rectangle 145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90" name="AutoShape 146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80" name="Picture 147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81" name="Rectangle 148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82" name="Freeform 149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Line 150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84" name="Picture 151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6" name="Group 152"/>
          <p:cNvGrpSpPr>
            <a:grpSpLocks/>
          </p:cNvGrpSpPr>
          <p:nvPr/>
        </p:nvGrpSpPr>
        <p:grpSpPr bwMode="auto">
          <a:xfrm>
            <a:off x="3630613" y="2319338"/>
            <a:ext cx="850900" cy="527050"/>
            <a:chOff x="-490" y="1664"/>
            <a:chExt cx="1429" cy="842"/>
          </a:xfrm>
        </p:grpSpPr>
        <p:sp>
          <p:nvSpPr>
            <p:cNvPr id="41059" name="AutoShape 153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60" name="Group 154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61" name="Rectangle 155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2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63" name="Group 157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69" name="Rectangle 158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0" name="Rectangle 159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1" name="Rectangle 160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2" name="Rectangle 161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3" name="Rectangle 162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4" name="AutoShape 163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64" name="Picture 164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65" name="Rectangle 165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6" name="Freeform 166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7" name="Line 167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68" name="Picture 168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7" name="Line 169"/>
          <p:cNvSpPr>
            <a:spLocks noChangeShapeType="1"/>
          </p:cNvSpPr>
          <p:nvPr/>
        </p:nvSpPr>
        <p:spPr bwMode="auto">
          <a:xfrm>
            <a:off x="2217738" y="2212975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78" name="Group 170"/>
          <p:cNvGrpSpPr>
            <a:grpSpLocks/>
          </p:cNvGrpSpPr>
          <p:nvPr/>
        </p:nvGrpSpPr>
        <p:grpSpPr bwMode="auto">
          <a:xfrm>
            <a:off x="4719638" y="1471613"/>
            <a:ext cx="850900" cy="527050"/>
            <a:chOff x="-490" y="1664"/>
            <a:chExt cx="1429" cy="842"/>
          </a:xfrm>
        </p:grpSpPr>
        <p:sp>
          <p:nvSpPr>
            <p:cNvPr id="41043" name="AutoShape 17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44" name="Group 172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45" name="Rectangle 173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46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47" name="Group 175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53" name="Rectangle 176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4" name="Rectangle 177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5" name="Rectangle 178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6" name="Rectangle 179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7" name="Rectangle 180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8" name="AutoShape 181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48" name="Picture 182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49" name="Rectangle 183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50" name="Freeform 184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1" name="Line 185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52" name="Picture 186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9" name="Text Box 204"/>
          <p:cNvSpPr txBox="1">
            <a:spLocks noChangeArrowheads="1"/>
          </p:cNvSpPr>
          <p:nvPr/>
        </p:nvSpPr>
        <p:spPr bwMode="auto">
          <a:xfrm>
            <a:off x="4330700" y="154146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969696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40980" name="Line 205"/>
          <p:cNvSpPr>
            <a:spLocks noChangeShapeType="1"/>
          </p:cNvSpPr>
          <p:nvPr/>
        </p:nvSpPr>
        <p:spPr bwMode="auto">
          <a:xfrm flipH="1">
            <a:off x="3311525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1" name="Line 206"/>
          <p:cNvSpPr>
            <a:spLocks noChangeShapeType="1"/>
          </p:cNvSpPr>
          <p:nvPr/>
        </p:nvSpPr>
        <p:spPr bwMode="auto">
          <a:xfrm flipH="1">
            <a:off x="421640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2" name="Line 207"/>
          <p:cNvSpPr>
            <a:spLocks noChangeShapeType="1"/>
          </p:cNvSpPr>
          <p:nvPr/>
        </p:nvSpPr>
        <p:spPr bwMode="auto">
          <a:xfrm flipH="1">
            <a:off x="535305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3" name="Freeform 208"/>
          <p:cNvSpPr>
            <a:spLocks/>
          </p:cNvSpPr>
          <p:nvPr/>
        </p:nvSpPr>
        <p:spPr bwMode="auto">
          <a:xfrm>
            <a:off x="4302125" y="221932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4" name="Freeform 209"/>
          <p:cNvSpPr>
            <a:spLocks/>
          </p:cNvSpPr>
          <p:nvPr/>
        </p:nvSpPr>
        <p:spPr bwMode="auto">
          <a:xfrm>
            <a:off x="3435350" y="221297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5" name="Rectangle 44"/>
          <p:cNvSpPr>
            <a:spLocks noChangeArrowheads="1"/>
          </p:cNvSpPr>
          <p:nvPr/>
        </p:nvSpPr>
        <p:spPr bwMode="auto">
          <a:xfrm>
            <a:off x="5646738" y="1787525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40986" name="Text Box 45"/>
          <p:cNvSpPr txBox="1">
            <a:spLocks noChangeArrowheads="1"/>
          </p:cNvSpPr>
          <p:nvPr/>
        </p:nvSpPr>
        <p:spPr bwMode="auto">
          <a:xfrm>
            <a:off x="5157788" y="1250950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cable headend</a:t>
            </a:r>
          </a:p>
        </p:txBody>
      </p:sp>
      <p:sp>
        <p:nvSpPr>
          <p:cNvPr id="40987" name="Freeform 216"/>
          <p:cNvSpPr>
            <a:spLocks/>
          </p:cNvSpPr>
          <p:nvPr/>
        </p:nvSpPr>
        <p:spPr bwMode="auto">
          <a:xfrm>
            <a:off x="5903913" y="1970088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217"/>
          <p:cNvSpPr>
            <a:spLocks/>
          </p:cNvSpPr>
          <p:nvPr/>
        </p:nvSpPr>
        <p:spPr bwMode="auto">
          <a:xfrm>
            <a:off x="5905500" y="1905000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Line 218"/>
          <p:cNvSpPr>
            <a:spLocks noChangeShapeType="1"/>
          </p:cNvSpPr>
          <p:nvPr/>
        </p:nvSpPr>
        <p:spPr bwMode="auto">
          <a:xfrm flipH="1">
            <a:off x="6230938" y="2028825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0" name="Line 219"/>
          <p:cNvSpPr>
            <a:spLocks noChangeShapeType="1"/>
          </p:cNvSpPr>
          <p:nvPr/>
        </p:nvSpPr>
        <p:spPr bwMode="auto">
          <a:xfrm>
            <a:off x="5932488" y="2200275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1" name="Freeform 220"/>
          <p:cNvSpPr>
            <a:spLocks/>
          </p:cNvSpPr>
          <p:nvPr/>
        </p:nvSpPr>
        <p:spPr bwMode="auto">
          <a:xfrm>
            <a:off x="5926138" y="2024063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2" name="Freeform 221"/>
          <p:cNvSpPr>
            <a:spLocks/>
          </p:cNvSpPr>
          <p:nvPr/>
        </p:nvSpPr>
        <p:spPr bwMode="auto">
          <a:xfrm flipV="1">
            <a:off x="5926138" y="2260600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3" name="AutoShape 225"/>
          <p:cNvSpPr>
            <a:spLocks noChangeArrowheads="1"/>
          </p:cNvSpPr>
          <p:nvPr/>
        </p:nvSpPr>
        <p:spPr bwMode="auto">
          <a:xfrm>
            <a:off x="5507038" y="1524000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8" name="Group 37"/>
          <p:cNvGrpSpPr>
            <a:grpSpLocks/>
          </p:cNvGrpSpPr>
          <p:nvPr/>
        </p:nvGrpSpPr>
        <p:grpSpPr bwMode="auto">
          <a:xfrm>
            <a:off x="3417888" y="3186113"/>
            <a:ext cx="2043112" cy="958850"/>
            <a:chOff x="2505" y="826"/>
            <a:chExt cx="1287" cy="604"/>
          </a:xfrm>
        </p:grpSpPr>
        <p:sp>
          <p:nvSpPr>
            <p:cNvPr id="41039" name="Line 38"/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39"/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40"/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Line 41"/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42"/>
          <p:cNvGrpSpPr>
            <a:grpSpLocks/>
          </p:cNvGrpSpPr>
          <p:nvPr/>
        </p:nvGrpSpPr>
        <p:grpSpPr bwMode="auto">
          <a:xfrm>
            <a:off x="2708275" y="3343275"/>
            <a:ext cx="3021013" cy="2114550"/>
            <a:chOff x="2606" y="951"/>
            <a:chExt cx="1903" cy="1332"/>
          </a:xfrm>
        </p:grpSpPr>
        <p:sp>
          <p:nvSpPr>
            <p:cNvPr id="41009" name="Text Box 43"/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600"/>
                <a:t>Channels</a:t>
              </a:r>
            </a:p>
          </p:txBody>
        </p:sp>
        <p:sp>
          <p:nvSpPr>
            <p:cNvPr id="41010" name="Line 44"/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Line 45"/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Text Box 46"/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3" name="Line 47"/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Text Box 48"/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5" name="Text Box 49"/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6" name="Text Box 50"/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7" name="Text Box 51"/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8" name="Text Box 52"/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9" name="Text Box 53"/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0" name="Text Box 54"/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1" name="Text Box 55"/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C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N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R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L</a:t>
              </a:r>
            </a:p>
          </p:txBody>
        </p:sp>
        <p:sp>
          <p:nvSpPr>
            <p:cNvPr id="41022" name="Line 56"/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Line 57"/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Line 58"/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Line 59"/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Line 60"/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Line 61"/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Line 62"/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Text Box 63"/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1</a:t>
              </a:r>
            </a:p>
          </p:txBody>
        </p:sp>
        <p:sp>
          <p:nvSpPr>
            <p:cNvPr id="41030" name="Text Box 64"/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2</a:t>
              </a:r>
            </a:p>
          </p:txBody>
        </p:sp>
        <p:sp>
          <p:nvSpPr>
            <p:cNvPr id="41031" name="Text Box 65"/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3</a:t>
              </a:r>
            </a:p>
          </p:txBody>
        </p:sp>
        <p:sp>
          <p:nvSpPr>
            <p:cNvPr id="41032" name="Text Box 66"/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4</a:t>
              </a:r>
            </a:p>
          </p:txBody>
        </p:sp>
        <p:sp>
          <p:nvSpPr>
            <p:cNvPr id="41033" name="Text Box 67"/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5</a:t>
              </a:r>
            </a:p>
          </p:txBody>
        </p:sp>
        <p:sp>
          <p:nvSpPr>
            <p:cNvPr id="41034" name="Text Box 68"/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6</a:t>
              </a:r>
            </a:p>
          </p:txBody>
        </p:sp>
        <p:sp>
          <p:nvSpPr>
            <p:cNvPr id="41035" name="Text Box 69"/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7</a:t>
              </a:r>
            </a:p>
          </p:txBody>
        </p:sp>
        <p:sp>
          <p:nvSpPr>
            <p:cNvPr id="41036" name="Text Box 70"/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8</a:t>
              </a:r>
            </a:p>
          </p:txBody>
        </p:sp>
        <p:sp>
          <p:nvSpPr>
            <p:cNvPr id="41037" name="Text Box 71"/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9</a:t>
              </a:r>
            </a:p>
          </p:txBody>
        </p:sp>
        <p:sp>
          <p:nvSpPr>
            <p:cNvPr id="41038" name="Freeform 72"/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73"/>
          <p:cNvGrpSpPr>
            <a:grpSpLocks/>
          </p:cNvGrpSpPr>
          <p:nvPr/>
        </p:nvGrpSpPr>
        <p:grpSpPr bwMode="auto">
          <a:xfrm flipV="1">
            <a:off x="1039813" y="2238375"/>
            <a:ext cx="1666875" cy="2062163"/>
            <a:chOff x="1511" y="1371"/>
            <a:chExt cx="1050" cy="1299"/>
          </a:xfrm>
        </p:grpSpPr>
        <p:grpSp>
          <p:nvGrpSpPr>
            <p:cNvPr id="41003" name="Group 74"/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41005" name="Rectangle 75"/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35596" name="Freeform 76"/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>
                  <a:defRPr/>
                </a:pPr>
                <a:endParaRPr lang="en-US" dirty="0">
                  <a:latin typeface="Times New Roman" pitchFamily="18" charset="0"/>
                  <a:ea typeface="+mn-ea"/>
                </a:endParaRPr>
              </a:p>
            </p:txBody>
          </p:sp>
          <p:sp>
            <p:nvSpPr>
              <p:cNvPr id="41007" name="Oval 77"/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41008" name="Line 78"/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004" name="Freeform 79"/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/>
            </a:p>
          </p:txBody>
        </p:sp>
      </p:grpSp>
      <p:sp>
        <p:nvSpPr>
          <p:cNvPr id="226628" name="Text Box 324"/>
          <p:cNvSpPr txBox="1">
            <a:spLocks noChangeArrowheads="1"/>
          </p:cNvSpPr>
          <p:nvPr/>
        </p:nvSpPr>
        <p:spPr bwMode="auto">
          <a:xfrm>
            <a:off x="787400" y="5545138"/>
            <a:ext cx="7475538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frequency division multiplexing:</a:t>
            </a:r>
            <a:r>
              <a:rPr lang="en-US" altLang="en-US">
                <a:latin typeface="Gill Sans MT" pitchFamily="34" charset="0"/>
              </a:rPr>
              <a:t> different channels transmitted</a:t>
            </a:r>
          </a:p>
          <a:p>
            <a:pPr>
              <a:lnSpc>
                <a:spcPct val="85000"/>
              </a:lnSpc>
            </a:pPr>
            <a:r>
              <a:rPr lang="en-US" altLang="en-US">
                <a:latin typeface="Gill Sans MT" pitchFamily="34" charset="0"/>
              </a:rPr>
              <a:t>in different frequency bands</a:t>
            </a:r>
          </a:p>
        </p:txBody>
      </p:sp>
      <p:pic>
        <p:nvPicPr>
          <p:cNvPr id="40998" name="Picture 325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5951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9" name="Group 326"/>
          <p:cNvGrpSpPr>
            <a:grpSpLocks/>
          </p:cNvGrpSpPr>
          <p:nvPr/>
        </p:nvGrpSpPr>
        <p:grpSpPr bwMode="auto">
          <a:xfrm>
            <a:off x="560388" y="1928813"/>
            <a:ext cx="609600" cy="609600"/>
            <a:chOff x="-44" y="1473"/>
            <a:chExt cx="981" cy="1105"/>
          </a:xfrm>
        </p:grpSpPr>
        <p:pic>
          <p:nvPicPr>
            <p:cNvPr id="41001" name="Picture 327" descr="desktop_computer_stylized_medium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02" name="Freeform 32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100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B45EBB2-1369-4B25-AC3E-90E66E38A1CF}" type="slidenum">
              <a:rPr lang="en-US" altLang="en-US" sz="1200">
                <a:latin typeface="Tahoma" pitchFamily="34" charset="0"/>
              </a:rPr>
              <a:pPr/>
              <a:t>16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26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62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2"/>
          <p:cNvGrpSpPr>
            <a:grpSpLocks/>
          </p:cNvGrpSpPr>
          <p:nvPr/>
        </p:nvGrpSpPr>
        <p:grpSpPr bwMode="auto">
          <a:xfrm>
            <a:off x="5143500" y="2905125"/>
            <a:ext cx="2178050" cy="1147763"/>
            <a:chOff x="5143500" y="2905125"/>
            <a:chExt cx="2178050" cy="1147763"/>
          </a:xfrm>
        </p:grpSpPr>
        <p:grpSp>
          <p:nvGrpSpPr>
            <p:cNvPr id="42119" name="Group 128"/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2160" name="Freeform 129"/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1" name="Line 130"/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2" name="Line 131"/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3" name="Line 132"/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4" name="Line 133"/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5" name="Line 134"/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6" name="Line 135"/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167" name="Group 136"/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2197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8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9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200" name="Group 140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203" name="Freeform 141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204" name="Freeform 142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201" name="Line 143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2" name="Line 144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8" name="Group 145"/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2189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0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1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192" name="Group 149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95" name="Freeform 150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96" name="Freeform 151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93" name="Line 152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4" name="Line 153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9" name="Group 154"/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2181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82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83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184" name="Group 158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87" name="Freeform 159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8" name="Freeform 160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85" name="Line 161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6" name="Line 162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70" name="Group 163"/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2173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74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75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176" name="Group 167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79" name="Freeform 16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0" name="Freeform 16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77" name="Line 170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8" name="Line 171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2171" name="Line 172"/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2" name="Text Box 580"/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42120" name="Group 347"/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82" name="Oval 18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4" name="Oval 18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6" name="Freeform 18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7" name="Freeform 18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89" name="Straight Connector 188"/>
              <p:cNvCxnSpPr>
                <a:cxnSpLocks noChangeShapeType="1"/>
                <a:endCxn id="1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0" name="Straight Connector 18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1" name="Group 347"/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92" name="Oval 19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3" name="Rectangle 19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4" name="Oval 19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5" name="Freeform 19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99" name="Straight Connector 198"/>
              <p:cNvCxnSpPr>
                <a:cxnSpLocks noChangeShapeType="1"/>
                <a:endCxn id="19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0" name="Straight Connector 19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2" name="Group 347"/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202" name="Oval 20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3" name="Rectangle 20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4" name="Oval 20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5" name="Freeform 20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6" name="Freeform 20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7" name="Freeform 20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8" name="Freeform 20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09" name="Straight Connector 208"/>
              <p:cNvCxnSpPr>
                <a:cxnSpLocks noChangeShapeType="1"/>
                <a:endCxn id="2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0" name="Straight Connector 20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3" name="Group 347"/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212" name="Oval 21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3" name="Rectangle 212"/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4" name="Oval 21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5" name="Freeform 214"/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6" name="Freeform 21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7" name="Freeform 21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8" name="Freeform 21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19" name="Straight Connector 218"/>
              <p:cNvCxnSpPr>
                <a:cxnSpLocks noChangeShapeType="1"/>
                <a:endCxn id="21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20" name="Straight Connector 21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41986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06400" y="2290763"/>
            <a:ext cx="3092450" cy="1417637"/>
            <a:chOff x="256" y="1443"/>
            <a:chExt cx="1948" cy="893"/>
          </a:xfrm>
        </p:grpSpPr>
        <p:sp>
          <p:nvSpPr>
            <p:cNvPr id="42117" name="Text Box 6"/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data, TV transmitted at different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frequencies over </a:t>
              </a:r>
              <a:r>
                <a:rPr lang="en-US" altLang="en-US" sz="1600" i="1">
                  <a:solidFill>
                    <a:srgbClr val="CC0000"/>
                  </a:solidFill>
                </a:rPr>
                <a:t>shared </a:t>
              </a:r>
              <a:r>
                <a:rPr lang="en-US" altLang="en-US" sz="1600" i="1"/>
                <a:t>cable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distribution network</a:t>
              </a:r>
            </a:p>
          </p:txBody>
        </p:sp>
        <p:sp>
          <p:nvSpPr>
            <p:cNvPr id="42118" name="Line 7"/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88" name="Rectangle 9"/>
          <p:cNvSpPr>
            <a:spLocks noChangeArrowheads="1"/>
          </p:cNvSpPr>
          <p:nvPr/>
        </p:nvSpPr>
        <p:spPr bwMode="auto">
          <a:xfrm>
            <a:off x="657225" y="1651000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1989" name="Line 7"/>
          <p:cNvSpPr>
            <a:spLocks noChangeShapeType="1"/>
          </p:cNvSpPr>
          <p:nvPr/>
        </p:nvSpPr>
        <p:spPr bwMode="auto">
          <a:xfrm flipV="1">
            <a:off x="958850" y="2201863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1990" name="Text Box 39"/>
          <p:cNvSpPr txBox="1">
            <a:spLocks noChangeArrowheads="1"/>
          </p:cNvSpPr>
          <p:nvPr/>
        </p:nvSpPr>
        <p:spPr bwMode="auto">
          <a:xfrm>
            <a:off x="1120775" y="2352675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41991" name="Text Box 41"/>
          <p:cNvSpPr txBox="1">
            <a:spLocks noChangeArrowheads="1"/>
          </p:cNvSpPr>
          <p:nvPr/>
        </p:nvSpPr>
        <p:spPr bwMode="auto">
          <a:xfrm>
            <a:off x="1787525" y="2354263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41992" name="Group 13"/>
          <p:cNvGrpSpPr>
            <a:grpSpLocks/>
          </p:cNvGrpSpPr>
          <p:nvPr/>
        </p:nvGrpSpPr>
        <p:grpSpPr bwMode="auto">
          <a:xfrm>
            <a:off x="1304925" y="2078038"/>
            <a:ext cx="614363" cy="220662"/>
            <a:chOff x="322" y="890"/>
            <a:chExt cx="872" cy="339"/>
          </a:xfrm>
        </p:grpSpPr>
        <p:sp>
          <p:nvSpPr>
            <p:cNvPr id="42111" name="Rectangle 14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2" name="Rectangle 15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3" name="Rectangle 16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4" name="Rectangle 17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5" name="Rectangle 18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6" name="AutoShape 19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1993" name="AutoShape 21"/>
          <p:cNvSpPr>
            <a:spLocks noChangeArrowheads="1"/>
          </p:cNvSpPr>
          <p:nvPr/>
        </p:nvSpPr>
        <p:spPr bwMode="auto">
          <a:xfrm>
            <a:off x="419100" y="1239838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1994" name="Rectangle 22"/>
          <p:cNvSpPr>
            <a:spLocks noChangeArrowheads="1"/>
          </p:cNvSpPr>
          <p:nvPr/>
        </p:nvSpPr>
        <p:spPr bwMode="auto">
          <a:xfrm>
            <a:off x="2035175" y="2139950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1995" name="Freeform 23"/>
          <p:cNvSpPr>
            <a:spLocks/>
          </p:cNvSpPr>
          <p:nvPr/>
        </p:nvSpPr>
        <p:spPr bwMode="auto">
          <a:xfrm>
            <a:off x="1644650" y="1695450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24"/>
          <p:cNvSpPr>
            <a:spLocks noChangeShapeType="1"/>
          </p:cNvSpPr>
          <p:nvPr/>
        </p:nvSpPr>
        <p:spPr bwMode="auto">
          <a:xfrm flipH="1">
            <a:off x="1943100" y="2201863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1997" name="Picture 25" descr="t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1355725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1998" name="Group 26"/>
          <p:cNvGrpSpPr>
            <a:grpSpLocks/>
          </p:cNvGrpSpPr>
          <p:nvPr/>
        </p:nvGrpSpPr>
        <p:grpSpPr bwMode="auto">
          <a:xfrm>
            <a:off x="2676525" y="1470025"/>
            <a:ext cx="850900" cy="527050"/>
            <a:chOff x="-490" y="1664"/>
            <a:chExt cx="1429" cy="842"/>
          </a:xfrm>
        </p:grpSpPr>
        <p:sp>
          <p:nvSpPr>
            <p:cNvPr id="42095" name="AutoShape 27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96" name="Group 28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97" name="Rectangle 29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98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99" name="Group 31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105" name="Rectangle 32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6" name="Rectangle 33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7" name="Rectangle 34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8" name="Rectangle 35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9" name="Rectangle 36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10" name="AutoShape 37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100" name="Picture 38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101" name="Rectangle 39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102" name="Freeform 40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3" name="Line 41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104" name="Picture 42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999" name="Group 43"/>
          <p:cNvGrpSpPr>
            <a:grpSpLocks/>
          </p:cNvGrpSpPr>
          <p:nvPr/>
        </p:nvGrpSpPr>
        <p:grpSpPr bwMode="auto">
          <a:xfrm>
            <a:off x="3578225" y="1463675"/>
            <a:ext cx="850900" cy="527050"/>
            <a:chOff x="-490" y="1664"/>
            <a:chExt cx="1429" cy="842"/>
          </a:xfrm>
        </p:grpSpPr>
        <p:sp>
          <p:nvSpPr>
            <p:cNvPr id="42079" name="AutoShape 44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80" name="Group 45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81" name="Rectangle 46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82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83" name="Group 48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8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0" name="Rectangle 50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1" name="Rectangle 51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2" name="Rectangle 52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3" name="Rectangle 53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4" name="AutoShape 54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84" name="Picture 55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85" name="Rectangle 56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86" name="Freeform 57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7" name="Line 58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88" name="Picture 59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0" name="Group 60"/>
          <p:cNvGrpSpPr>
            <a:grpSpLocks/>
          </p:cNvGrpSpPr>
          <p:nvPr/>
        </p:nvGrpSpPr>
        <p:grpSpPr bwMode="auto">
          <a:xfrm>
            <a:off x="2763838" y="2309813"/>
            <a:ext cx="850900" cy="527050"/>
            <a:chOff x="-490" y="1664"/>
            <a:chExt cx="1429" cy="842"/>
          </a:xfrm>
        </p:grpSpPr>
        <p:sp>
          <p:nvSpPr>
            <p:cNvPr id="42063" name="AutoShape 6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64" name="Group 62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65" name="Rectangle 63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66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67" name="Group 65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73" name="Rectangle 66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4" name="Rectangle 67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5" name="Rectangle 68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6" name="Rectangle 69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7" name="Rectangle 70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8" name="AutoShape 71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68" name="Picture 72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69" name="Rectangle 73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70" name="Freeform 74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1" name="Line 75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72" name="Picture 76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1" name="Group 77"/>
          <p:cNvGrpSpPr>
            <a:grpSpLocks/>
          </p:cNvGrpSpPr>
          <p:nvPr/>
        </p:nvGrpSpPr>
        <p:grpSpPr bwMode="auto">
          <a:xfrm>
            <a:off x="3630613" y="2319338"/>
            <a:ext cx="850900" cy="527050"/>
            <a:chOff x="-490" y="1664"/>
            <a:chExt cx="1429" cy="842"/>
          </a:xfrm>
        </p:grpSpPr>
        <p:sp>
          <p:nvSpPr>
            <p:cNvPr id="42047" name="AutoShape 78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48" name="Group 79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49" name="Rectangle 80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50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51" name="Group 82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57" name="Rectangle 83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58" name="Rectangle 84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59" name="Rectangle 85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0" name="Rectangle 86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1" name="Rectangle 87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2" name="AutoShape 88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52" name="Picture 89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53" name="Rectangle 90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54" name="Freeform 91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5" name="Line 92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56" name="Picture 93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2" name="Line 94"/>
          <p:cNvSpPr>
            <a:spLocks noChangeShapeType="1"/>
          </p:cNvSpPr>
          <p:nvPr/>
        </p:nvSpPr>
        <p:spPr bwMode="auto">
          <a:xfrm>
            <a:off x="2217738" y="2212975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03" name="Group 95"/>
          <p:cNvGrpSpPr>
            <a:grpSpLocks/>
          </p:cNvGrpSpPr>
          <p:nvPr/>
        </p:nvGrpSpPr>
        <p:grpSpPr bwMode="auto">
          <a:xfrm>
            <a:off x="4719638" y="1471613"/>
            <a:ext cx="850900" cy="527050"/>
            <a:chOff x="-490" y="1664"/>
            <a:chExt cx="1429" cy="842"/>
          </a:xfrm>
        </p:grpSpPr>
        <p:sp>
          <p:nvSpPr>
            <p:cNvPr id="42031" name="AutoShape 96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32" name="Group 97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33" name="Rectangle 98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34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35" name="Group 100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41" name="Rectangle 101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2" name="Rectangle 102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3" name="Rectangle 103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4" name="Rectangle 104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5" name="Rectangle 105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6" name="AutoShape 106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36" name="Picture 107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37" name="Rectangle 108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38" name="Freeform 109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9" name="Line 110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40" name="Picture 111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4" name="Text Box 112"/>
          <p:cNvSpPr txBox="1">
            <a:spLocks noChangeArrowheads="1"/>
          </p:cNvSpPr>
          <p:nvPr/>
        </p:nvSpPr>
        <p:spPr bwMode="auto">
          <a:xfrm>
            <a:off x="4330700" y="154146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969696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42005" name="Line 113"/>
          <p:cNvSpPr>
            <a:spLocks noChangeShapeType="1"/>
          </p:cNvSpPr>
          <p:nvPr/>
        </p:nvSpPr>
        <p:spPr bwMode="auto">
          <a:xfrm flipH="1">
            <a:off x="3311525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14"/>
          <p:cNvSpPr>
            <a:spLocks noChangeShapeType="1"/>
          </p:cNvSpPr>
          <p:nvPr/>
        </p:nvSpPr>
        <p:spPr bwMode="auto">
          <a:xfrm flipH="1">
            <a:off x="421640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Line 115"/>
          <p:cNvSpPr>
            <a:spLocks noChangeShapeType="1"/>
          </p:cNvSpPr>
          <p:nvPr/>
        </p:nvSpPr>
        <p:spPr bwMode="auto">
          <a:xfrm flipH="1">
            <a:off x="535305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116"/>
          <p:cNvSpPr>
            <a:spLocks/>
          </p:cNvSpPr>
          <p:nvPr/>
        </p:nvSpPr>
        <p:spPr bwMode="auto">
          <a:xfrm>
            <a:off x="4302125" y="221932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Freeform 117"/>
          <p:cNvSpPr>
            <a:spLocks/>
          </p:cNvSpPr>
          <p:nvPr/>
        </p:nvSpPr>
        <p:spPr bwMode="auto">
          <a:xfrm>
            <a:off x="3435350" y="221297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0" name="Rectangle 44"/>
          <p:cNvSpPr>
            <a:spLocks noChangeArrowheads="1"/>
          </p:cNvSpPr>
          <p:nvPr/>
        </p:nvSpPr>
        <p:spPr bwMode="auto">
          <a:xfrm>
            <a:off x="5646738" y="1787525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42011" name="Text Box 45"/>
          <p:cNvSpPr txBox="1">
            <a:spLocks noChangeArrowheads="1"/>
          </p:cNvSpPr>
          <p:nvPr/>
        </p:nvSpPr>
        <p:spPr bwMode="auto">
          <a:xfrm>
            <a:off x="5157788" y="1250950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cable headend</a:t>
            </a:r>
          </a:p>
        </p:txBody>
      </p:sp>
      <p:sp>
        <p:nvSpPr>
          <p:cNvPr id="42012" name="Freeform 120"/>
          <p:cNvSpPr>
            <a:spLocks/>
          </p:cNvSpPr>
          <p:nvPr/>
        </p:nvSpPr>
        <p:spPr bwMode="auto">
          <a:xfrm>
            <a:off x="5903913" y="1970088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3" name="Freeform 121"/>
          <p:cNvSpPr>
            <a:spLocks/>
          </p:cNvSpPr>
          <p:nvPr/>
        </p:nvSpPr>
        <p:spPr bwMode="auto">
          <a:xfrm>
            <a:off x="5905500" y="1905000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Line 122"/>
          <p:cNvSpPr>
            <a:spLocks noChangeShapeType="1"/>
          </p:cNvSpPr>
          <p:nvPr/>
        </p:nvSpPr>
        <p:spPr bwMode="auto">
          <a:xfrm flipH="1">
            <a:off x="6230938" y="2028825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5" name="Line 123"/>
          <p:cNvSpPr>
            <a:spLocks noChangeShapeType="1"/>
          </p:cNvSpPr>
          <p:nvPr/>
        </p:nvSpPr>
        <p:spPr bwMode="auto">
          <a:xfrm>
            <a:off x="5932488" y="2200275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6" name="Freeform 124"/>
          <p:cNvSpPr>
            <a:spLocks/>
          </p:cNvSpPr>
          <p:nvPr/>
        </p:nvSpPr>
        <p:spPr bwMode="auto">
          <a:xfrm>
            <a:off x="5926138" y="2024063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7" name="Freeform 125"/>
          <p:cNvSpPr>
            <a:spLocks/>
          </p:cNvSpPr>
          <p:nvPr/>
        </p:nvSpPr>
        <p:spPr bwMode="auto">
          <a:xfrm flipV="1">
            <a:off x="5926138" y="2260600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8" name="Text Box 126"/>
          <p:cNvSpPr txBox="1">
            <a:spLocks noChangeArrowheads="1"/>
          </p:cNvSpPr>
          <p:nvPr/>
        </p:nvSpPr>
        <p:spPr bwMode="auto">
          <a:xfrm>
            <a:off x="5711825" y="2449513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/>
              <a:t>CMTS</a:t>
            </a:r>
          </a:p>
        </p:txBody>
      </p:sp>
      <p:sp>
        <p:nvSpPr>
          <p:cNvPr id="42019" name="AutoShape 127"/>
          <p:cNvSpPr>
            <a:spLocks noChangeArrowheads="1"/>
          </p:cNvSpPr>
          <p:nvPr/>
        </p:nvSpPr>
        <p:spPr bwMode="auto">
          <a:xfrm>
            <a:off x="5507038" y="1524000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2020" name="Freeform 174"/>
          <p:cNvSpPr>
            <a:spLocks/>
          </p:cNvSpPr>
          <p:nvPr/>
        </p:nvSpPr>
        <p:spPr bwMode="auto">
          <a:xfrm>
            <a:off x="6251575" y="2193925"/>
            <a:ext cx="206375" cy="927100"/>
          </a:xfrm>
          <a:custGeom>
            <a:avLst/>
            <a:gdLst>
              <a:gd name="T0" fmla="*/ 0 w 130"/>
              <a:gd name="T1" fmla="*/ 0 h 584"/>
              <a:gd name="T2" fmla="*/ 2147483647 w 130"/>
              <a:gd name="T3" fmla="*/ 0 h 584"/>
              <a:gd name="T4" fmla="*/ 2147483647 w 130"/>
              <a:gd name="T5" fmla="*/ 2147483647 h 584"/>
              <a:gd name="T6" fmla="*/ 0 60000 65536"/>
              <a:gd name="T7" fmla="*/ 0 60000 65536"/>
              <a:gd name="T8" fmla="*/ 0 60000 65536"/>
              <a:gd name="T9" fmla="*/ 0 w 130"/>
              <a:gd name="T10" fmla="*/ 0 h 584"/>
              <a:gd name="T11" fmla="*/ 130 w 130"/>
              <a:gd name="T12" fmla="*/ 584 h 58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0" h="584">
                <a:moveTo>
                  <a:pt x="0" y="0"/>
                </a:moveTo>
                <a:lnTo>
                  <a:pt x="130" y="0"/>
                </a:lnTo>
                <a:lnTo>
                  <a:pt x="130" y="584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" name="Group 175"/>
          <p:cNvGrpSpPr>
            <a:grpSpLocks/>
          </p:cNvGrpSpPr>
          <p:nvPr/>
        </p:nvGrpSpPr>
        <p:grpSpPr bwMode="auto">
          <a:xfrm>
            <a:off x="6210300" y="2355850"/>
            <a:ext cx="2517775" cy="508000"/>
            <a:chOff x="3912" y="1484"/>
            <a:chExt cx="1586" cy="320"/>
          </a:xfrm>
        </p:grpSpPr>
        <p:sp>
          <p:nvSpPr>
            <p:cNvPr id="42029" name="Line 176"/>
            <p:cNvSpPr>
              <a:spLocks noChangeShapeType="1"/>
            </p:cNvSpPr>
            <p:nvPr/>
          </p:nvSpPr>
          <p:spPr bwMode="auto">
            <a:xfrm flipH="1" flipV="1">
              <a:off x="3912" y="1497"/>
              <a:ext cx="711" cy="9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Text Box 177"/>
            <p:cNvSpPr txBox="1">
              <a:spLocks noChangeArrowheads="1"/>
            </p:cNvSpPr>
            <p:nvPr/>
          </p:nvSpPr>
          <p:spPr bwMode="auto">
            <a:xfrm>
              <a:off x="4307" y="1484"/>
              <a:ext cx="1191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cable modem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termination system</a:t>
              </a:r>
            </a:p>
          </p:txBody>
        </p:sp>
      </p:grpSp>
      <p:sp>
        <p:nvSpPr>
          <p:cNvPr id="55334" name="Rectangle 3"/>
          <p:cNvSpPr>
            <a:spLocks noChangeArrowheads="1"/>
          </p:cNvSpPr>
          <p:nvPr/>
        </p:nvSpPr>
        <p:spPr bwMode="auto">
          <a:xfrm>
            <a:off x="373063" y="4246563"/>
            <a:ext cx="8401050" cy="209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asymmetric: up to 30Mbps downstream transmission rate, 2 Mbps upstream transmission rate</a:t>
            </a:r>
          </a:p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homes </a:t>
            </a: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share access network</a:t>
            </a: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unlike DSL, which has dedicated access to central office</a:t>
            </a:r>
          </a:p>
          <a:p>
            <a:pPr marL="742950" lvl="1" indent="-28575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None/>
              <a:defRPr/>
            </a:pPr>
            <a:endParaRPr lang="en-US" sz="2000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2023" name="Title 41"/>
          <p:cNvSpPr>
            <a:spLocks/>
          </p:cNvSpPr>
          <p:nvPr/>
        </p:nvSpPr>
        <p:spPr bwMode="auto">
          <a:xfrm>
            <a:off x="381000" y="239713"/>
            <a:ext cx="6337300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Access network: cable network</a:t>
            </a:r>
          </a:p>
        </p:txBody>
      </p:sp>
      <p:pic>
        <p:nvPicPr>
          <p:cNvPr id="42024" name="Picture 180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5895975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2025" name="Group 181"/>
          <p:cNvGrpSpPr>
            <a:grpSpLocks/>
          </p:cNvGrpSpPr>
          <p:nvPr/>
        </p:nvGrpSpPr>
        <p:grpSpPr bwMode="auto">
          <a:xfrm>
            <a:off x="560388" y="1928813"/>
            <a:ext cx="609600" cy="609600"/>
            <a:chOff x="-44" y="1473"/>
            <a:chExt cx="981" cy="1105"/>
          </a:xfrm>
        </p:grpSpPr>
        <p:pic>
          <p:nvPicPr>
            <p:cNvPr id="42027" name="Picture 182" descr="desktop_computer_stylized_medium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28" name="Freeform 18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202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DFE5D3F-1091-407A-AD90-14944AFDBA81}" type="slidenum">
              <a:rPr lang="en-US" altLang="en-US" sz="1200">
                <a:latin typeface="Tahoma" pitchFamily="34" charset="0"/>
              </a:rPr>
              <a:pPr/>
              <a:t>17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43010" name="Title 41"/>
          <p:cNvSpPr>
            <a:spLocks/>
          </p:cNvSpPr>
          <p:nvPr/>
        </p:nvSpPr>
        <p:spPr bwMode="auto">
          <a:xfrm>
            <a:off x="381000" y="239713"/>
            <a:ext cx="63103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Access network: home network</a:t>
            </a:r>
          </a:p>
        </p:txBody>
      </p:sp>
      <p:pic>
        <p:nvPicPr>
          <p:cNvPr id="43011" name="Picture 8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6046787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AutoShape 99"/>
          <p:cNvSpPr>
            <a:spLocks noChangeArrowheads="1"/>
          </p:cNvSpPr>
          <p:nvPr/>
        </p:nvSpPr>
        <p:spPr bwMode="auto">
          <a:xfrm>
            <a:off x="754063" y="115887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1289" name="Text Box 26"/>
          <p:cNvSpPr txBox="1">
            <a:spLocks noChangeArrowheads="1"/>
          </p:cNvSpPr>
          <p:nvPr/>
        </p:nvSpPr>
        <p:spPr bwMode="auto">
          <a:xfrm>
            <a:off x="5905500" y="3178175"/>
            <a:ext cx="28971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to/from headend or central office</a:t>
            </a:r>
          </a:p>
        </p:txBody>
      </p:sp>
      <p:sp>
        <p:nvSpPr>
          <p:cNvPr id="43014" name="Rectangle 87"/>
          <p:cNvSpPr>
            <a:spLocks noChangeArrowheads="1"/>
          </p:cNvSpPr>
          <p:nvPr/>
        </p:nvSpPr>
        <p:spPr bwMode="auto">
          <a:xfrm>
            <a:off x="1189038" y="191293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43015" name="Group 105"/>
          <p:cNvGrpSpPr>
            <a:grpSpLocks/>
          </p:cNvGrpSpPr>
          <p:nvPr/>
        </p:nvGrpSpPr>
        <p:grpSpPr bwMode="auto">
          <a:xfrm>
            <a:off x="4287838" y="3252788"/>
            <a:ext cx="3000375" cy="361950"/>
            <a:chOff x="2434" y="2109"/>
            <a:chExt cx="1890" cy="228"/>
          </a:xfrm>
        </p:grpSpPr>
        <p:grpSp>
          <p:nvGrpSpPr>
            <p:cNvPr id="43095" name="Group 91"/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43098" name="Rectangle 92"/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099" name="Rectangle 93"/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0" name="Rectangle 94"/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1" name="Rectangle 95"/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2" name="Rectangle 96"/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3" name="AutoShape 97"/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3096" name="Line 102"/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104"/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107"/>
          <p:cNvGrpSpPr>
            <a:grpSpLocks/>
          </p:cNvGrpSpPr>
          <p:nvPr/>
        </p:nvGrpSpPr>
        <p:grpSpPr bwMode="auto">
          <a:xfrm>
            <a:off x="3273425" y="3227388"/>
            <a:ext cx="1065213" cy="455612"/>
            <a:chOff x="2356" y="1300"/>
            <a:chExt cx="555" cy="194"/>
          </a:xfrm>
        </p:grpSpPr>
        <p:sp>
          <p:nvSpPr>
            <p:cNvPr id="43087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3088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3089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43090" name="Group 11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3093" name="Freeform 11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11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91" name="Line 11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Line 11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17" name="Line 116"/>
          <p:cNvSpPr>
            <a:spLocks noChangeShapeType="1"/>
          </p:cNvSpPr>
          <p:nvPr/>
        </p:nvSpPr>
        <p:spPr bwMode="auto">
          <a:xfrm flipH="1">
            <a:off x="2435225" y="3463925"/>
            <a:ext cx="822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8" name="Group 119"/>
          <p:cNvGrpSpPr>
            <a:grpSpLocks/>
          </p:cNvGrpSpPr>
          <p:nvPr/>
        </p:nvGrpSpPr>
        <p:grpSpPr bwMode="auto">
          <a:xfrm>
            <a:off x="1814513" y="2884488"/>
            <a:ext cx="1068387" cy="820737"/>
            <a:chOff x="2967" y="478"/>
            <a:chExt cx="788" cy="625"/>
          </a:xfrm>
        </p:grpSpPr>
        <p:pic>
          <p:nvPicPr>
            <p:cNvPr id="43085" name="Picture 120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86" name="Picture 121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9" name="Line 122"/>
          <p:cNvSpPr>
            <a:spLocks noChangeShapeType="1"/>
          </p:cNvSpPr>
          <p:nvPr/>
        </p:nvSpPr>
        <p:spPr bwMode="auto">
          <a:xfrm flipH="1" flipV="1">
            <a:off x="3756025" y="27670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38"/>
          <p:cNvGrpSpPr>
            <a:grpSpLocks/>
          </p:cNvGrpSpPr>
          <p:nvPr/>
        </p:nvGrpSpPr>
        <p:grpSpPr bwMode="auto">
          <a:xfrm>
            <a:off x="5326063" y="3703638"/>
            <a:ext cx="2527300" cy="1265237"/>
            <a:chOff x="3355" y="2333"/>
            <a:chExt cx="1592" cy="797"/>
          </a:xfrm>
        </p:grpSpPr>
        <p:sp>
          <p:nvSpPr>
            <p:cNvPr id="43083" name="Text Box 39"/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cable or DSL modem</a:t>
              </a:r>
            </a:p>
          </p:txBody>
        </p:sp>
        <p:sp>
          <p:nvSpPr>
            <p:cNvPr id="43084" name="Line 129"/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9"/>
          <p:cNvGrpSpPr>
            <a:grpSpLocks/>
          </p:cNvGrpSpPr>
          <p:nvPr/>
        </p:nvGrpSpPr>
        <p:grpSpPr bwMode="auto">
          <a:xfrm>
            <a:off x="4060825" y="3695700"/>
            <a:ext cx="2593975" cy="1778000"/>
            <a:chOff x="2558" y="2328"/>
            <a:chExt cx="1634" cy="1120"/>
          </a:xfrm>
        </p:grpSpPr>
        <p:sp>
          <p:nvSpPr>
            <p:cNvPr id="43081" name="Text Box 39"/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router, firewall, NAT</a:t>
              </a:r>
            </a:p>
          </p:txBody>
        </p:sp>
        <p:sp>
          <p:nvSpPr>
            <p:cNvPr id="43082" name="Line 133"/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"/>
          <p:cNvGrpSpPr>
            <a:grpSpLocks/>
          </p:cNvGrpSpPr>
          <p:nvPr/>
        </p:nvGrpSpPr>
        <p:grpSpPr bwMode="auto">
          <a:xfrm>
            <a:off x="3605213" y="4576763"/>
            <a:ext cx="2927350" cy="1403350"/>
            <a:chOff x="2062" y="2532"/>
            <a:chExt cx="1844" cy="1220"/>
          </a:xfrm>
        </p:grpSpPr>
        <p:sp>
          <p:nvSpPr>
            <p:cNvPr id="43079" name="Line 134"/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Text Box 39"/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wired Ethernet (1 Gbps)</a:t>
              </a:r>
            </a:p>
          </p:txBody>
        </p:sp>
      </p:grpSp>
      <p:grpSp>
        <p:nvGrpSpPr>
          <p:cNvPr id="10" name="Group 140"/>
          <p:cNvGrpSpPr>
            <a:grpSpLocks/>
          </p:cNvGrpSpPr>
          <p:nvPr/>
        </p:nvGrpSpPr>
        <p:grpSpPr bwMode="auto">
          <a:xfrm>
            <a:off x="423863" y="3725863"/>
            <a:ext cx="1966912" cy="2043112"/>
            <a:chOff x="267" y="2347"/>
            <a:chExt cx="1239" cy="1287"/>
          </a:xfrm>
        </p:grpSpPr>
        <p:sp>
          <p:nvSpPr>
            <p:cNvPr id="43077" name="Line 136"/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Text Box 39"/>
            <p:cNvSpPr txBox="1">
              <a:spLocks noChangeArrowheads="1"/>
            </p:cNvSpPr>
            <p:nvPr/>
          </p:nvSpPr>
          <p:spPr bwMode="auto">
            <a:xfrm>
              <a:off x="267" y="3300"/>
              <a:ext cx="1239" cy="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1800"/>
                <a:t>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1800"/>
                <a:t>point (54 Mbps)</a:t>
              </a:r>
            </a:p>
          </p:txBody>
        </p:sp>
      </p:grpSp>
      <p:sp>
        <p:nvSpPr>
          <p:cNvPr id="11406" name="Text Box 142"/>
          <p:cNvSpPr txBox="1">
            <a:spLocks noChangeArrowheads="1"/>
          </p:cNvSpPr>
          <p:nvPr/>
        </p:nvSpPr>
        <p:spPr bwMode="auto">
          <a:xfrm>
            <a:off x="1038225" y="1303338"/>
            <a:ext cx="1103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r>
              <a:rPr lang="en-US" altLang="en-US" sz="2000"/>
              <a:t>wireless</a:t>
            </a:r>
          </a:p>
          <a:p>
            <a:pPr algn="r"/>
            <a:r>
              <a:rPr lang="en-US" altLang="en-US" sz="2000"/>
              <a:t>devices</a:t>
            </a:r>
          </a:p>
        </p:txBody>
      </p:sp>
      <p:grpSp>
        <p:nvGrpSpPr>
          <p:cNvPr id="43025" name="Group 143"/>
          <p:cNvGrpSpPr>
            <a:grpSpLocks/>
          </p:cNvGrpSpPr>
          <p:nvPr/>
        </p:nvGrpSpPr>
        <p:grpSpPr bwMode="auto">
          <a:xfrm>
            <a:off x="1384300" y="1954213"/>
            <a:ext cx="733425" cy="758825"/>
            <a:chOff x="2751" y="1851"/>
            <a:chExt cx="462" cy="478"/>
          </a:xfrm>
        </p:grpSpPr>
        <p:pic>
          <p:nvPicPr>
            <p:cNvPr id="43075" name="Picture 144" descr="iphone_stylized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6" name="Picture 145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26" name="Line 146"/>
          <p:cNvSpPr>
            <a:spLocks noChangeShapeType="1"/>
          </p:cNvSpPr>
          <p:nvPr/>
        </p:nvSpPr>
        <p:spPr bwMode="auto">
          <a:xfrm>
            <a:off x="3679825" y="3679825"/>
            <a:ext cx="1270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1" name="Oval 147"/>
          <p:cNvSpPr>
            <a:spLocks noChangeArrowheads="1"/>
          </p:cNvSpPr>
          <p:nvPr/>
        </p:nvSpPr>
        <p:spPr bwMode="auto">
          <a:xfrm>
            <a:off x="1281113" y="2801938"/>
            <a:ext cx="3359150" cy="1050925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2" name="Group 150"/>
          <p:cNvGrpSpPr>
            <a:grpSpLocks/>
          </p:cNvGrpSpPr>
          <p:nvPr/>
        </p:nvGrpSpPr>
        <p:grpSpPr bwMode="auto">
          <a:xfrm>
            <a:off x="136525" y="3532188"/>
            <a:ext cx="1630363" cy="717550"/>
            <a:chOff x="86" y="2225"/>
            <a:chExt cx="1027" cy="452"/>
          </a:xfrm>
        </p:grpSpPr>
        <p:sp>
          <p:nvSpPr>
            <p:cNvPr id="43073" name="Text Box 148"/>
            <p:cNvSpPr txBox="1">
              <a:spLocks noChangeArrowheads="1"/>
            </p:cNvSpPr>
            <p:nvPr/>
          </p:nvSpPr>
          <p:spPr bwMode="auto">
            <a:xfrm>
              <a:off x="86" y="2357"/>
              <a:ext cx="1027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/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/>
                <a:t>in single box</a:t>
              </a:r>
            </a:p>
          </p:txBody>
        </p:sp>
        <p:sp>
          <p:nvSpPr>
            <p:cNvPr id="43074" name="Line 149"/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29" name="Group 151"/>
          <p:cNvGrpSpPr>
            <a:grpSpLocks/>
          </p:cNvGrpSpPr>
          <p:nvPr/>
        </p:nvGrpSpPr>
        <p:grpSpPr bwMode="auto">
          <a:xfrm>
            <a:off x="2379663" y="1566863"/>
            <a:ext cx="954087" cy="1027112"/>
            <a:chOff x="877" y="1008"/>
            <a:chExt cx="2747" cy="2591"/>
          </a:xfrm>
        </p:grpSpPr>
        <p:pic>
          <p:nvPicPr>
            <p:cNvPr id="43050" name="Picture 152" descr="antenna_stylize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51" name="Picture 153" descr="laptop_keyboard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2" name="Freeform 154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53" name="Picture 155" descr="screen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4" name="Freeform 156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157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58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59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60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61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0" name="Group 162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3067" name="Freeform 163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8" name="Freeform 164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165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166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167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168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61" name="Freeform 169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70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71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72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73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174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175"/>
          <p:cNvGrpSpPr>
            <a:grpSpLocks/>
          </p:cNvGrpSpPr>
          <p:nvPr/>
        </p:nvGrpSpPr>
        <p:grpSpPr bwMode="auto">
          <a:xfrm>
            <a:off x="3149600" y="2032000"/>
            <a:ext cx="1123950" cy="862013"/>
            <a:chOff x="-44" y="1473"/>
            <a:chExt cx="981" cy="1105"/>
          </a:xfrm>
        </p:grpSpPr>
        <p:pic>
          <p:nvPicPr>
            <p:cNvPr id="43048" name="Picture 176" descr="desktop_computer_stylized_mediu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9" name="Freeform 17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1" name="Group 178"/>
          <p:cNvGrpSpPr>
            <a:grpSpLocks/>
          </p:cNvGrpSpPr>
          <p:nvPr/>
        </p:nvGrpSpPr>
        <p:grpSpPr bwMode="auto">
          <a:xfrm>
            <a:off x="3090863" y="3838575"/>
            <a:ext cx="849312" cy="712788"/>
            <a:chOff x="-44" y="1473"/>
            <a:chExt cx="981" cy="1105"/>
          </a:xfrm>
        </p:grpSpPr>
        <p:pic>
          <p:nvPicPr>
            <p:cNvPr id="43046" name="Picture 179" descr="desktop_computer_stylized_mediu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7" name="Freeform 18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303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5F9FA3B-31AF-4052-82DA-D61367A8B46D}" type="slidenum">
              <a:rPr lang="en-US" altLang="en-US" sz="1200">
                <a:latin typeface="Tahoma" pitchFamily="34" charset="0"/>
              </a:rPr>
              <a:pPr/>
              <a:t>18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43033" name="Group 98"/>
          <p:cNvGrpSpPr>
            <a:grpSpLocks/>
          </p:cNvGrpSpPr>
          <p:nvPr/>
        </p:nvGrpSpPr>
        <p:grpSpPr bwMode="auto">
          <a:xfrm>
            <a:off x="4486275" y="1708150"/>
            <a:ext cx="958850" cy="1276350"/>
            <a:chOff x="5806938" y="3011924"/>
            <a:chExt cx="347997" cy="396620"/>
          </a:xfrm>
        </p:grpSpPr>
        <p:pic>
          <p:nvPicPr>
            <p:cNvPr id="43044" name="Picture 101" descr="fridge2.png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5" name="Picture 1115" descr="antenna_stylize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034" name="Group 347"/>
          <p:cNvGrpSpPr>
            <a:grpSpLocks/>
          </p:cNvGrpSpPr>
          <p:nvPr/>
        </p:nvGrpSpPr>
        <p:grpSpPr bwMode="auto">
          <a:xfrm>
            <a:off x="3236913" y="3187700"/>
            <a:ext cx="1114425" cy="541338"/>
            <a:chOff x="1871277" y="1576300"/>
            <a:chExt cx="1128371" cy="437861"/>
          </a:xfrm>
        </p:grpSpPr>
        <p:sp>
          <p:nvSpPr>
            <p:cNvPr id="88" name="Oval 8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1871277" y="1739375"/>
              <a:ext cx="1128371" cy="11684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Oval 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2158995" y="1673888"/>
              <a:ext cx="549719" cy="16050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5" name="Straight Connector 94"/>
            <p:cNvCxnSpPr>
              <a:cxnSpLocks noChangeShapeType="1"/>
              <a:endCxn id="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6" name="Straight Connector 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1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9" grpId="0"/>
      <p:bldP spid="11406" grpId="0"/>
      <p:bldP spid="114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45058" name="Title 50"/>
          <p:cNvSpPr>
            <a:spLocks noGrp="1"/>
          </p:cNvSpPr>
          <p:nvPr>
            <p:ph type="title" idx="4294967295"/>
          </p:nvPr>
        </p:nvSpPr>
        <p:spPr>
          <a:xfrm>
            <a:off x="290513" y="198438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Enterprise access networks (Ethernet)</a:t>
            </a:r>
          </a:p>
        </p:txBody>
      </p:sp>
      <p:sp>
        <p:nvSpPr>
          <p:cNvPr id="58371" name="Content Placeholder 52"/>
          <p:cNvSpPr>
            <a:spLocks noGrp="1"/>
          </p:cNvSpPr>
          <p:nvPr>
            <p:ph idx="4294967295"/>
          </p:nvPr>
        </p:nvSpPr>
        <p:spPr>
          <a:xfrm>
            <a:off x="455613" y="4783138"/>
            <a:ext cx="8043862" cy="1414462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typically used in companies, universities, etc.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10 Mbps, 100Mbps, 1Gbps, 10Gbps transmission rates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today, end systems typically connect into Ethernet switch</a:t>
            </a:r>
          </a:p>
          <a:p>
            <a:pPr eaLnBrk="1" hangingPunct="1"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45060" name="Line 2"/>
          <p:cNvSpPr>
            <a:spLocks noChangeShapeType="1"/>
          </p:cNvSpPr>
          <p:nvPr/>
        </p:nvSpPr>
        <p:spPr bwMode="auto">
          <a:xfrm>
            <a:off x="2217738" y="31861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3"/>
          <p:cNvSpPr>
            <a:spLocks noChangeShapeType="1"/>
          </p:cNvSpPr>
          <p:nvPr/>
        </p:nvSpPr>
        <p:spPr bwMode="auto">
          <a:xfrm>
            <a:off x="2636838" y="3194050"/>
            <a:ext cx="0" cy="55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Line 4"/>
          <p:cNvSpPr>
            <a:spLocks noChangeShapeType="1"/>
          </p:cNvSpPr>
          <p:nvPr/>
        </p:nvSpPr>
        <p:spPr bwMode="auto">
          <a:xfrm flipH="1">
            <a:off x="1614488" y="3167063"/>
            <a:ext cx="6969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3" name="Group 51"/>
          <p:cNvGrpSpPr>
            <a:grpSpLocks/>
          </p:cNvGrpSpPr>
          <p:nvPr/>
        </p:nvGrpSpPr>
        <p:grpSpPr bwMode="auto">
          <a:xfrm>
            <a:off x="2016125" y="2873375"/>
            <a:ext cx="1052513" cy="355600"/>
            <a:chOff x="4410" y="1365"/>
            <a:chExt cx="663" cy="224"/>
          </a:xfrm>
        </p:grpSpPr>
        <p:sp>
          <p:nvSpPr>
            <p:cNvPr id="45261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2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3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265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64" name="Line 59"/>
          <p:cNvSpPr>
            <a:spLocks noChangeShapeType="1"/>
          </p:cNvSpPr>
          <p:nvPr/>
        </p:nvSpPr>
        <p:spPr bwMode="auto">
          <a:xfrm flipH="1">
            <a:off x="1108075" y="2946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Line 61"/>
          <p:cNvSpPr>
            <a:spLocks noChangeShapeType="1"/>
          </p:cNvSpPr>
          <p:nvPr/>
        </p:nvSpPr>
        <p:spPr bwMode="auto">
          <a:xfrm flipV="1">
            <a:off x="2389188" y="2328863"/>
            <a:ext cx="0" cy="53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6" name="Group 62"/>
          <p:cNvGrpSpPr>
            <a:grpSpLocks/>
          </p:cNvGrpSpPr>
          <p:nvPr/>
        </p:nvGrpSpPr>
        <p:grpSpPr bwMode="auto">
          <a:xfrm>
            <a:off x="2089150" y="1876425"/>
            <a:ext cx="873125" cy="627063"/>
            <a:chOff x="2967" y="478"/>
            <a:chExt cx="788" cy="625"/>
          </a:xfrm>
        </p:grpSpPr>
        <p:pic>
          <p:nvPicPr>
            <p:cNvPr id="45259" name="Picture 63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64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067" name="Group 65"/>
          <p:cNvGrpSpPr>
            <a:grpSpLocks/>
          </p:cNvGrpSpPr>
          <p:nvPr/>
        </p:nvGrpSpPr>
        <p:grpSpPr bwMode="auto">
          <a:xfrm>
            <a:off x="2746375" y="1231900"/>
            <a:ext cx="622300" cy="706438"/>
            <a:chOff x="877" y="1008"/>
            <a:chExt cx="2747" cy="2591"/>
          </a:xfrm>
        </p:grpSpPr>
        <p:pic>
          <p:nvPicPr>
            <p:cNvPr id="45236" name="Picture 66" descr="antenna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7" name="Picture 67" descr="laptop_keyboard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8" name="Freeform 68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39" name="Picture 69" descr="screen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0" name="Freeform 70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71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72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73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74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75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46" name="Group 76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53" name="Freeform 77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78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79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0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1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2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47" name="Freeform 83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84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85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86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87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88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89"/>
          <p:cNvGrpSpPr>
            <a:grpSpLocks/>
          </p:cNvGrpSpPr>
          <p:nvPr/>
        </p:nvGrpSpPr>
        <p:grpSpPr bwMode="auto">
          <a:xfrm>
            <a:off x="1216025" y="1511300"/>
            <a:ext cx="566738" cy="625475"/>
            <a:chOff x="877" y="1008"/>
            <a:chExt cx="2747" cy="2591"/>
          </a:xfrm>
        </p:grpSpPr>
        <p:pic>
          <p:nvPicPr>
            <p:cNvPr id="45213" name="Picture 90" descr="antenna_stylized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91" descr="laptop_keyboar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5" name="Freeform 92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16" name="Picture 93" descr="screen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Freeform 94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5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6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7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8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9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23" name="Group 100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30" name="Freeform 10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0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0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0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0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0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4" name="Freeform 107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108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109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110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111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112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113"/>
          <p:cNvGrpSpPr>
            <a:grpSpLocks/>
          </p:cNvGrpSpPr>
          <p:nvPr/>
        </p:nvGrpSpPr>
        <p:grpSpPr bwMode="auto">
          <a:xfrm>
            <a:off x="1963738" y="1203325"/>
            <a:ext cx="635000" cy="615950"/>
            <a:chOff x="877" y="1008"/>
            <a:chExt cx="2747" cy="2591"/>
          </a:xfrm>
        </p:grpSpPr>
        <p:pic>
          <p:nvPicPr>
            <p:cNvPr id="45190" name="Picture 114" descr="antenna_stylize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15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2" name="Freeform 116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193" name="Picture 117" descr="screen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Freeform 118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19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20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21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22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23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00" name="Group 124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07" name="Freeform 125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26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27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28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29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30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01" name="Freeform 131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32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33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34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35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36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296"/>
          <p:cNvGrpSpPr>
            <a:grpSpLocks/>
          </p:cNvGrpSpPr>
          <p:nvPr/>
        </p:nvGrpSpPr>
        <p:grpSpPr bwMode="auto">
          <a:xfrm>
            <a:off x="4429125" y="1851025"/>
            <a:ext cx="1166813" cy="479425"/>
            <a:chOff x="2356" y="1300"/>
            <a:chExt cx="555" cy="194"/>
          </a:xfrm>
        </p:grpSpPr>
        <p:sp>
          <p:nvSpPr>
            <p:cNvPr id="4518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518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518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45185" name="Group 300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5188" name="Freeform 30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30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186" name="Line 303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Line 304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71" name="Line 305"/>
          <p:cNvSpPr>
            <a:spLocks noChangeShapeType="1"/>
          </p:cNvSpPr>
          <p:nvPr/>
        </p:nvSpPr>
        <p:spPr bwMode="auto">
          <a:xfrm flipV="1">
            <a:off x="2778125" y="2111375"/>
            <a:ext cx="1668463" cy="766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Line 306"/>
          <p:cNvSpPr>
            <a:spLocks noChangeShapeType="1"/>
          </p:cNvSpPr>
          <p:nvPr/>
        </p:nvSpPr>
        <p:spPr bwMode="auto">
          <a:xfrm>
            <a:off x="4594225" y="3005138"/>
            <a:ext cx="0" cy="652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Line 340"/>
          <p:cNvSpPr>
            <a:spLocks noChangeShapeType="1"/>
          </p:cNvSpPr>
          <p:nvPr/>
        </p:nvSpPr>
        <p:spPr bwMode="auto">
          <a:xfrm>
            <a:off x="4975225" y="2997200"/>
            <a:ext cx="0" cy="6524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4" name="Group 230"/>
          <p:cNvGrpSpPr>
            <a:grpSpLocks/>
          </p:cNvGrpSpPr>
          <p:nvPr/>
        </p:nvGrpSpPr>
        <p:grpSpPr bwMode="auto">
          <a:xfrm>
            <a:off x="4432300" y="3616325"/>
            <a:ext cx="365125" cy="766763"/>
            <a:chOff x="4140" y="429"/>
            <a:chExt cx="1425" cy="2396"/>
          </a:xfrm>
        </p:grpSpPr>
        <p:sp>
          <p:nvSpPr>
            <p:cNvPr id="45150" name="Freeform 2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Rectangle 23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2" name="Freeform 2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2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Rectangle 23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5" name="Group 2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80" name="AutoShape 23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81" name="AutoShape 23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6" name="Rectangle 23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7" name="Group 2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78" name="AutoShape 24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9" name="AutoShape 2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8" name="Rectangle 24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9" name="Rectangle 24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60" name="Group 2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76" name="AutoShape 24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7" name="AutoShape 24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1" name="Freeform 2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62" name="Group 2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74" name="AutoShape 25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5" name="AutoShape 25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3" name="Rectangle 25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4" name="Freeform 2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2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Oval 25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7" name="Freeform 2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AutoShape 25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9" name="AutoShape 25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0" name="Oval 25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1" name="Oval 26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72" name="Oval 26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3" name="Rectangle 26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75" name="Line 342"/>
          <p:cNvSpPr>
            <a:spLocks noChangeShapeType="1"/>
          </p:cNvSpPr>
          <p:nvPr/>
        </p:nvSpPr>
        <p:spPr bwMode="auto">
          <a:xfrm>
            <a:off x="3017838" y="3208338"/>
            <a:ext cx="503237" cy="3317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Text Box 343"/>
          <p:cNvSpPr txBox="1">
            <a:spLocks noChangeArrowheads="1"/>
          </p:cNvSpPr>
          <p:nvPr/>
        </p:nvSpPr>
        <p:spPr bwMode="auto">
          <a:xfrm>
            <a:off x="3051175" y="3538538"/>
            <a:ext cx="1212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switch</a:t>
            </a:r>
          </a:p>
        </p:txBody>
      </p:sp>
      <p:sp>
        <p:nvSpPr>
          <p:cNvPr id="45077" name="Line 344"/>
          <p:cNvSpPr>
            <a:spLocks noChangeShapeType="1"/>
          </p:cNvSpPr>
          <p:nvPr/>
        </p:nvSpPr>
        <p:spPr bwMode="auto">
          <a:xfrm>
            <a:off x="5307013" y="3954463"/>
            <a:ext cx="525462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Text Box 345"/>
          <p:cNvSpPr txBox="1">
            <a:spLocks noChangeArrowheads="1"/>
          </p:cNvSpPr>
          <p:nvPr/>
        </p:nvSpPr>
        <p:spPr bwMode="auto">
          <a:xfrm>
            <a:off x="5667375" y="3552825"/>
            <a:ext cx="20621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web servers</a:t>
            </a:r>
          </a:p>
        </p:txBody>
      </p:sp>
      <p:sp>
        <p:nvSpPr>
          <p:cNvPr id="45079" name="Text Box 346"/>
          <p:cNvSpPr txBox="1">
            <a:spLocks noChangeArrowheads="1"/>
          </p:cNvSpPr>
          <p:nvPr/>
        </p:nvSpPr>
        <p:spPr bwMode="auto">
          <a:xfrm>
            <a:off x="6332538" y="2986088"/>
            <a:ext cx="2187575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router</a:t>
            </a:r>
          </a:p>
        </p:txBody>
      </p:sp>
      <p:sp>
        <p:nvSpPr>
          <p:cNvPr id="45080" name="Line 347"/>
          <p:cNvSpPr>
            <a:spLocks noChangeShapeType="1"/>
          </p:cNvSpPr>
          <p:nvPr/>
        </p:nvSpPr>
        <p:spPr bwMode="auto">
          <a:xfrm>
            <a:off x="5505450" y="2368550"/>
            <a:ext cx="1006475" cy="6635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Line 348"/>
          <p:cNvSpPr>
            <a:spLocks noChangeShapeType="1"/>
          </p:cNvSpPr>
          <p:nvPr/>
        </p:nvSpPr>
        <p:spPr bwMode="auto">
          <a:xfrm>
            <a:off x="5578475" y="2032000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2" name="Line 349"/>
          <p:cNvSpPr>
            <a:spLocks noChangeShapeType="1"/>
          </p:cNvSpPr>
          <p:nvPr/>
        </p:nvSpPr>
        <p:spPr bwMode="auto">
          <a:xfrm>
            <a:off x="6608763" y="2028825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3" name="Line 350"/>
          <p:cNvSpPr>
            <a:spLocks noChangeShapeType="1"/>
          </p:cNvSpPr>
          <p:nvPr/>
        </p:nvSpPr>
        <p:spPr bwMode="auto">
          <a:xfrm>
            <a:off x="5999163" y="2117725"/>
            <a:ext cx="503237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Text Box 351"/>
          <p:cNvSpPr txBox="1">
            <a:spLocks noChangeArrowheads="1"/>
          </p:cNvSpPr>
          <p:nvPr/>
        </p:nvSpPr>
        <p:spPr bwMode="auto">
          <a:xfrm>
            <a:off x="6475413" y="2320925"/>
            <a:ext cx="2259012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2000"/>
          </a:p>
        </p:txBody>
      </p:sp>
      <p:grpSp>
        <p:nvGrpSpPr>
          <p:cNvPr id="45085" name="Group 353"/>
          <p:cNvGrpSpPr>
            <a:grpSpLocks/>
          </p:cNvGrpSpPr>
          <p:nvPr/>
        </p:nvGrpSpPr>
        <p:grpSpPr bwMode="auto">
          <a:xfrm>
            <a:off x="4397375" y="2636838"/>
            <a:ext cx="1052513" cy="355600"/>
            <a:chOff x="4410" y="1365"/>
            <a:chExt cx="663" cy="224"/>
          </a:xfrm>
        </p:grpSpPr>
        <p:sp>
          <p:nvSpPr>
            <p:cNvPr id="45145" name="Rectangle 354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6" name="AutoShape 355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7" name="Freeform 356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357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49" name="Freeform 358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86" name="Line 359"/>
          <p:cNvSpPr>
            <a:spLocks noChangeShapeType="1"/>
          </p:cNvSpPr>
          <p:nvPr/>
        </p:nvSpPr>
        <p:spPr bwMode="auto">
          <a:xfrm>
            <a:off x="4983163" y="2332038"/>
            <a:ext cx="0" cy="2968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87" name="Group 360"/>
          <p:cNvGrpSpPr>
            <a:grpSpLocks/>
          </p:cNvGrpSpPr>
          <p:nvPr/>
        </p:nvGrpSpPr>
        <p:grpSpPr bwMode="auto">
          <a:xfrm>
            <a:off x="4872038" y="3609975"/>
            <a:ext cx="365125" cy="766763"/>
            <a:chOff x="4140" y="429"/>
            <a:chExt cx="1425" cy="2396"/>
          </a:xfrm>
        </p:grpSpPr>
        <p:sp>
          <p:nvSpPr>
            <p:cNvPr id="45113" name="Freeform 36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Rectangle 36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15" name="Freeform 36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36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Rectangle 36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18" name="Group 36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43" name="AutoShape 36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4" name="AutoShape 36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19" name="Rectangle 36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0" name="Group 37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41" name="AutoShape 37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2" name="AutoShape 37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1" name="Rectangle 37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2" name="Rectangle 37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3" name="Group 37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39" name="AutoShape 37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0" name="AutoShape 37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4" name="Freeform 37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25" name="Group 37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37" name="AutoShape 3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38" name="AutoShape 38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6" name="Rectangle 38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7" name="Freeform 38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38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38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0" name="Freeform 38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AutoShape 38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2" name="AutoShape 38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3" name="Oval 38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4" name="Oval 39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35" name="Oval 39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6" name="Rectangle 39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88" name="Line 393"/>
          <p:cNvSpPr>
            <a:spLocks noChangeShapeType="1"/>
          </p:cNvSpPr>
          <p:nvPr/>
        </p:nvSpPr>
        <p:spPr bwMode="auto">
          <a:xfrm flipH="1">
            <a:off x="3638550" y="3051175"/>
            <a:ext cx="788988" cy="5032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5089" name="Picture 394" descr="underline_base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2232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5090" name="Group 395"/>
          <p:cNvGrpSpPr>
            <a:grpSpLocks/>
          </p:cNvGrpSpPr>
          <p:nvPr/>
        </p:nvGrpSpPr>
        <p:grpSpPr bwMode="auto">
          <a:xfrm>
            <a:off x="606425" y="2566988"/>
            <a:ext cx="723900" cy="665162"/>
            <a:chOff x="-44" y="1473"/>
            <a:chExt cx="981" cy="1105"/>
          </a:xfrm>
        </p:grpSpPr>
        <p:pic>
          <p:nvPicPr>
            <p:cNvPr id="45111" name="Picture 396" descr="desktop_computer_stylized_medium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Freeform 39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1" name="Group 398"/>
          <p:cNvGrpSpPr>
            <a:grpSpLocks/>
          </p:cNvGrpSpPr>
          <p:nvPr/>
        </p:nvGrpSpPr>
        <p:grpSpPr bwMode="auto">
          <a:xfrm>
            <a:off x="1000125" y="3016250"/>
            <a:ext cx="723900" cy="665163"/>
            <a:chOff x="-44" y="1473"/>
            <a:chExt cx="981" cy="1105"/>
          </a:xfrm>
        </p:grpSpPr>
        <p:pic>
          <p:nvPicPr>
            <p:cNvPr id="45109" name="Picture 399" descr="desktop_computer_stylized_medium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0" name="Freeform 40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2" name="Group 401"/>
          <p:cNvGrpSpPr>
            <a:grpSpLocks/>
          </p:cNvGrpSpPr>
          <p:nvPr/>
        </p:nvGrpSpPr>
        <p:grpSpPr bwMode="auto">
          <a:xfrm>
            <a:off x="1611313" y="3592513"/>
            <a:ext cx="723900" cy="665162"/>
            <a:chOff x="-44" y="1473"/>
            <a:chExt cx="981" cy="1105"/>
          </a:xfrm>
        </p:grpSpPr>
        <p:pic>
          <p:nvPicPr>
            <p:cNvPr id="45107" name="Picture 402" descr="desktop_computer_stylized_medium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Freeform 40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3" name="Group 404"/>
          <p:cNvGrpSpPr>
            <a:grpSpLocks/>
          </p:cNvGrpSpPr>
          <p:nvPr/>
        </p:nvGrpSpPr>
        <p:grpSpPr bwMode="auto">
          <a:xfrm>
            <a:off x="2184400" y="3606800"/>
            <a:ext cx="723900" cy="665163"/>
            <a:chOff x="-44" y="1473"/>
            <a:chExt cx="981" cy="1105"/>
          </a:xfrm>
        </p:grpSpPr>
        <p:pic>
          <p:nvPicPr>
            <p:cNvPr id="45105" name="Picture 405" descr="desktop_computer_stylized_medium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Freeform 4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9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1F05EC53-C67A-4F0E-A449-11A692BE160F}" type="slidenum">
              <a:rPr lang="en-US" altLang="en-US" sz="1200">
                <a:latin typeface="Tahoma" pitchFamily="34" charset="0"/>
              </a:rPr>
              <a:pPr/>
              <a:t>19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45095" name="Group 347"/>
          <p:cNvGrpSpPr>
            <a:grpSpLocks/>
          </p:cNvGrpSpPr>
          <p:nvPr/>
        </p:nvGrpSpPr>
        <p:grpSpPr bwMode="auto">
          <a:xfrm>
            <a:off x="4386263" y="1743075"/>
            <a:ext cx="1262062" cy="647700"/>
            <a:chOff x="1871277" y="1576300"/>
            <a:chExt cx="1128371" cy="437861"/>
          </a:xfrm>
        </p:grpSpPr>
        <p:sp>
          <p:nvSpPr>
            <p:cNvPr id="202" name="Oval 20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3" name="Rectangle 202"/>
            <p:cNvSpPr/>
            <p:nvPr/>
          </p:nvSpPr>
          <p:spPr bwMode="auto">
            <a:xfrm>
              <a:off x="1871277" y="1739425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Oval 20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5" name="Freeform 204"/>
            <p:cNvSpPr/>
            <p:nvPr/>
          </p:nvSpPr>
          <p:spPr bwMode="auto">
            <a:xfrm>
              <a:off x="2159402" y="1672887"/>
              <a:ext cx="549283" cy="16097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6" name="Freeform 20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9" name="Straight Connector 208"/>
            <p:cNvCxnSpPr>
              <a:cxnSpLocks noChangeShapeType="1"/>
              <a:endCxn id="20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0" name="Straight Connector 20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945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Some logistics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Class Web site: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www.cs.hmc.edu/~geoff/cs125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Class calendar: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Linked from Web site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Gives reading assignments and lecture schedule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Contains links to slides, labs, </a:t>
            </a:r>
            <a:r>
              <a:rPr lang="en-US" altLang="en-US" dirty="0" err="1">
                <a:solidFill>
                  <a:srgbClr val="000099"/>
                </a:solidFill>
                <a:latin typeface="+mn-lt"/>
                <a:ea typeface="Arial" pitchFamily="34" charset="0"/>
              </a:rPr>
              <a:t>homeworks</a:t>
            </a:r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, etc.</a:t>
            </a:r>
          </a:p>
          <a:p>
            <a:pPr marL="457200" lvl="1" indent="0" eaLnBrk="1" hangingPunct="1"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Textbook: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Kurose &amp; Ross, Computer Networking, 7</a:t>
            </a:r>
            <a:r>
              <a:rPr lang="en-US" altLang="en-US" baseline="30000" dirty="0">
                <a:solidFill>
                  <a:srgbClr val="000099"/>
                </a:solidFill>
                <a:latin typeface="+mn-lt"/>
                <a:ea typeface="Arial" pitchFamily="34" charset="0"/>
              </a:rPr>
              <a:t>th</a:t>
            </a:r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 Edition (required)</a:t>
            </a:r>
          </a:p>
          <a:p>
            <a:pPr marL="457200" lvl="1" indent="0" eaLnBrk="1" hangingPunct="1"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Office &amp; Group Study Hours: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McGregor 329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See Web site or office door for group study hours</a:t>
            </a:r>
          </a:p>
          <a:p>
            <a:pPr marL="457200" lvl="1" indent="0" eaLnBrk="1" hangingPunct="1">
              <a:buNone/>
            </a:pPr>
            <a:endParaRPr lang="en-US" altLang="en-US" dirty="0">
              <a:solidFill>
                <a:srgbClr val="000099"/>
              </a:solidFill>
              <a:latin typeface="+mn-lt"/>
              <a:ea typeface="Arial" pitchFamily="34" charset="0"/>
            </a:endParaRPr>
          </a:p>
        </p:txBody>
      </p:sp>
      <p:sp>
        <p:nvSpPr>
          <p:cNvPr id="194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26FE07C-4E05-4A42-9F8E-B1DEDD6AB562}" type="slidenum">
              <a:rPr lang="en-US" altLang="en-US" sz="1200">
                <a:latin typeface="Tahoma" pitchFamily="34" charset="0"/>
              </a:rPr>
              <a:pPr/>
              <a:t>2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06401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460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169863"/>
            <a:ext cx="8382000" cy="98425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Wireless access networks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61938" y="1322388"/>
            <a:ext cx="8370887" cy="8651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shared </a:t>
            </a:r>
            <a:r>
              <a:rPr lang="en-US" altLang="en-US" sz="2400" i="1" dirty="0">
                <a:ea typeface="ＭＳ Ｐゴシック" charset="-128"/>
              </a:rPr>
              <a:t>wireless</a:t>
            </a:r>
            <a:r>
              <a:rPr lang="en-US" altLang="en-US" sz="2400" dirty="0">
                <a:ea typeface="ＭＳ Ｐゴシック" charset="-128"/>
              </a:rPr>
              <a:t> access network connects end system to router</a:t>
            </a:r>
          </a:p>
          <a:p>
            <a:pPr marL="682625" lvl="1" indent="-225425" eaLnBrk="1" hangingPunct="1"/>
            <a:r>
              <a:rPr lang="en-US" altLang="en-US" sz="2000" dirty="0">
                <a:ea typeface="Arial" pitchFamily="34" charset="0"/>
              </a:rPr>
              <a:t>via base station aka “</a:t>
            </a:r>
            <a:r>
              <a:rPr lang="en-US" altLang="ja-JP" sz="2000" dirty="0">
                <a:ea typeface="ＭＳ Ｐゴシック" charset="-128"/>
              </a:rPr>
              <a:t>access point”</a:t>
            </a:r>
            <a:endParaRPr lang="en-US" altLang="en-US" sz="2000" dirty="0">
              <a:ea typeface="Arial" pitchFamily="34" charset="0"/>
            </a:endParaRPr>
          </a:p>
        </p:txBody>
      </p:sp>
      <p:pic>
        <p:nvPicPr>
          <p:cNvPr id="46084" name="Picture 7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700" y="890588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Rectangle 3"/>
          <p:cNvSpPr>
            <a:spLocks noChangeArrowheads="1"/>
          </p:cNvSpPr>
          <p:nvPr/>
        </p:nvSpPr>
        <p:spPr bwMode="auto">
          <a:xfrm>
            <a:off x="341313" y="2214563"/>
            <a:ext cx="4079875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wireless LANs: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itchFamily="34" charset="0"/>
              </a:rPr>
              <a:t>within building (100 ft.)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itchFamily="34" charset="0"/>
              </a:rPr>
              <a:t>802.11b/g/n (WiFi): 11, 54, 450 Mbps transmission rate</a:t>
            </a:r>
          </a:p>
        </p:txBody>
      </p:sp>
      <p:sp>
        <p:nvSpPr>
          <p:cNvPr id="46086" name="Rectangle 3"/>
          <p:cNvSpPr>
            <a:spLocks noChangeArrowheads="1"/>
          </p:cNvSpPr>
          <p:nvPr/>
        </p:nvSpPr>
        <p:spPr bwMode="auto">
          <a:xfrm>
            <a:off x="4640263" y="1819275"/>
            <a:ext cx="4619625" cy="262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</a:pPr>
            <a:endParaRPr lang="en-US" altLang="en-US" dirty="0">
              <a:latin typeface="Gill Sans MT" pitchFamily="34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Gill Sans MT" pitchFamily="34" charset="0"/>
              </a:rPr>
              <a:t>wide-area wireless access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latin typeface="Gill Sans MT" pitchFamily="34" charset="0"/>
              </a:rPr>
              <a:t>provided by telco (cellular) operator, 10</a:t>
            </a:r>
            <a:r>
              <a:rPr lang="en-US" altLang="ja-JP" sz="2000" dirty="0">
                <a:latin typeface="Gill Sans MT" pitchFamily="34" charset="0"/>
              </a:rPr>
              <a:t>s of kms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latin typeface="Gill Sans MT" pitchFamily="34" charset="0"/>
              </a:rPr>
              <a:t>between 1 and 10 Mbps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latin typeface="Gill Sans MT" pitchFamily="34" charset="0"/>
              </a:rPr>
              <a:t>3G, 4G: LTE</a:t>
            </a:r>
          </a:p>
        </p:txBody>
      </p:sp>
      <p:grpSp>
        <p:nvGrpSpPr>
          <p:cNvPr id="46087" name="Group 85"/>
          <p:cNvGrpSpPr>
            <a:grpSpLocks/>
          </p:cNvGrpSpPr>
          <p:nvPr/>
        </p:nvGrpSpPr>
        <p:grpSpPr bwMode="auto">
          <a:xfrm>
            <a:off x="958850" y="3605213"/>
            <a:ext cx="2487613" cy="1562100"/>
            <a:chOff x="2889" y="1631"/>
            <a:chExt cx="980" cy="743"/>
          </a:xfrm>
        </p:grpSpPr>
        <p:sp>
          <p:nvSpPr>
            <p:cNvPr id="46212" name="Rectangle 86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13" name="AutoShape 87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46088" name="Line 110"/>
          <p:cNvSpPr>
            <a:spLocks noChangeShapeType="1"/>
          </p:cNvSpPr>
          <p:nvPr/>
        </p:nvSpPr>
        <p:spPr bwMode="auto">
          <a:xfrm>
            <a:off x="2603500" y="5010150"/>
            <a:ext cx="0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16"/>
          <p:cNvSpPr>
            <a:spLocks noChangeShapeType="1"/>
          </p:cNvSpPr>
          <p:nvPr/>
        </p:nvSpPr>
        <p:spPr bwMode="auto">
          <a:xfrm flipV="1">
            <a:off x="2003425" y="4875213"/>
            <a:ext cx="2873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090" name="Group 228"/>
          <p:cNvGrpSpPr>
            <a:grpSpLocks/>
          </p:cNvGrpSpPr>
          <p:nvPr/>
        </p:nvGrpSpPr>
        <p:grpSpPr bwMode="auto">
          <a:xfrm>
            <a:off x="2279650" y="4718050"/>
            <a:ext cx="666750" cy="284163"/>
            <a:chOff x="4650" y="1129"/>
            <a:chExt cx="246" cy="95"/>
          </a:xfrm>
        </p:grpSpPr>
        <p:sp>
          <p:nvSpPr>
            <p:cNvPr id="46204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6205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6206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46207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6210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08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1" name="Group 246"/>
          <p:cNvGrpSpPr>
            <a:grpSpLocks/>
          </p:cNvGrpSpPr>
          <p:nvPr/>
        </p:nvGrpSpPr>
        <p:grpSpPr bwMode="auto">
          <a:xfrm>
            <a:off x="1527175" y="4484688"/>
            <a:ext cx="863600" cy="588962"/>
            <a:chOff x="2967" y="478"/>
            <a:chExt cx="788" cy="625"/>
          </a:xfrm>
        </p:grpSpPr>
        <p:pic>
          <p:nvPicPr>
            <p:cNvPr id="46202" name="Picture 247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03" name="Picture 248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2" name="Group 390"/>
          <p:cNvGrpSpPr>
            <a:grpSpLocks/>
          </p:cNvGrpSpPr>
          <p:nvPr/>
        </p:nvGrpSpPr>
        <p:grpSpPr bwMode="auto">
          <a:xfrm>
            <a:off x="1441450" y="3716338"/>
            <a:ext cx="757238" cy="682625"/>
            <a:chOff x="877" y="1008"/>
            <a:chExt cx="2747" cy="2591"/>
          </a:xfrm>
        </p:grpSpPr>
        <p:pic>
          <p:nvPicPr>
            <p:cNvPr id="46179" name="Picture 391" descr="antenna_stylized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80" name="Picture 392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1" name="Freeform 393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182" name="Picture 394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3" name="Freeform 395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96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97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98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99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400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89" name="Group 401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196" name="Freeform 402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403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404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405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406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407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90" name="Freeform 408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409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410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411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412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413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3" name="Group 445"/>
          <p:cNvGrpSpPr>
            <a:grpSpLocks/>
          </p:cNvGrpSpPr>
          <p:nvPr/>
        </p:nvGrpSpPr>
        <p:grpSpPr bwMode="auto">
          <a:xfrm>
            <a:off x="5146675" y="4071938"/>
            <a:ext cx="2709863" cy="1951037"/>
            <a:chOff x="3652" y="2846"/>
            <a:chExt cx="1253" cy="934"/>
          </a:xfrm>
        </p:grpSpPr>
        <p:sp>
          <p:nvSpPr>
            <p:cNvPr id="46120" name="Freeform 84"/>
            <p:cNvSpPr>
              <a:spLocks/>
            </p:cNvSpPr>
            <p:nvPr/>
          </p:nvSpPr>
          <p:spPr bwMode="auto">
            <a:xfrm>
              <a:off x="3652" y="2949"/>
              <a:ext cx="1094" cy="675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93"/>
            <p:cNvSpPr>
              <a:spLocks noChangeShapeType="1"/>
            </p:cNvSpPr>
            <p:nvPr/>
          </p:nvSpPr>
          <p:spPr bwMode="auto">
            <a:xfrm>
              <a:off x="4337" y="3386"/>
              <a:ext cx="96" cy="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6122" name="Picture 133" descr="car_icon_small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0" y="2956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23" name="Group 134"/>
            <p:cNvGrpSpPr>
              <a:grpSpLocks/>
            </p:cNvGrpSpPr>
            <p:nvPr/>
          </p:nvGrpSpPr>
          <p:grpSpPr bwMode="auto">
            <a:xfrm>
              <a:off x="3911" y="2846"/>
              <a:ext cx="262" cy="243"/>
              <a:chOff x="2751" y="1851"/>
              <a:chExt cx="462" cy="478"/>
            </a:xfrm>
          </p:grpSpPr>
          <p:pic>
            <p:nvPicPr>
              <p:cNvPr id="46177" name="Picture 135" descr="iphone_stylized_small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78" name="Picture 136" descr="antenna_radiation_stylize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4" name="Group 252"/>
            <p:cNvGrpSpPr>
              <a:grpSpLocks/>
            </p:cNvGrpSpPr>
            <p:nvPr/>
          </p:nvGrpSpPr>
          <p:grpSpPr bwMode="auto">
            <a:xfrm>
              <a:off x="4193" y="3034"/>
              <a:ext cx="288" cy="398"/>
              <a:chOff x="742" y="2409"/>
              <a:chExt cx="576" cy="881"/>
            </a:xfrm>
          </p:grpSpPr>
          <p:grpSp>
            <p:nvGrpSpPr>
              <p:cNvPr id="46159" name="Group 25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6162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3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4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5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6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7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8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9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0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1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2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3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4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5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6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6160" name="Picture 269" descr="cell_tower_radiation copy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61" name="Oval 27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25" name="Group 342"/>
            <p:cNvGrpSpPr>
              <a:grpSpLocks/>
            </p:cNvGrpSpPr>
            <p:nvPr/>
          </p:nvGrpSpPr>
          <p:grpSpPr bwMode="auto">
            <a:xfrm>
              <a:off x="3715" y="3159"/>
              <a:ext cx="337" cy="257"/>
              <a:chOff x="877" y="1008"/>
              <a:chExt cx="2747" cy="2591"/>
            </a:xfrm>
          </p:grpSpPr>
          <p:pic>
            <p:nvPicPr>
              <p:cNvPr id="46136" name="Picture 343" descr="antenna_stylized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37" name="Picture 344" descr="laptop_keyboard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38" name="Freeform 3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39" name="Picture 346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40" name="Freeform 3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3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3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3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3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3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46" name="Group 3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53" name="Freeform 3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4" name="Freeform 3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5" name="Freeform 3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6" name="Freeform 3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7" name="Freeform 3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8" name="Freeform 3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47" name="Freeform 3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3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3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3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3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3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237"/>
            <p:cNvGrpSpPr>
              <a:grpSpLocks/>
            </p:cNvGrpSpPr>
            <p:nvPr/>
          </p:nvGrpSpPr>
          <p:grpSpPr bwMode="auto">
            <a:xfrm>
              <a:off x="4377" y="3439"/>
              <a:ext cx="246" cy="107"/>
              <a:chOff x="4650" y="1129"/>
              <a:chExt cx="246" cy="95"/>
            </a:xfrm>
          </p:grpSpPr>
          <p:sp>
            <p:nvSpPr>
              <p:cNvPr id="4612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4612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4613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46131" name="Group 24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6134" name="Freeform 2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5" name="Freeform 2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32" name="Line 24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Line 24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27" name="Line 444"/>
            <p:cNvSpPr>
              <a:spLocks noChangeShapeType="1"/>
            </p:cNvSpPr>
            <p:nvPr/>
          </p:nvSpPr>
          <p:spPr bwMode="auto">
            <a:xfrm>
              <a:off x="4514" y="3542"/>
              <a:ext cx="0" cy="2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094" name="Text Box 446"/>
          <p:cNvSpPr txBox="1">
            <a:spLocks noChangeArrowheads="1"/>
          </p:cNvSpPr>
          <p:nvPr/>
        </p:nvSpPr>
        <p:spPr bwMode="auto">
          <a:xfrm>
            <a:off x="2044700" y="5254625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5" name="Text Box 447"/>
          <p:cNvSpPr txBox="1">
            <a:spLocks noChangeArrowheads="1"/>
          </p:cNvSpPr>
          <p:nvPr/>
        </p:nvSpPr>
        <p:spPr bwMode="auto">
          <a:xfrm>
            <a:off x="6711950" y="5884863"/>
            <a:ext cx="1212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D67E294-1E86-4431-BF2E-3C9D143252D0}" type="slidenum">
              <a:rPr lang="en-US" altLang="en-US" sz="1200">
                <a:latin typeface="Tahoma" pitchFamily="34" charset="0"/>
              </a:rPr>
              <a:pPr/>
              <a:t>20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46097" name="Group 114"/>
          <p:cNvGrpSpPr>
            <a:grpSpLocks/>
          </p:cNvGrpSpPr>
          <p:nvPr/>
        </p:nvGrpSpPr>
        <p:grpSpPr bwMode="auto">
          <a:xfrm>
            <a:off x="2330450" y="3776663"/>
            <a:ext cx="636588" cy="879475"/>
            <a:chOff x="5806938" y="3011924"/>
            <a:chExt cx="347997" cy="396620"/>
          </a:xfrm>
        </p:grpSpPr>
        <p:pic>
          <p:nvPicPr>
            <p:cNvPr id="46118" name="Picture 117" descr="fridge2.png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19" name="Picture 111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8" name="Group 347"/>
          <p:cNvGrpSpPr>
            <a:grpSpLocks/>
          </p:cNvGrpSpPr>
          <p:nvPr/>
        </p:nvGrpSpPr>
        <p:grpSpPr bwMode="auto">
          <a:xfrm>
            <a:off x="2268538" y="4703763"/>
            <a:ext cx="692150" cy="331787"/>
            <a:chOff x="1871277" y="1576300"/>
            <a:chExt cx="1128371" cy="437861"/>
          </a:xfrm>
        </p:grpSpPr>
        <p:sp>
          <p:nvSpPr>
            <p:cNvPr id="116" name="Oval 11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712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58545" y="1672671"/>
              <a:ext cx="548657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/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6099" name="Group 347"/>
          <p:cNvGrpSpPr>
            <a:grpSpLocks/>
          </p:cNvGrpSpPr>
          <p:nvPr/>
        </p:nvGrpSpPr>
        <p:grpSpPr bwMode="auto">
          <a:xfrm>
            <a:off x="6681788" y="5286375"/>
            <a:ext cx="569912" cy="269875"/>
            <a:chOff x="1871277" y="1576300"/>
            <a:chExt cx="1128371" cy="437861"/>
          </a:xfrm>
        </p:grpSpPr>
        <p:sp>
          <p:nvSpPr>
            <p:cNvPr id="126" name="Oval 12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7" name="Rectangle 126"/>
            <p:cNvSpPr/>
            <p:nvPr/>
          </p:nvSpPr>
          <p:spPr bwMode="auto">
            <a:xfrm>
              <a:off x="1871277" y="1738567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Oval 12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9" name="Freeform 128"/>
            <p:cNvSpPr/>
            <p:nvPr/>
          </p:nvSpPr>
          <p:spPr bwMode="auto">
            <a:xfrm>
              <a:off x="2160442" y="1674175"/>
              <a:ext cx="546899" cy="15969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3" name="Straight Connector 132"/>
            <p:cNvCxnSpPr>
              <a:cxnSpLocks noChangeShapeType="1"/>
              <a:endCxn id="12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" name="Straight Connector 13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219"/>
          <p:cNvGrpSpPr>
            <a:grpSpLocks/>
          </p:cNvGrpSpPr>
          <p:nvPr/>
        </p:nvGrpSpPr>
        <p:grpSpPr bwMode="auto">
          <a:xfrm>
            <a:off x="5281613" y="2803525"/>
            <a:ext cx="409575" cy="565150"/>
            <a:chOff x="375561" y="297711"/>
            <a:chExt cx="1252683" cy="2142487"/>
          </a:xfrm>
        </p:grpSpPr>
        <p:sp>
          <p:nvSpPr>
            <p:cNvPr id="221" name="Freeform 220"/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3" name="Rectangle 222"/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0" name="Title 50"/>
          <p:cNvSpPr>
            <a:spLocks noGrp="1"/>
          </p:cNvSpPr>
          <p:nvPr>
            <p:ph type="title" idx="4294967295"/>
          </p:nvPr>
        </p:nvSpPr>
        <p:spPr>
          <a:xfrm>
            <a:off x="290513" y="198438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Host: sends </a:t>
            </a:r>
            <a:r>
              <a:rPr lang="en-US" altLang="en-US" sz="4000" i="1">
                <a:ea typeface="ＭＳ Ｐゴシック" charset="-128"/>
              </a:rPr>
              <a:t>packets</a:t>
            </a:r>
            <a:r>
              <a:rPr lang="en-US" altLang="en-US" sz="4000">
                <a:ea typeface="ＭＳ Ｐゴシック" charset="-128"/>
              </a:rPr>
              <a:t> of data</a:t>
            </a:r>
          </a:p>
        </p:txBody>
      </p:sp>
      <p:sp>
        <p:nvSpPr>
          <p:cNvPr id="243750" name="Content Placeholder 52"/>
          <p:cNvSpPr>
            <a:spLocks noGrp="1"/>
          </p:cNvSpPr>
          <p:nvPr>
            <p:ph idx="4294967295"/>
          </p:nvPr>
        </p:nvSpPr>
        <p:spPr>
          <a:xfrm>
            <a:off x="428625" y="1296988"/>
            <a:ext cx="3775075" cy="3425825"/>
          </a:xfrm>
        </p:spPr>
        <p:txBody>
          <a:bodyPr/>
          <a:lstStyle/>
          <a:p>
            <a:pPr marL="0" indent="0" eaLnBrk="1" hangingPunct="1">
              <a:buFont typeface="Wingdings" pitchFamily="2" charset="2"/>
              <a:buNone/>
              <a:defRPr/>
            </a:pPr>
            <a:r>
              <a:rPr lang="en-US" sz="2400" dirty="0">
                <a:ea typeface="+mn-ea"/>
              </a:rPr>
              <a:t>host sending function: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takes application message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breaks into smaller chunks, known as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packets</a:t>
            </a:r>
            <a:r>
              <a:rPr lang="en-US" sz="2400" dirty="0">
                <a:ea typeface="+mn-ea"/>
              </a:rPr>
              <a:t>, of length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L</a:t>
            </a:r>
            <a:r>
              <a:rPr lang="en-US" sz="2400" dirty="0">
                <a:ea typeface="+mn-ea"/>
              </a:rPr>
              <a:t> bits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transmits packet into access network at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transmission rate R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dirty="0"/>
              <a:t>link transmission rate, aka link </a:t>
            </a:r>
            <a:r>
              <a:rPr lang="en-US" i="1" dirty="0">
                <a:solidFill>
                  <a:srgbClr val="C00000"/>
                </a:solidFill>
              </a:rPr>
              <a:t>capacity, aka link bandwidth</a:t>
            </a:r>
          </a:p>
        </p:txBody>
      </p:sp>
      <p:sp>
        <p:nvSpPr>
          <p:cNvPr id="48132" name="Line 305"/>
          <p:cNvSpPr>
            <a:spLocks noChangeShapeType="1"/>
          </p:cNvSpPr>
          <p:nvPr/>
        </p:nvSpPr>
        <p:spPr bwMode="auto">
          <a:xfrm>
            <a:off x="5705475" y="3727450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8133" name="Picture 39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22325"/>
            <a:ext cx="5749925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134" name="Group 51"/>
          <p:cNvGrpSpPr>
            <a:grpSpLocks/>
          </p:cNvGrpSpPr>
          <p:nvPr/>
        </p:nvGrpSpPr>
        <p:grpSpPr bwMode="auto">
          <a:xfrm>
            <a:off x="7883525" y="3427413"/>
            <a:ext cx="1052513" cy="355600"/>
            <a:chOff x="4410" y="1365"/>
            <a:chExt cx="663" cy="224"/>
          </a:xfrm>
        </p:grpSpPr>
        <p:sp>
          <p:nvSpPr>
            <p:cNvPr id="48160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1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2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8164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8135" name="TextBox 1"/>
          <p:cNvSpPr txBox="1">
            <a:spLocks noChangeArrowheads="1"/>
          </p:cNvSpPr>
          <p:nvPr/>
        </p:nvSpPr>
        <p:spPr bwMode="auto">
          <a:xfrm>
            <a:off x="5756275" y="3759200"/>
            <a:ext cx="26463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R: </a:t>
            </a:r>
            <a:r>
              <a:rPr lang="en-US" altLang="en-US" sz="1800"/>
              <a:t>link transmission rate</a:t>
            </a:r>
          </a:p>
        </p:txBody>
      </p:sp>
      <p:grpSp>
        <p:nvGrpSpPr>
          <p:cNvPr id="48136" name="Group 201"/>
          <p:cNvGrpSpPr>
            <a:grpSpLocks/>
          </p:cNvGrpSpPr>
          <p:nvPr/>
        </p:nvGrpSpPr>
        <p:grpSpPr bwMode="auto">
          <a:xfrm>
            <a:off x="5033963" y="2809875"/>
            <a:ext cx="409575" cy="565150"/>
            <a:chOff x="375561" y="297711"/>
            <a:chExt cx="1252683" cy="2138362"/>
          </a:xfrm>
        </p:grpSpPr>
        <p:sp>
          <p:nvSpPr>
            <p:cNvPr id="203" name="Freeform 202"/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Freeform 203"/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5" name="Rectangle 204"/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7" name="TextBox 205"/>
          <p:cNvSpPr txBox="1">
            <a:spLocks noChangeArrowheads="1"/>
          </p:cNvSpPr>
          <p:nvPr/>
        </p:nvSpPr>
        <p:spPr bwMode="auto">
          <a:xfrm>
            <a:off x="4791075" y="3986213"/>
            <a:ext cx="668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/>
              <a:t>host</a:t>
            </a:r>
          </a:p>
        </p:txBody>
      </p:sp>
      <p:grpSp>
        <p:nvGrpSpPr>
          <p:cNvPr id="48138" name="Group 206"/>
          <p:cNvGrpSpPr>
            <a:grpSpLocks/>
          </p:cNvGrpSpPr>
          <p:nvPr/>
        </p:nvGrpSpPr>
        <p:grpSpPr bwMode="auto">
          <a:xfrm>
            <a:off x="4559300" y="3535363"/>
            <a:ext cx="1295400" cy="506412"/>
            <a:chOff x="1816230" y="6118900"/>
            <a:chExt cx="1843339" cy="739100"/>
          </a:xfrm>
        </p:grpSpPr>
        <p:pic>
          <p:nvPicPr>
            <p:cNvPr id="48155" name="Picture 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" name="Rectangle 208"/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48139" name="Group 209"/>
          <p:cNvGrpSpPr>
            <a:grpSpLocks/>
          </p:cNvGrpSpPr>
          <p:nvPr/>
        </p:nvGrpSpPr>
        <p:grpSpPr bwMode="auto">
          <a:xfrm>
            <a:off x="4699000" y="1919288"/>
            <a:ext cx="1409700" cy="877887"/>
            <a:chOff x="2387973" y="4309243"/>
            <a:chExt cx="1771787" cy="1282262"/>
          </a:xfrm>
        </p:grpSpPr>
        <p:pic>
          <p:nvPicPr>
            <p:cNvPr id="48153" name="Picture 9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Rectangle 211"/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40" name="TextBox 215"/>
          <p:cNvSpPr txBox="1">
            <a:spLocks noChangeArrowheads="1"/>
          </p:cNvSpPr>
          <p:nvPr/>
        </p:nvSpPr>
        <p:spPr bwMode="auto">
          <a:xfrm>
            <a:off x="5448300" y="3341688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1</a:t>
            </a:r>
          </a:p>
        </p:txBody>
      </p:sp>
      <p:sp>
        <p:nvSpPr>
          <p:cNvPr id="48141" name="TextBox 216"/>
          <p:cNvSpPr txBox="1">
            <a:spLocks noChangeArrowheads="1"/>
          </p:cNvSpPr>
          <p:nvPr/>
        </p:nvSpPr>
        <p:spPr bwMode="auto">
          <a:xfrm>
            <a:off x="5207000" y="3349625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</a:t>
            </a:r>
          </a:p>
        </p:txBody>
      </p:sp>
      <p:cxnSp>
        <p:nvCxnSpPr>
          <p:cNvPr id="48142" name="Straight Connector 3"/>
          <p:cNvCxnSpPr>
            <a:cxnSpLocks noChangeShapeType="1"/>
          </p:cNvCxnSpPr>
          <p:nvPr/>
        </p:nvCxnSpPr>
        <p:spPr bwMode="auto">
          <a:xfrm flipV="1">
            <a:off x="5697538" y="2363788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3" name="TextBox 234"/>
          <p:cNvSpPr txBox="1">
            <a:spLocks noChangeArrowheads="1"/>
          </p:cNvSpPr>
          <p:nvPr/>
        </p:nvSpPr>
        <p:spPr bwMode="auto">
          <a:xfrm>
            <a:off x="6861175" y="2014538"/>
            <a:ext cx="15319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/>
              <a:t>two packets, </a:t>
            </a:r>
          </a:p>
          <a:p>
            <a:r>
              <a:rPr lang="en-US" altLang="en-US" sz="1800" i="1"/>
              <a:t>L</a:t>
            </a:r>
            <a:r>
              <a:rPr lang="en-US" altLang="en-US" sz="1800"/>
              <a:t> bits each</a:t>
            </a:r>
          </a:p>
        </p:txBody>
      </p:sp>
      <p:sp>
        <p:nvSpPr>
          <p:cNvPr id="48144" name="TextBox 235"/>
          <p:cNvSpPr txBox="1">
            <a:spLocks noChangeArrowheads="1"/>
          </p:cNvSpPr>
          <p:nvPr/>
        </p:nvSpPr>
        <p:spPr bwMode="auto">
          <a:xfrm>
            <a:off x="1550988" y="5456238"/>
            <a:ext cx="1479550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lnSpc>
                <a:spcPts val="1800"/>
              </a:lnSpc>
            </a:pPr>
            <a:r>
              <a:rPr lang="en-US" altLang="en-US" sz="1800"/>
              <a:t>packet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transmission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delay</a:t>
            </a:r>
          </a:p>
        </p:txBody>
      </p:sp>
      <p:sp>
        <p:nvSpPr>
          <p:cNvPr id="48145" name="TextBox 237"/>
          <p:cNvSpPr txBox="1">
            <a:spLocks noChangeArrowheads="1"/>
          </p:cNvSpPr>
          <p:nvPr/>
        </p:nvSpPr>
        <p:spPr bwMode="auto">
          <a:xfrm>
            <a:off x="3660775" y="5453063"/>
            <a:ext cx="1711325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ts val="1800"/>
              </a:lnSpc>
            </a:pPr>
            <a:r>
              <a:rPr lang="en-US" altLang="en-US" sz="1800"/>
              <a:t>time needed to</a:t>
            </a:r>
          </a:p>
          <a:p>
            <a:pPr algn="ctr">
              <a:lnSpc>
                <a:spcPts val="1800"/>
              </a:lnSpc>
            </a:pPr>
            <a:r>
              <a:rPr lang="en-US" altLang="en-US" sz="1800"/>
              <a:t>transmit </a:t>
            </a:r>
            <a:r>
              <a:rPr lang="en-US" altLang="en-US" sz="1800" i="1"/>
              <a:t>L</a:t>
            </a:r>
            <a:r>
              <a:rPr lang="en-US" altLang="en-US" sz="1800"/>
              <a:t>-bit</a:t>
            </a:r>
          </a:p>
          <a:p>
            <a:pPr algn="ctr">
              <a:lnSpc>
                <a:spcPts val="1800"/>
              </a:lnSpc>
            </a:pPr>
            <a:r>
              <a:rPr lang="en-US" altLang="en-US" sz="1800"/>
              <a:t>packet into link</a:t>
            </a:r>
          </a:p>
        </p:txBody>
      </p:sp>
      <p:sp>
        <p:nvSpPr>
          <p:cNvPr id="48146" name="TextBox 4"/>
          <p:cNvSpPr txBox="1">
            <a:spLocks noChangeArrowheads="1"/>
          </p:cNvSpPr>
          <p:nvPr/>
        </p:nvSpPr>
        <p:spPr bwMode="auto">
          <a:xfrm>
            <a:off x="6167438" y="5400675"/>
            <a:ext cx="17414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L</a:t>
            </a:r>
            <a:r>
              <a:rPr lang="en-US" altLang="en-US"/>
              <a:t> (bits)</a:t>
            </a:r>
          </a:p>
          <a:p>
            <a:r>
              <a:rPr lang="en-US" altLang="en-US" i="1"/>
              <a:t>R</a:t>
            </a:r>
            <a:r>
              <a:rPr lang="en-US" altLang="en-US"/>
              <a:t> (bits/sec)</a:t>
            </a:r>
          </a:p>
        </p:txBody>
      </p:sp>
      <p:cxnSp>
        <p:nvCxnSpPr>
          <p:cNvPr id="48147" name="Straight Connector 9"/>
          <p:cNvCxnSpPr>
            <a:cxnSpLocks noChangeShapeType="1"/>
          </p:cNvCxnSpPr>
          <p:nvPr/>
        </p:nvCxnSpPr>
        <p:spPr bwMode="auto">
          <a:xfrm>
            <a:off x="6254750" y="5819775"/>
            <a:ext cx="12842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8" name="TextBox 10"/>
          <p:cNvSpPr txBox="1">
            <a:spLocks noChangeArrowheads="1"/>
          </p:cNvSpPr>
          <p:nvPr/>
        </p:nvSpPr>
        <p:spPr bwMode="auto">
          <a:xfrm>
            <a:off x="3228975" y="5586413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49" name="TextBox 245"/>
          <p:cNvSpPr txBox="1">
            <a:spLocks noChangeArrowheads="1"/>
          </p:cNvSpPr>
          <p:nvPr/>
        </p:nvSpPr>
        <p:spPr bwMode="auto">
          <a:xfrm>
            <a:off x="5570538" y="5602288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50" name="Rectangle 11"/>
          <p:cNvSpPr>
            <a:spLocks noChangeArrowheads="1"/>
          </p:cNvSpPr>
          <p:nvPr/>
        </p:nvSpPr>
        <p:spPr bwMode="auto">
          <a:xfrm>
            <a:off x="1109663" y="5322888"/>
            <a:ext cx="7275512" cy="1001712"/>
          </a:xfrm>
          <a:prstGeom prst="rect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815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16877815-CFE9-4D92-82CD-C2DF2B91ED36}" type="slidenum">
              <a:rPr lang="en-US" altLang="en-US" sz="1200">
                <a:latin typeface="Tahoma" pitchFamily="34" charset="0"/>
              </a:rPr>
              <a:pPr/>
              <a:t>21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4815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49154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28962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96863"/>
            <a:ext cx="7772400" cy="8794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Physical media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4915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482725"/>
            <a:ext cx="43227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  <a:ea typeface="ＭＳ Ｐゴシック" charset="-128"/>
              </a:rPr>
              <a:t>bit:</a:t>
            </a:r>
            <a:r>
              <a:rPr lang="en-US" altLang="en-US" sz="240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>
                <a:ea typeface="ＭＳ Ｐゴシック" charset="-128"/>
              </a:rPr>
              <a:t>propagates between</a:t>
            </a:r>
            <a:br>
              <a:rPr lang="en-US" altLang="en-US" sz="2400">
                <a:ea typeface="ＭＳ Ｐゴシック" charset="-128"/>
              </a:rPr>
            </a:br>
            <a:r>
              <a:rPr lang="en-US" altLang="en-US" sz="2400">
                <a:ea typeface="ＭＳ Ｐゴシック" charset="-128"/>
              </a:rPr>
              <a:t>transmitter/receiver pairs</a:t>
            </a:r>
            <a:endParaRPr lang="en-US" altLang="en-US" sz="2400">
              <a:solidFill>
                <a:srgbClr val="FF0000"/>
              </a:solidFill>
              <a:ea typeface="ＭＳ Ｐゴシック" charset="-128"/>
            </a:endParaRP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  <a:ea typeface="ＭＳ Ｐゴシック" charset="-128"/>
              </a:rPr>
              <a:t>physical link:</a:t>
            </a:r>
            <a:r>
              <a:rPr lang="en-US" altLang="en-US" sz="2400">
                <a:ea typeface="ＭＳ Ｐゴシック" charset="-128"/>
              </a:rPr>
              <a:t> what lies between transmitter &amp; receiver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  <a:ea typeface="ＭＳ Ｐゴシック" charset="-128"/>
              </a:rPr>
              <a:t>guided media: </a:t>
            </a: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signals propagate in solid media: copper, fiber, coax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  <a:ea typeface="ＭＳ Ｐゴシック" charset="-128"/>
              </a:rPr>
              <a:t>unguided media:</a:t>
            </a:r>
            <a:r>
              <a:rPr lang="en-US" altLang="en-US" sz="2400">
                <a:ea typeface="ＭＳ Ｐゴシック" charset="-128"/>
              </a:rPr>
              <a:t> </a:t>
            </a: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signals propagate freely, e.g., radio</a:t>
            </a:r>
          </a:p>
        </p:txBody>
      </p:sp>
      <p:sp>
        <p:nvSpPr>
          <p:cNvPr id="6246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51413" y="2111375"/>
            <a:ext cx="3810000" cy="33464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</a:rPr>
              <a:t>twisted pair (TP</a:t>
            </a:r>
            <a:r>
              <a:rPr lang="en-US" sz="2400" i="1" dirty="0">
                <a:solidFill>
                  <a:srgbClr val="FF0000"/>
                </a:solidFill>
              </a:rPr>
              <a:t>)</a:t>
            </a:r>
            <a:endParaRPr lang="en-US" sz="2400" i="1" dirty="0"/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two insulated copper wires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5: 100 Mbps, 1 Gbps Ethernet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6: 10Gbps</a:t>
            </a:r>
          </a:p>
        </p:txBody>
      </p:sp>
      <p:pic>
        <p:nvPicPr>
          <p:cNvPr id="49158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913" y="4187825"/>
            <a:ext cx="2276475" cy="170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01DA688-32B5-4E50-BF37-20A0ABC3CC19}" type="slidenum">
              <a:rPr lang="en-US" altLang="en-US" sz="1200">
                <a:latin typeface="Tahoma" pitchFamily="34" charset="0"/>
              </a:rPr>
              <a:pPr/>
              <a:t>22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51202" name="Picture 6" descr="f-pic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2950" y="4899025"/>
            <a:ext cx="23717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3" name="Picture 1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0" y="857250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228600"/>
            <a:ext cx="8382000" cy="8794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Physical media: coax, fiber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64517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962400" cy="4327525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coaxial cable:</a:t>
            </a:r>
            <a:endParaRPr lang="en-US" sz="2400" i="1" dirty="0">
              <a:solidFill>
                <a:srgbClr val="CC0000"/>
              </a:solidFill>
            </a:endParaRP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two concentric copper conductors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bidirectional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broadband: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/>
              <a:t>multiple channels on cable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/>
              <a:t>HFC</a:t>
            </a:r>
          </a:p>
        </p:txBody>
      </p:sp>
      <p:pic>
        <p:nvPicPr>
          <p:cNvPr id="51206" name="Picture 4" descr="coax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3863975"/>
            <a:ext cx="2501900" cy="108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9" name="Rectangle 5"/>
          <p:cNvSpPr>
            <a:spLocks noChangeArrowheads="1"/>
          </p:cNvSpPr>
          <p:nvPr/>
        </p:nvSpPr>
        <p:spPr bwMode="auto">
          <a:xfrm>
            <a:off x="4667250" y="1317625"/>
            <a:ext cx="4230688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 dirty="0">
                <a:solidFill>
                  <a:srgbClr val="CC0000"/>
                </a:solidFill>
                <a:latin typeface="Gill Sans MT" pitchFamily="34" charset="0"/>
              </a:rPr>
              <a:t>fiber optic cable:</a:t>
            </a:r>
            <a:endParaRPr lang="en-US" altLang="en-US" i="1" dirty="0">
              <a:solidFill>
                <a:srgbClr val="CC0000"/>
              </a:solidFill>
              <a:latin typeface="Gill Sans MT" pitchFamily="34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glass fiber carrying light pulses, each pulse a bit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high-speed operation: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sz="2000" dirty="0">
                <a:latin typeface="Gill Sans MT" pitchFamily="34" charset="0"/>
              </a:rPr>
              <a:t>high-speed point-to-point transmission (e.g., 10’</a:t>
            </a:r>
            <a:r>
              <a:rPr lang="en-US" altLang="ja-JP" sz="2000" dirty="0">
                <a:latin typeface="Gill Sans MT" pitchFamily="34" charset="0"/>
              </a:rPr>
              <a:t>s-100’s Gbps transmission rate)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low error rate: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sz="2000" dirty="0">
                <a:latin typeface="Gill Sans MT" pitchFamily="34" charset="0"/>
              </a:rPr>
              <a:t>repeaters spaced far apart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sz="2000" dirty="0">
                <a:latin typeface="Gill Sans MT" pitchFamily="34" charset="0"/>
              </a:rPr>
              <a:t>immune to electromagnetic noise</a:t>
            </a:r>
          </a:p>
        </p:txBody>
      </p:sp>
      <p:sp>
        <p:nvSpPr>
          <p:cNvPr id="5120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A76DB560-B4A6-409D-B073-7E172FE89FDF}" type="slidenum">
              <a:rPr lang="en-US" altLang="en-US" sz="1200">
                <a:latin typeface="Tahoma" pitchFamily="34" charset="0"/>
              </a:rPr>
              <a:pPr/>
              <a:t>23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53250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001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42863"/>
            <a:ext cx="8382000" cy="114300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Physical media: radio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5325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962400" cy="48768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signal carried in electromagnetic spectrum</a:t>
            </a:r>
          </a:p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no physical “</a:t>
            </a:r>
            <a:r>
              <a:rPr lang="en-US" altLang="ja-JP" sz="2400" dirty="0">
                <a:ea typeface="ＭＳ Ｐゴシック" charset="-128"/>
              </a:rPr>
              <a:t>wire”</a:t>
            </a:r>
          </a:p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bidirectional</a:t>
            </a:r>
          </a:p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propagation environment effects: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reflection 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obstruction by objects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interference</a:t>
            </a:r>
          </a:p>
        </p:txBody>
      </p:sp>
      <p:sp>
        <p:nvSpPr>
          <p:cNvPr id="66565" name="Rectangle 4"/>
          <p:cNvSpPr>
            <a:spLocks noChangeArrowheads="1"/>
          </p:cNvSpPr>
          <p:nvPr/>
        </p:nvSpPr>
        <p:spPr bwMode="auto">
          <a:xfrm>
            <a:off x="4686300" y="1238250"/>
            <a:ext cx="4457700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radio link types:</a:t>
            </a:r>
            <a:endParaRPr lang="en-US" i="1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terrestrial  microwave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e.g. up to 45 Mbps channels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LAN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WiFi)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54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wide-area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cellular)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4G cellular: ~ 10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satellite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Kbps to 45Mbps channel (or multiple smaller channels)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270 </a:t>
            </a:r>
            <a:r>
              <a:rPr lang="en-US" sz="2000" dirty="0" err="1">
                <a:latin typeface="Gill Sans MT" charset="0"/>
                <a:ea typeface="ＭＳ Ｐゴシック" charset="0"/>
                <a:cs typeface="ＭＳ Ｐゴシック" charset="0"/>
              </a:rPr>
              <a:t>msec</a:t>
            </a: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 end-to-end delay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geosynchronous versus low altitude</a:t>
            </a:r>
          </a:p>
        </p:txBody>
      </p:sp>
      <p:sp>
        <p:nvSpPr>
          <p:cNvPr id="5325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D4D871A-DFF7-4627-BF27-EC1B96493089}" type="slidenum">
              <a:rPr lang="en-US" altLang="en-US" sz="1200">
                <a:latin typeface="Tahoma" pitchFamily="34" charset="0"/>
              </a:rPr>
              <a:pPr/>
              <a:t>24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Footer Placeholder 6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55298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Chapter 1: roadmap</a:t>
            </a:r>
          </a:p>
        </p:txBody>
      </p:sp>
      <p:sp>
        <p:nvSpPr>
          <p:cNvPr id="5530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730250" y="1406525"/>
            <a:ext cx="8207375" cy="4648200"/>
          </a:xfrm>
        </p:spPr>
        <p:txBody>
          <a:bodyPr/>
          <a:lstStyle/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>
                <a:ea typeface="Arial" pitchFamily="34" charset="0"/>
              </a:rPr>
              <a:t> network edge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itchFamily="34" charset="0"/>
              </a:rPr>
              <a:t>1.3 network core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>
                <a:solidFill>
                  <a:srgbClr val="CC0000"/>
                </a:solidFill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</p:txBody>
      </p:sp>
      <p:sp>
        <p:nvSpPr>
          <p:cNvPr id="5530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6B2F28DD-6381-4FC9-8DBD-BA7AB4015356}" type="slidenum">
              <a:rPr lang="en-US" altLang="en-US" sz="1200">
                <a:latin typeface="Tahoma" pitchFamily="34" charset="0"/>
              </a:rPr>
              <a:pPr/>
              <a:t>25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573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30213" y="1670050"/>
            <a:ext cx="4271962" cy="46482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mesh of interconnected routers</a:t>
            </a:r>
          </a:p>
          <a:p>
            <a:pPr eaLnBrk="1" hangingPunct="1"/>
            <a:r>
              <a:rPr lang="en-US" altLang="en-US">
                <a:solidFill>
                  <a:srgbClr val="CC0000"/>
                </a:solidFill>
                <a:ea typeface="ＭＳ Ｐゴシック" charset="-128"/>
              </a:rPr>
              <a:t>packet-switching: hosts break application-layer messages into </a:t>
            </a: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packets</a:t>
            </a:r>
          </a:p>
          <a:p>
            <a:pPr lvl="1" eaLnBrk="1" hangingPunct="1"/>
            <a:r>
              <a:rPr lang="en-US" altLang="en-US">
                <a:ea typeface="Arial" pitchFamily="34" charset="0"/>
              </a:rPr>
              <a:t>forward packets</a:t>
            </a:r>
            <a:r>
              <a:rPr lang="en-US" altLang="en-US" i="1">
                <a:ea typeface="Arial" pitchFamily="34" charset="0"/>
              </a:rPr>
              <a:t> </a:t>
            </a:r>
            <a:r>
              <a:rPr lang="en-US" altLang="en-US">
                <a:ea typeface="Arial" pitchFamily="34" charset="0"/>
              </a:rPr>
              <a:t>from one router to the next, across links on path from source to destination</a:t>
            </a:r>
          </a:p>
          <a:p>
            <a:pPr lvl="1" eaLnBrk="1" hangingPunct="1"/>
            <a:r>
              <a:rPr lang="en-US" altLang="en-US">
                <a:ea typeface="Arial" pitchFamily="34" charset="0"/>
              </a:rPr>
              <a:t>each packet transmitted at full link capacity</a:t>
            </a:r>
          </a:p>
        </p:txBody>
      </p:sp>
      <p:sp>
        <p:nvSpPr>
          <p:cNvPr id="5734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The network core</a:t>
            </a:r>
          </a:p>
        </p:txBody>
      </p:sp>
      <p:sp>
        <p:nvSpPr>
          <p:cNvPr id="57348" name="Freeform 637"/>
          <p:cNvSpPr>
            <a:spLocks/>
          </p:cNvSpPr>
          <p:nvPr/>
        </p:nvSpPr>
        <p:spPr bwMode="auto">
          <a:xfrm>
            <a:off x="5202238" y="1712913"/>
            <a:ext cx="1736725" cy="1071562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49" name="Group 638"/>
          <p:cNvGrpSpPr>
            <a:grpSpLocks/>
          </p:cNvGrpSpPr>
          <p:nvPr/>
        </p:nvGrpSpPr>
        <p:grpSpPr bwMode="auto">
          <a:xfrm>
            <a:off x="5370513" y="3048000"/>
            <a:ext cx="1458912" cy="933450"/>
            <a:chOff x="2889" y="1631"/>
            <a:chExt cx="980" cy="743"/>
          </a:xfrm>
        </p:grpSpPr>
        <p:sp>
          <p:nvSpPr>
            <p:cNvPr id="57897" name="Rectangle 63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898" name="AutoShape 640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57350" name="Freeform 641"/>
          <p:cNvSpPr>
            <a:spLocks/>
          </p:cNvSpPr>
          <p:nvPr/>
        </p:nvSpPr>
        <p:spPr bwMode="auto">
          <a:xfrm>
            <a:off x="5364163" y="4425950"/>
            <a:ext cx="3225800" cy="1665288"/>
          </a:xfrm>
          <a:custGeom>
            <a:avLst/>
            <a:gdLst>
              <a:gd name="T0" fmla="*/ 2147483647 w 2032"/>
              <a:gd name="T1" fmla="*/ 2147483647 h 1049"/>
              <a:gd name="T2" fmla="*/ 2147483647 w 2032"/>
              <a:gd name="T3" fmla="*/ 2147483647 h 1049"/>
              <a:gd name="T4" fmla="*/ 2147483647 w 2032"/>
              <a:gd name="T5" fmla="*/ 2147483647 h 1049"/>
              <a:gd name="T6" fmla="*/ 2147483647 w 2032"/>
              <a:gd name="T7" fmla="*/ 2147483647 h 1049"/>
              <a:gd name="T8" fmla="*/ 2147483647 w 2032"/>
              <a:gd name="T9" fmla="*/ 2147483647 h 1049"/>
              <a:gd name="T10" fmla="*/ 2147483647 w 2032"/>
              <a:gd name="T11" fmla="*/ 2147483647 h 1049"/>
              <a:gd name="T12" fmla="*/ 2147483647 w 2032"/>
              <a:gd name="T13" fmla="*/ 2147483647 h 1049"/>
              <a:gd name="T14" fmla="*/ 2147483647 w 2032"/>
              <a:gd name="T15" fmla="*/ 2147483647 h 1049"/>
              <a:gd name="T16" fmla="*/ 2147483647 w 2032"/>
              <a:gd name="T17" fmla="*/ 2147483647 h 1049"/>
              <a:gd name="T18" fmla="*/ 2147483647 w 2032"/>
              <a:gd name="T19" fmla="*/ 2147483647 h 1049"/>
              <a:gd name="T20" fmla="*/ 2147483647 w 2032"/>
              <a:gd name="T21" fmla="*/ 2147483647 h 1049"/>
              <a:gd name="T22" fmla="*/ 2147483647 w 2032"/>
              <a:gd name="T23" fmla="*/ 2147483647 h 1049"/>
              <a:gd name="T24" fmla="*/ 2147483647 w 2032"/>
              <a:gd name="T25" fmla="*/ 2147483647 h 1049"/>
              <a:gd name="T26" fmla="*/ 2147483647 w 2032"/>
              <a:gd name="T27" fmla="*/ 2147483647 h 1049"/>
              <a:gd name="T28" fmla="*/ 2147483647 w 2032"/>
              <a:gd name="T29" fmla="*/ 2147483647 h 1049"/>
              <a:gd name="T30" fmla="*/ 2147483647 w 2032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32"/>
              <a:gd name="T49" fmla="*/ 0 h 1049"/>
              <a:gd name="T50" fmla="*/ 2032 w 2032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Line 642"/>
          <p:cNvSpPr>
            <a:spLocks noChangeShapeType="1"/>
          </p:cNvSpPr>
          <p:nvPr/>
        </p:nvSpPr>
        <p:spPr bwMode="auto">
          <a:xfrm rot="-5400000">
            <a:off x="7845425" y="5162551"/>
            <a:ext cx="523875" cy="1397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Line 643"/>
          <p:cNvSpPr>
            <a:spLocks noChangeShapeType="1"/>
          </p:cNvSpPr>
          <p:nvPr/>
        </p:nvSpPr>
        <p:spPr bwMode="auto">
          <a:xfrm rot="5400000" flipV="1">
            <a:off x="7991475" y="5443538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644"/>
          <p:cNvSpPr>
            <a:spLocks noChangeShapeType="1"/>
          </p:cNvSpPr>
          <p:nvPr/>
        </p:nvSpPr>
        <p:spPr bwMode="auto">
          <a:xfrm rot="-5400000">
            <a:off x="8177213" y="5119688"/>
            <a:ext cx="0" cy="1143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Line 646"/>
          <p:cNvSpPr>
            <a:spLocks noChangeShapeType="1"/>
          </p:cNvSpPr>
          <p:nvPr/>
        </p:nvSpPr>
        <p:spPr bwMode="auto">
          <a:xfrm>
            <a:off x="6100763" y="4776788"/>
            <a:ext cx="212725" cy="984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Line 647"/>
          <p:cNvSpPr>
            <a:spLocks noChangeShapeType="1"/>
          </p:cNvSpPr>
          <p:nvPr/>
        </p:nvSpPr>
        <p:spPr bwMode="auto">
          <a:xfrm flipV="1">
            <a:off x="5842000" y="5040313"/>
            <a:ext cx="390525" cy="730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Line 650"/>
          <p:cNvSpPr>
            <a:spLocks noChangeShapeType="1"/>
          </p:cNvSpPr>
          <p:nvPr/>
        </p:nvSpPr>
        <p:spPr bwMode="auto">
          <a:xfrm flipH="1">
            <a:off x="6267450" y="5087938"/>
            <a:ext cx="103188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Line 651"/>
          <p:cNvSpPr>
            <a:spLocks noChangeShapeType="1"/>
          </p:cNvSpPr>
          <p:nvPr/>
        </p:nvSpPr>
        <p:spPr bwMode="auto">
          <a:xfrm flipH="1" flipV="1">
            <a:off x="6548438" y="5100638"/>
            <a:ext cx="114300" cy="1730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8" name="Line 652"/>
          <p:cNvSpPr>
            <a:spLocks noChangeShapeType="1"/>
          </p:cNvSpPr>
          <p:nvPr/>
        </p:nvSpPr>
        <p:spPr bwMode="auto">
          <a:xfrm>
            <a:off x="6743700" y="5056188"/>
            <a:ext cx="503238" cy="2698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9" name="Line 654"/>
          <p:cNvSpPr>
            <a:spLocks noChangeShapeType="1"/>
          </p:cNvSpPr>
          <p:nvPr/>
        </p:nvSpPr>
        <p:spPr bwMode="auto">
          <a:xfrm>
            <a:off x="6046788" y="3582988"/>
            <a:ext cx="234950" cy="746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655"/>
          <p:cNvSpPr>
            <a:spLocks noChangeShapeType="1"/>
          </p:cNvSpPr>
          <p:nvPr/>
        </p:nvSpPr>
        <p:spPr bwMode="auto">
          <a:xfrm flipV="1">
            <a:off x="5891213" y="3736975"/>
            <a:ext cx="168275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61" name="Group 656"/>
          <p:cNvGrpSpPr>
            <a:grpSpLocks/>
          </p:cNvGrpSpPr>
          <p:nvPr/>
        </p:nvGrpSpPr>
        <p:grpSpPr bwMode="auto">
          <a:xfrm>
            <a:off x="5611813" y="3503613"/>
            <a:ext cx="506412" cy="352425"/>
            <a:chOff x="2967" y="478"/>
            <a:chExt cx="788" cy="625"/>
          </a:xfrm>
        </p:grpSpPr>
        <p:pic>
          <p:nvPicPr>
            <p:cNvPr id="57895" name="Picture 657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896" name="Picture 658" descr="antenna_radiation_stylized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62" name="Freeform 659"/>
          <p:cNvSpPr>
            <a:spLocks/>
          </p:cNvSpPr>
          <p:nvPr/>
        </p:nvSpPr>
        <p:spPr bwMode="auto">
          <a:xfrm>
            <a:off x="6919913" y="3476625"/>
            <a:ext cx="1470025" cy="765175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Freeform 660"/>
          <p:cNvSpPr>
            <a:spLocks/>
          </p:cNvSpPr>
          <p:nvPr/>
        </p:nvSpPr>
        <p:spPr bwMode="auto">
          <a:xfrm>
            <a:off x="6883400" y="2128838"/>
            <a:ext cx="1730375" cy="1125537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Line 661"/>
          <p:cNvSpPr>
            <a:spLocks noChangeShapeType="1"/>
          </p:cNvSpPr>
          <p:nvPr/>
        </p:nvSpPr>
        <p:spPr bwMode="auto">
          <a:xfrm>
            <a:off x="7396163" y="3816350"/>
            <a:ext cx="163512" cy="1206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Line 662"/>
          <p:cNvSpPr>
            <a:spLocks noChangeShapeType="1"/>
          </p:cNvSpPr>
          <p:nvPr/>
        </p:nvSpPr>
        <p:spPr bwMode="auto">
          <a:xfrm>
            <a:off x="7493000" y="3736975"/>
            <a:ext cx="2794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Line 663"/>
          <p:cNvSpPr>
            <a:spLocks noChangeShapeType="1"/>
          </p:cNvSpPr>
          <p:nvPr/>
        </p:nvSpPr>
        <p:spPr bwMode="auto">
          <a:xfrm flipV="1">
            <a:off x="7729538" y="3822700"/>
            <a:ext cx="134937" cy="1047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Line 664"/>
          <p:cNvSpPr>
            <a:spLocks noChangeShapeType="1"/>
          </p:cNvSpPr>
          <p:nvPr/>
        </p:nvSpPr>
        <p:spPr bwMode="auto">
          <a:xfrm>
            <a:off x="6723063" y="2590800"/>
            <a:ext cx="509587" cy="3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Line 665"/>
          <p:cNvSpPr>
            <a:spLocks noChangeShapeType="1"/>
          </p:cNvSpPr>
          <p:nvPr/>
        </p:nvSpPr>
        <p:spPr bwMode="auto">
          <a:xfrm>
            <a:off x="7358063" y="4700588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Line 666"/>
          <p:cNvSpPr>
            <a:spLocks noChangeShapeType="1"/>
          </p:cNvSpPr>
          <p:nvPr/>
        </p:nvSpPr>
        <p:spPr bwMode="auto">
          <a:xfrm flipV="1">
            <a:off x="6737350" y="4687888"/>
            <a:ext cx="322263" cy="1984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Line 667"/>
          <p:cNvSpPr>
            <a:spLocks noChangeShapeType="1"/>
          </p:cNvSpPr>
          <p:nvPr/>
        </p:nvSpPr>
        <p:spPr bwMode="auto">
          <a:xfrm flipV="1">
            <a:off x="6780213" y="4979988"/>
            <a:ext cx="97155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Line 668"/>
          <p:cNvSpPr>
            <a:spLocks noChangeShapeType="1"/>
          </p:cNvSpPr>
          <p:nvPr/>
        </p:nvSpPr>
        <p:spPr bwMode="auto">
          <a:xfrm flipV="1">
            <a:off x="7577138" y="2495550"/>
            <a:ext cx="123825" cy="8731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Line 669"/>
          <p:cNvSpPr>
            <a:spLocks noChangeShapeType="1"/>
          </p:cNvSpPr>
          <p:nvPr/>
        </p:nvSpPr>
        <p:spPr bwMode="auto">
          <a:xfrm>
            <a:off x="7405688" y="2668588"/>
            <a:ext cx="0" cy="825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3" name="Line 670"/>
          <p:cNvSpPr>
            <a:spLocks noChangeShapeType="1"/>
          </p:cNvSpPr>
          <p:nvPr/>
        </p:nvSpPr>
        <p:spPr bwMode="auto">
          <a:xfrm flipV="1">
            <a:off x="7580313" y="2562225"/>
            <a:ext cx="263525" cy="2889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4" name="Line 671"/>
          <p:cNvSpPr>
            <a:spLocks noChangeShapeType="1"/>
          </p:cNvSpPr>
          <p:nvPr/>
        </p:nvSpPr>
        <p:spPr bwMode="auto">
          <a:xfrm>
            <a:off x="7942263" y="2563813"/>
            <a:ext cx="0" cy="196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5" name="Line 672"/>
          <p:cNvSpPr>
            <a:spLocks noChangeShapeType="1"/>
          </p:cNvSpPr>
          <p:nvPr/>
        </p:nvSpPr>
        <p:spPr bwMode="auto">
          <a:xfrm>
            <a:off x="7596188" y="2870200"/>
            <a:ext cx="18891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6" name="Line 673"/>
          <p:cNvSpPr>
            <a:spLocks noChangeShapeType="1"/>
          </p:cNvSpPr>
          <p:nvPr/>
        </p:nvSpPr>
        <p:spPr bwMode="auto">
          <a:xfrm>
            <a:off x="8150225" y="2860675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7" name="Line 674"/>
          <p:cNvSpPr>
            <a:spLocks noChangeShapeType="1"/>
          </p:cNvSpPr>
          <p:nvPr/>
        </p:nvSpPr>
        <p:spPr bwMode="auto">
          <a:xfrm flipH="1">
            <a:off x="7299325" y="2936875"/>
            <a:ext cx="98425" cy="704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8" name="Line 675"/>
          <p:cNvSpPr>
            <a:spLocks noChangeShapeType="1"/>
          </p:cNvSpPr>
          <p:nvPr/>
        </p:nvSpPr>
        <p:spPr bwMode="auto">
          <a:xfrm flipH="1">
            <a:off x="7888288" y="2936875"/>
            <a:ext cx="111125" cy="7270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9" name="Line 676"/>
          <p:cNvSpPr>
            <a:spLocks noChangeShapeType="1"/>
          </p:cNvSpPr>
          <p:nvPr/>
        </p:nvSpPr>
        <p:spPr bwMode="auto">
          <a:xfrm flipV="1">
            <a:off x="7272338" y="4078288"/>
            <a:ext cx="227012" cy="4365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0" name="Line 677"/>
          <p:cNvSpPr>
            <a:spLocks noChangeShapeType="1"/>
          </p:cNvSpPr>
          <p:nvPr/>
        </p:nvSpPr>
        <p:spPr bwMode="auto">
          <a:xfrm>
            <a:off x="8345488" y="2859088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1" name="Group 678"/>
          <p:cNvGrpSpPr>
            <a:grpSpLocks/>
          </p:cNvGrpSpPr>
          <p:nvPr/>
        </p:nvGrpSpPr>
        <p:grpSpPr bwMode="auto">
          <a:xfrm>
            <a:off x="6053138" y="1846263"/>
            <a:ext cx="468312" cy="620712"/>
            <a:chOff x="1653" y="3023"/>
            <a:chExt cx="622" cy="911"/>
          </a:xfrm>
        </p:grpSpPr>
        <p:sp>
          <p:nvSpPr>
            <p:cNvPr id="57878" name="Line 270"/>
            <p:cNvSpPr>
              <a:spLocks noChangeShapeType="1"/>
            </p:cNvSpPr>
            <p:nvPr/>
          </p:nvSpPr>
          <p:spPr bwMode="auto">
            <a:xfrm flipH="1">
              <a:off x="1766" y="3287"/>
              <a:ext cx="188" cy="586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79" name="Line 271"/>
            <p:cNvSpPr>
              <a:spLocks noChangeShapeType="1"/>
            </p:cNvSpPr>
            <p:nvPr/>
          </p:nvSpPr>
          <p:spPr bwMode="auto">
            <a:xfrm>
              <a:off x="1954" y="3287"/>
              <a:ext cx="188" cy="58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0" name="Line 272"/>
            <p:cNvSpPr>
              <a:spLocks noChangeShapeType="1"/>
            </p:cNvSpPr>
            <p:nvPr/>
          </p:nvSpPr>
          <p:spPr bwMode="auto">
            <a:xfrm>
              <a:off x="1766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1" name="Line 273"/>
            <p:cNvSpPr>
              <a:spLocks noChangeShapeType="1"/>
            </p:cNvSpPr>
            <p:nvPr/>
          </p:nvSpPr>
          <p:spPr bwMode="auto">
            <a:xfrm flipH="1">
              <a:off x="1954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2" name="Line 274"/>
            <p:cNvSpPr>
              <a:spLocks noChangeShapeType="1"/>
            </p:cNvSpPr>
            <p:nvPr/>
          </p:nvSpPr>
          <p:spPr bwMode="auto">
            <a:xfrm>
              <a:off x="1954" y="3300"/>
              <a:ext cx="0" cy="63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3" name="Line 275"/>
            <p:cNvSpPr>
              <a:spLocks noChangeShapeType="1"/>
            </p:cNvSpPr>
            <p:nvPr/>
          </p:nvSpPr>
          <p:spPr bwMode="auto">
            <a:xfrm flipV="1">
              <a:off x="1766" y="3810"/>
              <a:ext cx="188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4" name="Line 276"/>
            <p:cNvSpPr>
              <a:spLocks noChangeShapeType="1"/>
            </p:cNvSpPr>
            <p:nvPr/>
          </p:nvSpPr>
          <p:spPr bwMode="auto">
            <a:xfrm flipH="1" flipV="1">
              <a:off x="1954" y="3810"/>
              <a:ext cx="188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5" name="Line 277"/>
            <p:cNvSpPr>
              <a:spLocks noChangeShapeType="1"/>
            </p:cNvSpPr>
            <p:nvPr/>
          </p:nvSpPr>
          <p:spPr bwMode="auto">
            <a:xfrm>
              <a:off x="1846" y="3618"/>
              <a:ext cx="108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6" name="Line 278"/>
            <p:cNvSpPr>
              <a:spLocks noChangeShapeType="1"/>
            </p:cNvSpPr>
            <p:nvPr/>
          </p:nvSpPr>
          <p:spPr bwMode="auto">
            <a:xfrm flipV="1">
              <a:off x="1954" y="3618"/>
              <a:ext cx="114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7" name="Line 279"/>
            <p:cNvSpPr>
              <a:spLocks noChangeShapeType="1"/>
            </p:cNvSpPr>
            <p:nvPr/>
          </p:nvSpPr>
          <p:spPr bwMode="auto">
            <a:xfrm>
              <a:off x="1810" y="3704"/>
              <a:ext cx="139" cy="65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8" name="Line 280"/>
            <p:cNvSpPr>
              <a:spLocks noChangeShapeType="1"/>
            </p:cNvSpPr>
            <p:nvPr/>
          </p:nvSpPr>
          <p:spPr bwMode="auto">
            <a:xfrm flipV="1">
              <a:off x="1954" y="3717"/>
              <a:ext cx="14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9" name="Line 281"/>
            <p:cNvSpPr>
              <a:spLocks noChangeShapeType="1"/>
            </p:cNvSpPr>
            <p:nvPr/>
          </p:nvSpPr>
          <p:spPr bwMode="auto">
            <a:xfrm flipV="1">
              <a:off x="1954" y="3530"/>
              <a:ext cx="72" cy="2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0" name="Line 282"/>
            <p:cNvSpPr>
              <a:spLocks noChangeShapeType="1"/>
            </p:cNvSpPr>
            <p:nvPr/>
          </p:nvSpPr>
          <p:spPr bwMode="auto">
            <a:xfrm flipV="1">
              <a:off x="1954" y="3409"/>
              <a:ext cx="45" cy="1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1" name="Line 283"/>
            <p:cNvSpPr>
              <a:spLocks noChangeShapeType="1"/>
            </p:cNvSpPr>
            <p:nvPr/>
          </p:nvSpPr>
          <p:spPr bwMode="auto">
            <a:xfrm>
              <a:off x="1873" y="3522"/>
              <a:ext cx="87" cy="32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2" name="Line 284"/>
            <p:cNvSpPr>
              <a:spLocks noChangeShapeType="1"/>
            </p:cNvSpPr>
            <p:nvPr/>
          </p:nvSpPr>
          <p:spPr bwMode="auto">
            <a:xfrm>
              <a:off x="1912" y="3404"/>
              <a:ext cx="50" cy="3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3" name="Oval 694"/>
            <p:cNvSpPr>
              <a:spLocks noChangeArrowheads="1"/>
            </p:cNvSpPr>
            <p:nvPr/>
          </p:nvSpPr>
          <p:spPr bwMode="auto">
            <a:xfrm>
              <a:off x="1921" y="3233"/>
              <a:ext cx="63" cy="68"/>
            </a:xfrm>
            <a:prstGeom prst="ellipse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57894" name="Picture 695" descr="cell_tower_radiation_gray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" y="3023"/>
              <a:ext cx="622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82" name="Group 696"/>
          <p:cNvGrpSpPr>
            <a:grpSpLocks/>
          </p:cNvGrpSpPr>
          <p:nvPr/>
        </p:nvGrpSpPr>
        <p:grpSpPr bwMode="auto">
          <a:xfrm>
            <a:off x="6289675" y="2406650"/>
            <a:ext cx="454025" cy="254000"/>
            <a:chOff x="3843" y="1516"/>
            <a:chExt cx="286" cy="160"/>
          </a:xfrm>
        </p:grpSpPr>
        <p:sp>
          <p:nvSpPr>
            <p:cNvPr id="57869" name="Line 697"/>
            <p:cNvSpPr>
              <a:spLocks noChangeShapeType="1"/>
            </p:cNvSpPr>
            <p:nvPr/>
          </p:nvSpPr>
          <p:spPr bwMode="auto">
            <a:xfrm>
              <a:off x="3843" y="1516"/>
              <a:ext cx="96" cy="6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0" name="Oval 407"/>
            <p:cNvSpPr>
              <a:spLocks noChangeArrowheads="1"/>
            </p:cNvSpPr>
            <p:nvPr/>
          </p:nvSpPr>
          <p:spPr bwMode="auto">
            <a:xfrm>
              <a:off x="3884" y="1616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71" name="Rectangle 410"/>
            <p:cNvSpPr>
              <a:spLocks noChangeArrowheads="1"/>
            </p:cNvSpPr>
            <p:nvPr/>
          </p:nvSpPr>
          <p:spPr bwMode="auto">
            <a:xfrm>
              <a:off x="3884" y="1610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72" name="Oval 411"/>
            <p:cNvSpPr>
              <a:spLocks noChangeArrowheads="1"/>
            </p:cNvSpPr>
            <p:nvPr/>
          </p:nvSpPr>
          <p:spPr bwMode="auto">
            <a:xfrm>
              <a:off x="3883" y="1569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73" name="Group 701"/>
            <p:cNvGrpSpPr>
              <a:grpSpLocks/>
            </p:cNvGrpSpPr>
            <p:nvPr/>
          </p:nvGrpSpPr>
          <p:grpSpPr bwMode="auto">
            <a:xfrm>
              <a:off x="3932" y="1587"/>
              <a:ext cx="138" cy="33"/>
              <a:chOff x="2468" y="1332"/>
              <a:chExt cx="310" cy="60"/>
            </a:xfrm>
          </p:grpSpPr>
          <p:sp>
            <p:nvSpPr>
              <p:cNvPr id="57876" name="Freeform 7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" name="Freeform 7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74" name="Line 704"/>
            <p:cNvSpPr>
              <a:spLocks noChangeShapeType="1"/>
            </p:cNvSpPr>
            <p:nvPr/>
          </p:nvSpPr>
          <p:spPr bwMode="auto">
            <a:xfrm>
              <a:off x="3884" y="1602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5" name="Line 705"/>
            <p:cNvSpPr>
              <a:spLocks noChangeShapeType="1"/>
            </p:cNvSpPr>
            <p:nvPr/>
          </p:nvSpPr>
          <p:spPr bwMode="auto">
            <a:xfrm>
              <a:off x="4127" y="1604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3" name="Group 706"/>
          <p:cNvGrpSpPr>
            <a:grpSpLocks/>
          </p:cNvGrpSpPr>
          <p:nvPr/>
        </p:nvGrpSpPr>
        <p:grpSpPr bwMode="auto">
          <a:xfrm>
            <a:off x="7202488" y="2493963"/>
            <a:ext cx="390525" cy="174625"/>
            <a:chOff x="4334" y="1470"/>
            <a:chExt cx="246" cy="107"/>
          </a:xfrm>
        </p:grpSpPr>
        <p:sp>
          <p:nvSpPr>
            <p:cNvPr id="5786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6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6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64" name="Group 710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67" name="Freeform 71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" name="Freeform 71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65" name="Line 713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6" name="Line 714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4" name="Group 715"/>
          <p:cNvGrpSpPr>
            <a:grpSpLocks/>
          </p:cNvGrpSpPr>
          <p:nvPr/>
        </p:nvGrpSpPr>
        <p:grpSpPr bwMode="auto">
          <a:xfrm>
            <a:off x="7213600" y="2757488"/>
            <a:ext cx="390525" cy="174625"/>
            <a:chOff x="4334" y="1470"/>
            <a:chExt cx="246" cy="107"/>
          </a:xfrm>
        </p:grpSpPr>
        <p:sp>
          <p:nvSpPr>
            <p:cNvPr id="5785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5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5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56" name="Group 719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9" name="Freeform 7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0" name="Freeform 7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57" name="Line 722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8" name="Line 723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5" name="Group 724"/>
          <p:cNvGrpSpPr>
            <a:grpSpLocks/>
          </p:cNvGrpSpPr>
          <p:nvPr/>
        </p:nvGrpSpPr>
        <p:grpSpPr bwMode="auto">
          <a:xfrm>
            <a:off x="7762875" y="2759075"/>
            <a:ext cx="390525" cy="174625"/>
            <a:chOff x="4334" y="1470"/>
            <a:chExt cx="246" cy="107"/>
          </a:xfrm>
        </p:grpSpPr>
        <p:sp>
          <p:nvSpPr>
            <p:cNvPr id="5784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4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4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48" name="Group 728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1" name="Freeform 7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2" name="Freeform 7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9" name="Line 731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0" name="Line 732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6" name="Group 733"/>
          <p:cNvGrpSpPr>
            <a:grpSpLocks/>
          </p:cNvGrpSpPr>
          <p:nvPr/>
        </p:nvGrpSpPr>
        <p:grpSpPr bwMode="auto">
          <a:xfrm>
            <a:off x="7689850" y="2393950"/>
            <a:ext cx="390525" cy="174625"/>
            <a:chOff x="4334" y="1470"/>
            <a:chExt cx="246" cy="107"/>
          </a:xfrm>
        </p:grpSpPr>
        <p:sp>
          <p:nvSpPr>
            <p:cNvPr id="57837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8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9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40" name="Group 737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43" name="Freeform 7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4" name="Freeform 7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1" name="Line 740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42" name="Line 741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87" name="Line 751"/>
          <p:cNvSpPr>
            <a:spLocks noChangeShapeType="1"/>
          </p:cNvSpPr>
          <p:nvPr/>
        </p:nvSpPr>
        <p:spPr bwMode="auto">
          <a:xfrm>
            <a:off x="6427788" y="3743325"/>
            <a:ext cx="67945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8" name="Group 761"/>
          <p:cNvGrpSpPr>
            <a:grpSpLocks/>
          </p:cNvGrpSpPr>
          <p:nvPr/>
        </p:nvGrpSpPr>
        <p:grpSpPr bwMode="auto">
          <a:xfrm>
            <a:off x="7591425" y="4806950"/>
            <a:ext cx="622300" cy="244475"/>
            <a:chOff x="4334" y="1470"/>
            <a:chExt cx="246" cy="107"/>
          </a:xfrm>
        </p:grpSpPr>
        <p:sp>
          <p:nvSpPr>
            <p:cNvPr id="57829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0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1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32" name="Group 765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35" name="Freeform 76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6" name="Freeform 76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33" name="Line 768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34" name="Line 769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9" name="Group 770"/>
          <p:cNvGrpSpPr>
            <a:grpSpLocks/>
          </p:cNvGrpSpPr>
          <p:nvPr/>
        </p:nvGrpSpPr>
        <p:grpSpPr bwMode="auto">
          <a:xfrm>
            <a:off x="6965950" y="4508500"/>
            <a:ext cx="622300" cy="244475"/>
            <a:chOff x="4334" y="1470"/>
            <a:chExt cx="246" cy="107"/>
          </a:xfrm>
        </p:grpSpPr>
        <p:sp>
          <p:nvSpPr>
            <p:cNvPr id="5782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2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2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24" name="Group 774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27" name="Freeform 77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8" name="Freeform 77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25" name="Line 777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26" name="Line 778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0" name="Group 779"/>
          <p:cNvGrpSpPr>
            <a:grpSpLocks/>
          </p:cNvGrpSpPr>
          <p:nvPr/>
        </p:nvGrpSpPr>
        <p:grpSpPr bwMode="auto">
          <a:xfrm>
            <a:off x="6242050" y="4851400"/>
            <a:ext cx="622300" cy="244475"/>
            <a:chOff x="4334" y="1470"/>
            <a:chExt cx="246" cy="107"/>
          </a:xfrm>
        </p:grpSpPr>
        <p:sp>
          <p:nvSpPr>
            <p:cNvPr id="5781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1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1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16" name="Group 783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9" name="Freeform 7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0" name="Freeform 7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17" name="Line 786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8" name="Line 787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1" name="Group 788"/>
          <p:cNvGrpSpPr>
            <a:grpSpLocks/>
          </p:cNvGrpSpPr>
          <p:nvPr/>
        </p:nvGrpSpPr>
        <p:grpSpPr bwMode="auto">
          <a:xfrm>
            <a:off x="6051550" y="3644900"/>
            <a:ext cx="390525" cy="171450"/>
            <a:chOff x="4334" y="1470"/>
            <a:chExt cx="246" cy="107"/>
          </a:xfrm>
        </p:grpSpPr>
        <p:sp>
          <p:nvSpPr>
            <p:cNvPr id="5780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0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0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08" name="Group 792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1" name="Freeform 79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2" name="Freeform 79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09" name="Line 795"/>
            <p:cNvSpPr>
              <a:spLocks noChangeShapeType="1"/>
            </p:cNvSpPr>
            <p:nvPr/>
          </p:nvSpPr>
          <p:spPr bwMode="auto">
            <a:xfrm>
              <a:off x="4335" y="1503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0" name="Line 796"/>
            <p:cNvSpPr>
              <a:spLocks noChangeShapeType="1"/>
            </p:cNvSpPr>
            <p:nvPr/>
          </p:nvSpPr>
          <p:spPr bwMode="auto">
            <a:xfrm>
              <a:off x="4578" y="1505"/>
              <a:ext cx="0" cy="4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2" name="Group 797"/>
          <p:cNvGrpSpPr>
            <a:grpSpLocks/>
          </p:cNvGrpSpPr>
          <p:nvPr/>
        </p:nvGrpSpPr>
        <p:grpSpPr bwMode="auto">
          <a:xfrm>
            <a:off x="7161213" y="5005388"/>
            <a:ext cx="446087" cy="422275"/>
            <a:chOff x="5072" y="3611"/>
            <a:chExt cx="459" cy="380"/>
          </a:xfrm>
        </p:grpSpPr>
        <p:grpSp>
          <p:nvGrpSpPr>
            <p:cNvPr id="57791" name="Group 798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93" name="Freeform 799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4" name="Freeform 800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5" name="Freeform 801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6" name="Freeform 802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7" name="Freeform 803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8" name="Freeform 804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9" name="Freeform 805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0" name="Freeform 806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1" name="Freeform 807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2" name="Freeform 808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3" name="Freeform 809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4" name="Freeform 810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92" name="Picture 811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3" name="Group 812"/>
          <p:cNvGrpSpPr>
            <a:grpSpLocks/>
          </p:cNvGrpSpPr>
          <p:nvPr/>
        </p:nvGrpSpPr>
        <p:grpSpPr bwMode="auto">
          <a:xfrm>
            <a:off x="5638800" y="3509963"/>
            <a:ext cx="398463" cy="358775"/>
            <a:chOff x="5072" y="3611"/>
            <a:chExt cx="459" cy="380"/>
          </a:xfrm>
        </p:grpSpPr>
        <p:grpSp>
          <p:nvGrpSpPr>
            <p:cNvPr id="57777" name="Group 813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79" name="Freeform 814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0" name="Freeform 815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1" name="Freeform 816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2" name="Freeform 817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3" name="Freeform 818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4" name="Freeform 819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5" name="Freeform 820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6" name="Freeform 821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7" name="Freeform 822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8" name="Freeform 823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9" name="Freeform 824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0" name="Freeform 825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78" name="Picture 826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94" name="Line 827"/>
          <p:cNvSpPr>
            <a:spLocks noChangeShapeType="1"/>
          </p:cNvSpPr>
          <p:nvPr/>
        </p:nvSpPr>
        <p:spPr bwMode="auto">
          <a:xfrm rot="5400000" flipV="1">
            <a:off x="7991475" y="5440363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95" name="Group 828"/>
          <p:cNvGrpSpPr>
            <a:grpSpLocks/>
          </p:cNvGrpSpPr>
          <p:nvPr/>
        </p:nvGrpSpPr>
        <p:grpSpPr bwMode="auto">
          <a:xfrm>
            <a:off x="5254625" y="2038350"/>
            <a:ext cx="504825" cy="401638"/>
            <a:chOff x="2896" y="396"/>
            <a:chExt cx="1848" cy="1887"/>
          </a:xfrm>
        </p:grpSpPr>
        <p:pic>
          <p:nvPicPr>
            <p:cNvPr id="57754" name="Picture 829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5" name="Freeform 830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6" name="Picture 831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7" name="Freeform 832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8" name="Freeform 833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9" name="Freeform 834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0" name="Freeform 835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1" name="Freeform 836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2" name="Freeform 837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3" name="Freeform 838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4" name="Freeform 839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5" name="Freeform 840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6" name="Freeform 841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7" name="Freeform 842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8" name="Freeform 843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9" name="Freeform 844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0" name="Freeform 845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71" name="Freeform 846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2" name="Freeform 847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3" name="Freeform 848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4" name="Freeform 849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5" name="Freeform 850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76" name="Picture 851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6" name="Group 852"/>
          <p:cNvGrpSpPr>
            <a:grpSpLocks/>
          </p:cNvGrpSpPr>
          <p:nvPr/>
        </p:nvGrpSpPr>
        <p:grpSpPr bwMode="auto">
          <a:xfrm>
            <a:off x="5537200" y="3054350"/>
            <a:ext cx="504825" cy="401638"/>
            <a:chOff x="2896" y="396"/>
            <a:chExt cx="1848" cy="1887"/>
          </a:xfrm>
        </p:grpSpPr>
        <p:pic>
          <p:nvPicPr>
            <p:cNvPr id="57731" name="Picture 853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2" name="Freeform 854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3" name="Picture 855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4" name="Freeform 856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5" name="Freeform 857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6" name="Freeform 858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7" name="Freeform 859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8" name="Freeform 860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9" name="Freeform 861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0" name="Freeform 862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1" name="Freeform 863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2" name="Freeform 864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3" name="Freeform 865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4" name="Freeform 866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5" name="Freeform 867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6" name="Freeform 868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7" name="Freeform 869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48" name="Freeform 870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9" name="Freeform 871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0" name="Freeform 872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1" name="Freeform 873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2" name="Freeform 874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3" name="Picture 875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7" name="Group 876"/>
          <p:cNvGrpSpPr>
            <a:grpSpLocks/>
          </p:cNvGrpSpPr>
          <p:nvPr/>
        </p:nvGrpSpPr>
        <p:grpSpPr bwMode="auto">
          <a:xfrm>
            <a:off x="6959600" y="5495925"/>
            <a:ext cx="504825" cy="401638"/>
            <a:chOff x="2896" y="396"/>
            <a:chExt cx="1848" cy="1887"/>
          </a:xfrm>
        </p:grpSpPr>
        <p:pic>
          <p:nvPicPr>
            <p:cNvPr id="57708" name="Picture 877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09" name="Freeform 878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10" name="Picture 879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11" name="Freeform 880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2" name="Freeform 881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3" name="Freeform 882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4" name="Freeform 883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5" name="Freeform 884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6" name="Freeform 885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7" name="Freeform 886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8" name="Freeform 887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9" name="Freeform 888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0" name="Freeform 889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1" name="Freeform 890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2" name="Freeform 891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3" name="Freeform 892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4" name="Freeform 893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25" name="Freeform 894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6" name="Freeform 895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7" name="Freeform 896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8" name="Freeform 897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9" name="Freeform 898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0" name="Picture 899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8" name="Group 900"/>
          <p:cNvGrpSpPr>
            <a:grpSpLocks/>
          </p:cNvGrpSpPr>
          <p:nvPr/>
        </p:nvGrpSpPr>
        <p:grpSpPr bwMode="auto">
          <a:xfrm>
            <a:off x="7378700" y="5524500"/>
            <a:ext cx="504825" cy="401638"/>
            <a:chOff x="2896" y="396"/>
            <a:chExt cx="1848" cy="1887"/>
          </a:xfrm>
        </p:grpSpPr>
        <p:pic>
          <p:nvPicPr>
            <p:cNvPr id="57685" name="Picture 901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6" name="Freeform 902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687" name="Picture 903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8" name="Freeform 904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9" name="Freeform 905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0" name="Freeform 906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1" name="Freeform 907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2" name="Freeform 908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3" name="Freeform 909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4" name="Freeform 910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5" name="Freeform 911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6" name="Freeform 912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7" name="Freeform 913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8" name="Freeform 914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9" name="Freeform 915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0" name="Freeform 916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1" name="Freeform 917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02" name="Freeform 918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3" name="Freeform 919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4" name="Freeform 920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5" name="Freeform 921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6" name="Freeform 922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07" name="Picture 923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9" name="Group 924"/>
          <p:cNvGrpSpPr>
            <a:grpSpLocks/>
          </p:cNvGrpSpPr>
          <p:nvPr/>
        </p:nvGrpSpPr>
        <p:grpSpPr bwMode="auto">
          <a:xfrm>
            <a:off x="5349875" y="1590675"/>
            <a:ext cx="617538" cy="387350"/>
            <a:chOff x="2920" y="972"/>
            <a:chExt cx="389" cy="244"/>
          </a:xfrm>
        </p:grpSpPr>
        <p:grpSp>
          <p:nvGrpSpPr>
            <p:cNvPr id="57673" name="Group 925"/>
            <p:cNvGrpSpPr>
              <a:grpSpLocks/>
            </p:cNvGrpSpPr>
            <p:nvPr/>
          </p:nvGrpSpPr>
          <p:grpSpPr bwMode="auto">
            <a:xfrm>
              <a:off x="3085" y="1027"/>
              <a:ext cx="102" cy="189"/>
              <a:chOff x="3436" y="1504"/>
              <a:chExt cx="393" cy="942"/>
            </a:xfrm>
          </p:grpSpPr>
          <p:pic>
            <p:nvPicPr>
              <p:cNvPr id="57675" name="Picture 926" descr="iphone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36" y="1504"/>
                <a:ext cx="393" cy="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7676" name="Freeform 927"/>
              <p:cNvSpPr>
                <a:spLocks/>
              </p:cNvSpPr>
              <p:nvPr/>
            </p:nvSpPr>
            <p:spPr bwMode="auto">
              <a:xfrm>
                <a:off x="3484" y="1523"/>
                <a:ext cx="339" cy="906"/>
              </a:xfrm>
              <a:custGeom>
                <a:avLst/>
                <a:gdLst>
                  <a:gd name="T0" fmla="*/ 6 w 339"/>
                  <a:gd name="T1" fmla="*/ 31 h 906"/>
                  <a:gd name="T2" fmla="*/ 38 w 339"/>
                  <a:gd name="T3" fmla="*/ 0 h 906"/>
                  <a:gd name="T4" fmla="*/ 323 w 339"/>
                  <a:gd name="T5" fmla="*/ 45 h 906"/>
                  <a:gd name="T6" fmla="*/ 338 w 339"/>
                  <a:gd name="T7" fmla="*/ 85 h 906"/>
                  <a:gd name="T8" fmla="*/ 339 w 339"/>
                  <a:gd name="T9" fmla="*/ 813 h 906"/>
                  <a:gd name="T10" fmla="*/ 312 w 339"/>
                  <a:gd name="T11" fmla="*/ 865 h 906"/>
                  <a:gd name="T12" fmla="*/ 29 w 339"/>
                  <a:gd name="T13" fmla="*/ 906 h 906"/>
                  <a:gd name="T14" fmla="*/ 0 w 339"/>
                  <a:gd name="T15" fmla="*/ 876 h 906"/>
                  <a:gd name="T16" fmla="*/ 6 w 339"/>
                  <a:gd name="T17" fmla="*/ 31 h 9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9"/>
                  <a:gd name="T28" fmla="*/ 0 h 906"/>
                  <a:gd name="T29" fmla="*/ 339 w 339"/>
                  <a:gd name="T30" fmla="*/ 906 h 9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9" h="906">
                    <a:moveTo>
                      <a:pt x="6" y="31"/>
                    </a:moveTo>
                    <a:lnTo>
                      <a:pt x="38" y="0"/>
                    </a:lnTo>
                    <a:lnTo>
                      <a:pt x="323" y="45"/>
                    </a:lnTo>
                    <a:lnTo>
                      <a:pt x="338" y="85"/>
                    </a:lnTo>
                    <a:lnTo>
                      <a:pt x="339" y="813"/>
                    </a:lnTo>
                    <a:lnTo>
                      <a:pt x="312" y="865"/>
                    </a:lnTo>
                    <a:lnTo>
                      <a:pt x="29" y="906"/>
                    </a:lnTo>
                    <a:lnTo>
                      <a:pt x="0" y="876"/>
                    </a:lnTo>
                    <a:lnTo>
                      <a:pt x="6" y="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677" name="Group 928"/>
              <p:cNvGrpSpPr>
                <a:grpSpLocks/>
              </p:cNvGrpSpPr>
              <p:nvPr/>
            </p:nvGrpSpPr>
            <p:grpSpPr bwMode="auto">
              <a:xfrm>
                <a:off x="3511" y="1689"/>
                <a:ext cx="289" cy="576"/>
                <a:chOff x="3511" y="1689"/>
                <a:chExt cx="289" cy="576"/>
              </a:xfrm>
            </p:grpSpPr>
            <p:sp>
              <p:nvSpPr>
                <p:cNvPr id="57678" name="Freeform 929"/>
                <p:cNvSpPr>
                  <a:spLocks/>
                </p:cNvSpPr>
                <p:nvPr/>
              </p:nvSpPr>
              <p:spPr bwMode="auto">
                <a:xfrm>
                  <a:off x="3519" y="2175"/>
                  <a:ext cx="66" cy="90"/>
                </a:xfrm>
                <a:custGeom>
                  <a:avLst/>
                  <a:gdLst>
                    <a:gd name="T0" fmla="*/ 0 w 66"/>
                    <a:gd name="T1" fmla="*/ 5 h 90"/>
                    <a:gd name="T2" fmla="*/ 66 w 66"/>
                    <a:gd name="T3" fmla="*/ 0 h 90"/>
                    <a:gd name="T4" fmla="*/ 65 w 66"/>
                    <a:gd name="T5" fmla="*/ 80 h 90"/>
                    <a:gd name="T6" fmla="*/ 2 w 66"/>
                    <a:gd name="T7" fmla="*/ 90 h 90"/>
                    <a:gd name="T8" fmla="*/ 0 w 66"/>
                    <a:gd name="T9" fmla="*/ 5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90"/>
                    <a:gd name="T17" fmla="*/ 66 w 66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90">
                      <a:moveTo>
                        <a:pt x="0" y="5"/>
                      </a:moveTo>
                      <a:lnTo>
                        <a:pt x="66" y="0"/>
                      </a:lnTo>
                      <a:lnTo>
                        <a:pt x="65" y="80"/>
                      </a:lnTo>
                      <a:lnTo>
                        <a:pt x="2" y="9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9" name="Freeform 930"/>
                <p:cNvSpPr>
                  <a:spLocks/>
                </p:cNvSpPr>
                <p:nvPr/>
              </p:nvSpPr>
              <p:spPr bwMode="auto">
                <a:xfrm>
                  <a:off x="3593" y="2166"/>
                  <a:ext cx="69" cy="89"/>
                </a:xfrm>
                <a:custGeom>
                  <a:avLst/>
                  <a:gdLst>
                    <a:gd name="T0" fmla="*/ 3 w 69"/>
                    <a:gd name="T1" fmla="*/ 8 h 89"/>
                    <a:gd name="T2" fmla="*/ 66 w 69"/>
                    <a:gd name="T3" fmla="*/ 0 h 89"/>
                    <a:gd name="T4" fmla="*/ 69 w 69"/>
                    <a:gd name="T5" fmla="*/ 80 h 89"/>
                    <a:gd name="T6" fmla="*/ 0 w 69"/>
                    <a:gd name="T7" fmla="*/ 89 h 89"/>
                    <a:gd name="T8" fmla="*/ 3 w 69"/>
                    <a:gd name="T9" fmla="*/ 8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"/>
                    <a:gd name="T16" fmla="*/ 0 h 89"/>
                    <a:gd name="T17" fmla="*/ 69 w 69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" h="89">
                      <a:moveTo>
                        <a:pt x="3" y="8"/>
                      </a:moveTo>
                      <a:lnTo>
                        <a:pt x="66" y="0"/>
                      </a:lnTo>
                      <a:lnTo>
                        <a:pt x="69" y="80"/>
                      </a:lnTo>
                      <a:lnTo>
                        <a:pt x="0" y="89"/>
                      </a:lnTo>
                      <a:lnTo>
                        <a:pt x="3" y="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0" name="Freeform 931"/>
                <p:cNvSpPr>
                  <a:spLocks/>
                </p:cNvSpPr>
                <p:nvPr/>
              </p:nvSpPr>
              <p:spPr bwMode="auto">
                <a:xfrm>
                  <a:off x="3665" y="2162"/>
                  <a:ext cx="62" cy="82"/>
                </a:xfrm>
                <a:custGeom>
                  <a:avLst/>
                  <a:gdLst>
                    <a:gd name="T0" fmla="*/ 0 w 62"/>
                    <a:gd name="T1" fmla="*/ 6 h 82"/>
                    <a:gd name="T2" fmla="*/ 61 w 62"/>
                    <a:gd name="T3" fmla="*/ 0 h 82"/>
                    <a:gd name="T4" fmla="*/ 62 w 62"/>
                    <a:gd name="T5" fmla="*/ 75 h 82"/>
                    <a:gd name="T6" fmla="*/ 3 w 62"/>
                    <a:gd name="T7" fmla="*/ 82 h 82"/>
                    <a:gd name="T8" fmla="*/ 0 w 62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2"/>
                    <a:gd name="T17" fmla="*/ 62 w 62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2">
                      <a:moveTo>
                        <a:pt x="0" y="6"/>
                      </a:moveTo>
                      <a:lnTo>
                        <a:pt x="61" y="0"/>
                      </a:lnTo>
                      <a:lnTo>
                        <a:pt x="62" y="75"/>
                      </a:lnTo>
                      <a:lnTo>
                        <a:pt x="3" y="8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1" name="Freeform 932"/>
                <p:cNvSpPr>
                  <a:spLocks/>
                </p:cNvSpPr>
                <p:nvPr/>
              </p:nvSpPr>
              <p:spPr bwMode="auto">
                <a:xfrm>
                  <a:off x="3734" y="2154"/>
                  <a:ext cx="66" cy="84"/>
                </a:xfrm>
                <a:custGeom>
                  <a:avLst/>
                  <a:gdLst>
                    <a:gd name="T0" fmla="*/ 1 w 66"/>
                    <a:gd name="T1" fmla="*/ 6 h 84"/>
                    <a:gd name="T2" fmla="*/ 66 w 66"/>
                    <a:gd name="T3" fmla="*/ 0 h 84"/>
                    <a:gd name="T4" fmla="*/ 63 w 66"/>
                    <a:gd name="T5" fmla="*/ 77 h 84"/>
                    <a:gd name="T6" fmla="*/ 0 w 66"/>
                    <a:gd name="T7" fmla="*/ 84 h 84"/>
                    <a:gd name="T8" fmla="*/ 1 w 66"/>
                    <a:gd name="T9" fmla="*/ 6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84"/>
                    <a:gd name="T17" fmla="*/ 66 w 66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84">
                      <a:moveTo>
                        <a:pt x="1" y="6"/>
                      </a:moveTo>
                      <a:lnTo>
                        <a:pt x="66" y="0"/>
                      </a:lnTo>
                      <a:lnTo>
                        <a:pt x="63" y="77"/>
                      </a:lnTo>
                      <a:lnTo>
                        <a:pt x="0" y="84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2" name="Rectangle 933"/>
                <p:cNvSpPr>
                  <a:spLocks noChangeArrowheads="1"/>
                </p:cNvSpPr>
                <p:nvPr/>
              </p:nvSpPr>
              <p:spPr bwMode="auto">
                <a:xfrm>
                  <a:off x="3513" y="1688"/>
                  <a:ext cx="54" cy="4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3" name="Rectangle 934"/>
                <p:cNvSpPr>
                  <a:spLocks noChangeArrowheads="1"/>
                </p:cNvSpPr>
                <p:nvPr/>
              </p:nvSpPr>
              <p:spPr bwMode="auto">
                <a:xfrm>
                  <a:off x="3501" y="1738"/>
                  <a:ext cx="92" cy="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4" name="Freeform 935"/>
                <p:cNvSpPr>
                  <a:spLocks/>
                </p:cNvSpPr>
                <p:nvPr/>
              </p:nvSpPr>
              <p:spPr bwMode="auto">
                <a:xfrm>
                  <a:off x="3515" y="1794"/>
                  <a:ext cx="261" cy="204"/>
                </a:xfrm>
                <a:custGeom>
                  <a:avLst/>
                  <a:gdLst>
                    <a:gd name="T0" fmla="*/ 0 w 261"/>
                    <a:gd name="T1" fmla="*/ 0 h 204"/>
                    <a:gd name="T2" fmla="*/ 0 w 261"/>
                    <a:gd name="T3" fmla="*/ 204 h 204"/>
                    <a:gd name="T4" fmla="*/ 259 w 261"/>
                    <a:gd name="T5" fmla="*/ 201 h 204"/>
                    <a:gd name="T6" fmla="*/ 261 w 261"/>
                    <a:gd name="T7" fmla="*/ 12 h 204"/>
                    <a:gd name="T8" fmla="*/ 0 w 261"/>
                    <a:gd name="T9" fmla="*/ 0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1"/>
                    <a:gd name="T16" fmla="*/ 0 h 204"/>
                    <a:gd name="T17" fmla="*/ 261 w 261"/>
                    <a:gd name="T18" fmla="*/ 204 h 2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1" h="204">
                      <a:moveTo>
                        <a:pt x="0" y="0"/>
                      </a:moveTo>
                      <a:lnTo>
                        <a:pt x="0" y="204"/>
                      </a:lnTo>
                      <a:lnTo>
                        <a:pt x="259" y="201"/>
                      </a:lnTo>
                      <a:lnTo>
                        <a:pt x="26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7674" name="Picture 936" descr="grayed_radiatio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972"/>
              <a:ext cx="389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400" name="Picture 937" descr="car_grayed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6838" y="1670050"/>
            <a:ext cx="7540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401" name="Group 938"/>
          <p:cNvGrpSpPr>
            <a:grpSpLocks/>
          </p:cNvGrpSpPr>
          <p:nvPr/>
        </p:nvGrpSpPr>
        <p:grpSpPr bwMode="auto">
          <a:xfrm>
            <a:off x="5662613" y="4538663"/>
            <a:ext cx="463550" cy="398462"/>
            <a:chOff x="3987" y="-51"/>
            <a:chExt cx="1252" cy="983"/>
          </a:xfrm>
        </p:grpSpPr>
        <p:pic>
          <p:nvPicPr>
            <p:cNvPr id="57671" name="Picture 939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2" name="Freeform 940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2" name="Group 941"/>
          <p:cNvGrpSpPr>
            <a:grpSpLocks/>
          </p:cNvGrpSpPr>
          <p:nvPr/>
        </p:nvGrpSpPr>
        <p:grpSpPr bwMode="auto">
          <a:xfrm>
            <a:off x="5500688" y="4938713"/>
            <a:ext cx="463550" cy="398462"/>
            <a:chOff x="3987" y="-51"/>
            <a:chExt cx="1252" cy="983"/>
          </a:xfrm>
        </p:grpSpPr>
        <p:pic>
          <p:nvPicPr>
            <p:cNvPr id="57669" name="Picture 942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0" name="Freeform 943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3" name="Group 944"/>
          <p:cNvGrpSpPr>
            <a:grpSpLocks/>
          </p:cNvGrpSpPr>
          <p:nvPr/>
        </p:nvGrpSpPr>
        <p:grpSpPr bwMode="auto">
          <a:xfrm>
            <a:off x="5957888" y="5186363"/>
            <a:ext cx="463550" cy="398462"/>
            <a:chOff x="3987" y="-51"/>
            <a:chExt cx="1252" cy="983"/>
          </a:xfrm>
        </p:grpSpPr>
        <p:pic>
          <p:nvPicPr>
            <p:cNvPr id="57667" name="Picture 945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8" name="Freeform 946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4" name="Group 947"/>
          <p:cNvGrpSpPr>
            <a:grpSpLocks/>
          </p:cNvGrpSpPr>
          <p:nvPr/>
        </p:nvGrpSpPr>
        <p:grpSpPr bwMode="auto">
          <a:xfrm>
            <a:off x="6396038" y="5224463"/>
            <a:ext cx="463550" cy="398462"/>
            <a:chOff x="3987" y="-51"/>
            <a:chExt cx="1252" cy="983"/>
          </a:xfrm>
        </p:grpSpPr>
        <p:pic>
          <p:nvPicPr>
            <p:cNvPr id="57665" name="Picture 948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6" name="Freeform 949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5" name="Group 950"/>
          <p:cNvGrpSpPr>
            <a:grpSpLocks/>
          </p:cNvGrpSpPr>
          <p:nvPr/>
        </p:nvGrpSpPr>
        <p:grpSpPr bwMode="auto">
          <a:xfrm>
            <a:off x="8186738" y="5014913"/>
            <a:ext cx="249237" cy="555625"/>
            <a:chOff x="1115" y="2770"/>
            <a:chExt cx="589" cy="1034"/>
          </a:xfrm>
        </p:grpSpPr>
        <p:sp>
          <p:nvSpPr>
            <p:cNvPr id="57633" name="Freeform 951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4" name="Rectangle 952"/>
            <p:cNvSpPr>
              <a:spLocks noChangeArrowheads="1"/>
            </p:cNvSpPr>
            <p:nvPr/>
          </p:nvSpPr>
          <p:spPr bwMode="auto">
            <a:xfrm>
              <a:off x="1141" y="2770"/>
              <a:ext cx="435" cy="98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35" name="Freeform 953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6" name="Freeform 954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7" name="Rectangle 955"/>
            <p:cNvSpPr>
              <a:spLocks noChangeArrowheads="1"/>
            </p:cNvSpPr>
            <p:nvPr/>
          </p:nvSpPr>
          <p:spPr bwMode="auto">
            <a:xfrm>
              <a:off x="1145" y="2885"/>
              <a:ext cx="248" cy="1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38" name="Group 956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63" name="AutoShape 95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4" name="AutoShape 958"/>
              <p:cNvSpPr>
                <a:spLocks noChangeArrowheads="1"/>
              </p:cNvSpPr>
              <p:nvPr/>
            </p:nvSpPr>
            <p:spPr bwMode="auto">
              <a:xfrm>
                <a:off x="623" y="2582"/>
                <a:ext cx="691" cy="10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39" name="Rectangle 959"/>
            <p:cNvSpPr>
              <a:spLocks noChangeArrowheads="1"/>
            </p:cNvSpPr>
            <p:nvPr/>
          </p:nvSpPr>
          <p:spPr bwMode="auto">
            <a:xfrm>
              <a:off x="1149" y="3024"/>
              <a:ext cx="248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0" name="Group 960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61" name="AutoShape 961"/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2" name="AutoShape 962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1" cy="10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1" name="Rectangle 963"/>
            <p:cNvSpPr>
              <a:spLocks noChangeArrowheads="1"/>
            </p:cNvSpPr>
            <p:nvPr/>
          </p:nvSpPr>
          <p:spPr bwMode="auto">
            <a:xfrm>
              <a:off x="1149" y="3172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2" name="Rectangle 964"/>
            <p:cNvSpPr>
              <a:spLocks noChangeArrowheads="1"/>
            </p:cNvSpPr>
            <p:nvPr/>
          </p:nvSpPr>
          <p:spPr bwMode="auto">
            <a:xfrm>
              <a:off x="1153" y="3299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3" name="Group 965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59" name="AutoShape 966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0" name="AutoShape 967"/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1" cy="10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4" name="Freeform 968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45" name="Group 969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57" name="AutoShape 970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5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58" name="AutoShape 971"/>
              <p:cNvSpPr>
                <a:spLocks noChangeArrowheads="1"/>
              </p:cNvSpPr>
              <p:nvPr/>
            </p:nvSpPr>
            <p:spPr bwMode="auto">
              <a:xfrm>
                <a:off x="624" y="2579"/>
                <a:ext cx="691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6" name="Rectangle 972"/>
            <p:cNvSpPr>
              <a:spLocks noChangeArrowheads="1"/>
            </p:cNvSpPr>
            <p:nvPr/>
          </p:nvSpPr>
          <p:spPr bwMode="auto">
            <a:xfrm>
              <a:off x="1573" y="2770"/>
              <a:ext cx="30" cy="9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7" name="Freeform 973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8" name="Freeform 974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9" name="Oval 975"/>
            <p:cNvSpPr>
              <a:spLocks noChangeArrowheads="1"/>
            </p:cNvSpPr>
            <p:nvPr/>
          </p:nvSpPr>
          <p:spPr bwMode="auto">
            <a:xfrm>
              <a:off x="1685" y="3712"/>
              <a:ext cx="19" cy="41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0" name="Freeform 976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51" name="AutoShape 977"/>
            <p:cNvSpPr>
              <a:spLocks noChangeArrowheads="1"/>
            </p:cNvSpPr>
            <p:nvPr/>
          </p:nvSpPr>
          <p:spPr bwMode="auto">
            <a:xfrm>
              <a:off x="1115" y="3742"/>
              <a:ext cx="495" cy="6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2" name="AutoShape 978"/>
            <p:cNvSpPr>
              <a:spLocks noChangeArrowheads="1"/>
            </p:cNvSpPr>
            <p:nvPr/>
          </p:nvSpPr>
          <p:spPr bwMode="auto">
            <a:xfrm>
              <a:off x="1141" y="3754"/>
              <a:ext cx="443" cy="3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3" name="Oval 979"/>
            <p:cNvSpPr>
              <a:spLocks noChangeArrowheads="1"/>
            </p:cNvSpPr>
            <p:nvPr/>
          </p:nvSpPr>
          <p:spPr bwMode="auto">
            <a:xfrm>
              <a:off x="1183" y="3612"/>
              <a:ext cx="68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4" name="Oval 980"/>
            <p:cNvSpPr>
              <a:spLocks noChangeArrowheads="1"/>
            </p:cNvSpPr>
            <p:nvPr/>
          </p:nvSpPr>
          <p:spPr bwMode="auto">
            <a:xfrm>
              <a:off x="1258" y="3615"/>
              <a:ext cx="68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55" name="Oval 981"/>
            <p:cNvSpPr>
              <a:spLocks noChangeArrowheads="1"/>
            </p:cNvSpPr>
            <p:nvPr/>
          </p:nvSpPr>
          <p:spPr bwMode="auto">
            <a:xfrm>
              <a:off x="1333" y="3612"/>
              <a:ext cx="64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6" name="Rectangle 982"/>
            <p:cNvSpPr>
              <a:spLocks noChangeArrowheads="1"/>
            </p:cNvSpPr>
            <p:nvPr/>
          </p:nvSpPr>
          <p:spPr bwMode="auto">
            <a:xfrm>
              <a:off x="1498" y="3376"/>
              <a:ext cx="34" cy="32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6" name="Group 983"/>
          <p:cNvGrpSpPr>
            <a:grpSpLocks/>
          </p:cNvGrpSpPr>
          <p:nvPr/>
        </p:nvGrpSpPr>
        <p:grpSpPr bwMode="auto">
          <a:xfrm>
            <a:off x="7900988" y="5224463"/>
            <a:ext cx="230187" cy="498475"/>
            <a:chOff x="1115" y="2770"/>
            <a:chExt cx="589" cy="1034"/>
          </a:xfrm>
        </p:grpSpPr>
        <p:sp>
          <p:nvSpPr>
            <p:cNvPr id="57601" name="Freeform 984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2" name="Rectangle 985"/>
            <p:cNvSpPr>
              <a:spLocks noChangeArrowheads="1"/>
            </p:cNvSpPr>
            <p:nvPr/>
          </p:nvSpPr>
          <p:spPr bwMode="auto">
            <a:xfrm>
              <a:off x="1143" y="2770"/>
              <a:ext cx="431" cy="985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03" name="Freeform 986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4" name="Freeform 987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5" name="Rectangle 988"/>
            <p:cNvSpPr>
              <a:spLocks noChangeArrowheads="1"/>
            </p:cNvSpPr>
            <p:nvPr/>
          </p:nvSpPr>
          <p:spPr bwMode="auto">
            <a:xfrm>
              <a:off x="1143" y="2885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6" name="Group 989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31" name="AutoShape 990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4" cy="13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2" name="AutoShape 991"/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699" cy="10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7" name="Rectangle 992"/>
            <p:cNvSpPr>
              <a:spLocks noChangeArrowheads="1"/>
            </p:cNvSpPr>
            <p:nvPr/>
          </p:nvSpPr>
          <p:spPr bwMode="auto">
            <a:xfrm>
              <a:off x="1152" y="3024"/>
              <a:ext cx="244" cy="23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8" name="Group 993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29" name="AutoShape 994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0" name="AutoShape 995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9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9" name="Rectangle 996"/>
            <p:cNvSpPr>
              <a:spLocks noChangeArrowheads="1"/>
            </p:cNvSpPr>
            <p:nvPr/>
          </p:nvSpPr>
          <p:spPr bwMode="auto">
            <a:xfrm>
              <a:off x="1147" y="3172"/>
              <a:ext cx="244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0" name="Rectangle 997"/>
            <p:cNvSpPr>
              <a:spLocks noChangeArrowheads="1"/>
            </p:cNvSpPr>
            <p:nvPr/>
          </p:nvSpPr>
          <p:spPr bwMode="auto">
            <a:xfrm>
              <a:off x="1152" y="3300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11" name="Group 998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27" name="AutoShape 999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8" name="AutoShape 1000"/>
              <p:cNvSpPr>
                <a:spLocks noChangeArrowheads="1"/>
              </p:cNvSpPr>
              <p:nvPr/>
            </p:nvSpPr>
            <p:spPr bwMode="auto">
              <a:xfrm>
                <a:off x="632" y="2582"/>
                <a:ext cx="699" cy="11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2" name="Freeform 1001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13" name="Group 1002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25" name="AutoShape 1003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6" name="AutoShape 1004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9" cy="10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4" name="Rectangle 1005"/>
            <p:cNvSpPr>
              <a:spLocks noChangeArrowheads="1"/>
            </p:cNvSpPr>
            <p:nvPr/>
          </p:nvSpPr>
          <p:spPr bwMode="auto">
            <a:xfrm>
              <a:off x="1574" y="2770"/>
              <a:ext cx="28" cy="9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5" name="Freeform 1006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6" name="Freeform 1007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7" name="Oval 1008"/>
            <p:cNvSpPr>
              <a:spLocks noChangeArrowheads="1"/>
            </p:cNvSpPr>
            <p:nvPr/>
          </p:nvSpPr>
          <p:spPr bwMode="auto">
            <a:xfrm>
              <a:off x="1684" y="3712"/>
              <a:ext cx="20" cy="4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8" name="Freeform 1009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19" name="AutoShape 1010"/>
            <p:cNvSpPr>
              <a:spLocks noChangeArrowheads="1"/>
            </p:cNvSpPr>
            <p:nvPr/>
          </p:nvSpPr>
          <p:spPr bwMode="auto">
            <a:xfrm>
              <a:off x="1115" y="3741"/>
              <a:ext cx="496" cy="6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0" name="AutoShape 1011"/>
            <p:cNvSpPr>
              <a:spLocks noChangeArrowheads="1"/>
            </p:cNvSpPr>
            <p:nvPr/>
          </p:nvSpPr>
          <p:spPr bwMode="auto">
            <a:xfrm>
              <a:off x="1143" y="3755"/>
              <a:ext cx="443" cy="3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1" name="Oval 1012"/>
            <p:cNvSpPr>
              <a:spLocks noChangeArrowheads="1"/>
            </p:cNvSpPr>
            <p:nvPr/>
          </p:nvSpPr>
          <p:spPr bwMode="auto">
            <a:xfrm>
              <a:off x="1184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2" name="Oval 1013"/>
            <p:cNvSpPr>
              <a:spLocks noChangeArrowheads="1"/>
            </p:cNvSpPr>
            <p:nvPr/>
          </p:nvSpPr>
          <p:spPr bwMode="auto">
            <a:xfrm>
              <a:off x="1257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23" name="Oval 1014"/>
            <p:cNvSpPr>
              <a:spLocks noChangeArrowheads="1"/>
            </p:cNvSpPr>
            <p:nvPr/>
          </p:nvSpPr>
          <p:spPr bwMode="auto">
            <a:xfrm>
              <a:off x="1330" y="3613"/>
              <a:ext cx="65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4" name="Rectangle 1015"/>
            <p:cNvSpPr>
              <a:spLocks noChangeArrowheads="1"/>
            </p:cNvSpPr>
            <p:nvPr/>
          </p:nvSpPr>
          <p:spPr bwMode="auto">
            <a:xfrm>
              <a:off x="1497" y="3376"/>
              <a:ext cx="32" cy="32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7" name="Group 1070"/>
          <p:cNvGrpSpPr>
            <a:grpSpLocks/>
          </p:cNvGrpSpPr>
          <p:nvPr/>
        </p:nvGrpSpPr>
        <p:grpSpPr bwMode="auto">
          <a:xfrm>
            <a:off x="7202488" y="2486025"/>
            <a:ext cx="392112" cy="180975"/>
            <a:chOff x="4655" y="2464"/>
            <a:chExt cx="319" cy="132"/>
          </a:xfrm>
        </p:grpSpPr>
        <p:grpSp>
          <p:nvGrpSpPr>
            <p:cNvPr id="57584" name="Group 107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9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9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9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96" name="Group 10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99" name="Freeform 10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0" name="Freeform 10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97" name="Line 10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8" name="Line 10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5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86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87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88" name="Group 1083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91" name="Freeform 10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2" name="Freeform 10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9" name="Line 1086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0" name="Line 1087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8" name="Group 1088"/>
          <p:cNvGrpSpPr>
            <a:grpSpLocks/>
          </p:cNvGrpSpPr>
          <p:nvPr/>
        </p:nvGrpSpPr>
        <p:grpSpPr bwMode="auto">
          <a:xfrm>
            <a:off x="7205663" y="2752725"/>
            <a:ext cx="407987" cy="180975"/>
            <a:chOff x="4655" y="2464"/>
            <a:chExt cx="319" cy="132"/>
          </a:xfrm>
        </p:grpSpPr>
        <p:grpSp>
          <p:nvGrpSpPr>
            <p:cNvPr id="57567" name="Group 10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79" name="Group 10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82" name="Freeform 10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3" name="Freeform 10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80" name="Line 10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1" name="Line 10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68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69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70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71" name="Group 1101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74" name="Freeform 11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5" name="Freeform 11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72" name="Line 1104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3" name="Line 1105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9" name="Group 1106"/>
          <p:cNvGrpSpPr>
            <a:grpSpLocks/>
          </p:cNvGrpSpPr>
          <p:nvPr/>
        </p:nvGrpSpPr>
        <p:grpSpPr bwMode="auto">
          <a:xfrm>
            <a:off x="7758113" y="2749550"/>
            <a:ext cx="407987" cy="180975"/>
            <a:chOff x="4655" y="2464"/>
            <a:chExt cx="319" cy="132"/>
          </a:xfrm>
        </p:grpSpPr>
        <p:grpSp>
          <p:nvGrpSpPr>
            <p:cNvPr id="57550" name="Group 11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62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65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6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63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4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1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52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53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54" name="Group 1119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57" name="Freeform 11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8" name="Freeform 11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5" name="Line 1122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6" name="Line 1123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0" name="Group 1124"/>
          <p:cNvGrpSpPr>
            <a:grpSpLocks/>
          </p:cNvGrpSpPr>
          <p:nvPr/>
        </p:nvGrpSpPr>
        <p:grpSpPr bwMode="auto">
          <a:xfrm>
            <a:off x="7688263" y="2390775"/>
            <a:ext cx="392112" cy="180975"/>
            <a:chOff x="4655" y="2464"/>
            <a:chExt cx="319" cy="132"/>
          </a:xfrm>
        </p:grpSpPr>
        <p:grpSp>
          <p:nvGrpSpPr>
            <p:cNvPr id="57533" name="Group 1125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4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4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4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45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48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9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46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7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4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35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36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37" name="Group 1137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40" name="Freeform 1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1" name="Freeform 1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8" name="Line 1140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9" name="Line 1141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7411" name="Picture 1142" descr="underline_base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0" y="1039813"/>
            <a:ext cx="4264025" cy="18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41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6C9154E-8927-446B-B610-8A99B02BF440}" type="slidenum">
              <a:rPr lang="en-US" altLang="en-US" sz="1200">
                <a:latin typeface="Tahoma" pitchFamily="34" charset="0"/>
              </a:rPr>
              <a:pPr/>
              <a:t>26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57413" name="Group 7"/>
          <p:cNvGrpSpPr>
            <a:grpSpLocks/>
          </p:cNvGrpSpPr>
          <p:nvPr/>
        </p:nvGrpSpPr>
        <p:grpSpPr bwMode="auto">
          <a:xfrm>
            <a:off x="6219825" y="4837113"/>
            <a:ext cx="628650" cy="276225"/>
            <a:chOff x="4786435" y="6027638"/>
            <a:chExt cx="748703" cy="417782"/>
          </a:xfrm>
        </p:grpSpPr>
        <p:sp>
          <p:nvSpPr>
            <p:cNvPr id="519" name="Oval 518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0" name="Rectangle 519"/>
            <p:cNvSpPr/>
            <p:nvPr/>
          </p:nvSpPr>
          <p:spPr bwMode="auto">
            <a:xfrm>
              <a:off x="4790216" y="6188507"/>
              <a:ext cx="74492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1" name="Oval 520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2" name="Freeform 521"/>
            <p:cNvSpPr/>
            <p:nvPr/>
          </p:nvSpPr>
          <p:spPr bwMode="auto">
            <a:xfrm>
              <a:off x="4981174" y="6126080"/>
              <a:ext cx="361116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3" name="Freeform 522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4" name="Freeform 523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5" name="Freeform 524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26" name="Straight Connector 525"/>
            <p:cNvCxnSpPr>
              <a:cxnSpLocks noChangeShapeType="1"/>
              <a:endCxn id="521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7" name="Straight Connector 526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4" name="Group 5"/>
          <p:cNvGrpSpPr>
            <a:grpSpLocks/>
          </p:cNvGrpSpPr>
          <p:nvPr/>
        </p:nvGrpSpPr>
        <p:grpSpPr bwMode="auto">
          <a:xfrm>
            <a:off x="7683500" y="2387600"/>
            <a:ext cx="409575" cy="222250"/>
            <a:chOff x="2213011" y="6015083"/>
            <a:chExt cx="745177" cy="407107"/>
          </a:xfrm>
        </p:grpSpPr>
        <p:sp>
          <p:nvSpPr>
            <p:cNvPr id="529" name="Oval 528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0" name="Rectangle 529"/>
            <p:cNvSpPr/>
            <p:nvPr/>
          </p:nvSpPr>
          <p:spPr bwMode="auto">
            <a:xfrm>
              <a:off x="2213011" y="6163387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1" name="Oval 530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2" name="Freeform 531"/>
            <p:cNvSpPr/>
            <p:nvPr/>
          </p:nvSpPr>
          <p:spPr bwMode="auto">
            <a:xfrm>
              <a:off x="2403638" y="6102320"/>
              <a:ext cx="361036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3" name="Freeform 532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4" name="Freeform 533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5" name="Freeform 534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36" name="Straight Connector 535"/>
            <p:cNvCxnSpPr>
              <a:cxnSpLocks noChangeShapeType="1"/>
              <a:endCxn id="531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7" name="Straight Connector 536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5" name="Group 542"/>
          <p:cNvGrpSpPr>
            <a:grpSpLocks/>
          </p:cNvGrpSpPr>
          <p:nvPr/>
        </p:nvGrpSpPr>
        <p:grpSpPr bwMode="auto">
          <a:xfrm>
            <a:off x="7751763" y="2738438"/>
            <a:ext cx="411162" cy="220662"/>
            <a:chOff x="2213011" y="6015083"/>
            <a:chExt cx="745177" cy="407107"/>
          </a:xfrm>
        </p:grpSpPr>
        <p:sp>
          <p:nvSpPr>
            <p:cNvPr id="544" name="Oval 54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5" name="Rectangle 54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6" name="Oval 54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402902" y="6102948"/>
              <a:ext cx="362519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0" name="Freeform 54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1" name="Straight Connector 550"/>
            <p:cNvCxnSpPr>
              <a:cxnSpLocks noChangeShapeType="1"/>
              <a:endCxn id="54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2" name="Straight Connector 55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6" name="Group 552"/>
          <p:cNvGrpSpPr>
            <a:grpSpLocks/>
          </p:cNvGrpSpPr>
          <p:nvPr/>
        </p:nvGrpSpPr>
        <p:grpSpPr bwMode="auto">
          <a:xfrm>
            <a:off x="7200900" y="2743200"/>
            <a:ext cx="411163" cy="220663"/>
            <a:chOff x="2213011" y="6015083"/>
            <a:chExt cx="745177" cy="407107"/>
          </a:xfrm>
        </p:grpSpPr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Rectangle 55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Oval 55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402901" y="6102948"/>
              <a:ext cx="362518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9" name="Freeform 55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0" name="Freeform 55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1" name="Straight Connector 560"/>
            <p:cNvCxnSpPr>
              <a:cxnSpLocks noChangeShapeType="1"/>
              <a:endCxn id="55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2" name="Straight Connector 56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7" name="Group 562"/>
          <p:cNvGrpSpPr>
            <a:grpSpLocks/>
          </p:cNvGrpSpPr>
          <p:nvPr/>
        </p:nvGrpSpPr>
        <p:grpSpPr bwMode="auto">
          <a:xfrm>
            <a:off x="7188200" y="2473325"/>
            <a:ext cx="409575" cy="220663"/>
            <a:chOff x="2213011" y="6015083"/>
            <a:chExt cx="745177" cy="407107"/>
          </a:xfrm>
        </p:grpSpPr>
        <p:sp>
          <p:nvSpPr>
            <p:cNvPr id="564" name="Oval 56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5" name="Rectangle 56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Oval 56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403638" y="6102948"/>
              <a:ext cx="361036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8" name="Freeform 56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9" name="Freeform 56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0" name="Freeform 56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1" name="Straight Connector 570"/>
            <p:cNvCxnSpPr>
              <a:cxnSpLocks noChangeShapeType="1"/>
              <a:endCxn id="56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2" name="Straight Connector 57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8" name="Group 572"/>
          <p:cNvGrpSpPr>
            <a:grpSpLocks/>
          </p:cNvGrpSpPr>
          <p:nvPr/>
        </p:nvGrpSpPr>
        <p:grpSpPr bwMode="auto">
          <a:xfrm>
            <a:off x="7085013" y="3622675"/>
            <a:ext cx="411162" cy="220663"/>
            <a:chOff x="2213011" y="6015083"/>
            <a:chExt cx="745177" cy="407107"/>
          </a:xfrm>
        </p:grpSpPr>
        <p:sp>
          <p:nvSpPr>
            <p:cNvPr id="574" name="Oval 57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5" name="Rectangle 57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Oval 57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7" name="Freeform 576"/>
            <p:cNvSpPr/>
            <p:nvPr/>
          </p:nvSpPr>
          <p:spPr bwMode="auto">
            <a:xfrm>
              <a:off x="2402902" y="6102948"/>
              <a:ext cx="362519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8" name="Freeform 57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9" name="Freeform 57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0" name="Freeform 57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1" name="Straight Connector 580"/>
            <p:cNvCxnSpPr>
              <a:cxnSpLocks noChangeShapeType="1"/>
              <a:endCxn id="57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2" name="Straight Connector 58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9" name="Group 582"/>
          <p:cNvGrpSpPr>
            <a:grpSpLocks/>
          </p:cNvGrpSpPr>
          <p:nvPr/>
        </p:nvGrpSpPr>
        <p:grpSpPr bwMode="auto">
          <a:xfrm>
            <a:off x="7753350" y="3636963"/>
            <a:ext cx="411163" cy="220662"/>
            <a:chOff x="2213011" y="6015083"/>
            <a:chExt cx="745177" cy="407107"/>
          </a:xfrm>
        </p:grpSpPr>
        <p:sp>
          <p:nvSpPr>
            <p:cNvPr id="584" name="Oval 58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5" name="Rectangle 58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6" name="Oval 58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7" name="Freeform 586"/>
            <p:cNvSpPr/>
            <p:nvPr/>
          </p:nvSpPr>
          <p:spPr bwMode="auto">
            <a:xfrm>
              <a:off x="2402901" y="6102948"/>
              <a:ext cx="362518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8" name="Freeform 58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9" name="Freeform 58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0" name="Freeform 58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1" name="Straight Connector 590"/>
            <p:cNvCxnSpPr>
              <a:cxnSpLocks noChangeShapeType="1"/>
              <a:endCxn id="58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2" name="Straight Connector 59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0" name="Group 592"/>
          <p:cNvGrpSpPr>
            <a:grpSpLocks/>
          </p:cNvGrpSpPr>
          <p:nvPr/>
        </p:nvGrpSpPr>
        <p:grpSpPr bwMode="auto">
          <a:xfrm>
            <a:off x="7454900" y="3903663"/>
            <a:ext cx="411163" cy="222250"/>
            <a:chOff x="2213011" y="6015083"/>
            <a:chExt cx="745177" cy="407107"/>
          </a:xfrm>
        </p:grpSpPr>
        <p:sp>
          <p:nvSpPr>
            <p:cNvPr id="594" name="Oval 59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5" name="Rectangle 594"/>
            <p:cNvSpPr/>
            <p:nvPr/>
          </p:nvSpPr>
          <p:spPr bwMode="auto">
            <a:xfrm>
              <a:off x="2213011" y="6163385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6" name="Oval 59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7" name="Freeform 596"/>
            <p:cNvSpPr/>
            <p:nvPr/>
          </p:nvSpPr>
          <p:spPr bwMode="auto">
            <a:xfrm>
              <a:off x="2402901" y="6102320"/>
              <a:ext cx="362518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8" name="Freeform 59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9" name="Freeform 59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0" name="Freeform 59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1" name="Straight Connector 600"/>
            <p:cNvCxnSpPr>
              <a:cxnSpLocks noChangeShapeType="1"/>
              <a:endCxn id="59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2" name="Straight Connector 60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1" name="Group 604"/>
          <p:cNvGrpSpPr>
            <a:grpSpLocks/>
          </p:cNvGrpSpPr>
          <p:nvPr/>
        </p:nvGrpSpPr>
        <p:grpSpPr bwMode="auto">
          <a:xfrm>
            <a:off x="6962775" y="4495800"/>
            <a:ext cx="627063" cy="276225"/>
            <a:chOff x="4786435" y="6027638"/>
            <a:chExt cx="748703" cy="417782"/>
          </a:xfrm>
        </p:grpSpPr>
        <p:sp>
          <p:nvSpPr>
            <p:cNvPr id="606" name="Oval 60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7" name="Rectangle 606"/>
            <p:cNvSpPr/>
            <p:nvPr/>
          </p:nvSpPr>
          <p:spPr bwMode="auto">
            <a:xfrm>
              <a:off x="4790226" y="6188509"/>
              <a:ext cx="744912" cy="108046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8" name="Oval 60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9" name="Freeform 608"/>
            <p:cNvSpPr/>
            <p:nvPr/>
          </p:nvSpPr>
          <p:spPr bwMode="auto">
            <a:xfrm>
              <a:off x="4979771" y="6126082"/>
              <a:ext cx="362031" cy="15126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0" name="Freeform 60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1" name="Freeform 61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2" name="Freeform 61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13" name="Straight Connector 612"/>
            <p:cNvCxnSpPr>
              <a:cxnSpLocks noChangeShapeType="1"/>
              <a:endCxn id="60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14" name="Straight Connector 61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2" name="Group 614"/>
          <p:cNvGrpSpPr>
            <a:grpSpLocks/>
          </p:cNvGrpSpPr>
          <p:nvPr/>
        </p:nvGrpSpPr>
        <p:grpSpPr bwMode="auto">
          <a:xfrm>
            <a:off x="7581900" y="4792663"/>
            <a:ext cx="627063" cy="276225"/>
            <a:chOff x="4786435" y="6027638"/>
            <a:chExt cx="748703" cy="417782"/>
          </a:xfrm>
        </p:grpSpPr>
        <p:sp>
          <p:nvSpPr>
            <p:cNvPr id="616" name="Oval 61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7" name="Rectangle 616"/>
            <p:cNvSpPr/>
            <p:nvPr/>
          </p:nvSpPr>
          <p:spPr bwMode="auto">
            <a:xfrm>
              <a:off x="4790226" y="6188507"/>
              <a:ext cx="74491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8" name="Oval 61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9" name="Freeform 618"/>
            <p:cNvSpPr/>
            <p:nvPr/>
          </p:nvSpPr>
          <p:spPr bwMode="auto">
            <a:xfrm>
              <a:off x="4979771" y="6126080"/>
              <a:ext cx="362031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23" name="Straight Connector 622"/>
            <p:cNvCxnSpPr>
              <a:cxnSpLocks noChangeShapeType="1"/>
              <a:endCxn id="61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" name="Straight Connector 62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3" name="Group 624"/>
          <p:cNvGrpSpPr>
            <a:grpSpLocks/>
          </p:cNvGrpSpPr>
          <p:nvPr/>
        </p:nvGrpSpPr>
        <p:grpSpPr bwMode="auto">
          <a:xfrm>
            <a:off x="6048375" y="3622675"/>
            <a:ext cx="442913" cy="219075"/>
            <a:chOff x="4786435" y="6027638"/>
            <a:chExt cx="748703" cy="417782"/>
          </a:xfrm>
        </p:grpSpPr>
        <p:sp>
          <p:nvSpPr>
            <p:cNvPr id="626" name="Oval 62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7" name="Rectangle 62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8" name="Oval 62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9" name="Freeform 62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0" name="Freeform 62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1" name="Freeform 63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2" name="Freeform 63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33" name="Straight Connector 632"/>
            <p:cNvCxnSpPr>
              <a:cxnSpLocks noChangeShapeType="1"/>
              <a:endCxn id="62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4" name="Straight Connector 63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4" name="Group 634"/>
          <p:cNvGrpSpPr>
            <a:grpSpLocks/>
          </p:cNvGrpSpPr>
          <p:nvPr/>
        </p:nvGrpSpPr>
        <p:grpSpPr bwMode="auto">
          <a:xfrm>
            <a:off x="6350000" y="2482850"/>
            <a:ext cx="442913" cy="219075"/>
            <a:chOff x="4786435" y="6027638"/>
            <a:chExt cx="748703" cy="417782"/>
          </a:xfrm>
        </p:grpSpPr>
        <p:sp>
          <p:nvSpPr>
            <p:cNvPr id="636" name="Oval 63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7" name="Rectangle 63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8" name="Oval 63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9" name="Freeform 63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0" name="Freeform 63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1" name="Freeform 64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2" name="Freeform 64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43" name="Straight Connector 642"/>
            <p:cNvCxnSpPr>
              <a:cxnSpLocks noChangeShapeType="1"/>
              <a:endCxn id="63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4" name="Straight Connector 64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Introduction</a:t>
            </a:r>
          </a:p>
        </p:txBody>
      </p:sp>
      <p:pic>
        <p:nvPicPr>
          <p:cNvPr id="59394" name="Picture 4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00" y="912813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41300" y="280988"/>
            <a:ext cx="8193088" cy="83343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Packet-switching: store-and-forward</a:t>
            </a:r>
          </a:p>
        </p:txBody>
      </p:sp>
      <p:sp>
        <p:nvSpPr>
          <p:cNvPr id="5939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3486150"/>
            <a:ext cx="4143375" cy="3262313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ea typeface="ＭＳ Ｐゴシック" charset="-128"/>
              </a:rPr>
              <a:t>takes </a:t>
            </a:r>
            <a:r>
              <a:rPr lang="en-US" altLang="en-US" sz="2400" i="1">
                <a:ea typeface="ＭＳ Ｐゴシック" charset="-128"/>
              </a:rPr>
              <a:t>L</a:t>
            </a:r>
            <a:r>
              <a:rPr lang="en-US" altLang="en-US" sz="2400">
                <a:ea typeface="ＭＳ Ｐゴシック" charset="-128"/>
              </a:rPr>
              <a:t>/</a:t>
            </a:r>
            <a:r>
              <a:rPr lang="en-US" altLang="en-US" sz="2400" i="1">
                <a:ea typeface="ＭＳ Ｐゴシック" charset="-128"/>
              </a:rPr>
              <a:t>R</a:t>
            </a:r>
            <a:r>
              <a:rPr lang="en-US" altLang="en-US" sz="2400">
                <a:ea typeface="ＭＳ Ｐゴシック" charset="-128"/>
              </a:rPr>
              <a:t> seconds to transmit (push out) </a:t>
            </a:r>
            <a:r>
              <a:rPr lang="en-US" altLang="en-US" sz="2400" i="1">
                <a:ea typeface="ＭＳ Ｐゴシック" charset="-128"/>
              </a:rPr>
              <a:t>L</a:t>
            </a:r>
            <a:r>
              <a:rPr lang="en-US" altLang="en-US" sz="2400">
                <a:ea typeface="ＭＳ Ｐゴシック" charset="-128"/>
              </a:rPr>
              <a:t>-bit packet into link at </a:t>
            </a:r>
            <a:r>
              <a:rPr lang="en-US" altLang="en-US" sz="2400" i="1">
                <a:ea typeface="ＭＳ Ｐゴシック" charset="-128"/>
              </a:rPr>
              <a:t>R</a:t>
            </a:r>
            <a:r>
              <a:rPr lang="en-US" altLang="en-US" sz="2400">
                <a:ea typeface="ＭＳ Ｐゴシック" charset="-128"/>
              </a:rPr>
              <a:t> bps</a:t>
            </a:r>
          </a:p>
          <a:p>
            <a:pPr marL="287338" indent="-287338" eaLnBrk="1" hangingPunct="1"/>
            <a:r>
              <a:rPr lang="en-US" altLang="en-US" sz="2400" i="1">
                <a:solidFill>
                  <a:srgbClr val="CC0000"/>
                </a:solidFill>
                <a:ea typeface="ＭＳ Ｐゴシック" charset="-128"/>
              </a:rPr>
              <a:t>store and forward:</a:t>
            </a:r>
            <a:r>
              <a:rPr lang="en-US" altLang="en-US" sz="2400" i="1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>
                <a:ea typeface="ＭＳ Ｐゴシック" charset="-128"/>
              </a:rPr>
              <a:t>entire packet must  arrive at router before it can be transmitted on next link</a:t>
            </a:r>
          </a:p>
        </p:txBody>
      </p:sp>
      <p:sp>
        <p:nvSpPr>
          <p:cNvPr id="7270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56238" y="3602038"/>
            <a:ext cx="3514725" cy="22320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2400" i="1" dirty="0">
                <a:solidFill>
                  <a:srgbClr val="000099"/>
                </a:solidFill>
              </a:rPr>
              <a:t>one-hop numerical example: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L</a:t>
            </a:r>
            <a:r>
              <a:rPr lang="en-US" sz="2400" dirty="0"/>
              <a:t> = 7.5 kbits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R</a:t>
            </a:r>
            <a:r>
              <a:rPr lang="en-US" sz="2400" dirty="0"/>
              <a:t> = 1.5 Mbps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dirty="0"/>
              <a:t>one-hop transmission delay = 5 msec</a:t>
            </a:r>
          </a:p>
        </p:txBody>
      </p:sp>
      <p:sp>
        <p:nvSpPr>
          <p:cNvPr id="59398" name="AutoShape 42"/>
          <p:cNvSpPr>
            <a:spLocks/>
          </p:cNvSpPr>
          <p:nvPr/>
        </p:nvSpPr>
        <p:spPr bwMode="auto">
          <a:xfrm>
            <a:off x="4975225" y="5695950"/>
            <a:ext cx="152400" cy="728663"/>
          </a:xfrm>
          <a:prstGeom prst="rightBrace">
            <a:avLst>
              <a:gd name="adj1" fmla="val 50115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9399" name="Text Box 43"/>
          <p:cNvSpPr txBox="1">
            <a:spLocks noChangeArrowheads="1"/>
          </p:cNvSpPr>
          <p:nvPr/>
        </p:nvSpPr>
        <p:spPr bwMode="auto">
          <a:xfrm>
            <a:off x="5121275" y="5999163"/>
            <a:ext cx="27971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Gill Sans MT" pitchFamily="34" charset="0"/>
              </a:rPr>
              <a:t>more on delay shortly …</a:t>
            </a:r>
          </a:p>
        </p:txBody>
      </p:sp>
      <p:sp>
        <p:nvSpPr>
          <p:cNvPr id="5940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3BA85AB7-79CF-4ABB-A63F-F0A018173EE2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27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82650" y="2679700"/>
            <a:ext cx="658813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grpSp>
        <p:nvGrpSpPr>
          <p:cNvPr id="59402" name="Group 41"/>
          <p:cNvGrpSpPr>
            <a:grpSpLocks/>
          </p:cNvGrpSpPr>
          <p:nvPr/>
        </p:nvGrpSpPr>
        <p:grpSpPr bwMode="auto">
          <a:xfrm>
            <a:off x="1630363" y="2768600"/>
            <a:ext cx="1057275" cy="420688"/>
            <a:chOff x="1816230" y="6118900"/>
            <a:chExt cx="1843339" cy="739100"/>
          </a:xfrm>
        </p:grpSpPr>
        <p:pic>
          <p:nvPicPr>
            <p:cNvPr id="59463" name="Picture 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Rectangle 100"/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9403" name="Straight Connector 42"/>
          <p:cNvCxnSpPr>
            <a:cxnSpLocks noChangeShapeType="1"/>
          </p:cNvCxnSpPr>
          <p:nvPr/>
        </p:nvCxnSpPr>
        <p:spPr bwMode="auto">
          <a:xfrm flipV="1">
            <a:off x="2576513" y="2874963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4" name="Group 43"/>
          <p:cNvGrpSpPr>
            <a:grpSpLocks/>
          </p:cNvGrpSpPr>
          <p:nvPr/>
        </p:nvGrpSpPr>
        <p:grpSpPr bwMode="auto">
          <a:xfrm>
            <a:off x="3922713" y="2687638"/>
            <a:ext cx="1058862" cy="384175"/>
            <a:chOff x="5142253" y="5649029"/>
            <a:chExt cx="1304545" cy="695633"/>
          </a:xfrm>
        </p:grpSpPr>
        <p:grpSp>
          <p:nvGrpSpPr>
            <p:cNvPr id="59456" name="Group 92"/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59459" name="Picture 95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460" name="Rectangle 96"/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59461" name="Rectangle 97"/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59462" name="Oval 98"/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59457" name="Rectangle 93"/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59458" name="Rectangle 94"/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59405" name="Group 44"/>
          <p:cNvGrpSpPr>
            <a:grpSpLocks/>
          </p:cNvGrpSpPr>
          <p:nvPr/>
        </p:nvGrpSpPr>
        <p:grpSpPr bwMode="auto">
          <a:xfrm>
            <a:off x="3876675" y="1608138"/>
            <a:ext cx="1092200" cy="303212"/>
            <a:chOff x="5128542" y="4838701"/>
            <a:chExt cx="1300833" cy="530211"/>
          </a:xfrm>
        </p:grpSpPr>
        <p:pic>
          <p:nvPicPr>
            <p:cNvPr id="59453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54" name="Rectangle 90"/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59455" name="Rectangle 91"/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59406" name="Group 45"/>
          <p:cNvGrpSpPr>
            <a:grpSpLocks/>
          </p:cNvGrpSpPr>
          <p:nvPr/>
        </p:nvGrpSpPr>
        <p:grpSpPr bwMode="auto">
          <a:xfrm>
            <a:off x="1735138" y="1196975"/>
            <a:ext cx="1150937" cy="730250"/>
            <a:chOff x="2387973" y="4309243"/>
            <a:chExt cx="1771787" cy="1282262"/>
          </a:xfrm>
        </p:grpSpPr>
        <p:pic>
          <p:nvPicPr>
            <p:cNvPr id="59449" name="Picture 9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Rectangle 88"/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2935288" y="2908300"/>
            <a:ext cx="566737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59408" name="Straight Connector 47"/>
          <p:cNvCxnSpPr>
            <a:cxnSpLocks noChangeShapeType="1"/>
          </p:cNvCxnSpPr>
          <p:nvPr/>
        </p:nvCxnSpPr>
        <p:spPr bwMode="auto">
          <a:xfrm flipV="1">
            <a:off x="4967288" y="2879725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9" name="Group 100"/>
          <p:cNvGrpSpPr>
            <a:grpSpLocks/>
          </p:cNvGrpSpPr>
          <p:nvPr/>
        </p:nvGrpSpPr>
        <p:grpSpPr bwMode="auto">
          <a:xfrm>
            <a:off x="5945188" y="2071688"/>
            <a:ext cx="1477962" cy="1284287"/>
            <a:chOff x="-44" y="1473"/>
            <a:chExt cx="981" cy="1105"/>
          </a:xfrm>
        </p:grpSpPr>
        <p:pic>
          <p:nvPicPr>
            <p:cNvPr id="59447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Freeform 102"/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7427913" y="2778125"/>
            <a:ext cx="1012825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</a:p>
        </p:txBody>
      </p:sp>
      <p:sp>
        <p:nvSpPr>
          <p:cNvPr id="59411" name="TextBox 52"/>
          <p:cNvSpPr txBox="1">
            <a:spLocks noChangeArrowheads="1"/>
          </p:cNvSpPr>
          <p:nvPr/>
        </p:nvSpPr>
        <p:spPr bwMode="auto">
          <a:xfrm>
            <a:off x="2395538" y="257492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59412" name="TextBox 53"/>
          <p:cNvSpPr txBox="1">
            <a:spLocks noChangeArrowheads="1"/>
          </p:cNvSpPr>
          <p:nvPr/>
        </p:nvSpPr>
        <p:spPr bwMode="auto">
          <a:xfrm>
            <a:off x="2198688" y="258127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59413" name="TextBox 54"/>
          <p:cNvSpPr txBox="1">
            <a:spLocks noChangeArrowheads="1"/>
          </p:cNvSpPr>
          <p:nvPr/>
        </p:nvSpPr>
        <p:spPr bwMode="auto">
          <a:xfrm>
            <a:off x="2011363" y="2578100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itchFamily="34" charset="0"/>
              </a:rPr>
              <a:t>3</a:t>
            </a:r>
          </a:p>
        </p:txBody>
      </p:sp>
      <p:grpSp>
        <p:nvGrpSpPr>
          <p:cNvPr id="59414" name="Group 55"/>
          <p:cNvGrpSpPr>
            <a:grpSpLocks/>
          </p:cNvGrpSpPr>
          <p:nvPr/>
        </p:nvGrpSpPr>
        <p:grpSpPr bwMode="auto">
          <a:xfrm>
            <a:off x="1744663" y="1873250"/>
            <a:ext cx="2935287" cy="841375"/>
            <a:chOff x="593766" y="5264055"/>
            <a:chExt cx="3597129" cy="1011695"/>
          </a:xfrm>
        </p:grpSpPr>
        <p:grpSp>
          <p:nvGrpSpPr>
            <p:cNvPr id="59418" name="Group 56"/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59439" name="Rectangle 77"/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0" name="Freeform 79"/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43" name="Straight Connector 81"/>
              <p:cNvCxnSpPr>
                <a:cxnSpLocks noChangeShapeType="1"/>
                <a:stCxn id="81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4" name="Straight Connector 82"/>
              <p:cNvCxnSpPr>
                <a:cxnSpLocks noChangeShapeType="1"/>
                <a:endCxn id="81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5" name="Straight Connector 83"/>
              <p:cNvCxnSpPr>
                <a:cxnSpLocks noChangeShapeType="1"/>
                <a:endCxn id="81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6" name="Straight Connector 84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19" name="Group 57"/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70" name="Freeform 69"/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3" name="Rectangle 71"/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35" name="Straight Connector 73"/>
              <p:cNvCxnSpPr>
                <a:cxnSpLocks noChangeShapeType="1"/>
                <a:stCxn id="73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6" name="Straight Connector 74"/>
              <p:cNvCxnSpPr>
                <a:cxnSpLocks noChangeShapeType="1"/>
                <a:endCxn id="73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7" name="Straight Connector 75"/>
              <p:cNvCxnSpPr>
                <a:cxnSpLocks noChangeShapeType="1"/>
                <a:endCxn id="73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8" name="Straight Connector 76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20" name="Group 58"/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7" name="Freeform 66"/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0" name="Rectangle 68"/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59421" name="Rectangle 59"/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59422" name="Right Arrow 60"/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grpSp>
          <p:nvGrpSpPr>
            <p:cNvPr id="59423" name="Group 61"/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4" name="Freeform 63"/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27" name="Rectangle 65"/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59424" name="Right Arrow 62"/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541338" y="1903413"/>
            <a:ext cx="1181100" cy="5334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5334000" y="2898775"/>
            <a:ext cx="566738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sp>
        <p:nvSpPr>
          <p:cNvPr id="59417" name="Rectangle 3"/>
          <p:cNvSpPr txBox="1">
            <a:spLocks noChangeArrowheads="1"/>
          </p:cNvSpPr>
          <p:nvPr/>
        </p:nvSpPr>
        <p:spPr bwMode="auto">
          <a:xfrm>
            <a:off x="582613" y="5711825"/>
            <a:ext cx="4602162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end-end delay = 2</a:t>
            </a:r>
            <a:r>
              <a:rPr lang="en-US" altLang="en-US" i="1">
                <a:latin typeface="Gill Sans MT" pitchFamily="34" charset="0"/>
              </a:rPr>
              <a:t>L</a:t>
            </a:r>
            <a:r>
              <a:rPr lang="en-US" altLang="en-US">
                <a:latin typeface="Gill Sans MT" pitchFamily="34" charset="0"/>
              </a:rPr>
              <a:t>/</a:t>
            </a:r>
            <a:r>
              <a:rPr lang="en-US" altLang="en-US" i="1">
                <a:latin typeface="Gill Sans MT" pitchFamily="34" charset="0"/>
              </a:rPr>
              <a:t>R</a:t>
            </a:r>
            <a:r>
              <a:rPr lang="en-US" altLang="en-US">
                <a:latin typeface="Gill Sans MT" pitchFamily="34" charset="0"/>
              </a:rPr>
              <a:t> (assuming zero propagation delay)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E33DF5-4329-4AC6-95FB-6874942C3BDF}"/>
                  </a:ext>
                </a:extLst>
              </p14:cNvPr>
              <p14:cNvContentPartPr/>
              <p14:nvPr/>
            </p14:nvContentPartPr>
            <p14:xfrm>
              <a:off x="1258920" y="3143160"/>
              <a:ext cx="2036520" cy="1036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E33DF5-4329-4AC6-95FB-6874942C3BD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249560" y="3133800"/>
                <a:ext cx="2055240" cy="10551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47"/>
          <p:cNvGrpSpPr>
            <a:grpSpLocks/>
          </p:cNvGrpSpPr>
          <p:nvPr/>
        </p:nvGrpSpPr>
        <p:grpSpPr bwMode="auto">
          <a:xfrm>
            <a:off x="2266950" y="2079625"/>
            <a:ext cx="1173163" cy="534988"/>
            <a:chOff x="1871277" y="1576300"/>
            <a:chExt cx="1128371" cy="437861"/>
          </a:xfrm>
        </p:grpSpPr>
        <p:sp>
          <p:nvSpPr>
            <p:cNvPr id="105" name="Oval 10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6" name="Rectangle 105"/>
            <p:cNvSpPr/>
            <p:nvPr/>
          </p:nvSpPr>
          <p:spPr bwMode="auto">
            <a:xfrm>
              <a:off x="1871277" y="1740010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7" name="Oval 1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2159859" y="1673747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2" name="Straight Connector 111"/>
            <p:cNvCxnSpPr>
              <a:cxnSpLocks noChangeShapeType="1"/>
              <a:endCxn id="1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" name="Straight Connector 1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42" name="Group 105"/>
          <p:cNvGrpSpPr>
            <a:grpSpLocks/>
          </p:cNvGrpSpPr>
          <p:nvPr/>
        </p:nvGrpSpPr>
        <p:grpSpPr bwMode="auto">
          <a:xfrm>
            <a:off x="6764338" y="2314575"/>
            <a:ext cx="779462" cy="679450"/>
            <a:chOff x="-44" y="1473"/>
            <a:chExt cx="981" cy="1105"/>
          </a:xfrm>
        </p:grpSpPr>
        <p:pic>
          <p:nvPicPr>
            <p:cNvPr id="61533" name="Picture 106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4" name="Freeform 10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4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614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130175"/>
            <a:ext cx="8447087" cy="114300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Packet Switching: queueing delay, loss</a:t>
            </a:r>
            <a:endParaRPr lang="en-US" altLang="en-US" sz="4000">
              <a:ea typeface="ＭＳ Ｐゴシック" charset="-128"/>
            </a:endParaRPr>
          </a:p>
        </p:txBody>
      </p:sp>
      <p:sp>
        <p:nvSpPr>
          <p:cNvPr id="61445" name="Line 230"/>
          <p:cNvSpPr>
            <a:spLocks noChangeShapeType="1"/>
          </p:cNvSpPr>
          <p:nvPr/>
        </p:nvSpPr>
        <p:spPr bwMode="auto">
          <a:xfrm>
            <a:off x="3467100" y="2303463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Line 276"/>
          <p:cNvSpPr>
            <a:spLocks noChangeShapeType="1"/>
          </p:cNvSpPr>
          <p:nvPr/>
        </p:nvSpPr>
        <p:spPr bwMode="auto">
          <a:xfrm>
            <a:off x="1590675" y="1971675"/>
            <a:ext cx="744538" cy="385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Line 277"/>
          <p:cNvSpPr>
            <a:spLocks noChangeShapeType="1"/>
          </p:cNvSpPr>
          <p:nvPr/>
        </p:nvSpPr>
        <p:spPr bwMode="auto">
          <a:xfrm flipV="1">
            <a:off x="1735138" y="2457450"/>
            <a:ext cx="577850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8" name="Line 278"/>
          <p:cNvSpPr>
            <a:spLocks noChangeShapeType="1"/>
          </p:cNvSpPr>
          <p:nvPr/>
        </p:nvSpPr>
        <p:spPr bwMode="auto">
          <a:xfrm>
            <a:off x="3432175" y="2398713"/>
            <a:ext cx="20161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Line 279"/>
          <p:cNvSpPr>
            <a:spLocks noChangeShapeType="1"/>
          </p:cNvSpPr>
          <p:nvPr/>
        </p:nvSpPr>
        <p:spPr bwMode="auto">
          <a:xfrm flipH="1" flipV="1">
            <a:off x="6035675" y="2581275"/>
            <a:ext cx="9525" cy="3635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0" name="Line 280"/>
          <p:cNvSpPr>
            <a:spLocks noChangeShapeType="1"/>
          </p:cNvSpPr>
          <p:nvPr/>
        </p:nvSpPr>
        <p:spPr bwMode="auto">
          <a:xfrm flipV="1">
            <a:off x="6508750" y="2030413"/>
            <a:ext cx="604838" cy="307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Rectangle 287"/>
          <p:cNvSpPr>
            <a:spLocks noChangeArrowheads="1"/>
          </p:cNvSpPr>
          <p:nvPr/>
        </p:nvSpPr>
        <p:spPr bwMode="auto">
          <a:xfrm>
            <a:off x="363061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2" name="Rectangle 288"/>
          <p:cNvSpPr>
            <a:spLocks noChangeArrowheads="1"/>
          </p:cNvSpPr>
          <p:nvPr/>
        </p:nvSpPr>
        <p:spPr bwMode="auto">
          <a:xfrm>
            <a:off x="379253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3" name="Rectangle 289"/>
          <p:cNvSpPr>
            <a:spLocks noChangeArrowheads="1"/>
          </p:cNvSpPr>
          <p:nvPr/>
        </p:nvSpPr>
        <p:spPr bwMode="auto">
          <a:xfrm>
            <a:off x="395446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4" name="Rectangle 290"/>
          <p:cNvSpPr>
            <a:spLocks noChangeArrowheads="1"/>
          </p:cNvSpPr>
          <p:nvPr/>
        </p:nvSpPr>
        <p:spPr bwMode="auto">
          <a:xfrm>
            <a:off x="4116388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5" name="Rectangle 291"/>
          <p:cNvSpPr>
            <a:spLocks noChangeArrowheads="1"/>
          </p:cNvSpPr>
          <p:nvPr/>
        </p:nvSpPr>
        <p:spPr bwMode="auto">
          <a:xfrm>
            <a:off x="4278313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6" name="Rectangle 292"/>
          <p:cNvSpPr>
            <a:spLocks noChangeArrowheads="1"/>
          </p:cNvSpPr>
          <p:nvPr/>
        </p:nvSpPr>
        <p:spPr bwMode="auto">
          <a:xfrm>
            <a:off x="464978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7" name="Rectangle 293"/>
          <p:cNvSpPr>
            <a:spLocks noChangeArrowheads="1"/>
          </p:cNvSpPr>
          <p:nvPr/>
        </p:nvSpPr>
        <p:spPr bwMode="auto">
          <a:xfrm>
            <a:off x="5087938" y="21812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61458" name="Group 311"/>
          <p:cNvGrpSpPr>
            <a:grpSpLocks/>
          </p:cNvGrpSpPr>
          <p:nvPr/>
        </p:nvGrpSpPr>
        <p:grpSpPr bwMode="auto">
          <a:xfrm>
            <a:off x="2786063" y="2262188"/>
            <a:ext cx="633412" cy="200025"/>
            <a:chOff x="1800" y="1425"/>
            <a:chExt cx="399" cy="126"/>
          </a:xfrm>
        </p:grpSpPr>
        <p:sp>
          <p:nvSpPr>
            <p:cNvPr id="61529" name="Rectangle 294"/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0" name="Rectangle 295"/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1" name="Rectangle 296"/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2" name="Rectangle 297"/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1459" name="Rectangle 298"/>
          <p:cNvSpPr>
            <a:spLocks noChangeArrowheads="1"/>
          </p:cNvSpPr>
          <p:nvPr/>
        </p:nvSpPr>
        <p:spPr bwMode="auto">
          <a:xfrm>
            <a:off x="2128838" y="21621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60" name="Rectangle 299"/>
          <p:cNvSpPr>
            <a:spLocks noChangeArrowheads="1"/>
          </p:cNvSpPr>
          <p:nvPr/>
        </p:nvSpPr>
        <p:spPr bwMode="auto">
          <a:xfrm>
            <a:off x="1909763" y="27336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61" name="Line 300"/>
          <p:cNvSpPr>
            <a:spLocks noChangeShapeType="1"/>
          </p:cNvSpPr>
          <p:nvPr/>
        </p:nvSpPr>
        <p:spPr bwMode="auto">
          <a:xfrm>
            <a:off x="2090738" y="2111375"/>
            <a:ext cx="2460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Line 301"/>
          <p:cNvSpPr>
            <a:spLocks noChangeShapeType="1"/>
          </p:cNvSpPr>
          <p:nvPr/>
        </p:nvSpPr>
        <p:spPr bwMode="auto">
          <a:xfrm flipV="1">
            <a:off x="2092325" y="2582863"/>
            <a:ext cx="174625" cy="180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Line 302"/>
          <p:cNvSpPr>
            <a:spLocks noChangeShapeType="1"/>
          </p:cNvSpPr>
          <p:nvPr/>
        </p:nvSpPr>
        <p:spPr bwMode="auto">
          <a:xfrm>
            <a:off x="4011613" y="2076450"/>
            <a:ext cx="1062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Text Box 303"/>
          <p:cNvSpPr txBox="1">
            <a:spLocks noChangeArrowheads="1"/>
          </p:cNvSpPr>
          <p:nvPr/>
        </p:nvSpPr>
        <p:spPr bwMode="auto">
          <a:xfrm>
            <a:off x="749300" y="16335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61465" name="Text Box 304"/>
          <p:cNvSpPr txBox="1">
            <a:spLocks noChangeArrowheads="1"/>
          </p:cNvSpPr>
          <p:nvPr/>
        </p:nvSpPr>
        <p:spPr bwMode="auto">
          <a:xfrm>
            <a:off x="889000" y="26082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61466" name="Text Box 305"/>
          <p:cNvSpPr txBox="1">
            <a:spLocks noChangeArrowheads="1"/>
          </p:cNvSpPr>
          <p:nvPr/>
        </p:nvSpPr>
        <p:spPr bwMode="auto">
          <a:xfrm>
            <a:off x="6604000" y="146526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C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7" name="Text Box 308"/>
          <p:cNvSpPr txBox="1">
            <a:spLocks noChangeArrowheads="1"/>
          </p:cNvSpPr>
          <p:nvPr/>
        </p:nvSpPr>
        <p:spPr bwMode="auto">
          <a:xfrm>
            <a:off x="1636713" y="1585913"/>
            <a:ext cx="1563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R</a:t>
            </a:r>
            <a:r>
              <a:rPr lang="en-US" altLang="en-US" sz="1800"/>
              <a:t> = 100 Mb/s</a:t>
            </a:r>
          </a:p>
        </p:txBody>
      </p:sp>
      <p:sp>
        <p:nvSpPr>
          <p:cNvPr id="61468" name="Text Box 309"/>
          <p:cNvSpPr txBox="1">
            <a:spLocks noChangeArrowheads="1"/>
          </p:cNvSpPr>
          <p:nvPr/>
        </p:nvSpPr>
        <p:spPr bwMode="auto">
          <a:xfrm>
            <a:off x="3625850" y="2438400"/>
            <a:ext cx="1641475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 i="1"/>
              <a:t>R</a:t>
            </a:r>
            <a:r>
              <a:rPr lang="en-US" altLang="en-US" sz="2000"/>
              <a:t> = 1.5 Mb/s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9" name="Text Box 310"/>
          <p:cNvSpPr txBox="1">
            <a:spLocks noChangeArrowheads="1"/>
          </p:cNvSpPr>
          <p:nvPr/>
        </p:nvSpPr>
        <p:spPr bwMode="auto">
          <a:xfrm>
            <a:off x="6022975" y="29940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0" name="Line 281"/>
          <p:cNvSpPr>
            <a:spLocks noChangeShapeType="1"/>
          </p:cNvSpPr>
          <p:nvPr/>
        </p:nvSpPr>
        <p:spPr bwMode="auto">
          <a:xfrm flipV="1">
            <a:off x="6662738" y="3146425"/>
            <a:ext cx="984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1" name="Line 283"/>
          <p:cNvSpPr>
            <a:spLocks noChangeShapeType="1"/>
          </p:cNvSpPr>
          <p:nvPr/>
        </p:nvSpPr>
        <p:spPr bwMode="auto">
          <a:xfrm flipH="1">
            <a:off x="6638925" y="2849563"/>
            <a:ext cx="379413" cy="225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2" name="Text Box 306"/>
          <p:cNvSpPr txBox="1">
            <a:spLocks noChangeArrowheads="1"/>
          </p:cNvSpPr>
          <p:nvPr/>
        </p:nvSpPr>
        <p:spPr bwMode="auto">
          <a:xfrm>
            <a:off x="7556500" y="2224088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D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3" name="Text Box 307"/>
          <p:cNvSpPr txBox="1">
            <a:spLocks noChangeArrowheads="1"/>
          </p:cNvSpPr>
          <p:nvPr/>
        </p:nvSpPr>
        <p:spPr bwMode="auto">
          <a:xfrm>
            <a:off x="8299450" y="28400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E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4" name="Text Box 330"/>
          <p:cNvSpPr txBox="1">
            <a:spLocks noChangeArrowheads="1"/>
          </p:cNvSpPr>
          <p:nvPr/>
        </p:nvSpPr>
        <p:spPr bwMode="auto">
          <a:xfrm>
            <a:off x="2051050" y="2984500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/>
              <a:t>queue of packets</a:t>
            </a:r>
          </a:p>
          <a:p>
            <a:pPr algn="ctr">
              <a:lnSpc>
                <a:spcPct val="85000"/>
              </a:lnSpc>
            </a:pPr>
            <a:r>
              <a:rPr lang="en-US" altLang="en-US" sz="1800"/>
              <a:t>waiting for output link</a:t>
            </a:r>
            <a:endParaRPr lang="en-US" altLang="en-US" sz="1800">
              <a:solidFill>
                <a:schemeClr val="accent1"/>
              </a:solidFill>
            </a:endParaRPr>
          </a:p>
        </p:txBody>
      </p:sp>
      <p:sp>
        <p:nvSpPr>
          <p:cNvPr id="61475" name="Line 332"/>
          <p:cNvSpPr>
            <a:spLocks noChangeShapeType="1"/>
          </p:cNvSpPr>
          <p:nvPr/>
        </p:nvSpPr>
        <p:spPr bwMode="auto">
          <a:xfrm flipV="1">
            <a:off x="2890838" y="2514600"/>
            <a:ext cx="166687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76" name="Group 96"/>
          <p:cNvGrpSpPr>
            <a:grpSpLocks/>
          </p:cNvGrpSpPr>
          <p:nvPr/>
        </p:nvGrpSpPr>
        <p:grpSpPr bwMode="auto">
          <a:xfrm>
            <a:off x="898525" y="1651000"/>
            <a:ext cx="779463" cy="679450"/>
            <a:chOff x="-44" y="1473"/>
            <a:chExt cx="981" cy="1105"/>
          </a:xfrm>
        </p:grpSpPr>
        <p:pic>
          <p:nvPicPr>
            <p:cNvPr id="61527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8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7" name="Group 99"/>
          <p:cNvGrpSpPr>
            <a:grpSpLocks/>
          </p:cNvGrpSpPr>
          <p:nvPr/>
        </p:nvGrpSpPr>
        <p:grpSpPr bwMode="auto">
          <a:xfrm>
            <a:off x="1085850" y="2625725"/>
            <a:ext cx="779463" cy="679450"/>
            <a:chOff x="-44" y="1473"/>
            <a:chExt cx="981" cy="1105"/>
          </a:xfrm>
        </p:grpSpPr>
        <p:pic>
          <p:nvPicPr>
            <p:cNvPr id="61525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6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8" name="Group 102"/>
          <p:cNvGrpSpPr>
            <a:grpSpLocks/>
          </p:cNvGrpSpPr>
          <p:nvPr/>
        </p:nvGrpSpPr>
        <p:grpSpPr bwMode="auto">
          <a:xfrm>
            <a:off x="7481888" y="2686050"/>
            <a:ext cx="779462" cy="679450"/>
            <a:chOff x="-44" y="1473"/>
            <a:chExt cx="981" cy="1105"/>
          </a:xfrm>
        </p:grpSpPr>
        <p:pic>
          <p:nvPicPr>
            <p:cNvPr id="61523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4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9" name="Group 108"/>
          <p:cNvGrpSpPr>
            <a:grpSpLocks/>
          </p:cNvGrpSpPr>
          <p:nvPr/>
        </p:nvGrpSpPr>
        <p:grpSpPr bwMode="auto">
          <a:xfrm>
            <a:off x="6846888" y="1493838"/>
            <a:ext cx="779462" cy="679450"/>
            <a:chOff x="-44" y="1473"/>
            <a:chExt cx="981" cy="1105"/>
          </a:xfrm>
        </p:grpSpPr>
        <p:pic>
          <p:nvPicPr>
            <p:cNvPr id="61521" name="Picture 10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2" name="Freeform 11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8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DF1FDD5-AFAE-49CB-8849-819447BB1285}" type="slidenum">
              <a:rPr lang="en-US" altLang="en-US" sz="1200">
                <a:latin typeface="Tahoma" pitchFamily="34" charset="0"/>
              </a:rPr>
              <a:pPr/>
              <a:t>28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61481" name="Group 228"/>
          <p:cNvGrpSpPr>
            <a:grpSpLocks/>
          </p:cNvGrpSpPr>
          <p:nvPr/>
        </p:nvGrpSpPr>
        <p:grpSpPr bwMode="auto">
          <a:xfrm>
            <a:off x="5391150" y="2160588"/>
            <a:ext cx="1128713" cy="439737"/>
            <a:chOff x="4650" y="1129"/>
            <a:chExt cx="246" cy="95"/>
          </a:xfrm>
        </p:grpSpPr>
        <p:sp>
          <p:nvSpPr>
            <p:cNvPr id="61513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14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15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61516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9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0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17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8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794" name="Rectangle 6"/>
          <p:cNvSpPr>
            <a:spLocks noChangeArrowheads="1"/>
          </p:cNvSpPr>
          <p:nvPr/>
        </p:nvSpPr>
        <p:spPr bwMode="auto">
          <a:xfrm>
            <a:off x="606425" y="3930650"/>
            <a:ext cx="8131175" cy="203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queuing and loss: 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if arrival rate (in bits) to link exceeds transmission rate of link for a period of time: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will queue, wait to be transmitted on link 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can be dropped (lost) if memory (buffer) fills up</a:t>
            </a:r>
          </a:p>
        </p:txBody>
      </p:sp>
      <p:pic>
        <p:nvPicPr>
          <p:cNvPr id="61483" name="Picture 16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901700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84" name="Group 228"/>
          <p:cNvGrpSpPr>
            <a:grpSpLocks/>
          </p:cNvGrpSpPr>
          <p:nvPr/>
        </p:nvGrpSpPr>
        <p:grpSpPr bwMode="auto">
          <a:xfrm>
            <a:off x="5530850" y="2930525"/>
            <a:ext cx="1128713" cy="439738"/>
            <a:chOff x="4650" y="1129"/>
            <a:chExt cx="246" cy="95"/>
          </a:xfrm>
        </p:grpSpPr>
        <p:sp>
          <p:nvSpPr>
            <p:cNvPr id="61505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06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07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61508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1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9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5" name="Group 347"/>
          <p:cNvGrpSpPr>
            <a:grpSpLocks/>
          </p:cNvGrpSpPr>
          <p:nvPr/>
        </p:nvGrpSpPr>
        <p:grpSpPr bwMode="auto">
          <a:xfrm>
            <a:off x="5516563" y="2897188"/>
            <a:ext cx="1171575" cy="534987"/>
            <a:chOff x="1871277" y="1576300"/>
            <a:chExt cx="1128371" cy="437861"/>
          </a:xfrm>
        </p:grpSpPr>
        <p:sp>
          <p:nvSpPr>
            <p:cNvPr id="85" name="Oval 8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6" name="Rectangle 8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7" name="Oval 8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Freeform 87"/>
            <p:cNvSpPr/>
            <p:nvPr/>
          </p:nvSpPr>
          <p:spPr bwMode="auto">
            <a:xfrm>
              <a:off x="2160250" y="1673746"/>
              <a:ext cx="547367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2" name="Straight Connector 91"/>
            <p:cNvCxnSpPr>
              <a:cxnSpLocks noChangeShapeType="1"/>
              <a:endCxn id="8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9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86" name="Group 347"/>
          <p:cNvGrpSpPr>
            <a:grpSpLocks/>
          </p:cNvGrpSpPr>
          <p:nvPr/>
        </p:nvGrpSpPr>
        <p:grpSpPr bwMode="auto">
          <a:xfrm>
            <a:off x="5343525" y="2116138"/>
            <a:ext cx="1173163" cy="534987"/>
            <a:chOff x="1871277" y="1576300"/>
            <a:chExt cx="1128371" cy="437861"/>
          </a:xfrm>
        </p:grpSpPr>
        <p:sp>
          <p:nvSpPr>
            <p:cNvPr id="95" name="Oval 9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Rectangle 9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Oval 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2159859" y="1673746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2" name="Straight Connector 101"/>
            <p:cNvCxnSpPr>
              <a:cxnSpLocks noChangeShapeType="1"/>
              <a:endCxn id="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1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FF33D81-7345-44CD-A48E-E421C95857ED}"/>
                  </a:ext>
                </a:extLst>
              </p14:cNvPr>
              <p14:cNvContentPartPr/>
              <p14:nvPr/>
            </p14:nvContentPartPr>
            <p14:xfrm>
              <a:off x="928800" y="1401840"/>
              <a:ext cx="4286520" cy="1866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FF33D81-7345-44CD-A48E-E421C95857E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19440" y="1392480"/>
                <a:ext cx="4305240" cy="188568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20650"/>
            <a:ext cx="7772400" cy="1143000"/>
          </a:xfrm>
        </p:spPr>
        <p:txBody>
          <a:bodyPr/>
          <a:lstStyle/>
          <a:p>
            <a:r>
              <a:rPr lang="en-US" altLang="en-US">
                <a:ea typeface="ＭＳ Ｐゴシック" charset="-128"/>
              </a:rPr>
              <a:t>Two key network-core functions</a:t>
            </a:r>
          </a:p>
        </p:txBody>
      </p:sp>
      <p:sp>
        <p:nvSpPr>
          <p:cNvPr id="63490" name="Rectangle 3"/>
          <p:cNvSpPr>
            <a:spLocks noGrp="1" noChangeArrowheads="1"/>
          </p:cNvSpPr>
          <p:nvPr>
            <p:ph idx="1"/>
          </p:nvPr>
        </p:nvSpPr>
        <p:spPr>
          <a:xfrm>
            <a:off x="4572000" y="1728788"/>
            <a:ext cx="4192588" cy="4648200"/>
          </a:xfrm>
        </p:spPr>
        <p:txBody>
          <a:bodyPr/>
          <a:lstStyle/>
          <a:p>
            <a:pPr marL="0" indent="0">
              <a:buFont typeface="Wingdings" pitchFamily="2" charset="2"/>
              <a:buNone/>
            </a:pPr>
            <a:r>
              <a:rPr lang="en-US" altLang="en-US" i="1" dirty="0">
                <a:solidFill>
                  <a:srgbClr val="C00000"/>
                </a:solidFill>
                <a:ea typeface="ＭＳ Ｐゴシック" charset="-128"/>
              </a:rPr>
              <a:t>forwarding</a:t>
            </a:r>
            <a:r>
              <a:rPr lang="en-US" altLang="en-US" sz="2400" i="1" dirty="0">
                <a:solidFill>
                  <a:srgbClr val="C00000"/>
                </a:solidFill>
                <a:ea typeface="ＭＳ Ｐゴシック" charset="-128"/>
              </a:rPr>
              <a:t>:</a:t>
            </a:r>
            <a:r>
              <a:rPr lang="en-US" altLang="en-US" sz="2400" dirty="0">
                <a:solidFill>
                  <a:srgbClr val="C00000"/>
                </a:solidFill>
                <a:ea typeface="ＭＳ Ｐゴシック" charset="-128"/>
              </a:rPr>
              <a:t> </a:t>
            </a:r>
            <a:r>
              <a:rPr lang="en-US" altLang="en-US" sz="2400" dirty="0">
                <a:ea typeface="ＭＳ Ｐゴシック" charset="-128"/>
              </a:rPr>
              <a:t>move packets from router’</a:t>
            </a:r>
            <a:r>
              <a:rPr lang="en-US" altLang="ja-JP" sz="2400" dirty="0">
                <a:ea typeface="ＭＳ Ｐゴシック" charset="-128"/>
              </a:rPr>
              <a:t>s input to appropriate router output</a:t>
            </a:r>
          </a:p>
          <a:p>
            <a:pPr marL="0" indent="0">
              <a:buFont typeface="Wingdings" pitchFamily="2" charset="2"/>
              <a:buNone/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6349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5591175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6349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E06B062F-2C49-4726-B708-9C291D4807B2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29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pic>
        <p:nvPicPr>
          <p:cNvPr id="63493" name="Picture 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9271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3"/>
          <p:cNvSpPr txBox="1">
            <a:spLocks noChangeArrowheads="1"/>
          </p:cNvSpPr>
          <p:nvPr/>
        </p:nvSpPr>
        <p:spPr bwMode="auto">
          <a:xfrm>
            <a:off x="384175" y="1385888"/>
            <a:ext cx="4192588" cy="169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00000"/>
                </a:solidFill>
                <a:latin typeface="Gill Sans MT" pitchFamily="34" charset="0"/>
              </a:rPr>
              <a:t>routing:</a:t>
            </a:r>
            <a:r>
              <a:rPr lang="en-US" altLang="en-US" sz="2800">
                <a:solidFill>
                  <a:srgbClr val="C00000"/>
                </a:solidFill>
                <a:latin typeface="Gill Sans MT" pitchFamily="34" charset="0"/>
              </a:rPr>
              <a:t> </a:t>
            </a:r>
            <a:r>
              <a:rPr lang="en-US" altLang="en-US">
                <a:latin typeface="Gill Sans MT" pitchFamily="34" charset="0"/>
              </a:rPr>
              <a:t>determines source-destination route taken by packets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i="1">
                <a:latin typeface="Gill Sans MT" pitchFamily="34" charset="0"/>
              </a:rPr>
              <a:t>routing algorithms</a:t>
            </a:r>
            <a:endParaRPr lang="en-US" altLang="en-US">
              <a:latin typeface="Gill Sans MT" pitchFamily="34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endParaRPr lang="en-US" altLang="en-US" sz="2800">
              <a:latin typeface="Gill Sans MT" pitchFamily="34" charset="0"/>
            </a:endParaRPr>
          </a:p>
        </p:txBody>
      </p:sp>
      <p:sp>
        <p:nvSpPr>
          <p:cNvPr id="11" name="Freeform 3"/>
          <p:cNvSpPr>
            <a:spLocks/>
          </p:cNvSpPr>
          <p:nvPr/>
        </p:nvSpPr>
        <p:spPr bwMode="auto">
          <a:xfrm rot="16200000">
            <a:off x="3289300" y="3600451"/>
            <a:ext cx="2198687" cy="1497012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5" h="10310">
                <a:moveTo>
                  <a:pt x="0" y="0"/>
                </a:moveTo>
                <a:cubicBezTo>
                  <a:pt x="3109" y="3835"/>
                  <a:pt x="2511" y="6378"/>
                  <a:pt x="2801" y="10310"/>
                </a:cubicBezTo>
                <a:cubicBezTo>
                  <a:pt x="3337" y="10277"/>
                  <a:pt x="2862" y="10312"/>
                  <a:pt x="3660" y="10251"/>
                </a:cubicBezTo>
                <a:cubicBezTo>
                  <a:pt x="5139" y="5189"/>
                  <a:pt x="6996" y="3438"/>
                  <a:pt x="10675" y="25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75000">
                <a:srgbClr val="7BE5CA"/>
              </a:gs>
              <a:gs pos="0">
                <a:schemeClr val="accent1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 sz="1800" dirty="0">
              <a:solidFill>
                <a:srgbClr val="000000"/>
              </a:solidFill>
              <a:latin typeface="Arial" charset="0"/>
              <a:ea typeface="+mn-ea"/>
            </a:endParaRPr>
          </a:p>
        </p:txBody>
      </p:sp>
      <p:grpSp>
        <p:nvGrpSpPr>
          <p:cNvPr id="63496" name="Group 4"/>
          <p:cNvGrpSpPr>
            <a:grpSpLocks/>
          </p:cNvGrpSpPr>
          <p:nvPr/>
        </p:nvGrpSpPr>
        <p:grpSpPr bwMode="auto">
          <a:xfrm>
            <a:off x="1328738" y="3152775"/>
            <a:ext cx="2317750" cy="2333625"/>
            <a:chOff x="272609" y="3015788"/>
            <a:chExt cx="2317750" cy="2333625"/>
          </a:xfrm>
        </p:grpSpPr>
        <p:sp>
          <p:nvSpPr>
            <p:cNvPr id="63710" name="Rectangle 4"/>
            <p:cNvSpPr>
              <a:spLocks noChangeArrowheads="1"/>
            </p:cNvSpPr>
            <p:nvPr/>
          </p:nvSpPr>
          <p:spPr bwMode="auto">
            <a:xfrm>
              <a:off x="272609" y="3015788"/>
              <a:ext cx="2317750" cy="233362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1" name="Oval 5"/>
            <p:cNvSpPr>
              <a:spLocks noChangeArrowheads="1"/>
            </p:cNvSpPr>
            <p:nvPr/>
          </p:nvSpPr>
          <p:spPr bwMode="auto">
            <a:xfrm>
              <a:off x="398021" y="3068176"/>
              <a:ext cx="2095500" cy="60483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2" name="Text Box 108"/>
            <p:cNvSpPr txBox="1">
              <a:spLocks noChangeArrowheads="1"/>
            </p:cNvSpPr>
            <p:nvPr/>
          </p:nvSpPr>
          <p:spPr bwMode="auto">
            <a:xfrm>
              <a:off x="526609" y="3225338"/>
              <a:ext cx="18637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routing algorithm</a:t>
              </a:r>
            </a:p>
          </p:txBody>
        </p:sp>
        <p:sp>
          <p:nvSpPr>
            <p:cNvPr id="63713" name="Rectangle 109"/>
            <p:cNvSpPr>
              <a:spLocks noChangeArrowheads="1"/>
            </p:cNvSpPr>
            <p:nvPr/>
          </p:nvSpPr>
          <p:spPr bwMode="auto">
            <a:xfrm>
              <a:off x="451996" y="3973051"/>
              <a:ext cx="2005013" cy="12795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4" name="Text Box 110"/>
            <p:cNvSpPr txBox="1">
              <a:spLocks noChangeArrowheads="1"/>
            </p:cNvSpPr>
            <p:nvPr/>
          </p:nvSpPr>
          <p:spPr bwMode="auto">
            <a:xfrm>
              <a:off x="532959" y="3925426"/>
              <a:ext cx="18589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local forwarding table</a:t>
              </a:r>
            </a:p>
          </p:txBody>
        </p:sp>
        <p:sp>
          <p:nvSpPr>
            <p:cNvPr id="63715" name="Text Box 111"/>
            <p:cNvSpPr txBox="1">
              <a:spLocks noChangeArrowheads="1"/>
            </p:cNvSpPr>
            <p:nvPr/>
          </p:nvSpPr>
          <p:spPr bwMode="auto">
            <a:xfrm>
              <a:off x="415484" y="417307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header value</a:t>
              </a:r>
            </a:p>
          </p:txBody>
        </p:sp>
        <p:sp>
          <p:nvSpPr>
            <p:cNvPr id="63716" name="Text Box 112"/>
            <p:cNvSpPr txBox="1">
              <a:spLocks noChangeArrowheads="1"/>
            </p:cNvSpPr>
            <p:nvPr/>
          </p:nvSpPr>
          <p:spPr bwMode="auto">
            <a:xfrm>
              <a:off x="1482284" y="417466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output link</a:t>
              </a:r>
            </a:p>
          </p:txBody>
        </p:sp>
        <p:sp>
          <p:nvSpPr>
            <p:cNvPr id="63717" name="Line 113"/>
            <p:cNvSpPr>
              <a:spLocks noChangeShapeType="1"/>
            </p:cNvSpPr>
            <p:nvPr/>
          </p:nvSpPr>
          <p:spPr bwMode="auto">
            <a:xfrm>
              <a:off x="1580709" y="4185776"/>
              <a:ext cx="7937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Text Box 114"/>
            <p:cNvSpPr txBox="1">
              <a:spLocks noChangeArrowheads="1"/>
            </p:cNvSpPr>
            <p:nvPr/>
          </p:nvSpPr>
          <p:spPr bwMode="auto">
            <a:xfrm>
              <a:off x="1071121" y="445723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0100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0111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1001</a:t>
              </a:r>
            </a:p>
          </p:txBody>
        </p:sp>
        <p:sp>
          <p:nvSpPr>
            <p:cNvPr id="63719" name="Text Box 115"/>
            <p:cNvSpPr txBox="1">
              <a:spLocks noChangeArrowheads="1"/>
            </p:cNvSpPr>
            <p:nvPr/>
          </p:nvSpPr>
          <p:spPr bwMode="auto">
            <a:xfrm>
              <a:off x="1596584" y="445723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3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720" name="Line 116"/>
            <p:cNvSpPr>
              <a:spLocks noChangeShapeType="1"/>
            </p:cNvSpPr>
            <p:nvPr/>
          </p:nvSpPr>
          <p:spPr bwMode="auto">
            <a:xfrm>
              <a:off x="451996" y="444295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Line 117"/>
            <p:cNvSpPr>
              <a:spLocks noChangeShapeType="1"/>
            </p:cNvSpPr>
            <p:nvPr/>
          </p:nvSpPr>
          <p:spPr bwMode="auto">
            <a:xfrm>
              <a:off x="444059" y="419530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AutoShape 118"/>
            <p:cNvSpPr>
              <a:spLocks noChangeArrowheads="1"/>
            </p:cNvSpPr>
            <p:nvPr/>
          </p:nvSpPr>
          <p:spPr bwMode="auto">
            <a:xfrm rot="5400000">
              <a:off x="1350521" y="3680951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3497" name="Group 3"/>
          <p:cNvGrpSpPr>
            <a:grpSpLocks/>
          </p:cNvGrpSpPr>
          <p:nvPr/>
        </p:nvGrpSpPr>
        <p:grpSpPr bwMode="auto">
          <a:xfrm>
            <a:off x="2749550" y="3632200"/>
            <a:ext cx="5195888" cy="2989263"/>
            <a:chOff x="1638346" y="3641726"/>
            <a:chExt cx="5194254" cy="2989731"/>
          </a:xfrm>
        </p:grpSpPr>
        <p:sp>
          <p:nvSpPr>
            <p:cNvPr id="63560" name="Freeform 2"/>
            <p:cNvSpPr>
              <a:spLocks/>
            </p:cNvSpPr>
            <p:nvPr/>
          </p:nvSpPr>
          <p:spPr bwMode="auto">
            <a:xfrm>
              <a:off x="3894138" y="4260851"/>
              <a:ext cx="2847975" cy="1481138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1" name="Freeform 6"/>
            <p:cNvSpPr>
              <a:spLocks/>
            </p:cNvSpPr>
            <p:nvPr/>
          </p:nvSpPr>
          <p:spPr bwMode="auto">
            <a:xfrm>
              <a:off x="4532313" y="4564063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3562" name="Group 7"/>
            <p:cNvGrpSpPr>
              <a:grpSpLocks/>
            </p:cNvGrpSpPr>
            <p:nvPr/>
          </p:nvGrpSpPr>
          <p:grpSpPr bwMode="auto">
            <a:xfrm>
              <a:off x="4038600" y="4738688"/>
              <a:ext cx="501650" cy="233363"/>
              <a:chOff x="3600" y="219"/>
              <a:chExt cx="360" cy="175"/>
            </a:xfrm>
          </p:grpSpPr>
          <p:sp>
            <p:nvSpPr>
              <p:cNvPr id="63697" name="Oval 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98" name="Line 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9" name="Line 1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0" name="Rectangle 1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701" name="Oval 12"/>
              <p:cNvSpPr>
                <a:spLocks noChangeArrowheads="1"/>
              </p:cNvSpPr>
              <p:nvPr/>
            </p:nvSpPr>
            <p:spPr bwMode="auto">
              <a:xfrm>
                <a:off x="3603" y="219"/>
                <a:ext cx="354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702" name="Group 1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707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8" name="Line 1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9" name="Line 1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703" name="Group 1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704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5" name="Line 1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6" name="Line 2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3" name="Group 21"/>
            <p:cNvGrpSpPr>
              <a:grpSpLocks/>
            </p:cNvGrpSpPr>
            <p:nvPr/>
          </p:nvGrpSpPr>
          <p:grpSpPr bwMode="auto">
            <a:xfrm>
              <a:off x="4391025" y="5376863"/>
              <a:ext cx="501650" cy="233363"/>
              <a:chOff x="3600" y="219"/>
              <a:chExt cx="360" cy="175"/>
            </a:xfrm>
          </p:grpSpPr>
          <p:sp>
            <p:nvSpPr>
              <p:cNvPr id="63684" name="Oval 22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85" name="Line 23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6" name="Line 24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7" name="Rectangle 25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88" name="Oval 26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89" name="Group 27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94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5" name="Line 29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6" name="Line 3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90" name="Group 31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91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2" name="Line 3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3" name="Line 34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4" name="Group 35"/>
            <p:cNvGrpSpPr>
              <a:grpSpLocks/>
            </p:cNvGrpSpPr>
            <p:nvPr/>
          </p:nvGrpSpPr>
          <p:grpSpPr bwMode="auto">
            <a:xfrm>
              <a:off x="5065713" y="4433888"/>
              <a:ext cx="501650" cy="233363"/>
              <a:chOff x="3600" y="219"/>
              <a:chExt cx="360" cy="175"/>
            </a:xfrm>
          </p:grpSpPr>
          <p:sp>
            <p:nvSpPr>
              <p:cNvPr id="63671" name="Oval 36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72" name="Line 37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3" name="Line 3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4" name="Rectangle 39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75" name="Oval 4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76" name="Group 4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81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2" name="Line 43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3" name="Line 4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77" name="Group 4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78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9" name="Line 4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0" name="Line 48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5" name="Group 49"/>
            <p:cNvGrpSpPr>
              <a:grpSpLocks/>
            </p:cNvGrpSpPr>
            <p:nvPr/>
          </p:nvGrpSpPr>
          <p:grpSpPr bwMode="auto">
            <a:xfrm>
              <a:off x="4987925" y="5099051"/>
              <a:ext cx="500063" cy="233363"/>
              <a:chOff x="3600" y="219"/>
              <a:chExt cx="360" cy="175"/>
            </a:xfrm>
          </p:grpSpPr>
          <p:sp>
            <p:nvSpPr>
              <p:cNvPr id="63658" name="Oval 50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59" name="Line 51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0" name="Line 52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1" name="Rectangle 53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62" name="Oval 54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6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63" name="Group 55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68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9" name="Line 57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0" name="Line 5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64" name="Group 59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65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6" name="Line 61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7" name="Line 62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6" name="Group 63"/>
            <p:cNvGrpSpPr>
              <a:grpSpLocks/>
            </p:cNvGrpSpPr>
            <p:nvPr/>
          </p:nvGrpSpPr>
          <p:grpSpPr bwMode="auto">
            <a:xfrm>
              <a:off x="5622925" y="5395913"/>
              <a:ext cx="501650" cy="233363"/>
              <a:chOff x="3600" y="219"/>
              <a:chExt cx="360" cy="175"/>
            </a:xfrm>
          </p:grpSpPr>
          <p:sp>
            <p:nvSpPr>
              <p:cNvPr id="63645" name="Oval 64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46" name="Line 65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7" name="Line 66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8" name="Rectangle 67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49" name="Oval 68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50" name="Group 69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55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6" name="Line 71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7" name="Line 72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51" name="Group 73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52" name="Line 74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3" name="Line 7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4" name="Line 76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7" name="Group 77"/>
            <p:cNvGrpSpPr>
              <a:grpSpLocks/>
            </p:cNvGrpSpPr>
            <p:nvPr/>
          </p:nvGrpSpPr>
          <p:grpSpPr bwMode="auto">
            <a:xfrm>
              <a:off x="6067425" y="4740276"/>
              <a:ext cx="501650" cy="233363"/>
              <a:chOff x="3600" y="219"/>
              <a:chExt cx="360" cy="175"/>
            </a:xfrm>
          </p:grpSpPr>
          <p:sp>
            <p:nvSpPr>
              <p:cNvPr id="63632" name="Oval 7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3" name="Line 7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4" name="Line 8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5" name="Rectangle 8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36" name="Oval 8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37" name="Group 8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42" name="Line 8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3" name="Line 8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4" name="Line 8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38" name="Group 8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39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0" name="Line 8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1" name="Line 9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3568" name="Freeform 91"/>
            <p:cNvSpPr>
              <a:spLocks/>
            </p:cNvSpPr>
            <p:nvPr/>
          </p:nvSpPr>
          <p:spPr bwMode="auto">
            <a:xfrm>
              <a:off x="5573713" y="4557713"/>
              <a:ext cx="504825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9" name="Freeform 92"/>
            <p:cNvSpPr>
              <a:spLocks/>
            </p:cNvSpPr>
            <p:nvPr/>
          </p:nvSpPr>
          <p:spPr bwMode="auto">
            <a:xfrm>
              <a:off x="4508500" y="4949826"/>
              <a:ext cx="481013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0" name="Freeform 93"/>
            <p:cNvSpPr>
              <a:spLocks/>
            </p:cNvSpPr>
            <p:nvPr/>
          </p:nvSpPr>
          <p:spPr bwMode="auto">
            <a:xfrm>
              <a:off x="5456238" y="4926013"/>
              <a:ext cx="628650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1" name="Freeform 94"/>
            <p:cNvSpPr>
              <a:spLocks/>
            </p:cNvSpPr>
            <p:nvPr/>
          </p:nvSpPr>
          <p:spPr bwMode="auto">
            <a:xfrm>
              <a:off x="6122988" y="4979988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2" name="Freeform 95"/>
            <p:cNvSpPr>
              <a:spLocks/>
            </p:cNvSpPr>
            <p:nvPr/>
          </p:nvSpPr>
          <p:spPr bwMode="auto">
            <a:xfrm>
              <a:off x="4887913" y="5513388"/>
              <a:ext cx="736600" cy="74613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3" name="Freeform 96"/>
            <p:cNvSpPr>
              <a:spLocks/>
            </p:cNvSpPr>
            <p:nvPr/>
          </p:nvSpPr>
          <p:spPr bwMode="auto">
            <a:xfrm>
              <a:off x="4351338" y="4973638"/>
              <a:ext cx="193675" cy="425450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4" name="Text Box 100"/>
            <p:cNvSpPr txBox="1">
              <a:spLocks noChangeArrowheads="1"/>
            </p:cNvSpPr>
            <p:nvPr/>
          </p:nvSpPr>
          <p:spPr bwMode="auto">
            <a:xfrm>
              <a:off x="4440876" y="4483071"/>
              <a:ext cx="311067" cy="366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575" name="Text Box 101"/>
            <p:cNvSpPr txBox="1">
              <a:spLocks noChangeArrowheads="1"/>
            </p:cNvSpPr>
            <p:nvPr/>
          </p:nvSpPr>
          <p:spPr bwMode="auto">
            <a:xfrm>
              <a:off x="4378980" y="4897394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63576" name="Text Box 102"/>
            <p:cNvSpPr txBox="1">
              <a:spLocks noChangeArrowheads="1"/>
            </p:cNvSpPr>
            <p:nvPr/>
          </p:nvSpPr>
          <p:spPr bwMode="auto">
            <a:xfrm>
              <a:off x="4128222" y="4970416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3</a:t>
              </a:r>
            </a:p>
          </p:txBody>
        </p:sp>
        <p:grpSp>
          <p:nvGrpSpPr>
            <p:cNvPr id="63577" name="Group 1"/>
            <p:cNvGrpSpPr>
              <a:grpSpLocks/>
            </p:cNvGrpSpPr>
            <p:nvPr/>
          </p:nvGrpSpPr>
          <p:grpSpPr bwMode="auto">
            <a:xfrm rot="-2012368">
              <a:off x="2645158" y="5398104"/>
              <a:ext cx="1447800" cy="274638"/>
              <a:chOff x="2436813" y="4587876"/>
              <a:chExt cx="1447800" cy="274638"/>
            </a:xfrm>
          </p:grpSpPr>
          <p:sp>
            <p:nvSpPr>
              <p:cNvPr id="63627" name="Rectangle 97"/>
              <p:cNvSpPr>
                <a:spLocks noChangeArrowheads="1"/>
              </p:cNvSpPr>
              <p:nvPr/>
            </p:nvSpPr>
            <p:spPr bwMode="auto">
              <a:xfrm>
                <a:off x="2461850" y="4583083"/>
                <a:ext cx="1155391" cy="238116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8" name="Rectangle 98"/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9" name="Line 99"/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0" name="Rectangle 104"/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1" name="Text Box 105"/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0111</a:t>
                </a:r>
              </a:p>
            </p:txBody>
          </p:sp>
        </p:grpSp>
        <p:sp>
          <p:nvSpPr>
            <p:cNvPr id="63578" name="Text Box 106"/>
            <p:cNvSpPr txBox="1">
              <a:spLocks noChangeArrowheads="1"/>
            </p:cNvSpPr>
            <p:nvPr/>
          </p:nvSpPr>
          <p:spPr bwMode="auto">
            <a:xfrm>
              <a:off x="1638346" y="6046702"/>
              <a:ext cx="2909795" cy="584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000000"/>
                  </a:solidFill>
                </a:rPr>
                <a:t>destination address in arriving</a:t>
              </a:r>
            </a:p>
            <a:p>
              <a:pPr eaLnBrk="1" hangingPunct="1"/>
              <a:r>
                <a:rPr lang="en-US" altLang="en-US" sz="1600" dirty="0">
                  <a:solidFill>
                    <a:srgbClr val="000000"/>
                  </a:solidFill>
                </a:rPr>
                <a:t>packet’</a:t>
              </a:r>
              <a:r>
                <a:rPr lang="en-US" altLang="ja-JP" sz="1600" dirty="0">
                  <a:solidFill>
                    <a:srgbClr val="000000"/>
                  </a:solidFill>
                </a:rPr>
                <a:t>s header</a:t>
              </a:r>
              <a:endParaRPr lang="en-US" altLang="en-US" sz="1600" dirty="0">
                <a:solidFill>
                  <a:srgbClr val="000000"/>
                </a:solidFill>
              </a:endParaRPr>
            </a:p>
          </p:txBody>
        </p:sp>
        <p:sp>
          <p:nvSpPr>
            <p:cNvPr id="63579" name="Line 107"/>
            <p:cNvSpPr>
              <a:spLocks noChangeShapeType="1"/>
            </p:cNvSpPr>
            <p:nvPr/>
          </p:nvSpPr>
          <p:spPr bwMode="auto">
            <a:xfrm flipH="1">
              <a:off x="2626848" y="4873581"/>
              <a:ext cx="1407736" cy="91436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Line 119"/>
            <p:cNvSpPr>
              <a:spLocks noChangeShapeType="1"/>
            </p:cNvSpPr>
            <p:nvPr/>
          </p:nvSpPr>
          <p:spPr bwMode="auto">
            <a:xfrm flipH="1" flipV="1">
              <a:off x="3588616" y="5648254"/>
              <a:ext cx="22219" cy="4508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21"/>
            <p:cNvSpPr>
              <a:spLocks/>
            </p:cNvSpPr>
            <p:nvPr/>
          </p:nvSpPr>
          <p:spPr bwMode="auto">
            <a:xfrm flipH="1">
              <a:off x="6254750" y="4370388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22"/>
            <p:cNvSpPr>
              <a:spLocks/>
            </p:cNvSpPr>
            <p:nvPr/>
          </p:nvSpPr>
          <p:spPr bwMode="auto">
            <a:xfrm flipH="1">
              <a:off x="5243513" y="4086226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23"/>
            <p:cNvSpPr>
              <a:spLocks/>
            </p:cNvSpPr>
            <p:nvPr/>
          </p:nvSpPr>
          <p:spPr bwMode="auto">
            <a:xfrm flipH="1" flipV="1">
              <a:off x="5911850" y="5632451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24"/>
            <p:cNvSpPr>
              <a:spLocks/>
            </p:cNvSpPr>
            <p:nvPr/>
          </p:nvSpPr>
          <p:spPr bwMode="auto">
            <a:xfrm flipH="1" flipV="1">
              <a:off x="4562475" y="5616576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25"/>
            <p:cNvSpPr>
              <a:spLocks/>
            </p:cNvSpPr>
            <p:nvPr/>
          </p:nvSpPr>
          <p:spPr bwMode="auto">
            <a:xfrm flipH="1" flipV="1">
              <a:off x="5202238" y="5324476"/>
              <a:ext cx="542925" cy="452438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86" name="Group 126"/>
            <p:cNvGrpSpPr>
              <a:grpSpLocks/>
            </p:cNvGrpSpPr>
            <p:nvPr/>
          </p:nvGrpSpPr>
          <p:grpSpPr bwMode="auto">
            <a:xfrm>
              <a:off x="5251450" y="3641726"/>
              <a:ext cx="550863" cy="452438"/>
              <a:chOff x="2886" y="1668"/>
              <a:chExt cx="347" cy="285"/>
            </a:xfrm>
          </p:grpSpPr>
          <p:sp>
            <p:nvSpPr>
              <p:cNvPr id="63620" name="Rectangle 127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1" name="Oval 128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2" name="Rectangle 129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3" name="Line 130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Line 131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Line 132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AutoShape 133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7" name="Group 134"/>
            <p:cNvGrpSpPr>
              <a:grpSpLocks/>
            </p:cNvGrpSpPr>
            <p:nvPr/>
          </p:nvGrpSpPr>
          <p:grpSpPr bwMode="auto">
            <a:xfrm>
              <a:off x="6264275" y="3914776"/>
              <a:ext cx="550863" cy="452438"/>
              <a:chOff x="2886" y="1668"/>
              <a:chExt cx="347" cy="285"/>
            </a:xfrm>
          </p:grpSpPr>
          <p:sp>
            <p:nvSpPr>
              <p:cNvPr id="63613" name="Rectangle 135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4" name="Oval 136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5" name="Rectangle 137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6" name="Line 138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Line 139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Line 140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AutoShape 141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8" name="Group 142"/>
            <p:cNvGrpSpPr>
              <a:grpSpLocks/>
            </p:cNvGrpSpPr>
            <p:nvPr/>
          </p:nvGrpSpPr>
          <p:grpSpPr bwMode="auto">
            <a:xfrm>
              <a:off x="5894388" y="5991226"/>
              <a:ext cx="550863" cy="452438"/>
              <a:chOff x="2886" y="1668"/>
              <a:chExt cx="347" cy="285"/>
            </a:xfrm>
          </p:grpSpPr>
          <p:sp>
            <p:nvSpPr>
              <p:cNvPr id="63606" name="Rectangle 143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7" name="Oval 144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8" name="Rectangle 145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9" name="Line 146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Line 147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Line 148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AutoShape 149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9" name="Group 150"/>
            <p:cNvGrpSpPr>
              <a:grpSpLocks/>
            </p:cNvGrpSpPr>
            <p:nvPr/>
          </p:nvGrpSpPr>
          <p:grpSpPr bwMode="auto">
            <a:xfrm>
              <a:off x="5199063" y="5772151"/>
              <a:ext cx="550863" cy="452438"/>
              <a:chOff x="2886" y="1668"/>
              <a:chExt cx="347" cy="285"/>
            </a:xfrm>
          </p:grpSpPr>
          <p:sp>
            <p:nvSpPr>
              <p:cNvPr id="63599" name="Rectangle 151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0" name="Oval 152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1" name="Rectangle 153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2" name="Line 154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3" name="Line 155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Line 156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AutoShape 157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90" name="Group 158"/>
            <p:cNvGrpSpPr>
              <a:grpSpLocks/>
            </p:cNvGrpSpPr>
            <p:nvPr/>
          </p:nvGrpSpPr>
          <p:grpSpPr bwMode="auto">
            <a:xfrm>
              <a:off x="4543425" y="5964238"/>
              <a:ext cx="550863" cy="452438"/>
              <a:chOff x="2886" y="1668"/>
              <a:chExt cx="347" cy="285"/>
            </a:xfrm>
          </p:grpSpPr>
          <p:sp>
            <p:nvSpPr>
              <p:cNvPr id="63592" name="Rectangle 159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3" name="Oval 160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4" name="Rectangle 161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5" name="Line 162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6" name="Line 163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Line 164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AutoShape 165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3591" name="Freeform 120"/>
            <p:cNvSpPr>
              <a:spLocks/>
            </p:cNvSpPr>
            <p:nvPr/>
          </p:nvSpPr>
          <p:spPr bwMode="auto">
            <a:xfrm>
              <a:off x="3757473" y="4834039"/>
              <a:ext cx="1041539" cy="336504"/>
            </a:xfrm>
            <a:custGeom>
              <a:avLst/>
              <a:gdLst>
                <a:gd name="T0" fmla="*/ 0 w 10844"/>
                <a:gd name="T1" fmla="*/ 2147483647 h 14797"/>
                <a:gd name="T2" fmla="*/ 2147483647 w 10844"/>
                <a:gd name="T3" fmla="*/ 2147483647 h 14797"/>
                <a:gd name="T4" fmla="*/ 2147483647 w 10844"/>
                <a:gd name="T5" fmla="*/ 2147483647 h 14797"/>
                <a:gd name="T6" fmla="*/ 0 60000 65536"/>
                <a:gd name="T7" fmla="*/ 0 60000 65536"/>
                <a:gd name="T8" fmla="*/ 0 60000 65536"/>
                <a:gd name="T9" fmla="*/ 0 w 10844"/>
                <a:gd name="T10" fmla="*/ 0 h 14797"/>
                <a:gd name="T11" fmla="*/ 10844 w 10844"/>
                <a:gd name="T12" fmla="*/ 14797 h 147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44" h="14797">
                  <a:moveTo>
                    <a:pt x="0" y="14797"/>
                  </a:moveTo>
                  <a:cubicBezTo>
                    <a:pt x="2168" y="9517"/>
                    <a:pt x="5654" y="-1331"/>
                    <a:pt x="7042" y="135"/>
                  </a:cubicBezTo>
                  <a:cubicBezTo>
                    <a:pt x="8563" y="1950"/>
                    <a:pt x="9984" y="6698"/>
                    <a:pt x="10844" y="9978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63498" name="Straight Connector 421888"/>
          <p:cNvCxnSpPr>
            <a:cxnSpLocks noChangeShapeType="1"/>
          </p:cNvCxnSpPr>
          <p:nvPr/>
        </p:nvCxnSpPr>
        <p:spPr bwMode="auto">
          <a:xfrm>
            <a:off x="2197100" y="2743200"/>
            <a:ext cx="20955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9" name="Straight Connector 421894"/>
          <p:cNvCxnSpPr>
            <a:cxnSpLocks noChangeShapeType="1"/>
          </p:cNvCxnSpPr>
          <p:nvPr/>
        </p:nvCxnSpPr>
        <p:spPr bwMode="auto">
          <a:xfrm flipH="1">
            <a:off x="3552825" y="2822575"/>
            <a:ext cx="2393950" cy="1325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0" name="Group 347"/>
          <p:cNvGrpSpPr>
            <a:grpSpLocks/>
          </p:cNvGrpSpPr>
          <p:nvPr/>
        </p:nvGrpSpPr>
        <p:grpSpPr bwMode="auto">
          <a:xfrm>
            <a:off x="6099175" y="5089525"/>
            <a:ext cx="523875" cy="261938"/>
            <a:chOff x="1871277" y="1576300"/>
            <a:chExt cx="1128371" cy="437861"/>
          </a:xfrm>
        </p:grpSpPr>
        <p:sp>
          <p:nvSpPr>
            <p:cNvPr id="177" name="Oval 17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Rectangle 17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Oval 1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179"/>
            <p:cNvSpPr/>
            <p:nvPr/>
          </p:nvSpPr>
          <p:spPr bwMode="auto">
            <a:xfrm>
              <a:off x="2158499" y="1674488"/>
              <a:ext cx="550509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4" name="Straight Connector 183"/>
            <p:cNvCxnSpPr>
              <a:cxnSpLocks noChangeShapeType="1"/>
              <a:endCxn id="1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" name="Straight Connector 1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1" name="Group 347"/>
          <p:cNvGrpSpPr>
            <a:grpSpLocks/>
          </p:cNvGrpSpPr>
          <p:nvPr/>
        </p:nvGrpSpPr>
        <p:grpSpPr bwMode="auto">
          <a:xfrm>
            <a:off x="5481638" y="5353050"/>
            <a:ext cx="523875" cy="263525"/>
            <a:chOff x="1871277" y="1576300"/>
            <a:chExt cx="1128371" cy="437861"/>
          </a:xfrm>
        </p:grpSpPr>
        <p:sp>
          <p:nvSpPr>
            <p:cNvPr id="187" name="Oval 18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8" name="Rectangle 18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Oval 1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0" name="Freeform 189"/>
            <p:cNvSpPr/>
            <p:nvPr/>
          </p:nvSpPr>
          <p:spPr bwMode="auto">
            <a:xfrm>
              <a:off x="2158499" y="1673896"/>
              <a:ext cx="550507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4" name="Straight Connector 193"/>
            <p:cNvCxnSpPr>
              <a:cxnSpLocks noChangeShapeType="1"/>
              <a:endCxn id="1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" name="Straight Connector 1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2" name="Group 347"/>
          <p:cNvGrpSpPr>
            <a:grpSpLocks/>
          </p:cNvGrpSpPr>
          <p:nvPr/>
        </p:nvGrpSpPr>
        <p:grpSpPr bwMode="auto">
          <a:xfrm>
            <a:off x="6723063" y="5376863"/>
            <a:ext cx="523875" cy="261937"/>
            <a:chOff x="1871277" y="1576300"/>
            <a:chExt cx="1128371" cy="437861"/>
          </a:xfrm>
        </p:grpSpPr>
        <p:sp>
          <p:nvSpPr>
            <p:cNvPr id="197" name="Oval 19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Rectangle 197"/>
            <p:cNvSpPr/>
            <p:nvPr/>
          </p:nvSpPr>
          <p:spPr bwMode="auto">
            <a:xfrm>
              <a:off x="1871277" y="1740830"/>
              <a:ext cx="1128371" cy="11410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Oval 1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0" name="Freeform 199"/>
            <p:cNvSpPr/>
            <p:nvPr/>
          </p:nvSpPr>
          <p:spPr bwMode="auto">
            <a:xfrm>
              <a:off x="2158499" y="1674486"/>
              <a:ext cx="550507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4" name="Straight Connector 203"/>
            <p:cNvCxnSpPr>
              <a:cxnSpLocks noChangeShapeType="1"/>
              <a:endCxn id="1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" name="Straight Connector 2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3" name="Group 347"/>
          <p:cNvGrpSpPr>
            <a:grpSpLocks/>
          </p:cNvGrpSpPr>
          <p:nvPr/>
        </p:nvGrpSpPr>
        <p:grpSpPr bwMode="auto">
          <a:xfrm>
            <a:off x="7165975" y="4721225"/>
            <a:ext cx="522288" cy="263525"/>
            <a:chOff x="1871277" y="1576300"/>
            <a:chExt cx="1128371" cy="437861"/>
          </a:xfrm>
        </p:grpSpPr>
        <p:sp>
          <p:nvSpPr>
            <p:cNvPr id="207" name="Oval 20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Rectangle 20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Oval 20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0" name="Freeform 209"/>
            <p:cNvSpPr/>
            <p:nvPr/>
          </p:nvSpPr>
          <p:spPr bwMode="auto">
            <a:xfrm>
              <a:off x="2159371" y="1673896"/>
              <a:ext cx="548751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4" name="Straight Connector 213"/>
            <p:cNvCxnSpPr>
              <a:cxnSpLocks noChangeShapeType="1"/>
              <a:endCxn id="20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" name="Straight Connector 21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4" name="Group 347"/>
          <p:cNvGrpSpPr>
            <a:grpSpLocks/>
          </p:cNvGrpSpPr>
          <p:nvPr/>
        </p:nvGrpSpPr>
        <p:grpSpPr bwMode="auto">
          <a:xfrm>
            <a:off x="6169025" y="4416425"/>
            <a:ext cx="522288" cy="261938"/>
            <a:chOff x="1871277" y="1576300"/>
            <a:chExt cx="1128371" cy="437861"/>
          </a:xfrm>
        </p:grpSpPr>
        <p:sp>
          <p:nvSpPr>
            <p:cNvPr id="217" name="Oval 21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Rectangle 21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Oval 21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2159371" y="1674488"/>
              <a:ext cx="548751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4" name="Straight Connector 223"/>
            <p:cNvCxnSpPr>
              <a:cxnSpLocks noChangeShapeType="1"/>
              <a:endCxn id="21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" name="Straight Connector 22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5" name="Group 347"/>
          <p:cNvGrpSpPr>
            <a:grpSpLocks/>
          </p:cNvGrpSpPr>
          <p:nvPr/>
        </p:nvGrpSpPr>
        <p:grpSpPr bwMode="auto">
          <a:xfrm>
            <a:off x="5149850" y="4714875"/>
            <a:ext cx="523875" cy="263525"/>
            <a:chOff x="1871277" y="1576300"/>
            <a:chExt cx="1128371" cy="437861"/>
          </a:xfrm>
        </p:grpSpPr>
        <p:sp>
          <p:nvSpPr>
            <p:cNvPr id="227" name="Oval 22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Rectangle 22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Oval 22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0" name="Freeform 229"/>
            <p:cNvSpPr/>
            <p:nvPr/>
          </p:nvSpPr>
          <p:spPr bwMode="auto">
            <a:xfrm>
              <a:off x="2158499" y="1673896"/>
              <a:ext cx="550509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4" name="Straight Connector 233"/>
            <p:cNvCxnSpPr>
              <a:cxnSpLocks noChangeShapeType="1"/>
              <a:endCxn id="22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" name="Straight Connector 23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945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Some logistics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Class Web site: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www.cs.hmc.edu/~geoff/cs125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Class calendar: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Linked from Web site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Gives reading assignments and lecture schedule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Contains links to slides, labs, </a:t>
            </a:r>
            <a:r>
              <a:rPr lang="en-US" altLang="en-US" dirty="0" err="1">
                <a:solidFill>
                  <a:srgbClr val="000099"/>
                </a:solidFill>
                <a:latin typeface="+mn-lt"/>
                <a:ea typeface="Arial" pitchFamily="34" charset="0"/>
              </a:rPr>
              <a:t>homeworks</a:t>
            </a:r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, etc.</a:t>
            </a:r>
          </a:p>
          <a:p>
            <a:pPr marL="457200" lvl="1" indent="0" eaLnBrk="1" hangingPunct="1"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Textbook: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Kurose &amp; Ross, Computer Networking, 7</a:t>
            </a:r>
            <a:r>
              <a:rPr lang="en-US" altLang="en-US" baseline="30000" dirty="0">
                <a:solidFill>
                  <a:srgbClr val="000099"/>
                </a:solidFill>
                <a:latin typeface="+mn-lt"/>
                <a:ea typeface="Arial" pitchFamily="34" charset="0"/>
              </a:rPr>
              <a:t>th</a:t>
            </a:r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 Edition (required)</a:t>
            </a:r>
          </a:p>
          <a:p>
            <a:pPr marL="457200" lvl="1" indent="0" eaLnBrk="1" hangingPunct="1"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Labs: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Tuesday 4:15-5:30 (some overlap with CS 5)</a:t>
            </a:r>
          </a:p>
          <a:p>
            <a:pPr marL="457200" lvl="1" indent="0" eaLnBrk="1" hangingPunct="1"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Office &amp; Group Study Hours: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McGregor 329</a:t>
            </a:r>
          </a:p>
          <a:p>
            <a:pPr lvl="2" eaLnBrk="1" hangingPunct="1"/>
            <a:r>
              <a:rPr lang="en-US" altLang="en-US" dirty="0">
                <a:solidFill>
                  <a:srgbClr val="000099"/>
                </a:solidFill>
                <a:latin typeface="+mn-lt"/>
                <a:ea typeface="Arial" pitchFamily="34" charset="0"/>
              </a:rPr>
              <a:t>See Web site or office door for group study hours</a:t>
            </a:r>
          </a:p>
          <a:p>
            <a:pPr marL="457200" lvl="1" indent="0" eaLnBrk="1" hangingPunct="1">
              <a:buNone/>
            </a:pPr>
            <a:endParaRPr lang="en-US" altLang="en-US" dirty="0">
              <a:solidFill>
                <a:srgbClr val="000099"/>
              </a:solidFill>
              <a:latin typeface="+mn-lt"/>
              <a:ea typeface="Arial" pitchFamily="34" charset="0"/>
            </a:endParaRPr>
          </a:p>
        </p:txBody>
      </p:sp>
      <p:sp>
        <p:nvSpPr>
          <p:cNvPr id="194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26FE07C-4E05-4A42-9F8E-B1DEDD6AB562}" type="slidenum">
              <a:rPr lang="en-US" altLang="en-US" sz="1200">
                <a:latin typeface="Tahoma" pitchFamily="34" charset="0"/>
              </a:rPr>
              <a:pPr/>
              <a:t>3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773977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/>
          <p:cNvCxnSpPr/>
          <p:nvPr/>
        </p:nvCxnSpPr>
        <p:spPr bwMode="auto">
          <a:xfrm rot="16200000" flipH="1">
            <a:off x="5373687" y="2093913"/>
            <a:ext cx="557213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/>
          <p:cNvCxnSpPr/>
          <p:nvPr/>
        </p:nvCxnSpPr>
        <p:spPr bwMode="auto">
          <a:xfrm rot="5400000">
            <a:off x="5768182" y="1988344"/>
            <a:ext cx="444500" cy="350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/>
          <p:cNvCxnSpPr/>
          <p:nvPr/>
        </p:nvCxnSpPr>
        <p:spPr bwMode="auto">
          <a:xfrm>
            <a:off x="5043488" y="2374900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/>
          <p:cNvGrpSpPr>
            <a:grpSpLocks/>
          </p:cNvGrpSpPr>
          <p:nvPr/>
        </p:nvGrpSpPr>
        <p:grpSpPr bwMode="auto">
          <a:xfrm>
            <a:off x="5443538" y="2192338"/>
            <a:ext cx="815975" cy="449262"/>
            <a:chOff x="1871277" y="1576300"/>
            <a:chExt cx="1128371" cy="437861"/>
          </a:xfrm>
        </p:grpSpPr>
        <p:sp>
          <p:nvSpPr>
            <p:cNvPr id="129" name="Oval 12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0" name="Rectangle 12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2" name="Freeform 13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6" name="Straight Connector 135"/>
            <p:cNvCxnSpPr>
              <a:cxnSpLocks noChangeShapeType="1"/>
              <a:endCxn id="13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" name="Straight Connector 13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4517" name="Group 347"/>
          <p:cNvGrpSpPr>
            <a:grpSpLocks/>
          </p:cNvGrpSpPr>
          <p:nvPr/>
        </p:nvGrpSpPr>
        <p:grpSpPr bwMode="auto">
          <a:xfrm>
            <a:off x="7618413" y="2201863"/>
            <a:ext cx="815975" cy="449262"/>
            <a:chOff x="1871277" y="1576300"/>
            <a:chExt cx="1128371" cy="437861"/>
          </a:xfrm>
        </p:grpSpPr>
        <p:sp>
          <p:nvSpPr>
            <p:cNvPr id="119" name="Oval 11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0" name="Rectangle 11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6" name="Straight Connector 125"/>
            <p:cNvCxnSpPr>
              <a:cxnSpLocks noChangeShapeType="1"/>
              <a:endCxn id="12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Straight Connector 12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88" name="Straight Connector 387"/>
          <p:cNvCxnSpPr/>
          <p:nvPr/>
        </p:nvCxnSpPr>
        <p:spPr bwMode="auto">
          <a:xfrm rot="16200000" flipV="1">
            <a:off x="7853363" y="4473575"/>
            <a:ext cx="557212" cy="147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/>
          <p:cNvCxnSpPr/>
          <p:nvPr/>
        </p:nvCxnSpPr>
        <p:spPr bwMode="auto">
          <a:xfrm rot="5400000" flipH="1" flipV="1">
            <a:off x="7604126" y="4460875"/>
            <a:ext cx="501650" cy="117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/>
          <p:cNvGrpSpPr>
            <a:grpSpLocks/>
          </p:cNvGrpSpPr>
          <p:nvPr/>
        </p:nvGrpSpPr>
        <p:grpSpPr bwMode="auto">
          <a:xfrm>
            <a:off x="7667625" y="3878263"/>
            <a:ext cx="815975" cy="449262"/>
            <a:chOff x="1871277" y="1576300"/>
            <a:chExt cx="1128371" cy="437861"/>
          </a:xfrm>
        </p:grpSpPr>
        <p:sp>
          <p:nvSpPr>
            <p:cNvPr id="109" name="Oval 10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0" name="Rectangle 10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6" name="Straight Connector 115"/>
            <p:cNvCxnSpPr>
              <a:cxnSpLocks noChangeShapeType="1"/>
              <a:endCxn id="11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11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64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465138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Alternative core: circuit switching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77827" name="Rectangle 1027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5925" y="1236663"/>
            <a:ext cx="4465638" cy="4648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end-end resources allocated to, reserved for “</a:t>
            </a:r>
            <a:r>
              <a:rPr lang="en-US" altLang="ja-JP" dirty="0">
                <a:solidFill>
                  <a:srgbClr val="CC0000"/>
                </a:solidFill>
                <a:ea typeface="ＭＳ Ｐゴシック" charset="-128"/>
              </a:rPr>
              <a:t>call” between source &amp; </a:t>
            </a:r>
            <a:r>
              <a:rPr lang="en-US" altLang="ja-JP" dirty="0" err="1">
                <a:solidFill>
                  <a:srgbClr val="CC0000"/>
                </a:solidFill>
                <a:ea typeface="ＭＳ Ｐゴシック" charset="-128"/>
              </a:rPr>
              <a:t>dest</a:t>
            </a:r>
            <a:r>
              <a:rPr lang="en-US" altLang="ja-JP" dirty="0">
                <a:solidFill>
                  <a:srgbClr val="CC0000"/>
                </a:solidFill>
                <a:ea typeface="ＭＳ Ｐゴシック" charset="-128"/>
              </a:rPr>
              <a:t>: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in diagram, each link has four circuits. </a:t>
            </a:r>
          </a:p>
          <a:p>
            <a:pPr marL="682625" lvl="1" indent="-225425" eaLnBrk="1" hangingPunct="1"/>
            <a:r>
              <a:rPr lang="en-US" altLang="en-US" dirty="0">
                <a:ea typeface="ＭＳ Ｐゴシック" charset="-128"/>
              </a:rPr>
              <a:t>call gets 2</a:t>
            </a:r>
            <a:r>
              <a:rPr lang="en-US" altLang="en-US" baseline="30000" dirty="0">
                <a:ea typeface="ＭＳ Ｐゴシック" charset="-128"/>
              </a:rPr>
              <a:t>nd</a:t>
            </a:r>
            <a:r>
              <a:rPr lang="en-US" altLang="en-US" dirty="0">
                <a:ea typeface="ＭＳ Ｐゴシック" charset="-128"/>
              </a:rPr>
              <a:t> circuit in top link and 1</a:t>
            </a:r>
            <a:r>
              <a:rPr lang="en-US" altLang="en-US" baseline="30000" dirty="0">
                <a:ea typeface="ＭＳ Ｐゴシック" charset="-128"/>
              </a:rPr>
              <a:t>st</a:t>
            </a:r>
            <a:r>
              <a:rPr lang="en-US" altLang="en-US" dirty="0">
                <a:ea typeface="ＭＳ Ｐゴシック" charset="-128"/>
              </a:rPr>
              <a:t> circuit in right link.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dedicated resources: no sharing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circuit-like (guaranteed) performance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circuit segment idle if not used by call </a:t>
            </a:r>
            <a:r>
              <a:rPr lang="en-US" altLang="en-US" sz="2400" i="1" dirty="0">
                <a:solidFill>
                  <a:srgbClr val="000099"/>
                </a:solidFill>
                <a:ea typeface="ＭＳ Ｐゴシック" charset="-128"/>
              </a:rPr>
              <a:t>(no sharing)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commonly used in traditional telephone networks</a:t>
            </a:r>
          </a:p>
        </p:txBody>
      </p:sp>
      <p:pic>
        <p:nvPicPr>
          <p:cNvPr id="64524" name="Picture 69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852488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56DAB047-4105-410A-9420-FDD607D0065B}" type="slidenum">
              <a:rPr lang="en-US" altLang="en-US" sz="1200">
                <a:latin typeface="Tahoma" pitchFamily="34" charset="0"/>
              </a:rPr>
              <a:pPr/>
              <a:t>30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64526" name="Group 100"/>
          <p:cNvGrpSpPr>
            <a:grpSpLocks/>
          </p:cNvGrpSpPr>
          <p:nvPr/>
        </p:nvGrpSpPr>
        <p:grpSpPr bwMode="auto">
          <a:xfrm>
            <a:off x="4749800" y="1371600"/>
            <a:ext cx="631825" cy="503238"/>
            <a:chOff x="-44" y="1473"/>
            <a:chExt cx="981" cy="1105"/>
          </a:xfrm>
        </p:grpSpPr>
        <p:pic>
          <p:nvPicPr>
            <p:cNvPr id="6458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/>
          <p:cNvGrpSpPr>
            <a:grpSpLocks/>
          </p:cNvGrpSpPr>
          <p:nvPr/>
        </p:nvGrpSpPr>
        <p:grpSpPr bwMode="auto">
          <a:xfrm>
            <a:off x="8499475" y="4603750"/>
            <a:ext cx="631825" cy="503238"/>
            <a:chOff x="-44" y="1473"/>
            <a:chExt cx="981" cy="1105"/>
          </a:xfrm>
        </p:grpSpPr>
        <p:pic>
          <p:nvPicPr>
            <p:cNvPr id="64580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/>
          <p:cNvSpPr/>
          <p:nvPr/>
        </p:nvSpPr>
        <p:spPr bwMode="auto">
          <a:xfrm>
            <a:off x="6273800" y="2319338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/>
          <p:cNvSpPr/>
          <p:nvPr/>
        </p:nvSpPr>
        <p:spPr bwMode="auto">
          <a:xfrm>
            <a:off x="6273800" y="2374900"/>
            <a:ext cx="1346200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/>
          <p:cNvSpPr/>
          <p:nvPr/>
        </p:nvSpPr>
        <p:spPr bwMode="auto">
          <a:xfrm>
            <a:off x="6273800" y="2430463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/>
          <p:cNvSpPr/>
          <p:nvPr/>
        </p:nvSpPr>
        <p:spPr bwMode="auto">
          <a:xfrm>
            <a:off x="6273800" y="2486025"/>
            <a:ext cx="1346200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/>
          <p:cNvGrpSpPr>
            <a:grpSpLocks/>
          </p:cNvGrpSpPr>
          <p:nvPr/>
        </p:nvGrpSpPr>
        <p:grpSpPr bwMode="auto">
          <a:xfrm>
            <a:off x="5570538" y="3878263"/>
            <a:ext cx="760412" cy="390525"/>
            <a:chOff x="2356" y="1300"/>
            <a:chExt cx="555" cy="194"/>
          </a:xfrm>
        </p:grpSpPr>
        <p:sp>
          <p:nvSpPr>
            <p:cNvPr id="645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45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45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64575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/>
          <p:cNvGrpSpPr>
            <a:grpSpLocks/>
          </p:cNvGrpSpPr>
          <p:nvPr/>
        </p:nvGrpSpPr>
        <p:grpSpPr bwMode="auto">
          <a:xfrm rot="5400000">
            <a:off x="5280818" y="3120232"/>
            <a:ext cx="1281113" cy="234950"/>
            <a:chOff x="4876800" y="1143000"/>
            <a:chExt cx="1752600" cy="304800"/>
          </a:xfrm>
        </p:grpSpPr>
        <p:sp>
          <p:nvSpPr>
            <p:cNvPr id="402" name="Rectangle 401"/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/>
          <p:cNvGrpSpPr>
            <a:grpSpLocks/>
          </p:cNvGrpSpPr>
          <p:nvPr/>
        </p:nvGrpSpPr>
        <p:grpSpPr bwMode="auto">
          <a:xfrm>
            <a:off x="6350000" y="3990975"/>
            <a:ext cx="1328738" cy="222250"/>
            <a:chOff x="4876800" y="1143000"/>
            <a:chExt cx="1752600" cy="304800"/>
          </a:xfrm>
        </p:grpSpPr>
        <p:sp>
          <p:nvSpPr>
            <p:cNvPr id="398" name="Rectangle 397"/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/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/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/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/>
          <p:cNvSpPr/>
          <p:nvPr/>
        </p:nvSpPr>
        <p:spPr bwMode="auto">
          <a:xfrm rot="5400000">
            <a:off x="7478712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/>
          <p:cNvSpPr/>
          <p:nvPr/>
        </p:nvSpPr>
        <p:spPr bwMode="auto">
          <a:xfrm rot="5400000">
            <a:off x="7419975" y="3208338"/>
            <a:ext cx="1281113" cy="5873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/>
          <p:cNvSpPr/>
          <p:nvPr/>
        </p:nvSpPr>
        <p:spPr bwMode="auto">
          <a:xfrm rot="5400000">
            <a:off x="7361237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/>
          <p:cNvSpPr/>
          <p:nvPr/>
        </p:nvSpPr>
        <p:spPr bwMode="auto">
          <a:xfrm rot="5400000">
            <a:off x="7302500" y="3208338"/>
            <a:ext cx="128111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/>
          <p:cNvSpPr/>
          <p:nvPr/>
        </p:nvSpPr>
        <p:spPr bwMode="auto">
          <a:xfrm rot="3198033">
            <a:off x="5179219" y="1955006"/>
            <a:ext cx="654050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/>
          <p:cNvSpPr/>
          <p:nvPr/>
        </p:nvSpPr>
        <p:spPr bwMode="auto">
          <a:xfrm rot="3198033">
            <a:off x="8226425" y="4462463"/>
            <a:ext cx="65246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/>
          <p:cNvCxnSpPr>
            <a:endCxn id="64576" idx="0"/>
          </p:cNvCxnSpPr>
          <p:nvPr/>
        </p:nvCxnSpPr>
        <p:spPr bwMode="auto">
          <a:xfrm>
            <a:off x="5043488" y="3990975"/>
            <a:ext cx="528637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/>
          <p:cNvCxnSpPr>
            <a:endCxn id="64574" idx="1"/>
          </p:cNvCxnSpPr>
          <p:nvPr/>
        </p:nvCxnSpPr>
        <p:spPr bwMode="auto">
          <a:xfrm>
            <a:off x="5218113" y="3600450"/>
            <a:ext cx="461962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>
            <a:endCxn id="64572" idx="3"/>
          </p:cNvCxnSpPr>
          <p:nvPr/>
        </p:nvCxnSpPr>
        <p:spPr bwMode="auto">
          <a:xfrm flipV="1">
            <a:off x="5159375" y="4237038"/>
            <a:ext cx="522288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 bwMode="auto">
          <a:xfrm rot="5400000" flipH="1" flipV="1">
            <a:off x="5495132" y="4461669"/>
            <a:ext cx="501650" cy="1158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/>
          <p:cNvCxnSpPr/>
          <p:nvPr/>
        </p:nvCxnSpPr>
        <p:spPr bwMode="auto">
          <a:xfrm rot="10800000">
            <a:off x="8440738" y="4102100"/>
            <a:ext cx="703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/>
          <p:cNvCxnSpPr/>
          <p:nvPr/>
        </p:nvCxnSpPr>
        <p:spPr bwMode="auto">
          <a:xfrm rot="16200000" flipH="1">
            <a:off x="7707313" y="1914525"/>
            <a:ext cx="557212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/>
          <p:cNvGrpSpPr>
            <a:grpSpLocks/>
          </p:cNvGrpSpPr>
          <p:nvPr/>
        </p:nvGrpSpPr>
        <p:grpSpPr bwMode="auto">
          <a:xfrm>
            <a:off x="7972425" y="1371600"/>
            <a:ext cx="630238" cy="503238"/>
            <a:chOff x="-44" y="1473"/>
            <a:chExt cx="981" cy="1105"/>
          </a:xfrm>
        </p:grpSpPr>
        <p:pic>
          <p:nvPicPr>
            <p:cNvPr id="6456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/>
          <p:cNvCxnSpPr/>
          <p:nvPr/>
        </p:nvCxnSpPr>
        <p:spPr bwMode="auto">
          <a:xfrm rot="5400000">
            <a:off x="8161338" y="1751013"/>
            <a:ext cx="500062" cy="41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/>
          <p:cNvSpPr/>
          <p:nvPr/>
        </p:nvSpPr>
        <p:spPr bwMode="auto">
          <a:xfrm rot="1015003">
            <a:off x="5665788" y="2289175"/>
            <a:ext cx="601662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/>
          <p:cNvSpPr/>
          <p:nvPr/>
        </p:nvSpPr>
        <p:spPr bwMode="auto">
          <a:xfrm rot="2465437" flipV="1">
            <a:off x="7880350" y="4048125"/>
            <a:ext cx="522288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/>
          <p:cNvSpPr/>
          <p:nvPr/>
        </p:nvSpPr>
        <p:spPr bwMode="auto">
          <a:xfrm rot="2177866" flipV="1">
            <a:off x="7605713" y="2474913"/>
            <a:ext cx="382587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/>
          <p:cNvGrpSpPr>
            <a:grpSpLocks/>
          </p:cNvGrpSpPr>
          <p:nvPr/>
        </p:nvGrpSpPr>
        <p:grpSpPr bwMode="auto">
          <a:xfrm>
            <a:off x="5529263" y="3871913"/>
            <a:ext cx="815975" cy="449262"/>
            <a:chOff x="1871277" y="1576300"/>
            <a:chExt cx="1128371" cy="437861"/>
          </a:xfrm>
        </p:grpSpPr>
        <p:sp>
          <p:nvSpPr>
            <p:cNvPr id="89" name="Oval 8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6" name="Straight Connector 95"/>
            <p:cNvCxnSpPr>
              <a:cxnSpLocks noChangeShapeType="1"/>
              <a:endCxn id="9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9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66562" name="Picture 10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063" y="76041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638" y="71438"/>
            <a:ext cx="8462962" cy="94773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Circuit switching: FDM </a:t>
            </a:r>
            <a:r>
              <a:rPr lang="en-US" altLang="en-US" sz="3600">
                <a:ea typeface="ＭＳ Ｐゴシック" charset="-128"/>
              </a:rPr>
              <a:t>versus</a:t>
            </a:r>
            <a:r>
              <a:rPr lang="en-US" altLang="en-US" sz="4000">
                <a:ea typeface="ＭＳ Ｐゴシック" charset="-128"/>
              </a:rPr>
              <a:t> TDM</a:t>
            </a:r>
            <a:endParaRPr lang="fr-FR" altLang="en-US" sz="4000">
              <a:ea typeface="ＭＳ Ｐゴシック" charset="-128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93700" y="1585913"/>
            <a:ext cx="7239000" cy="2438400"/>
            <a:chOff x="288" y="1007"/>
            <a:chExt cx="4560" cy="1536"/>
          </a:xfrm>
        </p:grpSpPr>
        <p:sp>
          <p:nvSpPr>
            <p:cNvPr id="66659" name="Text Box 4"/>
            <p:cNvSpPr txBox="1">
              <a:spLocks noChangeArrowheads="1"/>
            </p:cNvSpPr>
            <p:nvPr/>
          </p:nvSpPr>
          <p:spPr bwMode="auto">
            <a:xfrm>
              <a:off x="288" y="1007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/>
                <a:t>FDM</a:t>
              </a:r>
              <a:endParaRPr lang="fr-FR" altLang="en-US"/>
            </a:p>
          </p:txBody>
        </p:sp>
        <p:grpSp>
          <p:nvGrpSpPr>
            <p:cNvPr id="66660" name="Group 5"/>
            <p:cNvGrpSpPr>
              <a:grpSpLocks/>
            </p:cNvGrpSpPr>
            <p:nvPr/>
          </p:nvGrpSpPr>
          <p:grpSpPr bwMode="auto">
            <a:xfrm>
              <a:off x="720" y="1392"/>
              <a:ext cx="4128" cy="1151"/>
              <a:chOff x="720" y="1392"/>
              <a:chExt cx="4128" cy="1151"/>
            </a:xfrm>
          </p:grpSpPr>
          <p:sp>
            <p:nvSpPr>
              <p:cNvPr id="66661" name="Line 6"/>
              <p:cNvSpPr>
                <a:spLocks noChangeShapeType="1"/>
              </p:cNvSpPr>
              <p:nvPr/>
            </p:nvSpPr>
            <p:spPr bwMode="auto">
              <a:xfrm flipV="1">
                <a:off x="1728" y="1392"/>
                <a:ext cx="0" cy="81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2" name="Text Box 7"/>
              <p:cNvSpPr txBox="1">
                <a:spLocks noChangeArrowheads="1"/>
              </p:cNvSpPr>
              <p:nvPr/>
            </p:nvSpPr>
            <p:spPr bwMode="auto">
              <a:xfrm>
                <a:off x="720" y="1680"/>
                <a:ext cx="96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frequency</a:t>
                </a:r>
                <a:endParaRPr lang="fr-FR" altLang="en-US"/>
              </a:p>
            </p:txBody>
          </p:sp>
          <p:sp>
            <p:nvSpPr>
              <p:cNvPr id="66663" name="Line 8"/>
              <p:cNvSpPr>
                <a:spLocks noChangeShapeType="1"/>
              </p:cNvSpPr>
              <p:nvPr/>
            </p:nvSpPr>
            <p:spPr bwMode="auto">
              <a:xfrm>
                <a:off x="1728" y="2208"/>
                <a:ext cx="312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4" name="Text Box 9"/>
              <p:cNvSpPr txBox="1">
                <a:spLocks noChangeArrowheads="1"/>
              </p:cNvSpPr>
              <p:nvPr/>
            </p:nvSpPr>
            <p:spPr bwMode="auto">
              <a:xfrm>
                <a:off x="3048" y="2255"/>
                <a:ext cx="47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time</a:t>
                </a:r>
                <a:endParaRPr lang="fr-FR" altLang="en-US"/>
              </a:p>
            </p:txBody>
          </p:sp>
          <p:sp>
            <p:nvSpPr>
              <p:cNvPr id="66665" name="Rectangle 10"/>
              <p:cNvSpPr>
                <a:spLocks noChangeArrowheads="1"/>
              </p:cNvSpPr>
              <p:nvPr/>
            </p:nvSpPr>
            <p:spPr bwMode="auto">
              <a:xfrm>
                <a:off x="1776" y="1584"/>
                <a:ext cx="2880" cy="576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</p:grpSp>
      </p:grpSp>
      <p:sp>
        <p:nvSpPr>
          <p:cNvPr id="55307" name="Rectangle 11"/>
          <p:cNvSpPr>
            <a:spLocks noChangeArrowheads="1"/>
          </p:cNvSpPr>
          <p:nvPr/>
        </p:nvSpPr>
        <p:spPr bwMode="auto">
          <a:xfrm>
            <a:off x="2743200" y="251460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55308" name="Rectangle 12"/>
          <p:cNvSpPr>
            <a:spLocks noChangeArrowheads="1"/>
          </p:cNvSpPr>
          <p:nvPr/>
        </p:nvSpPr>
        <p:spPr bwMode="auto">
          <a:xfrm>
            <a:off x="2743200" y="274320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2743200" y="297180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2743200" y="320040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381000" y="3748088"/>
            <a:ext cx="7239000" cy="2516187"/>
            <a:chOff x="288" y="2543"/>
            <a:chExt cx="4560" cy="1585"/>
          </a:xfrm>
        </p:grpSpPr>
        <p:sp>
          <p:nvSpPr>
            <p:cNvPr id="66653" name="Text Box 16"/>
            <p:cNvSpPr txBox="1">
              <a:spLocks noChangeArrowheads="1"/>
            </p:cNvSpPr>
            <p:nvPr/>
          </p:nvSpPr>
          <p:spPr bwMode="auto">
            <a:xfrm>
              <a:off x="288" y="2543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/>
                <a:t>TDM</a:t>
              </a:r>
              <a:endParaRPr lang="fr-FR" altLang="en-US"/>
            </a:p>
          </p:txBody>
        </p:sp>
        <p:sp>
          <p:nvSpPr>
            <p:cNvPr id="66654" name="Line 17"/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Text Box 18"/>
            <p:cNvSpPr txBox="1">
              <a:spLocks noChangeArrowheads="1"/>
            </p:cNvSpPr>
            <p:nvPr/>
          </p:nvSpPr>
          <p:spPr bwMode="auto">
            <a:xfrm>
              <a:off x="720" y="3265"/>
              <a:ext cx="96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/>
                <a:t>frequency</a:t>
              </a:r>
              <a:endParaRPr lang="fr-FR" altLang="en-US"/>
            </a:p>
          </p:txBody>
        </p:sp>
        <p:sp>
          <p:nvSpPr>
            <p:cNvPr id="66656" name="Line 19"/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Text Box 20"/>
            <p:cNvSpPr txBox="1">
              <a:spLocks noChangeArrowheads="1"/>
            </p:cNvSpPr>
            <p:nvPr/>
          </p:nvSpPr>
          <p:spPr bwMode="auto">
            <a:xfrm>
              <a:off x="3048" y="3840"/>
              <a:ext cx="47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/>
                <a:t>time</a:t>
              </a:r>
              <a:endParaRPr lang="fr-FR" altLang="en-US"/>
            </a:p>
          </p:txBody>
        </p:sp>
        <p:sp>
          <p:nvSpPr>
            <p:cNvPr id="66658" name="Rectangle 21"/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5" name="Group 22"/>
          <p:cNvGrpSpPr>
            <a:grpSpLocks/>
          </p:cNvGrpSpPr>
          <p:nvPr/>
        </p:nvGrpSpPr>
        <p:grpSpPr bwMode="auto">
          <a:xfrm>
            <a:off x="2743200" y="4740275"/>
            <a:ext cx="3886200" cy="914400"/>
            <a:chOff x="1776" y="3168"/>
            <a:chExt cx="2448" cy="576"/>
          </a:xfrm>
        </p:grpSpPr>
        <p:sp>
          <p:nvSpPr>
            <p:cNvPr id="66648" name="Rectangle 23"/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9" name="Rectangle 24"/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50" name="Rectangle 25"/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51" name="Rectangle 26"/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52" name="Rectangle 27"/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6" name="Group 28"/>
          <p:cNvGrpSpPr>
            <a:grpSpLocks/>
          </p:cNvGrpSpPr>
          <p:nvPr/>
        </p:nvGrpSpPr>
        <p:grpSpPr bwMode="auto">
          <a:xfrm>
            <a:off x="2971800" y="4740275"/>
            <a:ext cx="3886200" cy="914400"/>
            <a:chOff x="1920" y="3168"/>
            <a:chExt cx="2448" cy="576"/>
          </a:xfrm>
        </p:grpSpPr>
        <p:sp>
          <p:nvSpPr>
            <p:cNvPr id="66643" name="Rectangle 29"/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4" name="Rectangle 30"/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5" name="Rectangle 31"/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6" name="Rectangle 32"/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7" name="Rectangle 33"/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7" name="Group 34"/>
          <p:cNvGrpSpPr>
            <a:grpSpLocks/>
          </p:cNvGrpSpPr>
          <p:nvPr/>
        </p:nvGrpSpPr>
        <p:grpSpPr bwMode="auto">
          <a:xfrm>
            <a:off x="3200400" y="4740275"/>
            <a:ext cx="3886200" cy="914400"/>
            <a:chOff x="2064" y="3168"/>
            <a:chExt cx="2448" cy="576"/>
          </a:xfrm>
        </p:grpSpPr>
        <p:sp>
          <p:nvSpPr>
            <p:cNvPr id="66638" name="Rectangle 35"/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9" name="Rectangle 36"/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0" name="Rectangle 37"/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1" name="Rectangle 38"/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2" name="Rectangle 39"/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8" name="Group 40"/>
          <p:cNvGrpSpPr>
            <a:grpSpLocks/>
          </p:cNvGrpSpPr>
          <p:nvPr/>
        </p:nvGrpSpPr>
        <p:grpSpPr bwMode="auto">
          <a:xfrm>
            <a:off x="3429000" y="4740275"/>
            <a:ext cx="3886200" cy="914400"/>
            <a:chOff x="2208" y="3168"/>
            <a:chExt cx="2448" cy="576"/>
          </a:xfrm>
        </p:grpSpPr>
        <p:sp>
          <p:nvSpPr>
            <p:cNvPr id="66633" name="Rectangle 41"/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4" name="Rectangle 42"/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5" name="Rectangle 43"/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6" name="Rectangle 44"/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7" name="Rectangle 45"/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9" name="Group 46"/>
          <p:cNvGrpSpPr>
            <a:grpSpLocks/>
          </p:cNvGrpSpPr>
          <p:nvPr/>
        </p:nvGrpSpPr>
        <p:grpSpPr bwMode="auto">
          <a:xfrm>
            <a:off x="2743200" y="2743200"/>
            <a:ext cx="4572000" cy="457200"/>
            <a:chOff x="1776" y="1728"/>
            <a:chExt cx="2880" cy="288"/>
          </a:xfrm>
        </p:grpSpPr>
        <p:sp>
          <p:nvSpPr>
            <p:cNvPr id="66630" name="Line 47"/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Line 48"/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49"/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50"/>
          <p:cNvGrpSpPr>
            <a:grpSpLocks/>
          </p:cNvGrpSpPr>
          <p:nvPr/>
        </p:nvGrpSpPr>
        <p:grpSpPr bwMode="auto">
          <a:xfrm>
            <a:off x="2971800" y="4740275"/>
            <a:ext cx="4114800" cy="914400"/>
            <a:chOff x="1920" y="3168"/>
            <a:chExt cx="2592" cy="576"/>
          </a:xfrm>
        </p:grpSpPr>
        <p:sp>
          <p:nvSpPr>
            <p:cNvPr id="66611" name="Line 51"/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Line 52"/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Line 53"/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Line 54"/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Line 55"/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56"/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57"/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58"/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Line 59"/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Line 60"/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61"/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Line 62"/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Line 63"/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Line 64"/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Line 65"/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Line 66"/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Line 67"/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Line 68"/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Line 69"/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2743200" y="2628900"/>
            <a:ext cx="4572000" cy="685800"/>
            <a:chOff x="1776" y="1656"/>
            <a:chExt cx="2880" cy="432"/>
          </a:xfrm>
        </p:grpSpPr>
        <p:sp>
          <p:nvSpPr>
            <p:cNvPr id="66607" name="Line 71"/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72"/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73"/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Line 74"/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75"/>
          <p:cNvGrpSpPr>
            <a:grpSpLocks/>
          </p:cNvGrpSpPr>
          <p:nvPr/>
        </p:nvGrpSpPr>
        <p:grpSpPr bwMode="auto">
          <a:xfrm>
            <a:off x="2857500" y="4740275"/>
            <a:ext cx="4343400" cy="914400"/>
            <a:chOff x="1848" y="3168"/>
            <a:chExt cx="2736" cy="576"/>
          </a:xfrm>
        </p:grpSpPr>
        <p:sp>
          <p:nvSpPr>
            <p:cNvPr id="66587" name="Line 76"/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77"/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78"/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Line 79"/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80"/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81"/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82"/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Line 83"/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84"/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85"/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Line 86"/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Line 87"/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88"/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Line 89"/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Line 90"/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Line 91"/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Line 92"/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93"/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94"/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95"/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5368925" y="1257300"/>
            <a:ext cx="2709863" cy="952500"/>
            <a:chOff x="3477" y="216"/>
            <a:chExt cx="1707" cy="600"/>
          </a:xfrm>
        </p:grpSpPr>
        <p:grpSp>
          <p:nvGrpSpPr>
            <p:cNvPr id="66580" name="Group 100"/>
            <p:cNvGrpSpPr>
              <a:grpSpLocks/>
            </p:cNvGrpSpPr>
            <p:nvPr/>
          </p:nvGrpSpPr>
          <p:grpSpPr bwMode="auto">
            <a:xfrm>
              <a:off x="3477" y="528"/>
              <a:ext cx="1707" cy="288"/>
              <a:chOff x="3477" y="288"/>
              <a:chExt cx="1707" cy="288"/>
            </a:xfrm>
          </p:grpSpPr>
          <p:sp>
            <p:nvSpPr>
              <p:cNvPr id="66582" name="Text Box 101"/>
              <p:cNvSpPr txBox="1">
                <a:spLocks noChangeArrowheads="1"/>
              </p:cNvSpPr>
              <p:nvPr/>
            </p:nvSpPr>
            <p:spPr bwMode="auto">
              <a:xfrm>
                <a:off x="3477" y="288"/>
                <a:ext cx="74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4 users</a:t>
                </a:r>
                <a:endParaRPr lang="fr-FR" altLang="en-US"/>
              </a:p>
            </p:txBody>
          </p:sp>
          <p:sp>
            <p:nvSpPr>
              <p:cNvPr id="66583" name="Rectangle 102"/>
              <p:cNvSpPr>
                <a:spLocks noChangeArrowheads="1"/>
              </p:cNvSpPr>
              <p:nvPr/>
            </p:nvSpPr>
            <p:spPr bwMode="auto">
              <a:xfrm>
                <a:off x="4464" y="352"/>
                <a:ext cx="144" cy="144"/>
              </a:xfrm>
              <a:prstGeom prst="rect">
                <a:avLst/>
              </a:prstGeom>
              <a:solidFill>
                <a:srgbClr val="3366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66584" name="Rectangle 103"/>
              <p:cNvSpPr>
                <a:spLocks noChangeArrowheads="1"/>
              </p:cNvSpPr>
              <p:nvPr/>
            </p:nvSpPr>
            <p:spPr bwMode="auto">
              <a:xfrm>
                <a:off x="4656" y="352"/>
                <a:ext cx="144" cy="144"/>
              </a:xfrm>
              <a:prstGeom prst="rect">
                <a:avLst/>
              </a:prstGeom>
              <a:solidFill>
                <a:srgbClr val="99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66585" name="Rectangle 104"/>
              <p:cNvSpPr>
                <a:spLocks noChangeArrowheads="1"/>
              </p:cNvSpPr>
              <p:nvPr/>
            </p:nvSpPr>
            <p:spPr bwMode="auto">
              <a:xfrm>
                <a:off x="4848" y="352"/>
                <a:ext cx="144" cy="144"/>
              </a:xfrm>
              <a:prstGeom prst="rect">
                <a:avLst/>
              </a:prstGeom>
              <a:solidFill>
                <a:srgbClr val="FF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66586" name="Rectangle 105"/>
              <p:cNvSpPr>
                <a:spLocks noChangeArrowheads="1"/>
              </p:cNvSpPr>
              <p:nvPr/>
            </p:nvSpPr>
            <p:spPr bwMode="auto">
              <a:xfrm>
                <a:off x="5040" y="352"/>
                <a:ext cx="144" cy="144"/>
              </a:xfrm>
              <a:prstGeom prst="rect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</p:grpSp>
        <p:sp>
          <p:nvSpPr>
            <p:cNvPr id="66581" name="Text Box 106"/>
            <p:cNvSpPr txBox="1">
              <a:spLocks noChangeArrowheads="1"/>
            </p:cNvSpPr>
            <p:nvPr/>
          </p:nvSpPr>
          <p:spPr bwMode="auto">
            <a:xfrm>
              <a:off x="3480" y="216"/>
              <a:ext cx="9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/>
                <a:t>Example:</a:t>
              </a:r>
              <a:endParaRPr lang="fr-FR" altLang="en-US"/>
            </a:p>
          </p:txBody>
        </p:sp>
      </p:grpSp>
      <p:sp>
        <p:nvSpPr>
          <p:cNvPr id="6657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567288A-4D29-4379-BC2F-5CF5299E52C7}" type="slidenum">
              <a:rPr lang="en-US" altLang="en-US" sz="1200">
                <a:latin typeface="Tahoma" pitchFamily="34" charset="0"/>
              </a:rPr>
              <a:pPr/>
              <a:t>31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5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5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5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5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7" grpId="0" animBg="1"/>
      <p:bldP spid="55308" grpId="0" animBg="1"/>
      <p:bldP spid="55309" grpId="0" animBg="1"/>
      <p:bldP spid="55310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347"/>
          <p:cNvGrpSpPr>
            <a:grpSpLocks/>
          </p:cNvGrpSpPr>
          <p:nvPr/>
        </p:nvGrpSpPr>
        <p:grpSpPr bwMode="auto">
          <a:xfrm>
            <a:off x="6327775" y="2809875"/>
            <a:ext cx="1162050" cy="714375"/>
            <a:chOff x="1871277" y="1576300"/>
            <a:chExt cx="1128371" cy="437861"/>
          </a:xfrm>
        </p:grpSpPr>
        <p:sp>
          <p:nvSpPr>
            <p:cNvPr id="42" name="Oval 4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1871277" y="1739768"/>
              <a:ext cx="1128371" cy="11579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" name="Oval 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" name="Freeform 44"/>
            <p:cNvSpPr/>
            <p:nvPr/>
          </p:nvSpPr>
          <p:spPr bwMode="auto">
            <a:xfrm>
              <a:off x="2159536" y="1673602"/>
              <a:ext cx="548771" cy="160549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" name="Straight Connector 48"/>
            <p:cNvCxnSpPr>
              <a:cxnSpLocks noChangeShapeType="1"/>
              <a:endCxn id="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" name="Straight Connector 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0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68611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5438" y="177800"/>
            <a:ext cx="8001000" cy="76835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Packet switching versus circuit switching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6861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981200"/>
            <a:ext cx="3810000" cy="4648200"/>
          </a:xfrm>
        </p:spPr>
        <p:txBody>
          <a:bodyPr/>
          <a:lstStyle/>
          <a:p>
            <a:pPr marL="231775" indent="-231775" eaLnBrk="1" hangingPunct="1">
              <a:buSzPct val="75000"/>
              <a:buFont typeface="Wingdings" pitchFamily="2" charset="2"/>
              <a:buNone/>
              <a:tabLst>
                <a:tab pos="566738" algn="l"/>
              </a:tabLst>
            </a:pPr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example: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 dirty="0">
                <a:ea typeface="ＭＳ Ｐゴシック" charset="-128"/>
              </a:rPr>
              <a:t>1 Mb/s link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 dirty="0">
                <a:ea typeface="ＭＳ Ｐゴシック" charset="-128"/>
              </a:rPr>
              <a:t>each user: </a:t>
            </a: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itchFamily="34" charset="0"/>
              </a:rPr>
              <a:t>100 kb/s when “</a:t>
            </a:r>
            <a:r>
              <a:rPr lang="en-US" altLang="ja-JP" sz="2000" dirty="0">
                <a:ea typeface="ＭＳ Ｐゴシック" charset="-128"/>
              </a:rPr>
              <a:t>active”</a:t>
            </a: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itchFamily="34" charset="0"/>
              </a:rPr>
              <a:t>active 10% of time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endParaRPr lang="en-US" altLang="en-US" sz="2000" dirty="0">
              <a:ea typeface="Arial" pitchFamily="34" charset="0"/>
            </a:endParaRP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 dirty="0">
                <a:solidFill>
                  <a:srgbClr val="CC0000"/>
                </a:solidFill>
                <a:ea typeface="ＭＳ Ｐゴシック" charset="-128"/>
              </a:rPr>
              <a:t>circuit-switching:</a:t>
            </a:r>
            <a:r>
              <a:rPr lang="en-US" altLang="en-US" sz="2400" dirty="0">
                <a:ea typeface="ＭＳ Ｐゴシック" charset="-128"/>
              </a:rPr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 dirty="0">
                <a:ea typeface="Arial" pitchFamily="34" charset="0"/>
              </a:rPr>
              <a:t>10 users</a:t>
            </a: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 dirty="0">
                <a:solidFill>
                  <a:srgbClr val="CC0000"/>
                </a:solidFill>
                <a:ea typeface="ＭＳ Ｐゴシック" charset="-128"/>
              </a:rPr>
              <a:t>packet switching:</a:t>
            </a:r>
            <a:r>
              <a:rPr lang="en-US" altLang="en-US" sz="2400" dirty="0">
                <a:ea typeface="ＭＳ Ｐゴシック" charset="-128"/>
              </a:rPr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 dirty="0">
                <a:ea typeface="Arial" pitchFamily="34" charset="0"/>
              </a:rPr>
              <a:t>with 35 users, probability &gt; 10 active at same time is less than .0004 *</a:t>
            </a:r>
          </a:p>
          <a:p>
            <a:pPr marL="231775" indent="-231775" eaLnBrk="1" hangingPunct="1">
              <a:tabLst>
                <a:tab pos="566738" algn="l"/>
              </a:tabLst>
            </a:pPr>
            <a:endParaRPr lang="en-US" altLang="en-US" sz="2400" dirty="0">
              <a:ea typeface="ＭＳ Ｐゴシック" charset="-128"/>
            </a:endParaRPr>
          </a:p>
        </p:txBody>
      </p:sp>
      <p:sp>
        <p:nvSpPr>
          <p:cNvPr id="6861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68300" y="1122363"/>
            <a:ext cx="8715375" cy="6096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packet switching allows more users to use network!</a:t>
            </a:r>
          </a:p>
        </p:txBody>
      </p:sp>
      <p:sp>
        <p:nvSpPr>
          <p:cNvPr id="68615" name="Line 15"/>
          <p:cNvSpPr>
            <a:spLocks noChangeShapeType="1"/>
          </p:cNvSpPr>
          <p:nvPr/>
        </p:nvSpPr>
        <p:spPr bwMode="auto">
          <a:xfrm>
            <a:off x="5380038" y="2562225"/>
            <a:ext cx="83820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Line 16"/>
          <p:cNvSpPr>
            <a:spLocks noChangeShapeType="1"/>
          </p:cNvSpPr>
          <p:nvPr/>
        </p:nvSpPr>
        <p:spPr bwMode="auto">
          <a:xfrm>
            <a:off x="6218238" y="3019425"/>
            <a:ext cx="203835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Line 17"/>
          <p:cNvSpPr>
            <a:spLocks noChangeShapeType="1"/>
          </p:cNvSpPr>
          <p:nvPr/>
        </p:nvSpPr>
        <p:spPr bwMode="auto">
          <a:xfrm>
            <a:off x="6218238" y="3171825"/>
            <a:ext cx="20383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Line 18"/>
          <p:cNvSpPr>
            <a:spLocks noChangeShapeType="1"/>
          </p:cNvSpPr>
          <p:nvPr/>
        </p:nvSpPr>
        <p:spPr bwMode="auto">
          <a:xfrm flipV="1">
            <a:off x="5456238" y="3171825"/>
            <a:ext cx="762000" cy="6096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Text Box 19"/>
          <p:cNvSpPr txBox="1">
            <a:spLocks noChangeArrowheads="1"/>
          </p:cNvSpPr>
          <p:nvPr/>
        </p:nvSpPr>
        <p:spPr bwMode="auto">
          <a:xfrm>
            <a:off x="5145088" y="2740025"/>
            <a:ext cx="7302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000" i="1">
                <a:solidFill>
                  <a:srgbClr val="000099"/>
                </a:solidFill>
                <a:latin typeface="Gill Sans MT" pitchFamily="34" charset="0"/>
              </a:rPr>
              <a:t>N</a:t>
            </a:r>
            <a:r>
              <a:rPr lang="en-US" altLang="en-US" sz="2000">
                <a:solidFill>
                  <a:srgbClr val="000099"/>
                </a:solidFill>
                <a:latin typeface="Gill Sans MT" pitchFamily="34" charset="0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en-US" sz="2000">
                <a:solidFill>
                  <a:srgbClr val="000099"/>
                </a:solidFill>
                <a:latin typeface="Gill Sans MT" pitchFamily="34" charset="0"/>
              </a:rPr>
              <a:t>users</a:t>
            </a:r>
          </a:p>
        </p:txBody>
      </p:sp>
      <p:sp>
        <p:nvSpPr>
          <p:cNvPr id="68620" name="Text Box 20"/>
          <p:cNvSpPr txBox="1">
            <a:spLocks noChangeArrowheads="1"/>
          </p:cNvSpPr>
          <p:nvPr/>
        </p:nvSpPr>
        <p:spPr bwMode="auto">
          <a:xfrm>
            <a:off x="7542213" y="3303588"/>
            <a:ext cx="1468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/>
              <a:t>1 Mbps link</a:t>
            </a:r>
          </a:p>
        </p:txBody>
      </p:sp>
      <p:sp>
        <p:nvSpPr>
          <p:cNvPr id="68621" name="Line 47"/>
          <p:cNvSpPr>
            <a:spLocks noChangeShapeType="1"/>
          </p:cNvSpPr>
          <p:nvPr/>
        </p:nvSpPr>
        <p:spPr bwMode="auto">
          <a:xfrm>
            <a:off x="7491413" y="3100388"/>
            <a:ext cx="14097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22" name="Group 35"/>
          <p:cNvGrpSpPr>
            <a:grpSpLocks/>
          </p:cNvGrpSpPr>
          <p:nvPr/>
        </p:nvGrpSpPr>
        <p:grpSpPr bwMode="auto">
          <a:xfrm>
            <a:off x="4719638" y="4767263"/>
            <a:ext cx="4168775" cy="985837"/>
            <a:chOff x="3016" y="3097"/>
            <a:chExt cx="2626" cy="621"/>
          </a:xfrm>
        </p:grpSpPr>
        <p:sp>
          <p:nvSpPr>
            <p:cNvPr id="68632" name="Text Box 48"/>
            <p:cNvSpPr txBox="1">
              <a:spLocks noChangeArrowheads="1"/>
            </p:cNvSpPr>
            <p:nvPr/>
          </p:nvSpPr>
          <p:spPr bwMode="auto">
            <a:xfrm>
              <a:off x="3016" y="3097"/>
              <a:ext cx="262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itchFamily="34" charset="0"/>
                </a:rPr>
                <a:t>Q:</a:t>
              </a:r>
              <a:r>
                <a:rPr lang="en-US" altLang="en-US">
                  <a:latin typeface="Gill Sans MT" pitchFamily="34" charset="0"/>
                </a:rPr>
                <a:t> how did we get value 0.0004?</a:t>
              </a:r>
            </a:p>
          </p:txBody>
        </p:sp>
        <p:sp>
          <p:nvSpPr>
            <p:cNvPr id="68633" name="Text Box 48"/>
            <p:cNvSpPr txBox="1">
              <a:spLocks noChangeArrowheads="1"/>
            </p:cNvSpPr>
            <p:nvPr/>
          </p:nvSpPr>
          <p:spPr bwMode="auto">
            <a:xfrm>
              <a:off x="3031" y="3430"/>
              <a:ext cx="25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itchFamily="34" charset="0"/>
                </a:rPr>
                <a:t>Q:</a:t>
              </a:r>
              <a:r>
                <a:rPr lang="en-US" altLang="en-US">
                  <a:latin typeface="Gill Sans MT" pitchFamily="34" charset="0"/>
                </a:rPr>
                <a:t> what happens if &gt; 35 users ?</a:t>
              </a:r>
            </a:p>
          </p:txBody>
        </p:sp>
      </p:grpSp>
      <p:sp>
        <p:nvSpPr>
          <p:cNvPr id="68623" name="Text Box 34"/>
          <p:cNvSpPr txBox="1">
            <a:spLocks noChangeArrowheads="1"/>
          </p:cNvSpPr>
          <p:nvPr/>
        </p:nvSpPr>
        <p:spPr bwMode="auto">
          <a:xfrm rot="5273514">
            <a:off x="4791869" y="2780507"/>
            <a:ext cx="73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b="1"/>
              <a:t>…..</a:t>
            </a:r>
          </a:p>
        </p:txBody>
      </p:sp>
      <p:grpSp>
        <p:nvGrpSpPr>
          <p:cNvPr id="68624" name="Group 37"/>
          <p:cNvGrpSpPr>
            <a:grpSpLocks/>
          </p:cNvGrpSpPr>
          <p:nvPr/>
        </p:nvGrpSpPr>
        <p:grpSpPr bwMode="auto">
          <a:xfrm>
            <a:off x="4646613" y="2066925"/>
            <a:ext cx="779462" cy="679450"/>
            <a:chOff x="-44" y="1473"/>
            <a:chExt cx="981" cy="1105"/>
          </a:xfrm>
        </p:grpSpPr>
        <p:pic>
          <p:nvPicPr>
            <p:cNvPr id="68630" name="Picture 3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1" name="Freeform 3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8625" name="Group 40"/>
          <p:cNvGrpSpPr>
            <a:grpSpLocks/>
          </p:cNvGrpSpPr>
          <p:nvPr/>
        </p:nvGrpSpPr>
        <p:grpSpPr bwMode="auto">
          <a:xfrm>
            <a:off x="4651375" y="3392488"/>
            <a:ext cx="779463" cy="679450"/>
            <a:chOff x="-44" y="1473"/>
            <a:chExt cx="981" cy="1105"/>
          </a:xfrm>
        </p:grpSpPr>
        <p:pic>
          <p:nvPicPr>
            <p:cNvPr id="68628" name="Picture 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29" name="Freeform 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862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A2F2A821-16E8-4456-AAD6-4FBB92DFC669}" type="slidenum">
              <a:rPr lang="en-US" altLang="en-US" sz="1200">
                <a:latin typeface="Tahoma" pitchFamily="34" charset="0"/>
              </a:rPr>
              <a:pPr/>
              <a:t>32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68627" name="TextBox 1"/>
          <p:cNvSpPr txBox="1">
            <a:spLocks noChangeArrowheads="1"/>
          </p:cNvSpPr>
          <p:nvPr/>
        </p:nvSpPr>
        <p:spPr bwMode="auto">
          <a:xfrm>
            <a:off x="422275" y="6127750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FABACE-AEC6-487C-8EAC-5D131B04B161}"/>
                  </a:ext>
                </a:extLst>
              </p14:cNvPr>
              <p14:cNvContentPartPr/>
              <p14:nvPr/>
            </p14:nvContentPartPr>
            <p14:xfrm>
              <a:off x="857160" y="1500120"/>
              <a:ext cx="6894000" cy="3197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FABACE-AEC6-487C-8EAC-5D131B04B16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47800" y="1490760"/>
                <a:ext cx="6912720" cy="321588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065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31800" y="1720850"/>
            <a:ext cx="81962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ea typeface="ＭＳ Ｐゴシック" charset="-128"/>
              </a:rPr>
              <a:t>great for bursty data</a:t>
            </a: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resource sharing</a:t>
            </a: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simpler, no call setup</a:t>
            </a:r>
            <a:endParaRPr lang="en-US" altLang="en-US" sz="2000">
              <a:ea typeface="Arial" pitchFamily="34" charset="0"/>
            </a:endParaRP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  <a:ea typeface="ＭＳ Ｐゴシック" charset="-128"/>
              </a:rPr>
              <a:t>excessive congestion possible:</a:t>
            </a:r>
            <a:r>
              <a:rPr lang="en-US" altLang="en-US" sz="2400">
                <a:ea typeface="ＭＳ Ｐゴシック" charset="-128"/>
              </a:rPr>
              <a:t> packet delay and loss</a:t>
            </a: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protocols needed for reliable data transfer, congestion control</a:t>
            </a:r>
            <a:endParaRPr lang="en-US" altLang="en-US" sz="2000">
              <a:ea typeface="Arial" pitchFamily="34" charset="0"/>
            </a:endParaRPr>
          </a:p>
          <a:p>
            <a:pPr marL="287338" indent="-287338" eaLnBrk="1" hangingPunct="1"/>
            <a:r>
              <a:rPr lang="en-US" altLang="en-US" sz="2400" i="1">
                <a:solidFill>
                  <a:srgbClr val="CC0000"/>
                </a:solidFill>
                <a:ea typeface="ＭＳ Ｐゴシック" charset="-128"/>
              </a:rPr>
              <a:t>Q:</a:t>
            </a:r>
            <a:r>
              <a:rPr lang="en-US" altLang="en-US" sz="2400">
                <a:solidFill>
                  <a:srgbClr val="CC0000"/>
                </a:solidFill>
                <a:ea typeface="ＭＳ Ｐゴシック" charset="-128"/>
              </a:rPr>
              <a:t> How to provide circuit-like behavior?</a:t>
            </a: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bandwidth guarantees needed for audio/video apps</a:t>
            </a: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still an unsolved problem (chapter 7)</a:t>
            </a:r>
            <a:endParaRPr lang="en-US" altLang="en-US" sz="2000">
              <a:ea typeface="Arial" pitchFamily="34" charset="0"/>
            </a:endParaRPr>
          </a:p>
        </p:txBody>
      </p:sp>
      <p:sp>
        <p:nvSpPr>
          <p:cNvPr id="7065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74638" y="1196975"/>
            <a:ext cx="7620000" cy="6096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is packet switching a “</a:t>
            </a:r>
            <a:r>
              <a:rPr lang="en-US" altLang="ja-JP" dirty="0">
                <a:solidFill>
                  <a:srgbClr val="CC0000"/>
                </a:solidFill>
                <a:ea typeface="ＭＳ Ｐゴシック" charset="-128"/>
              </a:rPr>
              <a:t>slam dunk winner?”</a:t>
            </a:r>
            <a:endParaRPr lang="en-US" altLang="en-US" dirty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70660" name="Text Box 20"/>
          <p:cNvSpPr txBox="1">
            <a:spLocks noChangeArrowheads="1"/>
          </p:cNvSpPr>
          <p:nvPr/>
        </p:nvSpPr>
        <p:spPr bwMode="auto">
          <a:xfrm>
            <a:off x="352425" y="5472113"/>
            <a:ext cx="82343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Q:</a:t>
            </a:r>
            <a:r>
              <a:rPr lang="en-US" altLang="en-US">
                <a:latin typeface="Gill Sans MT" pitchFamily="34" charset="0"/>
              </a:rPr>
              <a:t>  human analogies of reserved resources (circuit switching) versus on-demand allocation (packet-switching)?</a:t>
            </a:r>
          </a:p>
        </p:txBody>
      </p:sp>
      <p:pic>
        <p:nvPicPr>
          <p:cNvPr id="7066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Rectangle 2"/>
          <p:cNvSpPr>
            <a:spLocks noChangeArrowheads="1"/>
          </p:cNvSpPr>
          <p:nvPr/>
        </p:nvSpPr>
        <p:spPr bwMode="auto">
          <a:xfrm>
            <a:off x="325438" y="177800"/>
            <a:ext cx="800100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Packet switching versus circuit switching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7066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A930C01E-711A-44ED-9C94-4BC320D6532C}" type="slidenum">
              <a:rPr lang="en-US" altLang="en-US" sz="1200">
                <a:latin typeface="Tahoma" pitchFamily="34" charset="0"/>
              </a:rPr>
              <a:pPr/>
              <a:t>33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72706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7" name="Rectangle 3"/>
          <p:cNvSpPr txBox="1">
            <a:spLocks noChangeArrowheads="1"/>
          </p:cNvSpPr>
          <p:nvPr/>
        </p:nvSpPr>
        <p:spPr bwMode="auto">
          <a:xfrm>
            <a:off x="481013" y="1263650"/>
            <a:ext cx="819626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End systems connect to Internet via </a:t>
            </a:r>
            <a:r>
              <a:rPr lang="en-US" altLang="en-US" dirty="0">
                <a:solidFill>
                  <a:srgbClr val="C00000"/>
                </a:solidFill>
                <a:latin typeface="Gill Sans MT" pitchFamily="34" charset="0"/>
              </a:rPr>
              <a:t>access ISPs </a:t>
            </a:r>
            <a:r>
              <a:rPr lang="en-US" altLang="en-US" dirty="0">
                <a:latin typeface="Gill Sans MT" pitchFamily="34" charset="0"/>
              </a:rPr>
              <a:t>(Internet Service Providers)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 dirty="0">
                <a:latin typeface="Gill Sans MT" pitchFamily="34" charset="0"/>
              </a:rPr>
              <a:t>residential, company and university ISPs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Access ISPs in turn must be interconnected.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 dirty="0">
                <a:latin typeface="Gill Sans MT" pitchFamily="34" charset="0"/>
              </a:rPr>
              <a:t>so that any two hosts can send packets to each other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Resulting network of networks is very complex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 dirty="0">
                <a:latin typeface="Gill Sans MT" pitchFamily="34" charset="0"/>
              </a:rPr>
              <a:t>evolution was driven by </a:t>
            </a:r>
            <a:r>
              <a:rPr lang="en-US" altLang="en-US" dirty="0">
                <a:solidFill>
                  <a:srgbClr val="C00000"/>
                </a:solidFill>
                <a:latin typeface="Gill Sans MT" pitchFamily="34" charset="0"/>
              </a:rPr>
              <a:t>economics</a:t>
            </a:r>
            <a:r>
              <a:rPr lang="en-US" altLang="en-US" dirty="0">
                <a:latin typeface="Gill Sans MT" pitchFamily="34" charset="0"/>
              </a:rPr>
              <a:t> and </a:t>
            </a:r>
            <a:r>
              <a:rPr lang="en-US" altLang="en-US" dirty="0">
                <a:solidFill>
                  <a:srgbClr val="C00000"/>
                </a:solidFill>
                <a:latin typeface="Gill Sans MT" pitchFamily="34" charset="0"/>
              </a:rPr>
              <a:t>national policies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Let’</a:t>
            </a:r>
            <a:r>
              <a:rPr lang="en-US" altLang="ja-JP" dirty="0">
                <a:latin typeface="Gill Sans MT" pitchFamily="34" charset="0"/>
              </a:rPr>
              <a:t>s take a stepwise approach to describe current Internet structure</a:t>
            </a:r>
            <a:endParaRPr lang="en-US" altLang="en-US" dirty="0">
              <a:latin typeface="Gill Sans MT" pitchFamily="34" charset="0"/>
            </a:endParaRPr>
          </a:p>
        </p:txBody>
      </p:sp>
      <p:sp>
        <p:nvSpPr>
          <p:cNvPr id="7270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270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19684A2-00D0-4DAF-A9F4-BCCA2B507C6A}" type="slidenum">
              <a:rPr lang="en-US" altLang="en-US" sz="1200">
                <a:latin typeface="Tahoma" pitchFamily="34" charset="0"/>
              </a:rPr>
              <a:pPr/>
              <a:t>34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7475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906463"/>
          </a:xfrm>
        </p:spPr>
        <p:txBody>
          <a:bodyPr/>
          <a:lstStyle/>
          <a:p>
            <a:pPr marL="0" indent="0" eaLnBrk="1" hangingPunct="1">
              <a:buSzPct val="75000"/>
              <a:buFont typeface="Wingdings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charset="-128"/>
              </a:rPr>
              <a:t>Question: </a:t>
            </a:r>
            <a:r>
              <a:rPr lang="en-US" altLang="en-US" sz="2400">
                <a:ea typeface="ＭＳ Ｐゴシック" charset="-128"/>
              </a:rPr>
              <a:t>given </a:t>
            </a:r>
            <a:r>
              <a:rPr lang="en-US" altLang="en-US" sz="2400" i="1">
                <a:ea typeface="ＭＳ Ｐゴシック" charset="-128"/>
              </a:rPr>
              <a:t>millions</a:t>
            </a:r>
            <a:r>
              <a:rPr lang="en-US" altLang="en-US" sz="2400">
                <a:ea typeface="ＭＳ Ｐゴシック" charset="-128"/>
              </a:rPr>
              <a:t> of access ISPs, how to connect them together?</a:t>
            </a:r>
          </a:p>
          <a:p>
            <a:pPr marL="0" indent="0" eaLnBrk="1" hangingPunct="1">
              <a:buSzPct val="75000"/>
              <a:buFont typeface="Wingdings" pitchFamily="2" charset="2"/>
              <a:buNone/>
            </a:pPr>
            <a:endParaRPr lang="en-US" altLang="en-US" sz="2400">
              <a:ea typeface="ＭＳ Ｐゴシック" charset="-128"/>
            </a:endParaRPr>
          </a:p>
        </p:txBody>
      </p:sp>
      <p:pic>
        <p:nvPicPr>
          <p:cNvPr id="74755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6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4759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48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2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0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48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0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1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48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8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2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48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6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3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48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4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4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48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2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5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47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0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6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47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8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7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47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6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8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47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4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9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47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2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0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47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0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1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47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8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2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47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6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3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47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4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478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4775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6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7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8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9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80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47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475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88FA675-DE2D-424B-B7AE-4496A98A8995}" type="slidenum">
              <a:rPr lang="en-US" altLang="en-US" sz="1200">
                <a:latin typeface="Tahoma" pitchFamily="34" charset="0"/>
              </a:rPr>
              <a:pPr/>
              <a:t>35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768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673100"/>
          </a:xfrm>
        </p:spPr>
        <p:txBody>
          <a:bodyPr/>
          <a:lstStyle/>
          <a:p>
            <a:pPr marL="0" indent="0" eaLnBrk="1" hangingPunct="1">
              <a:buSzPct val="75000"/>
              <a:buFont typeface="Wingdings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charset="-128"/>
              </a:rPr>
              <a:t>Option: </a:t>
            </a:r>
            <a:r>
              <a:rPr lang="en-US" altLang="en-US" sz="2400" i="1">
                <a:ea typeface="ＭＳ Ｐゴシック" charset="-128"/>
              </a:rPr>
              <a:t>connect each access ISP to every other access ISP? </a:t>
            </a:r>
          </a:p>
          <a:p>
            <a:pPr marL="0" indent="0" eaLnBrk="1" hangingPunct="1">
              <a:buSzPct val="75000"/>
              <a:buFont typeface="Wingdings" pitchFamily="2" charset="2"/>
              <a:buNone/>
            </a:pPr>
            <a:endParaRPr lang="en-US" altLang="en-US" sz="2400">
              <a:ea typeface="ＭＳ Ｐゴシック" charset="-128"/>
            </a:endParaRPr>
          </a:p>
        </p:txBody>
      </p:sp>
      <p:pic>
        <p:nvPicPr>
          <p:cNvPr id="76803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4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7691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05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7691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06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7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8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19" name="Group 25"/>
          <p:cNvGrpSpPr>
            <a:grpSpLocks/>
          </p:cNvGrpSpPr>
          <p:nvPr/>
        </p:nvGrpSpPr>
        <p:grpSpPr bwMode="auto">
          <a:xfrm>
            <a:off x="908050" y="2281238"/>
            <a:ext cx="7361238" cy="3768725"/>
            <a:chOff x="888125" y="2295063"/>
            <a:chExt cx="7361771" cy="3769689"/>
          </a:xfrm>
        </p:grpSpPr>
        <p:cxnSp>
          <p:nvCxnSpPr>
            <p:cNvPr id="76890" name="Straight Connector 7"/>
            <p:cNvCxnSpPr>
              <a:cxnSpLocks noChangeShapeType="1"/>
              <a:stCxn id="76852" idx="0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1" name="Straight Connector 188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2" name="Straight Connector 190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3" name="Straight Connector 192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4" name="Straight Connector 195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5" name="Straight Connector 197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6" name="Straight Connector 199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7" name="Straight Connector 201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8" name="Straight Connector 20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9" name="Straight Connector 204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0" name="Straight Connector 207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1" name="Straight Connector 209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2" name="Straight Connector 211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3" name="Straight Connector 21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4" name="Straight Connector 215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905" name="TextBox 24"/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6" name="TextBox 218"/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7" name="TextBox 219"/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8" name="TextBox 220"/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9" name="TextBox 221"/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20" name="Group 223"/>
          <p:cNvGrpSpPr>
            <a:grpSpLocks/>
          </p:cNvGrpSpPr>
          <p:nvPr/>
        </p:nvGrpSpPr>
        <p:grpSpPr bwMode="auto">
          <a:xfrm>
            <a:off x="1158875" y="2305050"/>
            <a:ext cx="7094538" cy="3695700"/>
            <a:chOff x="862570" y="2361120"/>
            <a:chExt cx="7094553" cy="3695520"/>
          </a:xfrm>
        </p:grpSpPr>
        <p:cxnSp>
          <p:nvCxnSpPr>
            <p:cNvPr id="76875" name="Straight Connector 224"/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6" name="Straight Connector 225"/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7" name="Straight Connector 226"/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8" name="Straight Connector 227"/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9" name="Straight Connector 228"/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0" name="Straight Connector 229"/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1" name="Straight Connector 230"/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2" name="Straight Connector 231"/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3" name="Straight Connector 232"/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4" name="Straight Connector 233"/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5" name="Straight Connector 234"/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6" name="Straight Connector 235"/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7" name="Straight Connector 236"/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8" name="Straight Connector 237"/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9" name="Straight Connector 238"/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239"/>
          <p:cNvGrpSpPr>
            <a:grpSpLocks/>
          </p:cNvGrpSpPr>
          <p:nvPr/>
        </p:nvGrpSpPr>
        <p:grpSpPr bwMode="auto">
          <a:xfrm>
            <a:off x="1095375" y="2195513"/>
            <a:ext cx="7158038" cy="3798887"/>
            <a:chOff x="799176" y="2251902"/>
            <a:chExt cx="7158126" cy="3799069"/>
          </a:xfrm>
        </p:grpSpPr>
        <p:cxnSp>
          <p:nvCxnSpPr>
            <p:cNvPr id="76860" name="Straight Connector 240"/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1" name="Straight Connector 241"/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2" name="Straight Connector 242"/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3" name="Straight Connector 243"/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4" name="Straight Connector 244"/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5" name="Straight Connector 245"/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6" name="Straight Connector 246"/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7" name="Straight Connector 247"/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8" name="Straight Connector 248"/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9" name="Straight Connector 249"/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0" name="Straight Connector 250"/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1" name="Straight Connector 251"/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2" name="Straight Connector 252"/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3" name="Straight Connector 253"/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4" name="Straight Connector 254"/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2497138" y="340360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dirty="0"/>
              <a:t>connecting each access ISP to each other directly </a:t>
            </a:r>
            <a:r>
              <a:rPr lang="en-US" altLang="en-US" i="1" dirty="0">
                <a:solidFill>
                  <a:srgbClr val="CC0000"/>
                </a:solidFill>
              </a:rPr>
              <a:t>doesn’t scale: </a:t>
            </a:r>
            <a:r>
              <a:rPr lang="en-US" altLang="en-US" dirty="0"/>
              <a:t>O(</a:t>
            </a:r>
            <a:r>
              <a:rPr lang="en-US" altLang="en-US" i="1" dirty="0"/>
              <a:t>N</a:t>
            </a:r>
            <a:r>
              <a:rPr lang="en-US" altLang="en-US" baseline="30000" dirty="0"/>
              <a:t>2</a:t>
            </a:r>
            <a:r>
              <a:rPr lang="en-US" altLang="en-US" dirty="0"/>
              <a:t>) connections.</a:t>
            </a:r>
          </a:p>
        </p:txBody>
      </p:sp>
      <p:sp>
        <p:nvSpPr>
          <p:cNvPr id="7681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68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7D9936A0-FD7F-4355-848F-7BA7DE94EB97}" type="slidenum">
              <a:rPr lang="en-US" altLang="en-US" sz="1200">
                <a:latin typeface="Tahoma" pitchFamily="34" charset="0"/>
              </a:rPr>
              <a:pPr/>
              <a:t>36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76815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7685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6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7685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7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7685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8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7685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9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7685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0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7684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1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2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7684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3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7684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4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7684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5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7684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6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7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7683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8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7683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9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7683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30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7683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31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78850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851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8961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901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4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2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90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2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3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90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0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4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90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8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5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90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6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6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90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4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7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90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2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8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89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0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9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89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8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0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89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6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1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89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4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2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89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2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3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89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0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4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89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8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5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89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6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6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89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4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8977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8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9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0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1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2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8852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Option: </a:t>
            </a:r>
            <a:r>
              <a:rPr lang="en-US" i="1" dirty="0">
                <a:latin typeface="Gill Sans MT" charset="0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00000"/>
                </a:solidFill>
                <a:latin typeface="+mn-lt"/>
              </a:rPr>
              <a:t>Customer</a:t>
            </a:r>
            <a:r>
              <a:rPr lang="en-US" i="1" dirty="0">
                <a:latin typeface="+mn-lt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+mn-lt"/>
              </a:rPr>
              <a:t>provider </a:t>
            </a:r>
            <a:r>
              <a:rPr lang="en-US" i="1" dirty="0">
                <a:latin typeface="+mn-lt"/>
              </a:rPr>
              <a:t>ISPs have economic agreement.</a:t>
            </a:r>
            <a:endParaRPr lang="en-US" dirty="0">
              <a:latin typeface="+mn-lt"/>
            </a:endParaRPr>
          </a:p>
        </p:txBody>
      </p:sp>
      <p:sp>
        <p:nvSpPr>
          <p:cNvPr id="788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885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6ABF2E46-87CD-422C-9631-914908ABFC1B}" type="slidenum">
              <a:rPr lang="en-US" altLang="en-US" sz="1200">
                <a:latin typeface="Tahoma" pitchFamily="34" charset="0"/>
              </a:rPr>
              <a:pPr/>
              <a:t>37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78855" name="Oval 3"/>
          <p:cNvSpPr>
            <a:spLocks noChangeArrowheads="1"/>
          </p:cNvSpPr>
          <p:nvPr/>
        </p:nvSpPr>
        <p:spPr bwMode="auto">
          <a:xfrm>
            <a:off x="2716213" y="3192463"/>
            <a:ext cx="3709987" cy="1862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78856" name="Straight Connector 10"/>
          <p:cNvCxnSpPr>
            <a:cxnSpLocks noChangeShapeType="1"/>
            <a:stCxn id="163" idx="7"/>
          </p:cNvCxnSpPr>
          <p:nvPr/>
        </p:nvCxnSpPr>
        <p:spPr bwMode="auto">
          <a:xfrm>
            <a:off x="4022725" y="3521075"/>
            <a:ext cx="1223963" cy="968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7" name="Straight Connector 297"/>
          <p:cNvCxnSpPr>
            <a:cxnSpLocks noChangeShapeType="1"/>
          </p:cNvCxnSpPr>
          <p:nvPr/>
        </p:nvCxnSpPr>
        <p:spPr bwMode="auto">
          <a:xfrm>
            <a:off x="4656138" y="3924300"/>
            <a:ext cx="139700" cy="1127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8" name="Straight Connector 298"/>
          <p:cNvCxnSpPr>
            <a:cxnSpLocks noChangeShapeType="1"/>
          </p:cNvCxnSpPr>
          <p:nvPr/>
        </p:nvCxnSpPr>
        <p:spPr bwMode="auto">
          <a:xfrm flipV="1">
            <a:off x="4425950" y="4200525"/>
            <a:ext cx="280988" cy="61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9" name="Straight Connector 299"/>
          <p:cNvCxnSpPr>
            <a:cxnSpLocks noChangeShapeType="1"/>
          </p:cNvCxnSpPr>
          <p:nvPr/>
        </p:nvCxnSpPr>
        <p:spPr bwMode="auto">
          <a:xfrm flipV="1">
            <a:off x="4083050" y="3962400"/>
            <a:ext cx="223838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0" name="Straight Connector 300"/>
          <p:cNvCxnSpPr>
            <a:cxnSpLocks noChangeShapeType="1"/>
            <a:stCxn id="237" idx="6"/>
          </p:cNvCxnSpPr>
          <p:nvPr/>
        </p:nvCxnSpPr>
        <p:spPr bwMode="auto">
          <a:xfrm flipV="1">
            <a:off x="3722688" y="4367213"/>
            <a:ext cx="238125" cy="1333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1" name="Straight Connector 301"/>
          <p:cNvCxnSpPr>
            <a:cxnSpLocks noChangeShapeType="1"/>
          </p:cNvCxnSpPr>
          <p:nvPr/>
        </p:nvCxnSpPr>
        <p:spPr bwMode="auto">
          <a:xfrm flipV="1">
            <a:off x="4675188" y="4267200"/>
            <a:ext cx="292100" cy="3429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2" name="Straight Connector 302"/>
          <p:cNvCxnSpPr>
            <a:cxnSpLocks noChangeShapeType="1"/>
          </p:cNvCxnSpPr>
          <p:nvPr/>
        </p:nvCxnSpPr>
        <p:spPr bwMode="auto">
          <a:xfrm flipH="1" flipV="1">
            <a:off x="5243513" y="4248150"/>
            <a:ext cx="412750" cy="168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3" name="Straight Connector 303"/>
          <p:cNvCxnSpPr>
            <a:cxnSpLocks noChangeShapeType="1"/>
          </p:cNvCxnSpPr>
          <p:nvPr/>
        </p:nvCxnSpPr>
        <p:spPr bwMode="auto">
          <a:xfrm flipV="1">
            <a:off x="5227638" y="3776663"/>
            <a:ext cx="328612" cy="2667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4" name="Straight Connector 304"/>
          <p:cNvCxnSpPr>
            <a:cxnSpLocks noChangeShapeType="1"/>
            <a:endCxn id="161" idx="7"/>
          </p:cNvCxnSpPr>
          <p:nvPr/>
        </p:nvCxnSpPr>
        <p:spPr bwMode="auto">
          <a:xfrm flipH="1" flipV="1">
            <a:off x="4024313" y="3600450"/>
            <a:ext cx="261937" cy="11906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865" name="TextBox 39958"/>
          <p:cNvSpPr txBox="1">
            <a:spLocks noChangeArrowheads="1"/>
          </p:cNvSpPr>
          <p:nvPr/>
        </p:nvSpPr>
        <p:spPr bwMode="auto">
          <a:xfrm>
            <a:off x="2887663" y="3584575"/>
            <a:ext cx="10080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global</a:t>
            </a:r>
            <a:br>
              <a:rPr lang="en-US" altLang="en-US" i="1"/>
            </a:br>
            <a:r>
              <a:rPr lang="en-US" altLang="en-US" i="1"/>
              <a:t>ISP</a:t>
            </a:r>
          </a:p>
        </p:txBody>
      </p:sp>
      <p:grpSp>
        <p:nvGrpSpPr>
          <p:cNvPr id="78866" name="Group 347"/>
          <p:cNvGrpSpPr>
            <a:grpSpLocks/>
          </p:cNvGrpSpPr>
          <p:nvPr/>
        </p:nvGrpSpPr>
        <p:grpSpPr bwMode="auto">
          <a:xfrm>
            <a:off x="4662488" y="3994150"/>
            <a:ext cx="611187" cy="298450"/>
            <a:chOff x="1871277" y="1576300"/>
            <a:chExt cx="1128371" cy="437860"/>
          </a:xfrm>
        </p:grpSpPr>
        <p:sp>
          <p:nvSpPr>
            <p:cNvPr id="195" name="Oval 1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6" name="Rectangle 19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7" name="Oval 1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Freeform 19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2" name="Straight Connector 201"/>
            <p:cNvCxnSpPr>
              <a:cxnSpLocks noChangeShapeType="1"/>
              <a:endCxn id="1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3" name="Straight Connector 2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7" name="Group 347"/>
          <p:cNvGrpSpPr>
            <a:grpSpLocks/>
          </p:cNvGrpSpPr>
          <p:nvPr/>
        </p:nvGrpSpPr>
        <p:grpSpPr bwMode="auto">
          <a:xfrm>
            <a:off x="4108450" y="3694113"/>
            <a:ext cx="609600" cy="296862"/>
            <a:chOff x="1871277" y="1576300"/>
            <a:chExt cx="1128371" cy="437860"/>
          </a:xfrm>
        </p:grpSpPr>
        <p:sp>
          <p:nvSpPr>
            <p:cNvPr id="205" name="Oval 2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6" name="Rectangle 20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Oval 2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Freeform 207"/>
            <p:cNvSpPr/>
            <p:nvPr/>
          </p:nvSpPr>
          <p:spPr bwMode="auto">
            <a:xfrm>
              <a:off x="2159247" y="1672301"/>
              <a:ext cx="549494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2" name="Straight Connector 211"/>
            <p:cNvCxnSpPr>
              <a:cxnSpLocks noChangeShapeType="1"/>
              <a:endCxn id="2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3" name="Straight Connector 2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8" name="Group 347"/>
          <p:cNvGrpSpPr>
            <a:grpSpLocks/>
          </p:cNvGrpSpPr>
          <p:nvPr/>
        </p:nvGrpSpPr>
        <p:grpSpPr bwMode="auto">
          <a:xfrm>
            <a:off x="3848100" y="4106863"/>
            <a:ext cx="611188" cy="298450"/>
            <a:chOff x="1871277" y="1576300"/>
            <a:chExt cx="1128371" cy="437860"/>
          </a:xfrm>
        </p:grpSpPr>
        <p:sp>
          <p:nvSpPr>
            <p:cNvPr id="215" name="Oval 21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7" name="Oval 21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Freeform 217"/>
            <p:cNvSpPr/>
            <p:nvPr/>
          </p:nvSpPr>
          <p:spPr bwMode="auto">
            <a:xfrm>
              <a:off x="2158498" y="1674120"/>
              <a:ext cx="550996" cy="16070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2" name="Straight Connector 221"/>
            <p:cNvCxnSpPr>
              <a:cxnSpLocks noChangeShapeType="1"/>
              <a:endCxn id="21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3" name="Straight Connector 22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69" name="Straight Connector 307"/>
          <p:cNvCxnSpPr>
            <a:cxnSpLocks noChangeShapeType="1"/>
          </p:cNvCxnSpPr>
          <p:nvPr/>
        </p:nvCxnSpPr>
        <p:spPr bwMode="auto">
          <a:xfrm>
            <a:off x="1166813" y="4260850"/>
            <a:ext cx="1971675" cy="211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0" name="Straight Connector 308"/>
          <p:cNvCxnSpPr>
            <a:cxnSpLocks noChangeShapeType="1"/>
          </p:cNvCxnSpPr>
          <p:nvPr/>
        </p:nvCxnSpPr>
        <p:spPr bwMode="auto">
          <a:xfrm flipV="1">
            <a:off x="1393825" y="4573588"/>
            <a:ext cx="1744663" cy="411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1" name="Straight Connector 309"/>
          <p:cNvCxnSpPr>
            <a:cxnSpLocks noChangeShapeType="1"/>
          </p:cNvCxnSpPr>
          <p:nvPr/>
        </p:nvCxnSpPr>
        <p:spPr bwMode="auto">
          <a:xfrm flipV="1">
            <a:off x="1797050" y="4622800"/>
            <a:ext cx="1431925" cy="75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2" name="Group 347"/>
          <p:cNvGrpSpPr>
            <a:grpSpLocks/>
          </p:cNvGrpSpPr>
          <p:nvPr/>
        </p:nvGrpSpPr>
        <p:grpSpPr bwMode="auto">
          <a:xfrm>
            <a:off x="3113088" y="4391025"/>
            <a:ext cx="611187" cy="298450"/>
            <a:chOff x="1871277" y="1576300"/>
            <a:chExt cx="1128371" cy="437860"/>
          </a:xfrm>
        </p:grpSpPr>
        <p:sp>
          <p:nvSpPr>
            <p:cNvPr id="235" name="Oval 23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6" name="Rectangle 23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7" name="Oval 23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8" name="Freeform 23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42" name="Straight Connector 241"/>
            <p:cNvCxnSpPr>
              <a:cxnSpLocks noChangeShapeType="1"/>
              <a:endCxn id="23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3" name="Straight Connector 24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3" name="Straight Connector 310"/>
          <p:cNvCxnSpPr>
            <a:cxnSpLocks noChangeShapeType="1"/>
            <a:stCxn id="78984" idx="0"/>
          </p:cNvCxnSpPr>
          <p:nvPr/>
        </p:nvCxnSpPr>
        <p:spPr bwMode="auto">
          <a:xfrm flipV="1">
            <a:off x="3389313" y="4643438"/>
            <a:ext cx="57150" cy="121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4" name="Straight Connector 311"/>
          <p:cNvCxnSpPr>
            <a:cxnSpLocks noChangeShapeType="1"/>
          </p:cNvCxnSpPr>
          <p:nvPr/>
        </p:nvCxnSpPr>
        <p:spPr bwMode="auto">
          <a:xfrm flipV="1">
            <a:off x="4616450" y="4872038"/>
            <a:ext cx="6350" cy="1135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5" name="Straight Connector 312"/>
          <p:cNvCxnSpPr>
            <a:cxnSpLocks noChangeShapeType="1"/>
            <a:stCxn id="78987" idx="1"/>
          </p:cNvCxnSpPr>
          <p:nvPr/>
        </p:nvCxnSpPr>
        <p:spPr bwMode="auto">
          <a:xfrm flipH="1" flipV="1">
            <a:off x="4924425" y="4821238"/>
            <a:ext cx="506413" cy="1058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6" name="Group 347"/>
          <p:cNvGrpSpPr>
            <a:grpSpLocks/>
          </p:cNvGrpSpPr>
          <p:nvPr/>
        </p:nvGrpSpPr>
        <p:grpSpPr bwMode="auto">
          <a:xfrm>
            <a:off x="4432300" y="4586288"/>
            <a:ext cx="611188" cy="296862"/>
            <a:chOff x="1871277" y="1576300"/>
            <a:chExt cx="1128371" cy="437860"/>
          </a:xfrm>
        </p:grpSpPr>
        <p:sp>
          <p:nvSpPr>
            <p:cNvPr id="225" name="Oval 22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6" name="Rectangle 22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7" name="Oval 22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Freeform 227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2" name="Straight Connector 231"/>
            <p:cNvCxnSpPr>
              <a:cxnSpLocks noChangeShapeType="1"/>
              <a:endCxn id="22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3" name="Straight Connector 23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7" name="Straight Connector 313"/>
          <p:cNvCxnSpPr>
            <a:cxnSpLocks noChangeShapeType="1"/>
            <a:endCxn id="183" idx="7"/>
          </p:cNvCxnSpPr>
          <p:nvPr/>
        </p:nvCxnSpPr>
        <p:spPr bwMode="auto">
          <a:xfrm flipH="1" flipV="1">
            <a:off x="6042025" y="4586288"/>
            <a:ext cx="1512888" cy="1082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8" name="Straight Connector 314"/>
          <p:cNvCxnSpPr>
            <a:cxnSpLocks noChangeShapeType="1"/>
          </p:cNvCxnSpPr>
          <p:nvPr/>
        </p:nvCxnSpPr>
        <p:spPr bwMode="auto">
          <a:xfrm flipH="1" flipV="1">
            <a:off x="6099175" y="4464050"/>
            <a:ext cx="2244725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9" name="Straight Connector 315"/>
          <p:cNvCxnSpPr>
            <a:cxnSpLocks noChangeShapeType="1"/>
            <a:endCxn id="185" idx="5"/>
          </p:cNvCxnSpPr>
          <p:nvPr/>
        </p:nvCxnSpPr>
        <p:spPr bwMode="auto">
          <a:xfrm flipH="1">
            <a:off x="6040438" y="4159250"/>
            <a:ext cx="2076450" cy="193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0" name="Group 347"/>
          <p:cNvGrpSpPr>
            <a:grpSpLocks/>
          </p:cNvGrpSpPr>
          <p:nvPr/>
        </p:nvGrpSpPr>
        <p:grpSpPr bwMode="auto">
          <a:xfrm>
            <a:off x="5521325" y="4321175"/>
            <a:ext cx="611188" cy="296863"/>
            <a:chOff x="1871277" y="1576300"/>
            <a:chExt cx="1128371" cy="437860"/>
          </a:xfrm>
        </p:grpSpPr>
        <p:sp>
          <p:nvSpPr>
            <p:cNvPr id="183" name="Oval 18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Rectangle 183"/>
            <p:cNvSpPr/>
            <p:nvPr/>
          </p:nvSpPr>
          <p:spPr bwMode="auto">
            <a:xfrm>
              <a:off x="1871277" y="1740205"/>
              <a:ext cx="1128371" cy="11473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5" name="Oval 18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6" name="Freeform 185"/>
            <p:cNvSpPr/>
            <p:nvPr/>
          </p:nvSpPr>
          <p:spPr bwMode="auto">
            <a:xfrm>
              <a:off x="2158498" y="1672302"/>
              <a:ext cx="550996" cy="16156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0" name="Straight Connector 189"/>
            <p:cNvCxnSpPr>
              <a:cxnSpLocks noChangeShapeType="1"/>
              <a:endCxn id="18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1" name="Straight Connector 19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1" name="Straight Connector 316"/>
          <p:cNvCxnSpPr>
            <a:cxnSpLocks noChangeShapeType="1"/>
          </p:cNvCxnSpPr>
          <p:nvPr/>
        </p:nvCxnSpPr>
        <p:spPr bwMode="auto">
          <a:xfrm flipH="1">
            <a:off x="5861050" y="3227388"/>
            <a:ext cx="1422400" cy="454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2" name="Straight Connector 317"/>
          <p:cNvCxnSpPr>
            <a:cxnSpLocks noChangeShapeType="1"/>
          </p:cNvCxnSpPr>
          <p:nvPr/>
        </p:nvCxnSpPr>
        <p:spPr bwMode="auto">
          <a:xfrm flipH="1">
            <a:off x="5684838" y="2803525"/>
            <a:ext cx="898525" cy="72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3" name="Straight Connector 318"/>
          <p:cNvCxnSpPr>
            <a:cxnSpLocks noChangeShapeType="1"/>
            <a:stCxn id="78995" idx="9"/>
          </p:cNvCxnSpPr>
          <p:nvPr/>
        </p:nvCxnSpPr>
        <p:spPr bwMode="auto">
          <a:xfrm>
            <a:off x="4849813" y="2381250"/>
            <a:ext cx="555625" cy="1125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4" name="Group 347"/>
          <p:cNvGrpSpPr>
            <a:grpSpLocks/>
          </p:cNvGrpSpPr>
          <p:nvPr/>
        </p:nvGrpSpPr>
        <p:grpSpPr bwMode="auto">
          <a:xfrm>
            <a:off x="5254625" y="3497263"/>
            <a:ext cx="611188" cy="296862"/>
            <a:chOff x="1871277" y="1576300"/>
            <a:chExt cx="1128371" cy="437860"/>
          </a:xfrm>
        </p:grpSpPr>
        <p:sp>
          <p:nvSpPr>
            <p:cNvPr id="173" name="Oval 17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Rectangle 173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5" name="Oval 17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175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0" name="Straight Connector 179"/>
            <p:cNvCxnSpPr>
              <a:cxnSpLocks noChangeShapeType="1"/>
              <a:endCxn id="1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1" name="Straight Connector 18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5" name="Straight Connector 22"/>
          <p:cNvCxnSpPr>
            <a:cxnSpLocks noChangeShapeType="1"/>
          </p:cNvCxnSpPr>
          <p:nvPr/>
        </p:nvCxnSpPr>
        <p:spPr bwMode="auto">
          <a:xfrm>
            <a:off x="2362200" y="2578100"/>
            <a:ext cx="1230313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6" name="Straight Connector 305"/>
          <p:cNvCxnSpPr>
            <a:cxnSpLocks noChangeShapeType="1"/>
          </p:cNvCxnSpPr>
          <p:nvPr/>
        </p:nvCxnSpPr>
        <p:spPr bwMode="auto">
          <a:xfrm>
            <a:off x="1617663" y="2909888"/>
            <a:ext cx="1885950" cy="519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7" name="Straight Connector 306"/>
          <p:cNvCxnSpPr>
            <a:cxnSpLocks noChangeShapeType="1"/>
          </p:cNvCxnSpPr>
          <p:nvPr/>
        </p:nvCxnSpPr>
        <p:spPr bwMode="auto">
          <a:xfrm>
            <a:off x="1230313" y="3278188"/>
            <a:ext cx="2273300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8" name="Group 347"/>
          <p:cNvGrpSpPr>
            <a:grpSpLocks/>
          </p:cNvGrpSpPr>
          <p:nvPr/>
        </p:nvGrpSpPr>
        <p:grpSpPr bwMode="auto">
          <a:xfrm>
            <a:off x="3502025" y="3335338"/>
            <a:ext cx="611188" cy="296862"/>
            <a:chOff x="1871277" y="1576300"/>
            <a:chExt cx="1128371" cy="437860"/>
          </a:xfrm>
        </p:grpSpPr>
        <p:sp>
          <p:nvSpPr>
            <p:cNvPr id="161" name="Oval 1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2" name="Rectangle 161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Oval 1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4" name="Freeform 163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8" name="Straight Connector 167"/>
            <p:cNvCxnSpPr>
              <a:cxnSpLocks noChangeShapeType="1"/>
              <a:endCxn id="1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9" name="Straight Connector 1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898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99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0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1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2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3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4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5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6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07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0908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09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0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1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12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13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4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5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6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7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8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9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0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1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22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0923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4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5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6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27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28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9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0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1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2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3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4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5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6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37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0938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39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0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1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2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3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80945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946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11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8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7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11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6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8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11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9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111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0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110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1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110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8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2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1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3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1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4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4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1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5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109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6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10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8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7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109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6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8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109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4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9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109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2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60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108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0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0961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2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3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4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5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6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7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But if one global ISP is viable business, there will be competitors ….</a:t>
            </a:r>
          </a:p>
        </p:txBody>
      </p:sp>
      <p:cxnSp>
        <p:nvCxnSpPr>
          <p:cNvPr id="80968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69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0" name="Straight Connector 501"/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1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2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3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4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5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6" name="Straight Connector 509"/>
          <p:cNvCxnSpPr>
            <a:cxnSpLocks noChangeShapeType="1"/>
            <a:stCxn id="81093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7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8" name="Straight Connector 511"/>
          <p:cNvCxnSpPr>
            <a:cxnSpLocks noChangeShapeType="1"/>
            <a:stCxn id="81090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9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0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1" name="Straight Connector 514"/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8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09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18FF9EA-F068-4EDD-B243-924B9722C729}" type="slidenum">
              <a:rPr lang="en-US" altLang="en-US" sz="1200">
                <a:latin typeface="Tahoma" pitchFamily="34" charset="0"/>
              </a:rPr>
              <a:pPr/>
              <a:t>38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0984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5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6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87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8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9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0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1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2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3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4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95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96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09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98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46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7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8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9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0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1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2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3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4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5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2956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7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8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9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60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61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2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3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4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5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6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7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8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9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0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2971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2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3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4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75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76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7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8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9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0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1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2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3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4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85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2986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7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8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9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0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1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9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82993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94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318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5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318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6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318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5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7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318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8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318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1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9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317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9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0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317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1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317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5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2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317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3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3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317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1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4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31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9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5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316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7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6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316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5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7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316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3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8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316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1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09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0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1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2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3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4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3015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6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7" name="Straight Connector 501"/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8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9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0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1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2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3" name="Straight Connector 509"/>
          <p:cNvCxnSpPr>
            <a:cxnSpLocks noChangeShapeType="1"/>
            <a:stCxn id="83164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4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5" name="Straight Connector 511"/>
          <p:cNvCxnSpPr>
            <a:cxnSpLocks noChangeShapeType="1"/>
            <a:stCxn id="83161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6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7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8" name="Straight Connector 514"/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0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303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C696721-A741-44A7-B957-F8878E06BC9E}" type="slidenum">
              <a:rPr lang="en-US" altLang="en-US" sz="1200">
                <a:latin typeface="Tahoma" pitchFamily="34" charset="0"/>
              </a:rPr>
              <a:pPr/>
              <a:t>39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3031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2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3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34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5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6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7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8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9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0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1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42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43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30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69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44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But if one global ISP is viable business, there will be competitors ….  which must be interconnected</a:t>
            </a:r>
          </a:p>
        </p:txBody>
      </p:sp>
      <p:grpSp>
        <p:nvGrpSpPr>
          <p:cNvPr id="514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3063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3066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67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64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5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1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3060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1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2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5" name="Group 39945"/>
          <p:cNvGrpSpPr>
            <a:grpSpLocks/>
          </p:cNvGrpSpPr>
          <p:nvPr/>
        </p:nvGrpSpPr>
        <p:grpSpPr bwMode="auto">
          <a:xfrm>
            <a:off x="4686300" y="4864100"/>
            <a:ext cx="1914525" cy="741363"/>
            <a:chOff x="4686300" y="4864100"/>
            <a:chExt cx="1914118" cy="740879"/>
          </a:xfrm>
        </p:grpSpPr>
        <p:sp>
          <p:nvSpPr>
            <p:cNvPr id="83058" name="TextBox 39940"/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761718" cy="461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peering link</a:t>
              </a:r>
            </a:p>
          </p:txBody>
        </p:sp>
        <p:cxnSp>
          <p:nvCxnSpPr>
            <p:cNvPr id="83059" name="Straight Connector 39943"/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8" name="Group 39950"/>
          <p:cNvGrpSpPr>
            <a:grpSpLocks/>
          </p:cNvGrpSpPr>
          <p:nvPr/>
        </p:nvGrpSpPr>
        <p:grpSpPr bwMode="auto">
          <a:xfrm>
            <a:off x="5270500" y="1701800"/>
            <a:ext cx="3478213" cy="1169988"/>
            <a:chOff x="5270500" y="1701800"/>
            <a:chExt cx="3477123" cy="1169232"/>
          </a:xfrm>
        </p:grpSpPr>
        <p:sp>
          <p:nvSpPr>
            <p:cNvPr id="83056" name="TextBox 39946"/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477123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Internet exchange point </a:t>
              </a:r>
            </a:p>
          </p:txBody>
        </p:sp>
        <p:cxnSp>
          <p:nvCxnSpPr>
            <p:cNvPr id="83057" name="Straight Connector 39948"/>
            <p:cNvCxnSpPr>
              <a:cxnSpLocks noChangeShapeType="1"/>
              <a:endCxn id="83067" idx="0"/>
            </p:cNvCxnSpPr>
            <p:nvPr/>
          </p:nvCxnSpPr>
          <p:spPr bwMode="auto">
            <a:xfrm flipH="1">
              <a:off x="5952289" y="2159000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1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3050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3051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3054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55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52" name="Straight Connector 519"/>
            <p:cNvCxnSpPr>
              <a:cxnSpLocks noChangeShapeType="1"/>
              <a:stCxn id="83054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53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6BB622-5C81-4B4F-B5BC-1B417EC2FE72}"/>
                  </a:ext>
                </a:extLst>
              </p14:cNvPr>
              <p14:cNvContentPartPr/>
              <p14:nvPr/>
            </p14:nvContentPartPr>
            <p14:xfrm>
              <a:off x="3536280" y="3732480"/>
              <a:ext cx="2170080" cy="20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6BB622-5C81-4B4F-B5BC-1B417EC2FE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6920" y="3723120"/>
                <a:ext cx="2188800" cy="208188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dirty="0">
                <a:latin typeface="Tahoma" pitchFamily="34" charset="0"/>
              </a:rPr>
              <a:t>Introduction</a:t>
            </a:r>
          </a:p>
        </p:txBody>
      </p:sp>
      <p:sp>
        <p:nvSpPr>
          <p:cNvPr id="174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241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introduction</a:t>
            </a:r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our goal:</a:t>
            </a:r>
            <a:r>
              <a:rPr lang="en-US" altLang="en-US" dirty="0">
                <a:ea typeface="ＭＳ Ｐゴシック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dirty="0">
                <a:ea typeface="ＭＳ Ｐゴシック" charset="-128"/>
              </a:rPr>
              <a:t>get “</a:t>
            </a:r>
            <a:r>
              <a:rPr lang="en-US" altLang="ja-JP" dirty="0">
                <a:ea typeface="ＭＳ Ｐゴシック" charset="-128"/>
              </a:rPr>
              <a:t>feel” and terminology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dirty="0">
                <a:ea typeface="ＭＳ Ｐゴシック" charset="-128"/>
              </a:rPr>
              <a:t>more depth, detail </a:t>
            </a:r>
            <a:r>
              <a:rPr lang="en-US" altLang="en-US" i="1" dirty="0">
                <a:ea typeface="ＭＳ Ｐゴシック" charset="-128"/>
              </a:rPr>
              <a:t>later</a:t>
            </a:r>
            <a:r>
              <a:rPr lang="en-US" altLang="en-US" dirty="0">
                <a:ea typeface="ＭＳ Ｐゴシック" charset="-128"/>
              </a:rPr>
              <a:t> in course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dirty="0">
                <a:ea typeface="ＭＳ Ｐゴシック" charset="-128"/>
              </a:rPr>
              <a:t>approach:</a:t>
            </a:r>
          </a:p>
          <a:p>
            <a:pPr lvl="1" eaLnBrk="1" hangingPunct="1">
              <a:lnSpc>
                <a:spcPct val="90000"/>
              </a:lnSpc>
              <a:buSzPct val="85000"/>
            </a:pPr>
            <a:r>
              <a:rPr lang="en-US" altLang="en-US" sz="2800" dirty="0">
                <a:ea typeface="Arial" pitchFamily="34" charset="0"/>
              </a:rPr>
              <a:t>use Internet as example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800" dirty="0">
              <a:ea typeface="Arial" pitchFamily="34" charset="0"/>
            </a:endParaRPr>
          </a:p>
        </p:txBody>
      </p:sp>
      <p:sp>
        <p:nvSpPr>
          <p:cNvPr id="3072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14800" y="1371600"/>
            <a:ext cx="5029200" cy="52451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overview</a:t>
            </a:r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: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what’</a:t>
            </a:r>
            <a:r>
              <a:rPr lang="en-US" altLang="ja-JP" sz="2400" dirty="0">
                <a:ea typeface="ＭＳ Ｐゴシック" charset="-128"/>
              </a:rPr>
              <a:t>s the Internet?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what’</a:t>
            </a:r>
            <a:r>
              <a:rPr lang="en-US" altLang="ja-JP" sz="2400" dirty="0">
                <a:ea typeface="ＭＳ Ｐゴシック" charset="-128"/>
              </a:rPr>
              <a:t>s a protocol?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network edge; hosts, access net, physical media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network core: packet/circuit switching, Internet structure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performance: loss, delay, throughput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security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protocol layers, service models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history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 sz="2400" dirty="0">
              <a:ea typeface="ＭＳ Ｐゴシック" charset="-128"/>
            </a:endParaRPr>
          </a:p>
        </p:txBody>
      </p:sp>
      <p:pic>
        <p:nvPicPr>
          <p:cNvPr id="17413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302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C4401162-C2D9-46EF-8CC1-7E3581853696}" type="slidenum">
              <a:rPr lang="en-US" altLang="en-US" sz="1200">
                <a:latin typeface="Tahoma" pitchFamily="34" charset="0"/>
              </a:rPr>
              <a:pPr/>
              <a:t>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4994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5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0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3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5004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5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6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7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08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09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0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1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2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3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4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5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6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7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18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5019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0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1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2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23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24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5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6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7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8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9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0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1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2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33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5034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5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6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7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8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9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4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85041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5042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523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3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523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4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523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5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522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6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522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7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522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8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522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9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52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0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521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1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52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2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52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3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52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5054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5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6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7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8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9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5060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1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2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3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4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5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6" name="Straight Connector 510"/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7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8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507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DB34444-9415-4FA8-A1A3-9E95DC0F48F1}" type="slidenum">
              <a:rPr lang="en-US" altLang="en-US" sz="1200">
                <a:latin typeface="Tahoma" pitchFamily="34" charset="0"/>
              </a:rPr>
              <a:pPr/>
              <a:t>40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5071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2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3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74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5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6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7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8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9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0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1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2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83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51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2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84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511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511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2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1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5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511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6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510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510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511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1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09" name="Straight Connector 519"/>
            <p:cNvCxnSpPr>
              <a:cxnSpLocks noChangeShapeType="1"/>
              <a:stCxn id="8511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7" name="Straight Connector 500"/>
          <p:cNvCxnSpPr>
            <a:cxnSpLocks noChangeShapeType="1"/>
            <a:endCxn id="85090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8" name="Straight Connector 501"/>
          <p:cNvCxnSpPr>
            <a:cxnSpLocks noChangeShapeType="1"/>
            <a:endCxn id="85090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9" name="Straight Connector 514"/>
          <p:cNvCxnSpPr>
            <a:cxnSpLocks noChangeShapeType="1"/>
            <a:endCxn id="85090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0" name="Oval 517"/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91" name="Straight Connector 39941"/>
          <p:cNvCxnSpPr>
            <a:cxnSpLocks noChangeShapeType="1"/>
            <a:stCxn id="85090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2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93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5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4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5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5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5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5096" name="Straight Connector 509"/>
          <p:cNvCxnSpPr>
            <a:cxnSpLocks noChangeShapeType="1"/>
            <a:endCxn id="85098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7" name="Straight Connector 511"/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8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5099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5100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… and regional networks may arise to connect access nets to ISPs 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29A7A95-4DE4-4BD8-9921-B574C74B18FC}"/>
                  </a:ext>
                </a:extLst>
              </p14:cNvPr>
              <p14:cNvContentPartPr/>
              <p14:nvPr/>
            </p14:nvContentPartPr>
            <p14:xfrm>
              <a:off x="1598400" y="1705680"/>
              <a:ext cx="4545720" cy="488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29A7A95-4DE4-4BD8-9921-B574C74B18F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9040" y="1696320"/>
                <a:ext cx="4564440" cy="49035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42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3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4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8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9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0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51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7052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3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4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5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56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57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8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9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0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1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2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3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4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5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66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7067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8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9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70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71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72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3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4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5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6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7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8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9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80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81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7082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3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4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5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6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7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8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87089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90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728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1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728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2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728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3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727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4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727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5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727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6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727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7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72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8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726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9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726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0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726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1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726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7102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3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4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5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6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7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7108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09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0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1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2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3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4" name="Straight Connector 510"/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5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6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1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711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64E908A-2ED7-47BD-8ABF-9623AB0240E5}" type="slidenum">
              <a:rPr lang="en-US" altLang="en-US" sz="1200">
                <a:latin typeface="Tahoma" pitchFamily="34" charset="0"/>
              </a:rPr>
              <a:pPr/>
              <a:t>41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7119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0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1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22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23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4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5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6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7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8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9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0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31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71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32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716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716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7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6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3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716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4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715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715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716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6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59" name="Straight Connector 519"/>
            <p:cNvCxnSpPr>
              <a:cxnSpLocks noChangeShapeType="1"/>
              <a:stCxn id="8716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5" name="Straight Connector 500"/>
          <p:cNvCxnSpPr>
            <a:cxnSpLocks noChangeShapeType="1"/>
            <a:endCxn id="87138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6" name="Straight Connector 501"/>
          <p:cNvCxnSpPr>
            <a:cxnSpLocks noChangeShapeType="1"/>
            <a:endCxn id="87138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7" name="Straight Connector 514"/>
          <p:cNvCxnSpPr>
            <a:cxnSpLocks noChangeShapeType="1"/>
            <a:endCxn id="87138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38" name="Oval 517"/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139" name="Straight Connector 39941"/>
          <p:cNvCxnSpPr>
            <a:cxnSpLocks noChangeShapeType="1"/>
            <a:stCxn id="87138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0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41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715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2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715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3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715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7144" name="Straight Connector 509"/>
          <p:cNvCxnSpPr>
            <a:cxnSpLocks noChangeShapeType="1"/>
            <a:endCxn id="87146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5" name="Straight Connector 511"/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46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7147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7148" name="Oval 11"/>
          <p:cNvSpPr>
            <a:spLocks noChangeArrowheads="1"/>
          </p:cNvSpPr>
          <p:nvPr/>
        </p:nvSpPr>
        <p:spPr bwMode="auto">
          <a:xfrm>
            <a:off x="1866900" y="3429000"/>
            <a:ext cx="6096000" cy="67310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7149" name="TextBox 13"/>
          <p:cNvSpPr txBox="1">
            <a:spLocks noChangeArrowheads="1"/>
          </p:cNvSpPr>
          <p:nvPr/>
        </p:nvSpPr>
        <p:spPr bwMode="auto">
          <a:xfrm>
            <a:off x="3113088" y="3541713"/>
            <a:ext cx="3627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chemeClr val="bg1"/>
                </a:solidFill>
              </a:rPr>
              <a:t>Content provider network</a:t>
            </a:r>
          </a:p>
        </p:txBody>
      </p:sp>
      <p:sp>
        <p:nvSpPr>
          <p:cNvPr id="87150" name="Rectangle 3"/>
          <p:cNvSpPr txBox="1">
            <a:spLocks noChangeArrowheads="1"/>
          </p:cNvSpPr>
          <p:nvPr/>
        </p:nvSpPr>
        <p:spPr bwMode="auto">
          <a:xfrm>
            <a:off x="485775" y="101123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… and content provider networks  (e.g., Google, Microsoft,   Akamai) may run their own network, to bring services, content close to end users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90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31775" y="5164138"/>
            <a:ext cx="8440738" cy="1827212"/>
          </a:xfrm>
        </p:spPr>
        <p:txBody>
          <a:bodyPr/>
          <a:lstStyle/>
          <a:p>
            <a:pPr indent="-288925" eaLnBrk="1" hangingPunct="1"/>
            <a:r>
              <a:rPr lang="en-US" altLang="en-US" sz="2400" dirty="0">
                <a:ea typeface="ＭＳ Ｐゴシック" charset="-128"/>
              </a:rPr>
              <a:t>at center: small # of well-connected large networks</a:t>
            </a:r>
          </a:p>
          <a:p>
            <a:pPr marL="682625" lvl="1" indent="-225425" eaLnBrk="1" hangingPunct="1"/>
            <a:r>
              <a:rPr lang="en-US" altLang="ja-JP" sz="2000" dirty="0">
                <a:solidFill>
                  <a:srgbClr val="CC0000"/>
                </a:solidFill>
                <a:ea typeface="ＭＳ Ｐゴシック" charset="-128"/>
              </a:rPr>
              <a:t>“tier-1” commercial ISPs</a:t>
            </a:r>
            <a:r>
              <a:rPr lang="en-US" altLang="ja-JP" sz="2000" dirty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ja-JP" sz="2000" dirty="0">
                <a:ea typeface="ＭＳ Ｐゴシック" charset="-128"/>
              </a:rPr>
              <a:t>(e.g., Level 3, Sprint, AT&amp;T, NTT), national &amp; international coverage</a:t>
            </a:r>
          </a:p>
          <a:p>
            <a:pPr marL="682625" lvl="1" indent="-225425" eaLnBrk="1" hangingPunct="1"/>
            <a:r>
              <a:rPr lang="en-US" altLang="en-US" sz="2000" dirty="0">
                <a:solidFill>
                  <a:srgbClr val="CC0000"/>
                </a:solidFill>
                <a:ea typeface="Arial" pitchFamily="34" charset="0"/>
              </a:rPr>
              <a:t>content provider network </a:t>
            </a:r>
            <a:r>
              <a:rPr lang="en-US" altLang="en-US" sz="2000" dirty="0">
                <a:ea typeface="Arial" pitchFamily="34" charset="0"/>
              </a:rPr>
              <a:t>(e.g., Google): private network that connects it data centers to Internet, often bypassing tier-1, regional ISPs</a:t>
            </a:r>
          </a:p>
          <a:p>
            <a:pPr marL="682625" lvl="1" indent="-225425" eaLnBrk="1" hangingPunct="1">
              <a:buFont typeface="Wingdings" pitchFamily="2" charset="2"/>
              <a:buNone/>
            </a:pPr>
            <a:endParaRPr lang="en-US" altLang="en-US" sz="2000" dirty="0">
              <a:ea typeface="Arial" pitchFamily="34" charset="0"/>
            </a:endParaRPr>
          </a:p>
        </p:txBody>
      </p:sp>
      <p:pic>
        <p:nvPicPr>
          <p:cNvPr id="89092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701940D8-7F9C-434C-89B2-B3BDBEB1062D}" type="slidenum">
              <a:rPr lang="en-US" altLang="en-US" sz="1200">
                <a:latin typeface="Tahoma" pitchFamily="34" charset="0"/>
              </a:rPr>
              <a:pPr/>
              <a:t>42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79" name="Rectangle 78"/>
          <p:cNvSpPr/>
          <p:nvPr/>
        </p:nvSpPr>
        <p:spPr bwMode="auto">
          <a:xfrm>
            <a:off x="2189163" y="2486025"/>
            <a:ext cx="649287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sp>
        <p:nvSpPr>
          <p:cNvPr id="80" name="Rectangle 79"/>
          <p:cNvSpPr/>
          <p:nvPr/>
        </p:nvSpPr>
        <p:spPr bwMode="auto">
          <a:xfrm>
            <a:off x="5029200" y="24098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84" name="Straight Connector 83"/>
          <p:cNvCxnSpPr>
            <a:endCxn id="89131" idx="0"/>
          </p:cNvCxnSpPr>
          <p:nvPr/>
        </p:nvCxnSpPr>
        <p:spPr bwMode="auto">
          <a:xfrm rot="5400000">
            <a:off x="449263" y="3055937"/>
            <a:ext cx="2362200" cy="307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>
            <a:stCxn id="89128" idx="4"/>
          </p:cNvCxnSpPr>
          <p:nvPr/>
        </p:nvCxnSpPr>
        <p:spPr bwMode="auto">
          <a:xfrm rot="5400000">
            <a:off x="3203575" y="4089400"/>
            <a:ext cx="504825" cy="9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>
            <a:stCxn id="89128" idx="3"/>
          </p:cNvCxnSpPr>
          <p:nvPr/>
        </p:nvCxnSpPr>
        <p:spPr bwMode="auto">
          <a:xfrm rot="5400000">
            <a:off x="2349501" y="3935412"/>
            <a:ext cx="620712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 bwMode="auto">
          <a:xfrm rot="16200000" flipH="1">
            <a:off x="857250" y="3117850"/>
            <a:ext cx="24384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>
            <a:stCxn id="79" idx="2"/>
          </p:cNvCxnSpPr>
          <p:nvPr/>
        </p:nvCxnSpPr>
        <p:spPr bwMode="auto">
          <a:xfrm rot="5400000">
            <a:off x="1389857" y="3418681"/>
            <a:ext cx="1600200" cy="6492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/>
          <p:cNvSpPr/>
          <p:nvPr/>
        </p:nvSpPr>
        <p:spPr bwMode="auto">
          <a:xfrm>
            <a:off x="7705725" y="24860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90" name="Straight Connector 89"/>
          <p:cNvCxnSpPr>
            <a:endCxn id="89134" idx="0"/>
          </p:cNvCxnSpPr>
          <p:nvPr/>
        </p:nvCxnSpPr>
        <p:spPr bwMode="auto">
          <a:xfrm>
            <a:off x="3973513" y="3857625"/>
            <a:ext cx="422275" cy="533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>
            <a:stCxn id="89129" idx="2"/>
            <a:endCxn id="89128" idx="6"/>
          </p:cNvCxnSpPr>
          <p:nvPr/>
        </p:nvCxnSpPr>
        <p:spPr bwMode="auto">
          <a:xfrm rot="10800000">
            <a:off x="4497388" y="3490913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 bwMode="auto">
          <a:xfrm rot="5400000">
            <a:off x="5187950" y="3946525"/>
            <a:ext cx="620713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 bwMode="auto">
          <a:xfrm rot="16200000" flipH="1">
            <a:off x="5932487" y="4089401"/>
            <a:ext cx="544513" cy="809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>
            <a:stCxn id="89129" idx="5"/>
          </p:cNvCxnSpPr>
          <p:nvPr/>
        </p:nvCxnSpPr>
        <p:spPr bwMode="auto">
          <a:xfrm>
            <a:off x="6721475" y="3770313"/>
            <a:ext cx="412750" cy="714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>
            <a:stCxn id="89127" idx="4"/>
            <a:endCxn id="89136" idx="7"/>
          </p:cNvCxnSpPr>
          <p:nvPr/>
        </p:nvCxnSpPr>
        <p:spPr bwMode="auto">
          <a:xfrm>
            <a:off x="6975475" y="2105025"/>
            <a:ext cx="639763" cy="23780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 bwMode="auto">
          <a:xfrm rot="10800000">
            <a:off x="3081338" y="1647825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 bwMode="auto">
          <a:xfrm rot="10800000">
            <a:off x="5434013" y="1647825"/>
            <a:ext cx="5302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Arc 97"/>
          <p:cNvSpPr/>
          <p:nvPr/>
        </p:nvSpPr>
        <p:spPr bwMode="auto">
          <a:xfrm>
            <a:off x="2189163" y="1038225"/>
            <a:ext cx="4460875" cy="457200"/>
          </a:xfrm>
          <a:prstGeom prst="arc">
            <a:avLst>
              <a:gd name="adj1" fmla="val 10681875"/>
              <a:gd name="adj2" fmla="val 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99" name="Straight Connector 98"/>
          <p:cNvCxnSpPr/>
          <p:nvPr/>
        </p:nvCxnSpPr>
        <p:spPr bwMode="auto">
          <a:xfrm rot="16200000" flipH="1">
            <a:off x="7357269" y="2056606"/>
            <a:ext cx="533400" cy="3254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/>
          <p:cNvCxnSpPr>
            <a:endCxn id="79" idx="0"/>
          </p:cNvCxnSpPr>
          <p:nvPr/>
        </p:nvCxnSpPr>
        <p:spPr bwMode="auto">
          <a:xfrm rot="16200000" flipH="1">
            <a:off x="2163763" y="2135187"/>
            <a:ext cx="457200" cy="2444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 bwMode="auto">
          <a:xfrm rot="16200000" flipH="1">
            <a:off x="2731294" y="2897981"/>
            <a:ext cx="457200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 bwMode="auto">
          <a:xfrm rot="10800000" flipV="1">
            <a:off x="2838450" y="1876425"/>
            <a:ext cx="3163888" cy="7731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 bwMode="auto">
          <a:xfrm rot="16200000" flipH="1">
            <a:off x="4897437" y="2078038"/>
            <a:ext cx="504825" cy="406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 bwMode="auto">
          <a:xfrm rot="5400000">
            <a:off x="3483769" y="2518569"/>
            <a:ext cx="1143000" cy="163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 bwMode="auto">
          <a:xfrm rot="16200000" flipH="1">
            <a:off x="5362576" y="2938462"/>
            <a:ext cx="304800" cy="1619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 bwMode="auto">
          <a:xfrm rot="10800000" flipV="1">
            <a:off x="4217988" y="2790825"/>
            <a:ext cx="811212" cy="544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>
            <a:stCxn id="89125" idx="5"/>
          </p:cNvCxnSpPr>
          <p:nvPr/>
        </p:nvCxnSpPr>
        <p:spPr bwMode="auto">
          <a:xfrm rot="16200000" flipH="1">
            <a:off x="3234531" y="1535907"/>
            <a:ext cx="1470025" cy="2281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>
            <a:stCxn id="89" idx="2"/>
          </p:cNvCxnSpPr>
          <p:nvPr/>
        </p:nvCxnSpPr>
        <p:spPr bwMode="auto">
          <a:xfrm rot="16200000" flipH="1">
            <a:off x="7421562" y="3551238"/>
            <a:ext cx="1458913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 bwMode="auto">
          <a:xfrm rot="5400000">
            <a:off x="6410325" y="3101975"/>
            <a:ext cx="1535113" cy="12176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>
            <a:stCxn id="89" idx="1"/>
          </p:cNvCxnSpPr>
          <p:nvPr/>
        </p:nvCxnSpPr>
        <p:spPr bwMode="auto">
          <a:xfrm rot="10800000" flipV="1">
            <a:off x="6407150" y="2714625"/>
            <a:ext cx="1298575" cy="4683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>
            <a:endCxn id="80" idx="3"/>
          </p:cNvCxnSpPr>
          <p:nvPr/>
        </p:nvCxnSpPr>
        <p:spPr bwMode="auto">
          <a:xfrm rot="10800000" flipV="1">
            <a:off x="5676900" y="2028825"/>
            <a:ext cx="8302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 bwMode="auto">
          <a:xfrm>
            <a:off x="5297488" y="1884363"/>
            <a:ext cx="2433637" cy="6858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125" name="Oval 34"/>
          <p:cNvSpPr>
            <a:spLocks noChangeArrowheads="1"/>
          </p:cNvSpPr>
          <p:nvPr/>
        </p:nvSpPr>
        <p:spPr bwMode="auto">
          <a:xfrm>
            <a:off x="1135063" y="1266825"/>
            <a:ext cx="1984375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6" name="Oval 34"/>
          <p:cNvSpPr>
            <a:spLocks noChangeArrowheads="1"/>
          </p:cNvSpPr>
          <p:nvPr/>
        </p:nvSpPr>
        <p:spPr bwMode="auto">
          <a:xfrm>
            <a:off x="3487738" y="1266825"/>
            <a:ext cx="1982787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7" name="Oval 34"/>
          <p:cNvSpPr>
            <a:spLocks noChangeArrowheads="1"/>
          </p:cNvSpPr>
          <p:nvPr/>
        </p:nvSpPr>
        <p:spPr bwMode="auto">
          <a:xfrm>
            <a:off x="5921375" y="1266825"/>
            <a:ext cx="2108200" cy="838200"/>
          </a:xfrm>
          <a:prstGeom prst="ellipse">
            <a:avLst/>
          </a:prstGeom>
          <a:solidFill>
            <a:srgbClr val="00206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Google</a:t>
            </a:r>
            <a:endParaRPr lang="en-US" altLang="en-US"/>
          </a:p>
        </p:txBody>
      </p:sp>
      <p:sp>
        <p:nvSpPr>
          <p:cNvPr id="89128" name="Oval 33"/>
          <p:cNvSpPr>
            <a:spLocks noChangeArrowheads="1"/>
          </p:cNvSpPr>
          <p:nvPr/>
        </p:nvSpPr>
        <p:spPr bwMode="auto">
          <a:xfrm>
            <a:off x="25146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29" name="Oval 33"/>
          <p:cNvSpPr>
            <a:spLocks noChangeArrowheads="1"/>
          </p:cNvSpPr>
          <p:nvPr/>
        </p:nvSpPr>
        <p:spPr bwMode="auto">
          <a:xfrm>
            <a:off x="50292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30" name="Oval 76"/>
          <p:cNvSpPr>
            <a:spLocks noChangeArrowheads="1"/>
          </p:cNvSpPr>
          <p:nvPr/>
        </p:nvSpPr>
        <p:spPr bwMode="auto">
          <a:xfrm>
            <a:off x="2027238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1" name="Oval 76"/>
          <p:cNvSpPr>
            <a:spLocks noChangeArrowheads="1"/>
          </p:cNvSpPr>
          <p:nvPr/>
        </p:nvSpPr>
        <p:spPr bwMode="auto">
          <a:xfrm>
            <a:off x="105410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2" name="Oval 76"/>
          <p:cNvSpPr>
            <a:spLocks noChangeArrowheads="1"/>
          </p:cNvSpPr>
          <p:nvPr/>
        </p:nvSpPr>
        <p:spPr bwMode="auto">
          <a:xfrm>
            <a:off x="5921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3" name="Oval 76"/>
          <p:cNvSpPr>
            <a:spLocks noChangeArrowheads="1"/>
          </p:cNvSpPr>
          <p:nvPr/>
        </p:nvSpPr>
        <p:spPr bwMode="auto">
          <a:xfrm>
            <a:off x="4946650" y="4391025"/>
            <a:ext cx="846138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4" name="Oval 76"/>
          <p:cNvSpPr>
            <a:spLocks noChangeArrowheads="1"/>
          </p:cNvSpPr>
          <p:nvPr/>
        </p:nvSpPr>
        <p:spPr bwMode="auto">
          <a:xfrm>
            <a:off x="3973513" y="4391025"/>
            <a:ext cx="846137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5" name="Oval 76"/>
          <p:cNvSpPr>
            <a:spLocks noChangeArrowheads="1"/>
          </p:cNvSpPr>
          <p:nvPr/>
        </p:nvSpPr>
        <p:spPr bwMode="auto">
          <a:xfrm>
            <a:off x="3000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6" name="Oval 76"/>
          <p:cNvSpPr>
            <a:spLocks noChangeArrowheads="1"/>
          </p:cNvSpPr>
          <p:nvPr/>
        </p:nvSpPr>
        <p:spPr bwMode="auto">
          <a:xfrm>
            <a:off x="6894513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7" name="Oval 76"/>
          <p:cNvSpPr>
            <a:spLocks noChangeArrowheads="1"/>
          </p:cNvSpPr>
          <p:nvPr/>
        </p:nvSpPr>
        <p:spPr bwMode="auto">
          <a:xfrm>
            <a:off x="786765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91138" name="Picture 1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91440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9" name="Picture 3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1452563"/>
            <a:ext cx="8385175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333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Tier-1 ISP: e.g., Sprint</a:t>
            </a:r>
          </a:p>
        </p:txBody>
      </p:sp>
      <p:sp>
        <p:nvSpPr>
          <p:cNvPr id="9114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F089293-573C-44D8-9C0A-A4477D373EC3}" type="slidenum">
              <a:rPr lang="en-US" altLang="en-US" sz="1200">
                <a:latin typeface="Tahoma" pitchFamily="34" charset="0"/>
              </a:rPr>
              <a:pPr/>
              <a:t>43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371600" y="1725613"/>
            <a:ext cx="3863975" cy="3017837"/>
            <a:chOff x="1371600" y="1725614"/>
            <a:chExt cx="3863976" cy="3017838"/>
          </a:xfrm>
        </p:grpSpPr>
        <p:grpSp>
          <p:nvGrpSpPr>
            <p:cNvPr id="91143" name="Group 187"/>
            <p:cNvGrpSpPr>
              <a:grpSpLocks/>
            </p:cNvGrpSpPr>
            <p:nvPr/>
          </p:nvGrpSpPr>
          <p:grpSpPr bwMode="auto">
            <a:xfrm>
              <a:off x="1371600" y="1725614"/>
              <a:ext cx="3863976" cy="3017838"/>
              <a:chOff x="864" y="1087"/>
              <a:chExt cx="2434" cy="1901"/>
            </a:xfrm>
          </p:grpSpPr>
          <p:sp>
            <p:nvSpPr>
              <p:cNvPr id="91194" name="Rectangle 202"/>
              <p:cNvSpPr>
                <a:spLocks noChangeArrowheads="1"/>
              </p:cNvSpPr>
              <p:nvPr/>
            </p:nvSpPr>
            <p:spPr bwMode="auto">
              <a:xfrm>
                <a:off x="1307" y="1103"/>
                <a:ext cx="1560" cy="188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91195" name="Line 205"/>
              <p:cNvSpPr>
                <a:spLocks noChangeShapeType="1"/>
              </p:cNvSpPr>
              <p:nvPr/>
            </p:nvSpPr>
            <p:spPr bwMode="auto">
              <a:xfrm flipH="1">
                <a:off x="1408" y="1945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6" name="Line 206"/>
              <p:cNvSpPr>
                <a:spLocks noChangeShapeType="1"/>
              </p:cNvSpPr>
              <p:nvPr/>
            </p:nvSpPr>
            <p:spPr bwMode="auto">
              <a:xfrm flipH="1">
                <a:off x="1408" y="2028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7" name="Text Box 207"/>
              <p:cNvSpPr txBox="1">
                <a:spLocks noChangeArrowheads="1"/>
              </p:cNvSpPr>
              <p:nvPr/>
            </p:nvSpPr>
            <p:spPr bwMode="auto">
              <a:xfrm flipH="1">
                <a:off x="1336" y="1789"/>
                <a:ext cx="229" cy="2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198" name="Group 208"/>
              <p:cNvGrpSpPr>
                <a:grpSpLocks/>
              </p:cNvGrpSpPr>
              <p:nvPr/>
            </p:nvGrpSpPr>
            <p:grpSpPr bwMode="auto">
              <a:xfrm flipH="1">
                <a:off x="1617" y="2063"/>
                <a:ext cx="775" cy="284"/>
                <a:chOff x="2927" y="2500"/>
                <a:chExt cx="949" cy="332"/>
              </a:xfrm>
            </p:grpSpPr>
            <p:sp>
              <p:nvSpPr>
                <p:cNvPr id="91227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2927" y="2515"/>
                  <a:ext cx="236" cy="31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8" name="Line 210"/>
                <p:cNvSpPr>
                  <a:spLocks noChangeShapeType="1"/>
                </p:cNvSpPr>
                <p:nvPr/>
              </p:nvSpPr>
              <p:spPr bwMode="auto">
                <a:xfrm>
                  <a:off x="3209" y="2500"/>
                  <a:ext cx="201" cy="3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9" name="Line 211"/>
                <p:cNvSpPr>
                  <a:spLocks noChangeShapeType="1"/>
                </p:cNvSpPr>
                <p:nvPr/>
              </p:nvSpPr>
              <p:spPr bwMode="auto">
                <a:xfrm>
                  <a:off x="3315" y="2500"/>
                  <a:ext cx="561" cy="3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199" name="Line 212"/>
              <p:cNvSpPr>
                <a:spLocks noChangeShapeType="1"/>
              </p:cNvSpPr>
              <p:nvPr/>
            </p:nvSpPr>
            <p:spPr bwMode="auto">
              <a:xfrm flipH="1" flipV="1">
                <a:off x="1819" y="1533"/>
                <a:ext cx="0" cy="3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0" name="Line 213"/>
              <p:cNvSpPr>
                <a:spLocks noChangeShapeType="1"/>
              </p:cNvSpPr>
              <p:nvPr/>
            </p:nvSpPr>
            <p:spPr bwMode="auto">
              <a:xfrm flipH="1">
                <a:off x="1587" y="2081"/>
                <a:ext cx="193" cy="2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1" name="Line 214"/>
              <p:cNvSpPr>
                <a:spLocks noChangeShapeType="1"/>
              </p:cNvSpPr>
              <p:nvPr/>
            </p:nvSpPr>
            <p:spPr bwMode="auto">
              <a:xfrm>
                <a:off x="1818" y="2068"/>
                <a:ext cx="164" cy="28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2" name="Line 215"/>
              <p:cNvSpPr>
                <a:spLocks noChangeShapeType="1"/>
              </p:cNvSpPr>
              <p:nvPr/>
            </p:nvSpPr>
            <p:spPr bwMode="auto">
              <a:xfrm>
                <a:off x="1904" y="2068"/>
                <a:ext cx="459" cy="2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3" name="Text Box 272"/>
              <p:cNvSpPr txBox="1">
                <a:spLocks noChangeArrowheads="1"/>
              </p:cNvSpPr>
              <p:nvPr/>
            </p:nvSpPr>
            <p:spPr bwMode="auto">
              <a:xfrm>
                <a:off x="1583" y="2691"/>
                <a:ext cx="114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to/from customers</a:t>
                </a:r>
              </a:p>
            </p:txBody>
          </p:sp>
          <p:sp>
            <p:nvSpPr>
              <p:cNvPr id="91204" name="Text Box 273"/>
              <p:cNvSpPr txBox="1">
                <a:spLocks noChangeArrowheads="1"/>
              </p:cNvSpPr>
              <p:nvPr/>
            </p:nvSpPr>
            <p:spPr bwMode="auto">
              <a:xfrm>
                <a:off x="2262" y="1699"/>
                <a:ext cx="541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peering</a:t>
                </a:r>
              </a:p>
            </p:txBody>
          </p:sp>
          <p:sp>
            <p:nvSpPr>
              <p:cNvPr id="91205" name="Text Box 274"/>
              <p:cNvSpPr txBox="1">
                <a:spLocks noChangeArrowheads="1"/>
              </p:cNvSpPr>
              <p:nvPr/>
            </p:nvSpPr>
            <p:spPr bwMode="auto">
              <a:xfrm>
                <a:off x="1636" y="1367"/>
                <a:ext cx="1141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 to/from backbone</a:t>
                </a:r>
              </a:p>
            </p:txBody>
          </p:sp>
          <p:sp>
            <p:nvSpPr>
              <p:cNvPr id="91206" name="Rectangle 275"/>
              <p:cNvSpPr>
                <a:spLocks noChangeArrowheads="1"/>
              </p:cNvSpPr>
              <p:nvPr/>
            </p:nvSpPr>
            <p:spPr bwMode="auto">
              <a:xfrm>
                <a:off x="1355" y="1139"/>
                <a:ext cx="1447" cy="1774"/>
              </a:xfrm>
              <a:prstGeom prst="rect">
                <a:avLst/>
              </a:prstGeom>
              <a:noFill/>
              <a:ln w="95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91207" name="Line 290"/>
              <p:cNvSpPr>
                <a:spLocks noChangeShapeType="1"/>
              </p:cNvSpPr>
              <p:nvPr/>
            </p:nvSpPr>
            <p:spPr bwMode="auto">
              <a:xfrm flipH="1" flipV="1">
                <a:off x="2226" y="1559"/>
                <a:ext cx="0" cy="35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8" name="Line 292"/>
              <p:cNvSpPr>
                <a:spLocks noChangeShapeType="1"/>
              </p:cNvSpPr>
              <p:nvPr/>
            </p:nvSpPr>
            <p:spPr bwMode="auto">
              <a:xfrm>
                <a:off x="2360" y="1948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9" name="Line 293"/>
              <p:cNvSpPr>
                <a:spLocks noChangeShapeType="1"/>
              </p:cNvSpPr>
              <p:nvPr/>
            </p:nvSpPr>
            <p:spPr bwMode="auto">
              <a:xfrm>
                <a:off x="2360" y="2030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0" name="Text Box 294"/>
              <p:cNvSpPr txBox="1">
                <a:spLocks noChangeArrowheads="1"/>
              </p:cNvSpPr>
              <p:nvPr/>
            </p:nvSpPr>
            <p:spPr bwMode="auto">
              <a:xfrm>
                <a:off x="2410" y="1790"/>
                <a:ext cx="29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211" name="Group 296"/>
              <p:cNvGrpSpPr>
                <a:grpSpLocks/>
              </p:cNvGrpSpPr>
              <p:nvPr/>
            </p:nvGrpSpPr>
            <p:grpSpPr bwMode="auto">
              <a:xfrm>
                <a:off x="2376" y="2519"/>
                <a:ext cx="83" cy="167"/>
                <a:chOff x="4467" y="2745"/>
                <a:chExt cx="96" cy="345"/>
              </a:xfrm>
            </p:grpSpPr>
            <p:sp>
              <p:nvSpPr>
                <p:cNvPr id="91225" name="Line 297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6" name="Line 298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2" name="Text Box 299"/>
              <p:cNvSpPr txBox="1">
                <a:spLocks noChangeArrowheads="1"/>
              </p:cNvSpPr>
              <p:nvPr/>
            </p:nvSpPr>
            <p:spPr bwMode="auto">
              <a:xfrm rot="16200000" flipH="1">
                <a:off x="2242" y="2497"/>
                <a:ext cx="238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213" name="Group 301"/>
              <p:cNvGrpSpPr>
                <a:grpSpLocks/>
              </p:cNvGrpSpPr>
              <p:nvPr/>
            </p:nvGrpSpPr>
            <p:grpSpPr bwMode="auto">
              <a:xfrm>
                <a:off x="1977" y="2528"/>
                <a:ext cx="84" cy="167"/>
                <a:chOff x="4467" y="2745"/>
                <a:chExt cx="96" cy="345"/>
              </a:xfrm>
            </p:grpSpPr>
            <p:sp>
              <p:nvSpPr>
                <p:cNvPr id="91223" name="Line 302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4" name="Line 303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4" name="Text Box 304"/>
              <p:cNvSpPr txBox="1">
                <a:spLocks noChangeArrowheads="1"/>
              </p:cNvSpPr>
              <p:nvPr/>
            </p:nvSpPr>
            <p:spPr bwMode="auto">
              <a:xfrm rot="16200000" flipH="1">
                <a:off x="1837" y="2491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215" name="Group 306"/>
              <p:cNvGrpSpPr>
                <a:grpSpLocks/>
              </p:cNvGrpSpPr>
              <p:nvPr/>
            </p:nvGrpSpPr>
            <p:grpSpPr bwMode="auto">
              <a:xfrm>
                <a:off x="1545" y="2526"/>
                <a:ext cx="92" cy="167"/>
                <a:chOff x="4467" y="2745"/>
                <a:chExt cx="96" cy="345"/>
              </a:xfrm>
            </p:grpSpPr>
            <p:sp>
              <p:nvSpPr>
                <p:cNvPr id="91221" name="Line 307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2" name="Line 308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6" name="Text Box 309"/>
              <p:cNvSpPr txBox="1">
                <a:spLocks noChangeArrowheads="1"/>
              </p:cNvSpPr>
              <p:nvPr/>
            </p:nvSpPr>
            <p:spPr bwMode="auto">
              <a:xfrm rot="16200000" flipH="1">
                <a:off x="1407" y="2492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sp>
            <p:nvSpPr>
              <p:cNvPr id="91217" name="Text Box 310"/>
              <p:cNvSpPr txBox="1">
                <a:spLocks noChangeArrowheads="1"/>
              </p:cNvSpPr>
              <p:nvPr/>
            </p:nvSpPr>
            <p:spPr bwMode="auto">
              <a:xfrm>
                <a:off x="1437" y="1179"/>
                <a:ext cx="1282" cy="1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FF0000"/>
                    </a:solidFill>
                  </a:rPr>
                  <a:t>POP: point-of-presence</a:t>
                </a:r>
              </a:p>
            </p:txBody>
          </p:sp>
          <p:sp>
            <p:nvSpPr>
              <p:cNvPr id="91218" name="Line 148"/>
              <p:cNvSpPr>
                <a:spLocks noChangeShapeType="1"/>
              </p:cNvSpPr>
              <p:nvPr/>
            </p:nvSpPr>
            <p:spPr bwMode="auto">
              <a:xfrm>
                <a:off x="3192" y="1948"/>
                <a:ext cx="0" cy="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9" name="Line 184"/>
              <p:cNvSpPr>
                <a:spLocks noChangeShapeType="1"/>
              </p:cNvSpPr>
              <p:nvPr/>
            </p:nvSpPr>
            <p:spPr bwMode="auto">
              <a:xfrm>
                <a:off x="3298" y="2402"/>
                <a:ext cx="0" cy="9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0" name="Freeform 186"/>
              <p:cNvSpPr>
                <a:spLocks/>
              </p:cNvSpPr>
              <p:nvPr/>
            </p:nvSpPr>
            <p:spPr bwMode="auto">
              <a:xfrm>
                <a:off x="864" y="1087"/>
                <a:ext cx="475" cy="1879"/>
              </a:xfrm>
              <a:custGeom>
                <a:avLst/>
                <a:gdLst>
                  <a:gd name="T0" fmla="*/ 0 w 475"/>
                  <a:gd name="T1" fmla="*/ 1224 h 1879"/>
                  <a:gd name="T2" fmla="*/ 475 w 475"/>
                  <a:gd name="T3" fmla="*/ 0 h 1879"/>
                  <a:gd name="T4" fmla="*/ 468 w 475"/>
                  <a:gd name="T5" fmla="*/ 1879 h 1879"/>
                  <a:gd name="T6" fmla="*/ 0 w 475"/>
                  <a:gd name="T7" fmla="*/ 1224 h 18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5"/>
                  <a:gd name="T13" fmla="*/ 0 h 1879"/>
                  <a:gd name="T14" fmla="*/ 475 w 475"/>
                  <a:gd name="T15" fmla="*/ 1879 h 18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5" h="1879">
                    <a:moveTo>
                      <a:pt x="0" y="1224"/>
                    </a:moveTo>
                    <a:lnTo>
                      <a:pt x="475" y="0"/>
                    </a:lnTo>
                    <a:lnTo>
                      <a:pt x="468" y="1879"/>
                    </a:lnTo>
                    <a:lnTo>
                      <a:pt x="0" y="1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44" name="Group 347"/>
            <p:cNvGrpSpPr>
              <a:grpSpLocks/>
            </p:cNvGrpSpPr>
            <p:nvPr/>
          </p:nvGrpSpPr>
          <p:grpSpPr bwMode="auto">
            <a:xfrm>
              <a:off x="3570624" y="3685767"/>
              <a:ext cx="544387" cy="333770"/>
              <a:chOff x="1871277" y="1576300"/>
              <a:chExt cx="1128371" cy="437860"/>
            </a:xfrm>
          </p:grpSpPr>
          <p:sp>
            <p:nvSpPr>
              <p:cNvPr id="88" name="Oval 8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9" name="Rectangle 88"/>
              <p:cNvSpPr/>
              <p:nvPr/>
            </p:nvSpPr>
            <p:spPr bwMode="auto">
              <a:xfrm>
                <a:off x="1870583" y="173927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" name="Oval 8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" name="Freeform 90"/>
              <p:cNvSpPr/>
              <p:nvPr/>
            </p:nvSpPr>
            <p:spPr bwMode="auto">
              <a:xfrm>
                <a:off x="2160144" y="167472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" name="Straight Connector 94"/>
              <p:cNvCxnSpPr>
                <a:cxnSpLocks noChangeShapeType="1"/>
                <a:endCxn id="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" name="Straight Connector 9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5" name="Group 347"/>
            <p:cNvGrpSpPr>
              <a:grpSpLocks/>
            </p:cNvGrpSpPr>
            <p:nvPr/>
          </p:nvGrpSpPr>
          <p:grpSpPr bwMode="auto">
            <a:xfrm>
              <a:off x="2915191" y="3680361"/>
              <a:ext cx="544387" cy="333770"/>
              <a:chOff x="1871277" y="1576300"/>
              <a:chExt cx="1128371" cy="437860"/>
            </a:xfrm>
          </p:grpSpPr>
          <p:sp>
            <p:nvSpPr>
              <p:cNvPr id="98" name="Oval 9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 bwMode="auto">
              <a:xfrm>
                <a:off x="1870156" y="1740124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0" name="Oval 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Freeform 100"/>
              <p:cNvSpPr/>
              <p:nvPr/>
            </p:nvSpPr>
            <p:spPr bwMode="auto">
              <a:xfrm>
                <a:off x="2159717" y="1673481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5" name="Straight Connector 104"/>
              <p:cNvCxnSpPr>
                <a:cxnSpLocks noChangeShapeType="1"/>
                <a:endCxn id="1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6" name="Straight Connector 1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6" name="Group 347"/>
            <p:cNvGrpSpPr>
              <a:grpSpLocks/>
            </p:cNvGrpSpPr>
            <p:nvPr/>
          </p:nvGrpSpPr>
          <p:grpSpPr bwMode="auto">
            <a:xfrm>
              <a:off x="2256002" y="3682470"/>
              <a:ext cx="544387" cy="333770"/>
              <a:chOff x="1871277" y="1576300"/>
              <a:chExt cx="1128371" cy="437860"/>
            </a:xfrm>
          </p:grpSpPr>
          <p:sp>
            <p:nvSpPr>
              <p:cNvPr id="108" name="Oval 10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 bwMode="auto">
              <a:xfrm>
                <a:off x="1870937" y="173943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60498" y="167488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/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7" name="Group 347"/>
            <p:cNvGrpSpPr>
              <a:grpSpLocks/>
            </p:cNvGrpSpPr>
            <p:nvPr/>
          </p:nvGrpSpPr>
          <p:grpSpPr bwMode="auto">
            <a:xfrm>
              <a:off x="2630086" y="2989478"/>
              <a:ext cx="544387" cy="333770"/>
              <a:chOff x="1871277" y="1576300"/>
              <a:chExt cx="1128371" cy="437860"/>
            </a:xfrm>
          </p:grpSpPr>
          <p:sp>
            <p:nvSpPr>
              <p:cNvPr id="118" name="Oval 11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 bwMode="auto">
              <a:xfrm>
                <a:off x="1872110" y="1738461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" name="Oval 1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2161672" y="1673900"/>
                <a:ext cx="546218" cy="16035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5" name="Straight Connector 124"/>
              <p:cNvCxnSpPr>
                <a:cxnSpLocks noChangeShapeType="1"/>
                <a:endCxn id="1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" name="Straight Connector 1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8" name="Group 347"/>
            <p:cNvGrpSpPr>
              <a:grpSpLocks/>
            </p:cNvGrpSpPr>
            <p:nvPr/>
          </p:nvGrpSpPr>
          <p:grpSpPr bwMode="auto">
            <a:xfrm>
              <a:off x="3244642" y="2991587"/>
              <a:ext cx="544387" cy="333770"/>
              <a:chOff x="1871277" y="1576300"/>
              <a:chExt cx="1128371" cy="437860"/>
            </a:xfrm>
          </p:grpSpPr>
          <p:sp>
            <p:nvSpPr>
              <p:cNvPr id="128" name="Oval 12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Rectangle 128"/>
              <p:cNvSpPr/>
              <p:nvPr/>
            </p:nvSpPr>
            <p:spPr bwMode="auto">
              <a:xfrm>
                <a:off x="1871708" y="1739859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Oval 12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2161269" y="1673216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" name="Freeform 13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" name="Freeform 13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" name="Straight Connector 134"/>
              <p:cNvCxnSpPr>
                <a:cxnSpLocks noChangeShapeType="1"/>
                <a:endCxn id="1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" name="Straight Connector 13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93186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Chapter 1: roadmap</a:t>
            </a:r>
          </a:p>
        </p:txBody>
      </p:sp>
      <p:sp>
        <p:nvSpPr>
          <p:cNvPr id="9318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itchFamily="34" charset="0"/>
              </a:rPr>
              <a:t>1.4 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</p:txBody>
      </p:sp>
      <p:sp>
        <p:nvSpPr>
          <p:cNvPr id="9318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10F17F57-D0E9-45EA-AA89-8BDFF040145F}" type="slidenum">
              <a:rPr lang="en-US" altLang="en-US" sz="1200">
                <a:latin typeface="Tahoma" pitchFamily="34" charset="0"/>
              </a:rPr>
              <a:pPr/>
              <a:t>44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Line 24"/>
          <p:cNvSpPr>
            <a:spLocks noChangeShapeType="1"/>
          </p:cNvSpPr>
          <p:nvPr/>
        </p:nvSpPr>
        <p:spPr bwMode="auto">
          <a:xfrm>
            <a:off x="1643063" y="4237038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34" name="Group 347"/>
          <p:cNvGrpSpPr>
            <a:grpSpLocks/>
          </p:cNvGrpSpPr>
          <p:nvPr/>
        </p:nvGrpSpPr>
        <p:grpSpPr bwMode="auto">
          <a:xfrm>
            <a:off x="2359025" y="4284663"/>
            <a:ext cx="1162050" cy="715962"/>
            <a:chOff x="1871277" y="1576300"/>
            <a:chExt cx="1128371" cy="437861"/>
          </a:xfrm>
        </p:grpSpPr>
        <p:sp>
          <p:nvSpPr>
            <p:cNvPr id="106" name="Oval 10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/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35" name="Line 26"/>
          <p:cNvSpPr>
            <a:spLocks noChangeShapeType="1"/>
          </p:cNvSpPr>
          <p:nvPr/>
        </p:nvSpPr>
        <p:spPr bwMode="auto">
          <a:xfrm>
            <a:off x="3567113" y="4656138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6" name="Rectangle 30"/>
          <p:cNvSpPr>
            <a:spLocks noChangeArrowheads="1"/>
          </p:cNvSpPr>
          <p:nvPr/>
        </p:nvSpPr>
        <p:spPr bwMode="auto">
          <a:xfrm>
            <a:off x="3233738" y="4527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7" name="Rectangle 31"/>
          <p:cNvSpPr>
            <a:spLocks noChangeArrowheads="1"/>
          </p:cNvSpPr>
          <p:nvPr/>
        </p:nvSpPr>
        <p:spPr bwMode="auto">
          <a:xfrm>
            <a:off x="3389313" y="4527550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8" name="Rectangle 38"/>
          <p:cNvSpPr>
            <a:spLocks noChangeArrowheads="1"/>
          </p:cNvSpPr>
          <p:nvPr/>
        </p:nvSpPr>
        <p:spPr bwMode="auto">
          <a:xfrm>
            <a:off x="3524250" y="44656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9" name="Line 25"/>
          <p:cNvSpPr>
            <a:spLocks noChangeShapeType="1"/>
          </p:cNvSpPr>
          <p:nvPr/>
        </p:nvSpPr>
        <p:spPr bwMode="auto">
          <a:xfrm flipV="1">
            <a:off x="1641475" y="4776788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Rectangle 32"/>
          <p:cNvSpPr>
            <a:spLocks noChangeArrowheads="1"/>
          </p:cNvSpPr>
          <p:nvPr/>
        </p:nvSpPr>
        <p:spPr bwMode="auto">
          <a:xfrm>
            <a:off x="2181225" y="44275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1" name="Line 33"/>
          <p:cNvSpPr>
            <a:spLocks noChangeShapeType="1"/>
          </p:cNvSpPr>
          <p:nvPr/>
        </p:nvSpPr>
        <p:spPr bwMode="auto">
          <a:xfrm>
            <a:off x="2132013" y="4364038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2" name="Text Box 36"/>
          <p:cNvSpPr txBox="1">
            <a:spLocks noChangeArrowheads="1"/>
          </p:cNvSpPr>
          <p:nvPr/>
        </p:nvSpPr>
        <p:spPr bwMode="auto">
          <a:xfrm>
            <a:off x="765175" y="3921125"/>
            <a:ext cx="403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5243" name="Text Box 37"/>
          <p:cNvSpPr txBox="1">
            <a:spLocks noChangeArrowheads="1"/>
          </p:cNvSpPr>
          <p:nvPr/>
        </p:nvSpPr>
        <p:spPr bwMode="auto">
          <a:xfrm>
            <a:off x="941388" y="4873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5244" name="Group 66"/>
          <p:cNvGrpSpPr>
            <a:grpSpLocks/>
          </p:cNvGrpSpPr>
          <p:nvPr/>
        </p:nvGrpSpPr>
        <p:grpSpPr bwMode="auto">
          <a:xfrm>
            <a:off x="915988" y="3921125"/>
            <a:ext cx="779462" cy="679450"/>
            <a:chOff x="-44" y="1473"/>
            <a:chExt cx="981" cy="1105"/>
          </a:xfrm>
        </p:grpSpPr>
        <p:pic>
          <p:nvPicPr>
            <p:cNvPr id="952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5" name="Group 69"/>
          <p:cNvGrpSpPr>
            <a:grpSpLocks/>
          </p:cNvGrpSpPr>
          <p:nvPr/>
        </p:nvGrpSpPr>
        <p:grpSpPr bwMode="auto">
          <a:xfrm>
            <a:off x="966788" y="4927600"/>
            <a:ext cx="779462" cy="679450"/>
            <a:chOff x="-44" y="1473"/>
            <a:chExt cx="981" cy="1105"/>
          </a:xfrm>
        </p:grpSpPr>
        <p:pic>
          <p:nvPicPr>
            <p:cNvPr id="952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6" name="Group 347"/>
          <p:cNvGrpSpPr>
            <a:grpSpLocks/>
          </p:cNvGrpSpPr>
          <p:nvPr/>
        </p:nvGrpSpPr>
        <p:grpSpPr bwMode="auto">
          <a:xfrm>
            <a:off x="5497513" y="4329113"/>
            <a:ext cx="1162050" cy="715962"/>
            <a:chOff x="1871277" y="1576300"/>
            <a:chExt cx="1128371" cy="437861"/>
          </a:xfrm>
        </p:grpSpPr>
        <p:sp>
          <p:nvSpPr>
            <p:cNvPr id="93" name="Oval 92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4" name="Rectangle 93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Oval 9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Freeform 95"/>
            <p:cNvSpPr/>
            <p:nvPr/>
          </p:nvSpPr>
          <p:spPr bwMode="auto">
            <a:xfrm>
              <a:off x="2159535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0" name="Straight Connector 99"/>
            <p:cNvCxnSpPr>
              <a:cxnSpLocks noChangeShapeType="1"/>
              <a:endCxn id="9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0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47" name="Rectangle 31"/>
          <p:cNvSpPr>
            <a:spLocks noChangeArrowheads="1"/>
          </p:cNvSpPr>
          <p:nvPr/>
        </p:nvSpPr>
        <p:spPr bwMode="auto">
          <a:xfrm>
            <a:off x="1744663" y="5083175"/>
            <a:ext cx="139700" cy="1857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8" name="Line 33"/>
          <p:cNvSpPr>
            <a:spLocks noChangeShapeType="1"/>
          </p:cNvSpPr>
          <p:nvPr/>
        </p:nvSpPr>
        <p:spPr bwMode="auto">
          <a:xfrm flipV="1">
            <a:off x="1919288" y="5053013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Rectangle 89"/>
          <p:cNvSpPr>
            <a:spLocks noChangeArrowheads="1"/>
          </p:cNvSpPr>
          <p:nvPr/>
        </p:nvSpPr>
        <p:spPr bwMode="auto">
          <a:xfrm>
            <a:off x="3081338" y="4529138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0" name="Rectangle 89"/>
          <p:cNvSpPr>
            <a:spLocks noChangeArrowheads="1"/>
          </p:cNvSpPr>
          <p:nvPr/>
        </p:nvSpPr>
        <p:spPr bwMode="auto">
          <a:xfrm>
            <a:off x="2932113" y="4527550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1" name="Rectangle 89"/>
          <p:cNvSpPr>
            <a:spLocks noChangeArrowheads="1"/>
          </p:cNvSpPr>
          <p:nvPr/>
        </p:nvSpPr>
        <p:spPr bwMode="auto">
          <a:xfrm>
            <a:off x="2779713" y="4530725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Introduction</a:t>
            </a:r>
          </a:p>
        </p:txBody>
      </p:sp>
      <p:pic>
        <p:nvPicPr>
          <p:cNvPr id="95253" name="Picture 6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89058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8096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How do loss and delay occur?</a:t>
            </a:r>
            <a:endParaRPr lang="en-US" altLang="en-US" sz="4800">
              <a:ea typeface="ＭＳ Ｐゴシック" charset="-128"/>
            </a:endParaRPr>
          </a:p>
        </p:txBody>
      </p:sp>
      <p:sp>
        <p:nvSpPr>
          <p:cNvPr id="10854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1371600"/>
            <a:ext cx="8564562" cy="21145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/>
              <a:t>packets </a:t>
            </a:r>
            <a:r>
              <a:rPr lang="en-US" i="1" dirty="0"/>
              <a:t>queue</a:t>
            </a:r>
            <a:r>
              <a:rPr lang="en-US" dirty="0"/>
              <a:t> in router buffers</a:t>
            </a:r>
            <a:r>
              <a:rPr lang="en-US" sz="2400" dirty="0"/>
              <a:t>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</a:rPr>
              <a:t>packet arrival rate to link (temporarily) exceeds output link capacity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packets queue, wait for turn</a:t>
            </a:r>
          </a:p>
        </p:txBody>
      </p:sp>
      <p:grpSp>
        <p:nvGrpSpPr>
          <p:cNvPr id="5" name="Group 93"/>
          <p:cNvGrpSpPr>
            <a:grpSpLocks/>
          </p:cNvGrpSpPr>
          <p:nvPr/>
        </p:nvGrpSpPr>
        <p:grpSpPr bwMode="auto">
          <a:xfrm>
            <a:off x="3621088" y="2982913"/>
            <a:ext cx="3979862" cy="1454150"/>
            <a:chOff x="2259" y="2090"/>
            <a:chExt cx="2507" cy="916"/>
          </a:xfrm>
        </p:grpSpPr>
        <p:sp>
          <p:nvSpPr>
            <p:cNvPr id="95264" name="Text Box 66"/>
            <p:cNvSpPr txBox="1">
              <a:spLocks noChangeArrowheads="1"/>
            </p:cNvSpPr>
            <p:nvPr/>
          </p:nvSpPr>
          <p:spPr bwMode="auto">
            <a:xfrm>
              <a:off x="2602" y="2090"/>
              <a:ext cx="216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 being transmitted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5" name="Line 67"/>
            <p:cNvSpPr>
              <a:spLocks noChangeShapeType="1"/>
            </p:cNvSpPr>
            <p:nvPr/>
          </p:nvSpPr>
          <p:spPr bwMode="auto">
            <a:xfrm rot="10800000" flipV="1">
              <a:off x="2259" y="2294"/>
              <a:ext cx="1059" cy="7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94"/>
          <p:cNvGrpSpPr>
            <a:grpSpLocks/>
          </p:cNvGrpSpPr>
          <p:nvPr/>
        </p:nvGrpSpPr>
        <p:grpSpPr bwMode="auto">
          <a:xfrm>
            <a:off x="3338513" y="4802188"/>
            <a:ext cx="3414712" cy="804862"/>
            <a:chOff x="2103" y="3214"/>
            <a:chExt cx="2151" cy="507"/>
          </a:xfrm>
        </p:grpSpPr>
        <p:sp>
          <p:nvSpPr>
            <p:cNvPr id="95262" name="Text Box 72"/>
            <p:cNvSpPr txBox="1">
              <a:spLocks noChangeArrowheads="1"/>
            </p:cNvSpPr>
            <p:nvPr/>
          </p:nvSpPr>
          <p:spPr bwMode="auto">
            <a:xfrm>
              <a:off x="2530" y="3490"/>
              <a:ext cx="172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packets queueing</a:t>
              </a:r>
              <a:r>
                <a:rPr lang="en-US" altLang="en-US" sz="1800">
                  <a:solidFill>
                    <a:srgbClr val="FF0000"/>
                  </a:solidFill>
                </a:rPr>
                <a:t>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3" name="Line 73"/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5"/>
          <p:cNvGrpSpPr>
            <a:grpSpLocks/>
          </p:cNvGrpSpPr>
          <p:nvPr/>
        </p:nvGrpSpPr>
        <p:grpSpPr bwMode="auto">
          <a:xfrm>
            <a:off x="2517775" y="4764088"/>
            <a:ext cx="4248150" cy="1511300"/>
            <a:chOff x="1586" y="3190"/>
            <a:chExt cx="2676" cy="952"/>
          </a:xfrm>
        </p:grpSpPr>
        <p:sp>
          <p:nvSpPr>
            <p:cNvPr id="95260" name="Line 91"/>
            <p:cNvSpPr>
              <a:spLocks noChangeShapeType="1"/>
            </p:cNvSpPr>
            <p:nvPr/>
          </p:nvSpPr>
          <p:spPr bwMode="auto">
            <a:xfrm rot="10800000" flipH="1">
              <a:off x="1798" y="3190"/>
              <a:ext cx="105" cy="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61" name="Text Box 92"/>
            <p:cNvSpPr txBox="1">
              <a:spLocks noChangeArrowheads="1"/>
            </p:cNvSpPr>
            <p:nvPr/>
          </p:nvSpPr>
          <p:spPr bwMode="auto">
            <a:xfrm>
              <a:off x="1586" y="3738"/>
              <a:ext cx="26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free (available) buffers: arriving packets </a:t>
              </a:r>
            </a:p>
            <a:p>
              <a:r>
                <a:rPr lang="en-US" altLang="en-US" sz="1800">
                  <a:solidFill>
                    <a:srgbClr val="000000"/>
                  </a:solidFill>
                </a:rPr>
                <a:t>dropped (</a:t>
              </a:r>
              <a:r>
                <a:rPr lang="en-US" altLang="en-US" sz="1800">
                  <a:solidFill>
                    <a:srgbClr val="CC0000"/>
                  </a:solidFill>
                </a:rPr>
                <a:t>loss</a:t>
              </a:r>
              <a:r>
                <a:rPr lang="en-US" altLang="en-US" sz="1800">
                  <a:solidFill>
                    <a:srgbClr val="000000"/>
                  </a:solidFill>
                </a:rPr>
                <a:t>) if no free buffers</a:t>
              </a:r>
            </a:p>
          </p:txBody>
        </p:sp>
      </p:grpSp>
      <p:sp>
        <p:nvSpPr>
          <p:cNvPr id="9525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9C3A0C52-8FBC-476A-9835-494F55F29DD9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45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Introduction</a:t>
            </a:r>
          </a:p>
        </p:txBody>
      </p:sp>
      <p:pic>
        <p:nvPicPr>
          <p:cNvPr id="97282" name="Picture 6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2867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2438" y="200025"/>
            <a:ext cx="7772400" cy="811213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Four sources of packet delay</a:t>
            </a:r>
            <a:endParaRPr lang="en-US" altLang="en-US" sz="4800">
              <a:ea typeface="ＭＳ Ｐゴシック" charset="-128"/>
            </a:endParaRPr>
          </a:p>
        </p:txBody>
      </p:sp>
      <p:sp>
        <p:nvSpPr>
          <p:cNvPr id="11059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862013" y="4491038"/>
            <a:ext cx="3810000" cy="1636712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d</a:t>
            </a:r>
            <a:r>
              <a:rPr lang="en-US" baseline="-25000" dirty="0">
                <a:solidFill>
                  <a:srgbClr val="CC0000"/>
                </a:solidFill>
              </a:rPr>
              <a:t>proc</a:t>
            </a:r>
            <a:r>
              <a:rPr lang="en-US" dirty="0">
                <a:solidFill>
                  <a:srgbClr val="CC0000"/>
                </a:solidFill>
              </a:rPr>
              <a:t>: nodal processing</a:t>
            </a:r>
            <a:r>
              <a:rPr lang="en-US" dirty="0"/>
              <a:t> 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check bit errors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determine output link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typically &lt; msec</a:t>
            </a:r>
          </a:p>
        </p:txBody>
      </p:sp>
      <p:sp>
        <p:nvSpPr>
          <p:cNvPr id="110627" name="Rectangle 58"/>
          <p:cNvSpPr>
            <a:spLocks noChangeArrowheads="1"/>
          </p:cNvSpPr>
          <p:nvPr/>
        </p:nvSpPr>
        <p:spPr bwMode="auto">
          <a:xfrm>
            <a:off x="4802188" y="4492625"/>
            <a:ext cx="3810000" cy="218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85000"/>
              </a:lnSpc>
              <a:spcBef>
                <a:spcPct val="20000"/>
              </a:spcBef>
              <a:buClr>
                <a:srgbClr val="3333CC"/>
              </a:buClr>
              <a:buSzPct val="85000"/>
              <a:buFont typeface="Wingdings" charset="0"/>
              <a:buNone/>
              <a:defRPr/>
            </a:pP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queue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972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F9B3AEF8-1C2B-4C13-B0BC-E6B63AA586E5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46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grpSp>
        <p:nvGrpSpPr>
          <p:cNvPr id="97287" name="Group 70"/>
          <p:cNvGrpSpPr>
            <a:grpSpLocks/>
          </p:cNvGrpSpPr>
          <p:nvPr/>
        </p:nvGrpSpPr>
        <p:grpSpPr bwMode="auto">
          <a:xfrm>
            <a:off x="1743075" y="1249363"/>
            <a:ext cx="5894388" cy="2935287"/>
            <a:chOff x="1743075" y="1249363"/>
            <a:chExt cx="5894066" cy="2935287"/>
          </a:xfrm>
        </p:grpSpPr>
        <p:sp>
          <p:nvSpPr>
            <p:cNvPr id="97288" name="Line 24"/>
            <p:cNvSpPr>
              <a:spLocks noChangeShapeType="1"/>
            </p:cNvSpPr>
            <p:nvPr/>
          </p:nvSpPr>
          <p:spPr bwMode="auto">
            <a:xfrm>
              <a:off x="2620963" y="1857375"/>
              <a:ext cx="741362" cy="355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289" name="Group 347"/>
            <p:cNvGrpSpPr>
              <a:grpSpLocks/>
            </p:cNvGrpSpPr>
            <p:nvPr/>
          </p:nvGrpSpPr>
          <p:grpSpPr bwMode="auto">
            <a:xfrm>
              <a:off x="3336378" y="1905474"/>
              <a:ext cx="1162562" cy="715538"/>
              <a:chOff x="1871277" y="1576300"/>
              <a:chExt cx="1128371" cy="437861"/>
            </a:xfrm>
          </p:grpSpPr>
          <p:sp>
            <p:nvSpPr>
              <p:cNvPr id="113" name="Oval 11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 bwMode="auto">
              <a:xfrm>
                <a:off x="1871723" y="1739212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" name="Oval 11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2159840" y="1673154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" name="Straight Connector 119"/>
              <p:cNvCxnSpPr>
                <a:cxnSpLocks noChangeShapeType="1"/>
                <a:endCxn id="1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" name="Straight Connector 12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290" name="Line 26"/>
            <p:cNvSpPr>
              <a:spLocks noChangeShapeType="1"/>
            </p:cNvSpPr>
            <p:nvPr/>
          </p:nvSpPr>
          <p:spPr bwMode="auto">
            <a:xfrm>
              <a:off x="4545013" y="2276475"/>
              <a:ext cx="1933575" cy="952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1" name="Rectangle 29"/>
            <p:cNvSpPr>
              <a:spLocks noChangeArrowheads="1"/>
            </p:cNvSpPr>
            <p:nvPr/>
          </p:nvSpPr>
          <p:spPr bwMode="auto">
            <a:xfrm>
              <a:off x="5464175" y="2076450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2" name="Rectangle 30"/>
            <p:cNvSpPr>
              <a:spLocks noChangeArrowheads="1"/>
            </p:cNvSpPr>
            <p:nvPr/>
          </p:nvSpPr>
          <p:spPr bwMode="auto">
            <a:xfrm>
              <a:off x="4211638" y="2147888"/>
              <a:ext cx="147637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3" name="Rectangle 31"/>
            <p:cNvSpPr>
              <a:spLocks noChangeArrowheads="1"/>
            </p:cNvSpPr>
            <p:nvPr/>
          </p:nvSpPr>
          <p:spPr bwMode="auto">
            <a:xfrm>
              <a:off x="4373563" y="2147888"/>
              <a:ext cx="147637" cy="20002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4" name="Line 35"/>
            <p:cNvSpPr>
              <a:spLocks noChangeShapeType="1"/>
            </p:cNvSpPr>
            <p:nvPr/>
          </p:nvSpPr>
          <p:spPr bwMode="auto">
            <a:xfrm flipV="1">
              <a:off x="6235700" y="1876425"/>
              <a:ext cx="36671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5" name="Rectangle 38"/>
            <p:cNvSpPr>
              <a:spLocks noChangeArrowheads="1"/>
            </p:cNvSpPr>
            <p:nvPr/>
          </p:nvSpPr>
          <p:spPr bwMode="auto">
            <a:xfrm>
              <a:off x="4502150" y="20859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6" name="Text Box 39"/>
            <p:cNvSpPr txBox="1">
              <a:spLocks noChangeArrowheads="1"/>
            </p:cNvSpPr>
            <p:nvPr/>
          </p:nvSpPr>
          <p:spPr bwMode="auto">
            <a:xfrm>
              <a:off x="4891088" y="1689100"/>
              <a:ext cx="1390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propagation</a:t>
              </a:r>
            </a:p>
          </p:txBody>
        </p:sp>
        <p:sp>
          <p:nvSpPr>
            <p:cNvPr id="97297" name="Line 40"/>
            <p:cNvSpPr>
              <a:spLocks noChangeShapeType="1"/>
            </p:cNvSpPr>
            <p:nvPr/>
          </p:nvSpPr>
          <p:spPr bwMode="auto">
            <a:xfrm rot="10800000">
              <a:off x="4645025" y="1876425"/>
              <a:ext cx="3190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8" name="Text Box 43"/>
            <p:cNvSpPr txBox="1">
              <a:spLocks noChangeArrowheads="1"/>
            </p:cNvSpPr>
            <p:nvPr/>
          </p:nvSpPr>
          <p:spPr bwMode="auto">
            <a:xfrm>
              <a:off x="3127375" y="2803525"/>
              <a:ext cx="1289050" cy="64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nodal</a:t>
              </a:r>
            </a:p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processing</a:t>
              </a:r>
            </a:p>
          </p:txBody>
        </p:sp>
        <p:sp>
          <p:nvSpPr>
            <p:cNvPr id="97299" name="Line 44"/>
            <p:cNvSpPr>
              <a:spLocks noChangeShapeType="1"/>
            </p:cNvSpPr>
            <p:nvPr/>
          </p:nvSpPr>
          <p:spPr bwMode="auto">
            <a:xfrm rot="10800000">
              <a:off x="3378200" y="2847975"/>
              <a:ext cx="8334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0" name="Line 45"/>
            <p:cNvSpPr>
              <a:spLocks noChangeShapeType="1"/>
            </p:cNvSpPr>
            <p:nvPr/>
          </p:nvSpPr>
          <p:spPr bwMode="auto">
            <a:xfrm rot="10800000" flipV="1">
              <a:off x="4187825" y="2609850"/>
              <a:ext cx="3857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1" name="Text Box 46"/>
            <p:cNvSpPr txBox="1">
              <a:spLocks noChangeArrowheads="1"/>
            </p:cNvSpPr>
            <p:nvPr/>
          </p:nvSpPr>
          <p:spPr bwMode="auto">
            <a:xfrm>
              <a:off x="4595813" y="3060700"/>
              <a:ext cx="11239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queueing</a:t>
              </a:r>
            </a:p>
          </p:txBody>
        </p:sp>
        <p:sp>
          <p:nvSpPr>
            <p:cNvPr id="97302" name="Line 47"/>
            <p:cNvSpPr>
              <a:spLocks noChangeShapeType="1"/>
            </p:cNvSpPr>
            <p:nvPr/>
          </p:nvSpPr>
          <p:spPr bwMode="auto">
            <a:xfrm rot="10800000">
              <a:off x="4349750" y="2609850"/>
              <a:ext cx="595313" cy="552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3" name="Rectangle 3"/>
            <p:cNvSpPr>
              <a:spLocks noChangeArrowheads="1"/>
            </p:cNvSpPr>
            <p:nvPr/>
          </p:nvSpPr>
          <p:spPr bwMode="auto">
            <a:xfrm>
              <a:off x="2116138" y="3630613"/>
              <a:ext cx="4943475" cy="554037"/>
            </a:xfrm>
            <a:prstGeom prst="rect">
              <a:avLst/>
            </a:prstGeom>
            <a:noFill/>
            <a:ln w="1905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marL="2857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pitchFamily="2" charset="2"/>
                <a:buNone/>
              </a:pP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nodal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=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proc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queue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trans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+ 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prop</a:t>
              </a:r>
              <a:endParaRPr lang="en-US" altLang="en-US">
                <a:solidFill>
                  <a:srgbClr val="000000"/>
                </a:solidFill>
                <a:latin typeface="Gill Sans MT" pitchFamily="34" charset="0"/>
              </a:endParaRPr>
            </a:p>
          </p:txBody>
        </p:sp>
        <p:sp>
          <p:nvSpPr>
            <p:cNvPr id="97304" name="Line 25"/>
            <p:cNvSpPr>
              <a:spLocks noChangeShapeType="1"/>
            </p:cNvSpPr>
            <p:nvPr/>
          </p:nvSpPr>
          <p:spPr bwMode="auto">
            <a:xfrm flipV="1">
              <a:off x="2619083" y="2397124"/>
              <a:ext cx="735306" cy="54993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5" name="Rectangle 32"/>
            <p:cNvSpPr>
              <a:spLocks noChangeArrowheads="1"/>
            </p:cNvSpPr>
            <p:nvPr/>
          </p:nvSpPr>
          <p:spPr bwMode="auto">
            <a:xfrm>
              <a:off x="3159125" y="20478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06" name="Line 33"/>
            <p:cNvSpPr>
              <a:spLocks noChangeShapeType="1"/>
            </p:cNvSpPr>
            <p:nvPr/>
          </p:nvSpPr>
          <p:spPr bwMode="auto">
            <a:xfrm>
              <a:off x="3109913" y="1984375"/>
              <a:ext cx="2111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7" name="Text Box 36"/>
            <p:cNvSpPr txBox="1">
              <a:spLocks noChangeArrowheads="1"/>
            </p:cNvSpPr>
            <p:nvPr/>
          </p:nvSpPr>
          <p:spPr bwMode="auto">
            <a:xfrm>
              <a:off x="1743075" y="1541463"/>
              <a:ext cx="4026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97308" name="Text Box 37"/>
            <p:cNvSpPr txBox="1">
              <a:spLocks noChangeArrowheads="1"/>
            </p:cNvSpPr>
            <p:nvPr/>
          </p:nvSpPr>
          <p:spPr bwMode="auto">
            <a:xfrm>
              <a:off x="1919288" y="2493963"/>
              <a:ext cx="3873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B</a:t>
              </a:r>
            </a:p>
          </p:txBody>
        </p:sp>
        <p:grpSp>
          <p:nvGrpSpPr>
            <p:cNvPr id="97309" name="Group 66"/>
            <p:cNvGrpSpPr>
              <a:grpSpLocks/>
            </p:cNvGrpSpPr>
            <p:nvPr/>
          </p:nvGrpSpPr>
          <p:grpSpPr bwMode="auto">
            <a:xfrm>
              <a:off x="1893888" y="1541463"/>
              <a:ext cx="779462" cy="679450"/>
              <a:chOff x="-44" y="1473"/>
              <a:chExt cx="981" cy="1105"/>
            </a:xfrm>
          </p:grpSpPr>
          <p:pic>
            <p:nvPicPr>
              <p:cNvPr id="97327" name="Picture 6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8" name="Freeform 6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7310" name="Group 69"/>
            <p:cNvGrpSpPr>
              <a:grpSpLocks/>
            </p:cNvGrpSpPr>
            <p:nvPr/>
          </p:nvGrpSpPr>
          <p:grpSpPr bwMode="auto">
            <a:xfrm>
              <a:off x="1943685" y="2548431"/>
              <a:ext cx="779463" cy="679450"/>
              <a:chOff x="-44" y="1473"/>
              <a:chExt cx="981" cy="1105"/>
            </a:xfrm>
          </p:grpSpPr>
          <p:pic>
            <p:nvPicPr>
              <p:cNvPr id="97325" name="Picture 7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6" name="Freeform 7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97311" name="Text Box 41"/>
            <p:cNvSpPr txBox="1">
              <a:spLocks noChangeArrowheads="1"/>
            </p:cNvSpPr>
            <p:nvPr/>
          </p:nvSpPr>
          <p:spPr bwMode="auto">
            <a:xfrm>
              <a:off x="2987675" y="1249363"/>
              <a:ext cx="1466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transmission</a:t>
              </a:r>
            </a:p>
          </p:txBody>
        </p:sp>
        <p:sp>
          <p:nvSpPr>
            <p:cNvPr id="97312" name="Line 42"/>
            <p:cNvSpPr>
              <a:spLocks noChangeShapeType="1"/>
            </p:cNvSpPr>
            <p:nvPr/>
          </p:nvSpPr>
          <p:spPr bwMode="auto">
            <a:xfrm rot="10800000" flipH="1" flipV="1">
              <a:off x="4038600" y="1517650"/>
              <a:ext cx="528638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313" name="Group 347"/>
            <p:cNvGrpSpPr>
              <a:grpSpLocks/>
            </p:cNvGrpSpPr>
            <p:nvPr/>
          </p:nvGrpSpPr>
          <p:grpSpPr bwMode="auto">
            <a:xfrm>
              <a:off x="6474579" y="1949848"/>
              <a:ext cx="1162562" cy="715538"/>
              <a:chOff x="1871277" y="1576300"/>
              <a:chExt cx="1128371" cy="437861"/>
            </a:xfrm>
          </p:grpSpPr>
          <p:sp>
            <p:nvSpPr>
              <p:cNvPr id="100" name="Oval 9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Rectangle 100"/>
              <p:cNvSpPr/>
              <p:nvPr/>
            </p:nvSpPr>
            <p:spPr bwMode="auto">
              <a:xfrm>
                <a:off x="1871836" y="1739259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Oval 10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3" name="Freeform 102"/>
              <p:cNvSpPr/>
              <p:nvPr/>
            </p:nvSpPr>
            <p:spPr bwMode="auto">
              <a:xfrm>
                <a:off x="2159951" y="1673201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7" name="Straight Connector 106"/>
              <p:cNvCxnSpPr>
                <a:cxnSpLocks noChangeShapeType="1"/>
                <a:endCxn id="1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" name="Straight Connector 10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314" name="Rectangle 31"/>
            <p:cNvSpPr>
              <a:spLocks noChangeArrowheads="1"/>
            </p:cNvSpPr>
            <p:nvPr/>
          </p:nvSpPr>
          <p:spPr bwMode="auto">
            <a:xfrm>
              <a:off x="2722387" y="2704007"/>
              <a:ext cx="139765" cy="18519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15" name="Line 33"/>
            <p:cNvSpPr>
              <a:spLocks noChangeShapeType="1"/>
            </p:cNvSpPr>
            <p:nvPr/>
          </p:nvSpPr>
          <p:spPr bwMode="auto">
            <a:xfrm flipV="1">
              <a:off x="2897708" y="2673625"/>
              <a:ext cx="219668" cy="161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0D02B2-7F1F-434E-B077-BCE0E25C3F3F}"/>
                  </a:ext>
                </a:extLst>
              </p14:cNvPr>
              <p14:cNvContentPartPr/>
              <p14:nvPr/>
            </p14:nvContentPartPr>
            <p14:xfrm>
              <a:off x="2964600" y="1116360"/>
              <a:ext cx="1563120" cy="553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0D02B2-7F1F-434E-B077-BCE0E25C3F3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955240" y="1107000"/>
                <a:ext cx="1581840" cy="57240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Introduction</a:t>
            </a:r>
          </a:p>
        </p:txBody>
      </p:sp>
      <p:sp>
        <p:nvSpPr>
          <p:cNvPr id="112642" name="Rectangle 3"/>
          <p:cNvSpPr>
            <a:spLocks noChangeArrowheads="1"/>
          </p:cNvSpPr>
          <p:nvPr/>
        </p:nvSpPr>
        <p:spPr bwMode="auto">
          <a:xfrm>
            <a:off x="627063" y="4459288"/>
            <a:ext cx="381000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link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bandwidth (bps)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i="1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112643" name="Rectangle 4"/>
          <p:cNvSpPr>
            <a:spLocks noChangeArrowheads="1"/>
          </p:cNvSpPr>
          <p:nvPr/>
        </p:nvSpPr>
        <p:spPr bwMode="auto">
          <a:xfrm>
            <a:off x="4735513" y="4467225"/>
            <a:ext cx="4152900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speed (~2x10</a:t>
            </a:r>
            <a:r>
              <a:rPr lang="en-US" sz="2000" baseline="30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8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=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/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</a:p>
        </p:txBody>
      </p:sp>
      <p:pic>
        <p:nvPicPr>
          <p:cNvPr id="99332" name="Picture 6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55663"/>
            <a:ext cx="67373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2"/>
          <p:cNvSpPr>
            <a:spLocks noChangeArrowheads="1"/>
          </p:cNvSpPr>
          <p:nvPr/>
        </p:nvSpPr>
        <p:spPr bwMode="auto">
          <a:xfrm>
            <a:off x="452438" y="200025"/>
            <a:ext cx="7772400" cy="81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400">
                <a:solidFill>
                  <a:srgbClr val="000099"/>
                </a:solidFill>
                <a:latin typeface="Gill Sans MT" pitchFamily="34" charset="0"/>
              </a:rPr>
              <a:t>Four sources of packet delay</a:t>
            </a:r>
            <a:endParaRPr lang="en-US" altLang="en-US" sz="48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9933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2959C95B-6851-4D1A-BC82-10FFF5D3E079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47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99335" name="TextBox 1"/>
          <p:cNvSpPr txBox="1">
            <a:spLocks noChangeArrowheads="1"/>
          </p:cNvSpPr>
          <p:nvPr/>
        </p:nvSpPr>
        <p:spPr bwMode="auto">
          <a:xfrm>
            <a:off x="503238" y="6370638"/>
            <a:ext cx="6430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out the Java applet for an interactive animation on trans vs. prop delay</a:t>
            </a:r>
          </a:p>
        </p:txBody>
      </p: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2074863" y="5413375"/>
            <a:ext cx="2692400" cy="701675"/>
            <a:chOff x="2271473" y="5377200"/>
            <a:chExt cx="2692148" cy="701675"/>
          </a:xfrm>
        </p:grpSpPr>
        <p:sp>
          <p:nvSpPr>
            <p:cNvPr id="99388" name="Text Box 62"/>
            <p:cNvSpPr txBox="1">
              <a:spLocks noChangeArrowheads="1"/>
            </p:cNvSpPr>
            <p:nvPr/>
          </p:nvSpPr>
          <p:spPr bwMode="auto">
            <a:xfrm>
              <a:off x="2598578" y="5377200"/>
              <a:ext cx="2105025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trans </a:t>
              </a:r>
              <a:r>
                <a:rPr lang="en-US" altLang="en-US" sz="2000">
                  <a:solidFill>
                    <a:srgbClr val="CC0000"/>
                  </a:solidFill>
                </a:rPr>
                <a:t>and </a:t>
              </a:r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prop</a:t>
              </a:r>
            </a:p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very </a:t>
              </a:r>
              <a:r>
                <a:rPr lang="en-US" altLang="en-US" sz="2000">
                  <a:solidFill>
                    <a:srgbClr val="CC0000"/>
                  </a:solidFill>
                </a:rPr>
                <a:t>different</a:t>
              </a:r>
            </a:p>
          </p:txBody>
        </p:sp>
        <p:cxnSp>
          <p:nvCxnSpPr>
            <p:cNvPr id="99389" name="Straight Arrow Connector 3"/>
            <p:cNvCxnSpPr>
              <a:cxnSpLocks noChangeShapeType="1"/>
            </p:cNvCxnSpPr>
            <p:nvPr/>
          </p:nvCxnSpPr>
          <p:spPr bwMode="auto">
            <a:xfrm>
              <a:off x="2271473" y="5616983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390" name="Straight Arrow Connector 72"/>
            <p:cNvCxnSpPr>
              <a:cxnSpLocks noChangeShapeType="1"/>
            </p:cNvCxnSpPr>
            <p:nvPr/>
          </p:nvCxnSpPr>
          <p:spPr bwMode="auto">
            <a:xfrm flipH="1">
              <a:off x="4409173" y="5608388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9337" name="TextBox 1"/>
          <p:cNvSpPr txBox="1">
            <a:spLocks noChangeArrowheads="1"/>
          </p:cNvSpPr>
          <p:nvPr/>
        </p:nvSpPr>
        <p:spPr bwMode="auto">
          <a:xfrm>
            <a:off x="511175" y="6145213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 dirty="0"/>
              <a:t>* Check out the online interactive exercises for more examples: </a:t>
            </a:r>
            <a:r>
              <a:rPr lang="en-US" altLang="en-US" sz="1200" dirty="0"/>
              <a:t>http://gaia.cs.umass.edu/kurose_ross/interactive/</a:t>
            </a:r>
          </a:p>
        </p:txBody>
      </p:sp>
      <p:sp>
        <p:nvSpPr>
          <p:cNvPr id="99338" name="Line 24"/>
          <p:cNvSpPr>
            <a:spLocks noChangeShapeType="1"/>
          </p:cNvSpPr>
          <p:nvPr/>
        </p:nvSpPr>
        <p:spPr bwMode="auto">
          <a:xfrm>
            <a:off x="2620963" y="1857375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39" name="Group 347"/>
          <p:cNvGrpSpPr>
            <a:grpSpLocks/>
          </p:cNvGrpSpPr>
          <p:nvPr/>
        </p:nvGrpSpPr>
        <p:grpSpPr bwMode="auto">
          <a:xfrm>
            <a:off x="3336925" y="1905000"/>
            <a:ext cx="1162050" cy="715963"/>
            <a:chOff x="1871277" y="1576300"/>
            <a:chExt cx="1128371" cy="437861"/>
          </a:xfrm>
        </p:grpSpPr>
        <p:sp>
          <p:nvSpPr>
            <p:cNvPr id="87" name="Oval 8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Oval 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4" name="Straight Connector 93"/>
            <p:cNvCxnSpPr>
              <a:cxnSpLocks noChangeShapeType="1"/>
              <a:endCxn id="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" name="Straight Connector 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40" name="Line 26"/>
          <p:cNvSpPr>
            <a:spLocks noChangeShapeType="1"/>
          </p:cNvSpPr>
          <p:nvPr/>
        </p:nvSpPr>
        <p:spPr bwMode="auto">
          <a:xfrm>
            <a:off x="4545013" y="2276475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Rectangle 29"/>
          <p:cNvSpPr>
            <a:spLocks noChangeArrowheads="1"/>
          </p:cNvSpPr>
          <p:nvPr/>
        </p:nvSpPr>
        <p:spPr bwMode="auto">
          <a:xfrm>
            <a:off x="5464175" y="2076450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2" name="Rectangle 30"/>
          <p:cNvSpPr>
            <a:spLocks noChangeArrowheads="1"/>
          </p:cNvSpPr>
          <p:nvPr/>
        </p:nvSpPr>
        <p:spPr bwMode="auto">
          <a:xfrm>
            <a:off x="4211638" y="21478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3" name="Rectangle 31"/>
          <p:cNvSpPr>
            <a:spLocks noChangeArrowheads="1"/>
          </p:cNvSpPr>
          <p:nvPr/>
        </p:nvSpPr>
        <p:spPr bwMode="auto">
          <a:xfrm>
            <a:off x="4373563" y="2147888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4" name="Line 35"/>
          <p:cNvSpPr>
            <a:spLocks noChangeShapeType="1"/>
          </p:cNvSpPr>
          <p:nvPr/>
        </p:nvSpPr>
        <p:spPr bwMode="auto">
          <a:xfrm flipV="1">
            <a:off x="6235700" y="1876425"/>
            <a:ext cx="366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Rectangle 38"/>
          <p:cNvSpPr>
            <a:spLocks noChangeArrowheads="1"/>
          </p:cNvSpPr>
          <p:nvPr/>
        </p:nvSpPr>
        <p:spPr bwMode="auto">
          <a:xfrm>
            <a:off x="4502150" y="20859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6" name="Text Box 39"/>
          <p:cNvSpPr txBox="1">
            <a:spLocks noChangeArrowheads="1"/>
          </p:cNvSpPr>
          <p:nvPr/>
        </p:nvSpPr>
        <p:spPr bwMode="auto">
          <a:xfrm>
            <a:off x="4891088" y="1689100"/>
            <a:ext cx="1390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9347" name="Line 40"/>
          <p:cNvSpPr>
            <a:spLocks noChangeShapeType="1"/>
          </p:cNvSpPr>
          <p:nvPr/>
        </p:nvSpPr>
        <p:spPr bwMode="auto">
          <a:xfrm rot="10800000">
            <a:off x="4645025" y="1876425"/>
            <a:ext cx="319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43"/>
          <p:cNvSpPr txBox="1">
            <a:spLocks noChangeArrowheads="1"/>
          </p:cNvSpPr>
          <p:nvPr/>
        </p:nvSpPr>
        <p:spPr bwMode="auto">
          <a:xfrm>
            <a:off x="3127375" y="2803525"/>
            <a:ext cx="1289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9349" name="Line 44"/>
          <p:cNvSpPr>
            <a:spLocks noChangeShapeType="1"/>
          </p:cNvSpPr>
          <p:nvPr/>
        </p:nvSpPr>
        <p:spPr bwMode="auto">
          <a:xfrm rot="10800000">
            <a:off x="3378200" y="2847975"/>
            <a:ext cx="833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0" name="Line 45"/>
          <p:cNvSpPr>
            <a:spLocks noChangeShapeType="1"/>
          </p:cNvSpPr>
          <p:nvPr/>
        </p:nvSpPr>
        <p:spPr bwMode="auto">
          <a:xfrm rot="10800000" flipV="1">
            <a:off x="4187825" y="2609850"/>
            <a:ext cx="385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Text Box 46"/>
          <p:cNvSpPr txBox="1">
            <a:spLocks noChangeArrowheads="1"/>
          </p:cNvSpPr>
          <p:nvPr/>
        </p:nvSpPr>
        <p:spPr bwMode="auto">
          <a:xfrm>
            <a:off x="4595813" y="3060700"/>
            <a:ext cx="1123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9352" name="Line 47"/>
          <p:cNvSpPr>
            <a:spLocks noChangeShapeType="1"/>
          </p:cNvSpPr>
          <p:nvPr/>
        </p:nvSpPr>
        <p:spPr bwMode="auto">
          <a:xfrm rot="10800000">
            <a:off x="4349750" y="2609850"/>
            <a:ext cx="595313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Rectangle 3"/>
          <p:cNvSpPr>
            <a:spLocks noChangeArrowheads="1"/>
          </p:cNvSpPr>
          <p:nvPr/>
        </p:nvSpPr>
        <p:spPr bwMode="auto">
          <a:xfrm>
            <a:off x="2116138" y="3630613"/>
            <a:ext cx="4943475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nodal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=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proc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queue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trans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+ 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prop</a:t>
            </a:r>
            <a:endParaRPr lang="en-US" altLang="en-US">
              <a:solidFill>
                <a:srgbClr val="000000"/>
              </a:solidFill>
              <a:latin typeface="Gill Sans MT" pitchFamily="34" charset="0"/>
            </a:endParaRPr>
          </a:p>
        </p:txBody>
      </p:sp>
      <p:sp>
        <p:nvSpPr>
          <p:cNvPr id="99354" name="Line 25"/>
          <p:cNvSpPr>
            <a:spLocks noChangeShapeType="1"/>
          </p:cNvSpPr>
          <p:nvPr/>
        </p:nvSpPr>
        <p:spPr bwMode="auto">
          <a:xfrm flipV="1">
            <a:off x="2619375" y="2397125"/>
            <a:ext cx="735013" cy="549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Rectangle 32"/>
          <p:cNvSpPr>
            <a:spLocks noChangeArrowheads="1"/>
          </p:cNvSpPr>
          <p:nvPr/>
        </p:nvSpPr>
        <p:spPr bwMode="auto">
          <a:xfrm>
            <a:off x="3159125" y="20478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56" name="Line 33"/>
          <p:cNvSpPr>
            <a:spLocks noChangeShapeType="1"/>
          </p:cNvSpPr>
          <p:nvPr/>
        </p:nvSpPr>
        <p:spPr bwMode="auto">
          <a:xfrm>
            <a:off x="3109913" y="1984375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Text Box 36"/>
          <p:cNvSpPr txBox="1">
            <a:spLocks noChangeArrowheads="1"/>
          </p:cNvSpPr>
          <p:nvPr/>
        </p:nvSpPr>
        <p:spPr bwMode="auto">
          <a:xfrm>
            <a:off x="1743075" y="1541463"/>
            <a:ext cx="403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9358" name="Text Box 37"/>
          <p:cNvSpPr txBox="1">
            <a:spLocks noChangeArrowheads="1"/>
          </p:cNvSpPr>
          <p:nvPr/>
        </p:nvSpPr>
        <p:spPr bwMode="auto">
          <a:xfrm>
            <a:off x="1919288" y="24939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9359" name="Group 66"/>
          <p:cNvGrpSpPr>
            <a:grpSpLocks/>
          </p:cNvGrpSpPr>
          <p:nvPr/>
        </p:nvGrpSpPr>
        <p:grpSpPr bwMode="auto">
          <a:xfrm>
            <a:off x="1893888" y="1541463"/>
            <a:ext cx="779462" cy="679450"/>
            <a:chOff x="-44" y="1473"/>
            <a:chExt cx="981" cy="1105"/>
          </a:xfrm>
        </p:grpSpPr>
        <p:pic>
          <p:nvPicPr>
            <p:cNvPr id="993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0" name="Group 69"/>
          <p:cNvGrpSpPr>
            <a:grpSpLocks/>
          </p:cNvGrpSpPr>
          <p:nvPr/>
        </p:nvGrpSpPr>
        <p:grpSpPr bwMode="auto">
          <a:xfrm>
            <a:off x="1943100" y="2547938"/>
            <a:ext cx="779463" cy="679450"/>
            <a:chOff x="-44" y="1473"/>
            <a:chExt cx="981" cy="1105"/>
          </a:xfrm>
        </p:grpSpPr>
        <p:pic>
          <p:nvPicPr>
            <p:cNvPr id="993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9361" name="Text Box 41"/>
          <p:cNvSpPr txBox="1">
            <a:spLocks noChangeArrowheads="1"/>
          </p:cNvSpPr>
          <p:nvPr/>
        </p:nvSpPr>
        <p:spPr bwMode="auto">
          <a:xfrm>
            <a:off x="2987675" y="1249363"/>
            <a:ext cx="1466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9362" name="Line 42"/>
          <p:cNvSpPr>
            <a:spLocks noChangeShapeType="1"/>
          </p:cNvSpPr>
          <p:nvPr/>
        </p:nvSpPr>
        <p:spPr bwMode="auto">
          <a:xfrm rot="10800000" flipH="1" flipV="1">
            <a:off x="4038600" y="1517650"/>
            <a:ext cx="528638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63" name="Group 347"/>
          <p:cNvGrpSpPr>
            <a:grpSpLocks/>
          </p:cNvGrpSpPr>
          <p:nvPr/>
        </p:nvGrpSpPr>
        <p:grpSpPr bwMode="auto">
          <a:xfrm>
            <a:off x="6473825" y="1949450"/>
            <a:ext cx="1163638" cy="715963"/>
            <a:chOff x="1871277" y="1576300"/>
            <a:chExt cx="1128371" cy="437860"/>
          </a:xfrm>
        </p:grpSpPr>
        <p:sp>
          <p:nvSpPr>
            <p:cNvPr id="77" name="Oval 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8" name="Rectangle 77"/>
            <p:cNvSpPr/>
            <p:nvPr/>
          </p:nvSpPr>
          <p:spPr bwMode="auto">
            <a:xfrm>
              <a:off x="1871277" y="1739405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0" name="Freeform 79"/>
            <p:cNvSpPr/>
            <p:nvPr/>
          </p:nvSpPr>
          <p:spPr bwMode="auto">
            <a:xfrm>
              <a:off x="2159143" y="1673386"/>
              <a:ext cx="549561" cy="1611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4" name="Straight Connector 83"/>
            <p:cNvCxnSpPr>
              <a:cxnSpLocks noChangeShapeType="1"/>
              <a:endCxn id="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64" name="Rectangle 31"/>
          <p:cNvSpPr>
            <a:spLocks noChangeArrowheads="1"/>
          </p:cNvSpPr>
          <p:nvPr/>
        </p:nvSpPr>
        <p:spPr bwMode="auto">
          <a:xfrm>
            <a:off x="2722563" y="2703513"/>
            <a:ext cx="139700" cy="1857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65" name="Line 33"/>
          <p:cNvSpPr>
            <a:spLocks noChangeShapeType="1"/>
          </p:cNvSpPr>
          <p:nvPr/>
        </p:nvSpPr>
        <p:spPr bwMode="auto">
          <a:xfrm flipV="1">
            <a:off x="2897188" y="2673350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2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2" grpId="0"/>
      <p:bldP spid="11264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01378" name="Picture 3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138" y="811213"/>
            <a:ext cx="3986212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Caravan analogy</a:t>
            </a:r>
          </a:p>
        </p:txBody>
      </p:sp>
      <p:sp>
        <p:nvSpPr>
          <p:cNvPr id="11469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1338" y="2927350"/>
            <a:ext cx="4216400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cars “</a:t>
            </a:r>
            <a:r>
              <a:rPr lang="en-US" altLang="ja-JP" sz="2400" dirty="0">
                <a:ea typeface="ＭＳ Ｐゴシック" charset="-128"/>
              </a:rPr>
              <a:t>propagate” at </a:t>
            </a:r>
            <a:br>
              <a:rPr lang="en-US" altLang="ja-JP" sz="2400" dirty="0">
                <a:ea typeface="ＭＳ Ｐゴシック" charset="-128"/>
              </a:rPr>
            </a:br>
            <a:r>
              <a:rPr lang="en-US" altLang="ja-JP" sz="2400" dirty="0">
                <a:ea typeface="ＭＳ Ｐゴシック" charset="-128"/>
              </a:rPr>
              <a:t>100 km/</a:t>
            </a:r>
            <a:r>
              <a:rPr lang="en-US" altLang="ja-JP" sz="2400" dirty="0" err="1">
                <a:ea typeface="ＭＳ Ｐゴシック" charset="-128"/>
              </a:rPr>
              <a:t>hr</a:t>
            </a:r>
            <a:endParaRPr lang="en-US" altLang="ja-JP" sz="2400" dirty="0">
              <a:ea typeface="ＭＳ Ｐゴシック" charset="-128"/>
            </a:endParaRPr>
          </a:p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toll booth takes 12 sec to service car (</a:t>
            </a:r>
            <a:r>
              <a:rPr lang="en-US" sz="2400" i="1" dirty="0" err="1">
                <a:solidFill>
                  <a:srgbClr val="CC0000"/>
                </a:solidFill>
                <a:latin typeface="Gill Sans MT" charset="0"/>
                <a:cs typeface="ＭＳ Ｐゴシック" charset="0"/>
              </a:rPr>
              <a:t>d</a:t>
            </a:r>
            <a:r>
              <a:rPr lang="en-US" sz="2400" baseline="-25000" dirty="0" err="1">
                <a:solidFill>
                  <a:srgbClr val="CC0000"/>
                </a:solidFill>
                <a:latin typeface="Gill Sans MT" charset="0"/>
                <a:cs typeface="ＭＳ Ｐゴシック" charset="0"/>
              </a:rPr>
              <a:t>trans</a:t>
            </a:r>
            <a:r>
              <a:rPr lang="en-US" altLang="en-US" sz="2400" dirty="0">
                <a:ea typeface="ＭＳ Ｐゴシック" charset="-128"/>
              </a:rPr>
              <a:t>)</a:t>
            </a:r>
          </a:p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car ~ bit; caravan ~ packet</a:t>
            </a:r>
          </a:p>
          <a:p>
            <a:pPr marL="287338" indent="-287338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charset="-128"/>
              </a:rPr>
              <a:t>Q:</a:t>
            </a:r>
            <a:r>
              <a:rPr lang="en-US" altLang="en-US" sz="2400" dirty="0">
                <a:solidFill>
                  <a:srgbClr val="CC0000"/>
                </a:solidFill>
                <a:ea typeface="ＭＳ Ｐゴシック" charset="-128"/>
              </a:rPr>
              <a:t> How long until caravan is lined up before 2nd toll booth?</a:t>
            </a:r>
          </a:p>
          <a:p>
            <a:pPr marL="287338" indent="-287338" eaLnBrk="1" hangingPunct="1">
              <a:buFont typeface="Wingdings" pitchFamily="2" charset="2"/>
              <a:buNone/>
            </a:pPr>
            <a:endParaRPr lang="en-US" altLang="en-US" sz="2400" dirty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7373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7638" y="2941638"/>
            <a:ext cx="3521075" cy="3365500"/>
          </a:xfrm>
        </p:spPr>
        <p:txBody>
          <a:bodyPr/>
          <a:lstStyle/>
          <a:p>
            <a:pPr marL="287338" indent="-287338" eaLnBrk="1" hangingPunct="1">
              <a:buSzTx/>
            </a:pPr>
            <a:r>
              <a:rPr lang="en-US" altLang="en-US" sz="2400" dirty="0">
                <a:ea typeface="ＭＳ Ｐゴシック" charset="-128"/>
              </a:rPr>
              <a:t>time to “</a:t>
            </a:r>
            <a:r>
              <a:rPr lang="en-US" altLang="ja-JP" sz="2400" dirty="0">
                <a:ea typeface="ＭＳ Ｐゴシック" charset="-128"/>
              </a:rPr>
              <a:t>push” entire caravan through toll booth onto highway = 12*10 = 120 sec</a:t>
            </a:r>
          </a:p>
          <a:p>
            <a:pPr marL="287338" indent="-287338" eaLnBrk="1" hangingPunct="1">
              <a:buSzTx/>
            </a:pPr>
            <a:r>
              <a:rPr lang="en-US" altLang="en-US" sz="2400" dirty="0">
                <a:ea typeface="ＭＳ Ｐゴシック" charset="-128"/>
              </a:rPr>
              <a:t>time for last car to propagate from 1st to 2nd toll both: 100km/(100km/</a:t>
            </a:r>
            <a:r>
              <a:rPr lang="en-US" altLang="en-US" sz="2400" dirty="0" err="1">
                <a:ea typeface="ＭＳ Ｐゴシック" charset="-128"/>
              </a:rPr>
              <a:t>hr</a:t>
            </a:r>
            <a:r>
              <a:rPr lang="en-US" altLang="en-US" sz="2400" dirty="0">
                <a:ea typeface="ＭＳ Ｐゴシック" charset="-128"/>
              </a:rPr>
              <a:t>)= 1 </a:t>
            </a:r>
            <a:r>
              <a:rPr lang="en-US" altLang="en-US" sz="2400" dirty="0" err="1">
                <a:ea typeface="ＭＳ Ｐゴシック" charset="-128"/>
              </a:rPr>
              <a:t>hr</a:t>
            </a:r>
            <a:endParaRPr lang="en-US" altLang="en-US" sz="2400" dirty="0">
              <a:ea typeface="ＭＳ Ｐゴシック" charset="-128"/>
            </a:endParaRPr>
          </a:p>
          <a:p>
            <a:pPr marL="287338" indent="-287338" eaLnBrk="1" hangingPunct="1">
              <a:buSzTx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charset="-128"/>
              </a:rPr>
              <a:t>A:</a:t>
            </a:r>
            <a:r>
              <a:rPr lang="en-US" altLang="en-US" sz="2400" dirty="0">
                <a:solidFill>
                  <a:srgbClr val="CC0000"/>
                </a:solidFill>
                <a:ea typeface="ＭＳ Ｐゴシック" charset="-128"/>
              </a:rPr>
              <a:t> 62 minutes</a:t>
            </a:r>
          </a:p>
        </p:txBody>
      </p:sp>
      <p:grpSp>
        <p:nvGrpSpPr>
          <p:cNvPr id="101382" name="Group 42"/>
          <p:cNvGrpSpPr>
            <a:grpSpLocks/>
          </p:cNvGrpSpPr>
          <p:nvPr/>
        </p:nvGrpSpPr>
        <p:grpSpPr bwMode="auto">
          <a:xfrm>
            <a:off x="406400" y="1195388"/>
            <a:ext cx="8043863" cy="1481137"/>
            <a:chOff x="165" y="725"/>
            <a:chExt cx="5067" cy="933"/>
          </a:xfrm>
        </p:grpSpPr>
        <p:grpSp>
          <p:nvGrpSpPr>
            <p:cNvPr id="101384" name="Group 43"/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1408" name="Rectangle 44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9" name="Text Box 45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1385" name="Group 46"/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1406" name="Rectangle 47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7" name="Text Box 48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1386" name="AutoShape 49"/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87" name="Text Box 50"/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1388" name="Line 51"/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89" name="Text Box 52"/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0" name="Line 53"/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1" name="Text Box 54"/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2" name="Line 55"/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3" name="Oval 56"/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4" name="Oval 57"/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5" name="Oval 58"/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1396" name="Picture 59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397" name="Picture 60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98" name="Group 61"/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1404" name="Picture 62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5" name="Rectangle 63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1399" name="Picture 64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400" name="Group 65"/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1402" name="Picture 66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3" name="Rectangle 67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401" name="Line 68"/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13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9A23F8DB-9FBB-4E81-9120-BF1533B290CA}" type="slidenum">
              <a:rPr lang="en-US" altLang="en-US" sz="1200">
                <a:latin typeface="Tahoma" pitchFamily="34" charset="0"/>
              </a:rPr>
              <a:pPr/>
              <a:t>48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4" grpId="0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03426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032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141288"/>
            <a:ext cx="7772400" cy="846137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Caravan analogy (more)</a:t>
            </a: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2125" y="2862263"/>
            <a:ext cx="8323263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suppose cars now “p</a:t>
            </a:r>
            <a:r>
              <a:rPr lang="en-US" altLang="ja-JP" sz="2400" dirty="0">
                <a:ea typeface="ＭＳ Ｐゴシック" charset="-128"/>
              </a:rPr>
              <a:t>ropagate” at 1000 km/</a:t>
            </a:r>
            <a:r>
              <a:rPr lang="en-US" altLang="ja-JP" sz="2400" dirty="0" err="1">
                <a:ea typeface="ＭＳ Ｐゴシック" charset="-128"/>
              </a:rPr>
              <a:t>hr</a:t>
            </a:r>
            <a:endParaRPr lang="en-US" altLang="ja-JP" sz="2400" dirty="0">
              <a:ea typeface="ＭＳ Ｐゴシック" charset="-128"/>
            </a:endParaRPr>
          </a:p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and suppose toll booth now takes one min to service a car</a:t>
            </a:r>
            <a:endParaRPr lang="en-US" altLang="en-US" sz="2400" dirty="0">
              <a:solidFill>
                <a:schemeClr val="accent2"/>
              </a:solidFill>
              <a:ea typeface="ＭＳ Ｐゴシック" charset="-128"/>
            </a:endParaRPr>
          </a:p>
          <a:p>
            <a:pPr marL="287338" indent="-287338" eaLnBrk="1" hangingPunct="1"/>
            <a:r>
              <a:rPr lang="en-US" altLang="en-US" sz="2400" i="1" u="sng" dirty="0">
                <a:solidFill>
                  <a:srgbClr val="CC0000"/>
                </a:solidFill>
                <a:ea typeface="ＭＳ Ｐゴシック" charset="-128"/>
              </a:rPr>
              <a:t>Q:</a:t>
            </a:r>
            <a:r>
              <a:rPr lang="en-US" altLang="en-US" sz="2400" dirty="0">
                <a:solidFill>
                  <a:srgbClr val="CC0000"/>
                </a:solidFill>
                <a:ea typeface="ＭＳ Ｐゴシック" charset="-128"/>
              </a:rPr>
              <a:t> Will cars arrive to 2nd booth before all cars serviced at first booth?</a:t>
            </a:r>
          </a:p>
          <a:p>
            <a:pPr marL="287338" indent="-287338" eaLnBrk="1" hangingPunct="1">
              <a:buFont typeface="Wingdings" pitchFamily="2" charset="2"/>
              <a:buNone/>
            </a:pPr>
            <a:endParaRPr lang="en-US" altLang="en-US" sz="2400" dirty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10342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942975" y="4524375"/>
            <a:ext cx="7989888" cy="1751013"/>
          </a:xfrm>
        </p:spPr>
        <p:txBody>
          <a:bodyPr/>
          <a:lstStyle/>
          <a:p>
            <a:pPr marL="231775" indent="-231775" eaLnBrk="1" hangingPunct="1">
              <a:buSzTx/>
              <a:buFont typeface="Arial" pitchFamily="34" charset="0"/>
              <a:buChar char="•"/>
            </a:pPr>
            <a:r>
              <a:rPr lang="en-US" altLang="en-US" sz="2400" i="1" u="sng">
                <a:solidFill>
                  <a:srgbClr val="CC0000"/>
                </a:solidFill>
                <a:ea typeface="ＭＳ Ｐゴシック" charset="-128"/>
              </a:rPr>
              <a:t>A: Yes!</a:t>
            </a:r>
            <a:r>
              <a:rPr lang="en-US" altLang="en-US" sz="2400">
                <a:ea typeface="ＭＳ Ｐゴシック" charset="-128"/>
              </a:rPr>
              <a:t>  after 7 min, first car arrives at second booth; three cars still at first booth</a:t>
            </a:r>
          </a:p>
        </p:txBody>
      </p:sp>
      <p:grpSp>
        <p:nvGrpSpPr>
          <p:cNvPr id="103430" name="Group 49"/>
          <p:cNvGrpSpPr>
            <a:grpSpLocks/>
          </p:cNvGrpSpPr>
          <p:nvPr/>
        </p:nvGrpSpPr>
        <p:grpSpPr bwMode="auto">
          <a:xfrm>
            <a:off x="684213" y="1150938"/>
            <a:ext cx="8043862" cy="1481137"/>
            <a:chOff x="165" y="725"/>
            <a:chExt cx="5067" cy="933"/>
          </a:xfrm>
        </p:grpSpPr>
        <p:grpSp>
          <p:nvGrpSpPr>
            <p:cNvPr id="103432" name="Group 5"/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3456" name="Rectangle 6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7" name="Text Box 7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3433" name="Group 8"/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3454" name="Rectangle 9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5" name="Text Box 10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3434" name="AutoShape 29"/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35" name="Text Box 30"/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3436" name="Line 31"/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7" name="Text Box 33"/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38" name="Line 34"/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9" name="Text Box 35"/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40" name="Line 36"/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41" name="Oval 37"/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2" name="Oval 38"/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3" name="Oval 39"/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3444" name="Picture 41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5" name="Picture 42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6" name="Group 45"/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3452" name="Picture 4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3" name="Rectangle 44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3447" name="Picture 40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8" name="Group 46"/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3450" name="Picture 4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1" name="Rectangle 48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3449" name="Line 32"/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0BCD350E-4BE3-4E28-ADEC-75BC455ADAFE}" type="slidenum">
              <a:rPr lang="en-US" altLang="en-US" sz="1200">
                <a:latin typeface="Tahoma" pitchFamily="34" charset="0"/>
              </a:rPr>
              <a:pPr/>
              <a:t>49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945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itchFamily="34" charset="0"/>
              </a:rPr>
              <a:t>1.1 what </a:t>
            </a:r>
            <a:r>
              <a:rPr lang="en-US" altLang="en-US" sz="2800" i="1" dirty="0">
                <a:solidFill>
                  <a:srgbClr val="CC0000"/>
                </a:solidFill>
                <a:ea typeface="Arial" pitchFamily="34" charset="0"/>
              </a:rPr>
              <a:t>is</a:t>
            </a:r>
            <a:r>
              <a:rPr lang="en-US" altLang="en-US" sz="2800" dirty="0">
                <a:solidFill>
                  <a:srgbClr val="CC0000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dirty="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dirty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 dirty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 dirty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dirty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dirty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dirty="0">
              <a:ea typeface="ＭＳ Ｐゴシック" charset="-128"/>
            </a:endParaRPr>
          </a:p>
        </p:txBody>
      </p:sp>
      <p:sp>
        <p:nvSpPr>
          <p:cNvPr id="194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26FE07C-4E05-4A42-9F8E-B1DEDD6AB562}" type="slidenum">
              <a:rPr lang="en-US" altLang="en-US" sz="1200">
                <a:latin typeface="Tahoma" pitchFamily="34" charset="0"/>
              </a:rPr>
              <a:pPr/>
              <a:t>5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05474" name="Picture 60" descr="queueDela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3200" y="852488"/>
            <a:ext cx="4968875" cy="305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806575"/>
            <a:ext cx="3810000" cy="1781175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>
                <a:ea typeface="ＭＳ Ｐゴシック" charset="-128"/>
              </a:rPr>
              <a:t>R:</a:t>
            </a:r>
            <a:r>
              <a:rPr lang="en-US" altLang="en-US" sz="2400">
                <a:ea typeface="ＭＳ Ｐゴシック" charset="-128"/>
              </a:rPr>
              <a:t> link bandwidth (bps)</a:t>
            </a:r>
          </a:p>
          <a:p>
            <a:pPr marL="231775" indent="-231775" eaLnBrk="1" hangingPunct="1"/>
            <a:r>
              <a:rPr lang="en-US" altLang="en-US" sz="2400" i="1">
                <a:ea typeface="ＭＳ Ｐゴシック" charset="-128"/>
              </a:rPr>
              <a:t>L:</a:t>
            </a:r>
            <a:r>
              <a:rPr lang="en-US" altLang="en-US" sz="2400">
                <a:ea typeface="ＭＳ Ｐゴシック" charset="-128"/>
              </a:rPr>
              <a:t> packet length (bits)</a:t>
            </a:r>
          </a:p>
          <a:p>
            <a:pPr marL="231775" indent="-231775" eaLnBrk="1" hangingPunct="1"/>
            <a:r>
              <a:rPr lang="en-US" altLang="en-US" sz="2400">
                <a:ea typeface="ＭＳ Ｐゴシック" charset="-128"/>
              </a:rPr>
              <a:t>a: average packet arrival rate</a:t>
            </a:r>
          </a:p>
        </p:txBody>
      </p:sp>
      <p:sp>
        <p:nvSpPr>
          <p:cNvPr id="105476" name="Rectangle 61"/>
          <p:cNvSpPr>
            <a:spLocks noChangeArrowheads="1"/>
          </p:cNvSpPr>
          <p:nvPr/>
        </p:nvSpPr>
        <p:spPr bwMode="auto">
          <a:xfrm>
            <a:off x="4187825" y="3451225"/>
            <a:ext cx="3810000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traffic intensity </a:t>
            </a:r>
          </a:p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= </a:t>
            </a:r>
            <a:r>
              <a:rPr lang="en-US" altLang="en-US" sz="2000" i="1">
                <a:solidFill>
                  <a:srgbClr val="000099"/>
                </a:solidFill>
              </a:rPr>
              <a:t>La/R</a:t>
            </a:r>
          </a:p>
        </p:txBody>
      </p:sp>
      <p:sp>
        <p:nvSpPr>
          <p:cNvPr id="118790" name="Rectangle 62"/>
          <p:cNvSpPr>
            <a:spLocks noChangeArrowheads="1"/>
          </p:cNvSpPr>
          <p:nvPr/>
        </p:nvSpPr>
        <p:spPr bwMode="auto">
          <a:xfrm>
            <a:off x="511175" y="4113213"/>
            <a:ext cx="6972300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itchFamily="34" charset="0"/>
              </a:rPr>
              <a:t>La/R</a:t>
            </a:r>
            <a:r>
              <a:rPr lang="en-US" altLang="en-US" dirty="0">
                <a:latin typeface="Gill Sans MT" pitchFamily="34" charset="0"/>
              </a:rPr>
              <a:t> ~ 0: avg. queueing delay small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itchFamily="34" charset="0"/>
              </a:rPr>
              <a:t>La/R </a:t>
            </a:r>
            <a:r>
              <a:rPr lang="en-US" altLang="en-US" dirty="0">
                <a:latin typeface="Gill Sans MT" pitchFamily="34" charset="0"/>
                <a:sym typeface="Symbol"/>
              </a:rPr>
              <a:t></a:t>
            </a:r>
            <a:r>
              <a:rPr lang="en-US" altLang="en-US" dirty="0">
                <a:latin typeface="Gill Sans MT" pitchFamily="34" charset="0"/>
              </a:rPr>
              <a:t>1: avg. queueing delay large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itchFamily="34" charset="0"/>
              </a:rPr>
              <a:t>La/R </a:t>
            </a:r>
            <a:r>
              <a:rPr lang="en-US" altLang="en-US" dirty="0">
                <a:latin typeface="Gill Sans MT" pitchFamily="34" charset="0"/>
              </a:rPr>
              <a:t>&gt; 1: more “</a:t>
            </a:r>
            <a:r>
              <a:rPr lang="en-US" altLang="ja-JP" dirty="0">
                <a:latin typeface="Gill Sans MT" pitchFamily="34" charset="0"/>
              </a:rPr>
              <a:t>work” arriving 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dirty="0">
                <a:latin typeface="Gill Sans MT" pitchFamily="34" charset="0"/>
              </a:rPr>
              <a:t>   than can be serviced, average delay infinite!</a:t>
            </a:r>
          </a:p>
        </p:txBody>
      </p:sp>
      <p:sp>
        <p:nvSpPr>
          <p:cNvPr id="105478" name="Rectangle 61"/>
          <p:cNvSpPr>
            <a:spLocks noChangeArrowheads="1"/>
          </p:cNvSpPr>
          <p:nvPr/>
        </p:nvSpPr>
        <p:spPr bwMode="auto">
          <a:xfrm rot="-5400000">
            <a:off x="3596482" y="2180431"/>
            <a:ext cx="2433638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average  queueing delay</a:t>
            </a:r>
          </a:p>
        </p:txBody>
      </p:sp>
      <p:pic>
        <p:nvPicPr>
          <p:cNvPr id="105479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3463" y="4935538"/>
            <a:ext cx="1546225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80" name="Picture 1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6800" y="4197350"/>
            <a:ext cx="1481138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1" name="Text Box 15"/>
          <p:cNvSpPr txBox="1">
            <a:spLocks noChangeArrowheads="1"/>
          </p:cNvSpPr>
          <p:nvPr/>
        </p:nvSpPr>
        <p:spPr bwMode="auto">
          <a:xfrm>
            <a:off x="7554913" y="4141788"/>
            <a:ext cx="1074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La/R </a:t>
            </a:r>
            <a:r>
              <a:rPr lang="en-US" altLang="en-US" sz="1800"/>
              <a:t>~ 0</a:t>
            </a:r>
          </a:p>
        </p:txBody>
      </p:sp>
      <p:sp>
        <p:nvSpPr>
          <p:cNvPr id="105482" name="Text Box 16"/>
          <p:cNvSpPr txBox="1">
            <a:spLocks noChangeArrowheads="1"/>
          </p:cNvSpPr>
          <p:nvPr/>
        </p:nvSpPr>
        <p:spPr bwMode="auto">
          <a:xfrm>
            <a:off x="7885113" y="6110288"/>
            <a:ext cx="11953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La/R -&gt; 1</a:t>
            </a:r>
          </a:p>
        </p:txBody>
      </p:sp>
      <p:sp>
        <p:nvSpPr>
          <p:cNvPr id="1054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B1C7338-3D79-4EE4-B12D-41A254B6FBF3}" type="slidenum">
              <a:rPr lang="en-US" altLang="en-US" sz="1200">
                <a:latin typeface="Tahoma" pitchFamily="34" charset="0"/>
              </a:rPr>
              <a:pPr/>
              <a:t>50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05484" name="TextBox 1"/>
          <p:cNvSpPr txBox="1">
            <a:spLocks noChangeArrowheads="1"/>
          </p:cNvSpPr>
          <p:nvPr/>
        </p:nvSpPr>
        <p:spPr bwMode="auto">
          <a:xfrm>
            <a:off x="493713" y="6348413"/>
            <a:ext cx="4695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online interactive animation on queuing and loss</a:t>
            </a:r>
          </a:p>
        </p:txBody>
      </p:sp>
      <p:sp>
        <p:nvSpPr>
          <p:cNvPr id="105485" name="Rectangle 11"/>
          <p:cNvSpPr>
            <a:spLocks noChangeArrowheads="1"/>
          </p:cNvSpPr>
          <p:nvPr/>
        </p:nvSpPr>
        <p:spPr bwMode="auto">
          <a:xfrm>
            <a:off x="4500563" y="868363"/>
            <a:ext cx="1271587" cy="4270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pic>
        <p:nvPicPr>
          <p:cNvPr id="105486" name="Picture 18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91757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382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Queueing delay (revisited)</a:t>
            </a:r>
            <a:endParaRPr lang="en-US" altLang="en-US">
              <a:ea typeface="ＭＳ Ｐゴシック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E6D955D-125E-43E1-8E32-57E7737E9442}"/>
                  </a:ext>
                </a:extLst>
              </p14:cNvPr>
              <p14:cNvContentPartPr/>
              <p14:nvPr/>
            </p14:nvContentPartPr>
            <p14:xfrm>
              <a:off x="6742080" y="1232280"/>
              <a:ext cx="1268280" cy="222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E6D955D-125E-43E1-8E32-57E7737E944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732720" y="1222920"/>
                <a:ext cx="1287000" cy="224244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07522" name="Picture 9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9112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ja-JP" sz="4000" dirty="0">
                <a:ea typeface="ＭＳ Ｐゴシック" charset="-128"/>
              </a:rPr>
              <a:t>“Real” Internet delays and routes</a:t>
            </a:r>
            <a:endParaRPr lang="en-US" altLang="en-US" sz="4000" dirty="0">
              <a:ea typeface="ＭＳ Ｐゴシック" charset="-128"/>
            </a:endParaRPr>
          </a:p>
        </p:txBody>
      </p:sp>
      <p:sp>
        <p:nvSpPr>
          <p:cNvPr id="107524" name="Rectangle 5"/>
          <p:cNvSpPr>
            <a:spLocks noGrp="1" noChangeArrowheads="1"/>
          </p:cNvSpPr>
          <p:nvPr>
            <p:ph type="body" idx="4294967295"/>
          </p:nvPr>
        </p:nvSpPr>
        <p:spPr>
          <a:xfrm>
            <a:off x="500063" y="1270000"/>
            <a:ext cx="7772400" cy="3098800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>
                <a:ea typeface="ＭＳ Ｐゴシック" charset="-128"/>
              </a:rPr>
              <a:t>what do “</a:t>
            </a:r>
            <a:r>
              <a:rPr lang="en-US" altLang="ja-JP" dirty="0">
                <a:ea typeface="ＭＳ Ｐゴシック" charset="-128"/>
              </a:rPr>
              <a:t>real” Internet delay &amp; loss look like? </a:t>
            </a:r>
          </a:p>
          <a:p>
            <a:pPr marL="287338" indent="-287338" eaLnBrk="1" hangingPunct="1"/>
            <a:r>
              <a:rPr lang="en-US" altLang="en-US" sz="2400" b="1" dirty="0">
                <a:solidFill>
                  <a:srgbClr val="FF0000"/>
                </a:solidFill>
                <a:latin typeface="Courier New" pitchFamily="49" charset="0"/>
                <a:ea typeface="ＭＳ Ｐゴシック" charset="-128"/>
                <a:cs typeface="Courier New" pitchFamily="49" charset="0"/>
              </a:rPr>
              <a:t>traceroute</a:t>
            </a:r>
            <a:r>
              <a:rPr lang="en-US" altLang="en-US" dirty="0">
                <a:solidFill>
                  <a:srgbClr val="FF0000"/>
                </a:solidFill>
                <a:latin typeface="Courier New" pitchFamily="49" charset="0"/>
                <a:ea typeface="ＭＳ Ｐゴシック" charset="-128"/>
                <a:cs typeface="Courier New" pitchFamily="49" charset="0"/>
              </a:rPr>
              <a:t> </a:t>
            </a:r>
            <a:r>
              <a:rPr lang="en-US" altLang="en-US" dirty="0">
                <a:ea typeface="ＭＳ Ｐゴシック" charset="-128"/>
                <a:cs typeface="Courier New" pitchFamily="49" charset="0"/>
              </a:rPr>
              <a:t>program: </a:t>
            </a:r>
            <a:r>
              <a:rPr lang="en-US" altLang="en-US" dirty="0">
                <a:ea typeface="ＭＳ Ｐゴシック" charset="-128"/>
              </a:rPr>
              <a:t>provides delay measurement from source to router along end-end Internet path towards destination.  For all </a:t>
            </a:r>
            <a:r>
              <a:rPr lang="en-US" altLang="en-US" i="1" dirty="0">
                <a:ea typeface="ＭＳ Ｐゴシック" charset="-128"/>
              </a:rPr>
              <a:t>i: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sends three packets that will reach router </a:t>
            </a:r>
            <a:r>
              <a:rPr lang="en-US" altLang="en-US" i="1" dirty="0" err="1">
                <a:ea typeface="Arial" pitchFamily="34" charset="0"/>
              </a:rPr>
              <a:t>i</a:t>
            </a:r>
            <a:r>
              <a:rPr lang="en-US" altLang="en-US" dirty="0">
                <a:ea typeface="Arial" pitchFamily="34" charset="0"/>
              </a:rPr>
              <a:t> on path towards destination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router </a:t>
            </a:r>
            <a:r>
              <a:rPr lang="en-US" altLang="en-US" i="1" dirty="0" err="1">
                <a:ea typeface="Arial" pitchFamily="34" charset="0"/>
              </a:rPr>
              <a:t>i</a:t>
            </a:r>
            <a:r>
              <a:rPr lang="en-US" altLang="en-US" dirty="0">
                <a:ea typeface="Arial" pitchFamily="34" charset="0"/>
              </a:rPr>
              <a:t> will return packets to sender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sender times interval between transmission and reply.</a:t>
            </a:r>
            <a:endParaRPr lang="en-US" altLang="en-US" sz="2800" dirty="0">
              <a:ea typeface="Arial" pitchFamily="34" charset="0"/>
            </a:endParaRPr>
          </a:p>
        </p:txBody>
      </p:sp>
      <p:sp>
        <p:nvSpPr>
          <p:cNvPr id="107525" name="Line 38"/>
          <p:cNvSpPr>
            <a:spLocks noChangeShapeType="1"/>
          </p:cNvSpPr>
          <p:nvPr/>
        </p:nvSpPr>
        <p:spPr bwMode="auto">
          <a:xfrm>
            <a:off x="1285875" y="5319713"/>
            <a:ext cx="288925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6" name="Line 105"/>
          <p:cNvSpPr>
            <a:spLocks noChangeShapeType="1"/>
          </p:cNvSpPr>
          <p:nvPr/>
        </p:nvSpPr>
        <p:spPr bwMode="auto">
          <a:xfrm flipV="1">
            <a:off x="2079625" y="5370513"/>
            <a:ext cx="458788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7" name="Line 106"/>
          <p:cNvSpPr>
            <a:spLocks noChangeShapeType="1"/>
          </p:cNvSpPr>
          <p:nvPr/>
        </p:nvSpPr>
        <p:spPr bwMode="auto">
          <a:xfrm>
            <a:off x="3014663" y="53546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8" name="Line 108"/>
          <p:cNvSpPr>
            <a:spLocks noChangeShapeType="1"/>
          </p:cNvSpPr>
          <p:nvPr/>
        </p:nvSpPr>
        <p:spPr bwMode="auto">
          <a:xfrm flipH="1">
            <a:off x="2776538" y="508635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Line 113"/>
          <p:cNvSpPr>
            <a:spLocks noChangeShapeType="1"/>
          </p:cNvSpPr>
          <p:nvPr/>
        </p:nvSpPr>
        <p:spPr bwMode="auto">
          <a:xfrm flipH="1">
            <a:off x="3990975" y="5414963"/>
            <a:ext cx="620713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Line 260"/>
          <p:cNvSpPr>
            <a:spLocks noChangeShapeType="1"/>
          </p:cNvSpPr>
          <p:nvPr/>
        </p:nvSpPr>
        <p:spPr bwMode="auto">
          <a:xfrm>
            <a:off x="5110163" y="53800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Line 261"/>
          <p:cNvSpPr>
            <a:spLocks noChangeShapeType="1"/>
          </p:cNvSpPr>
          <p:nvPr/>
        </p:nvSpPr>
        <p:spPr bwMode="auto">
          <a:xfrm flipH="1">
            <a:off x="6048375" y="5326063"/>
            <a:ext cx="557213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Line 291"/>
          <p:cNvSpPr>
            <a:spLocks noChangeShapeType="1"/>
          </p:cNvSpPr>
          <p:nvPr/>
        </p:nvSpPr>
        <p:spPr bwMode="auto">
          <a:xfrm>
            <a:off x="2744788" y="548640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3" name="Line 292"/>
          <p:cNvSpPr>
            <a:spLocks noChangeShapeType="1"/>
          </p:cNvSpPr>
          <p:nvPr/>
        </p:nvSpPr>
        <p:spPr bwMode="auto">
          <a:xfrm>
            <a:off x="4668838" y="507365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4" name="Line 294"/>
          <p:cNvSpPr>
            <a:spLocks noChangeShapeType="1"/>
          </p:cNvSpPr>
          <p:nvPr/>
        </p:nvSpPr>
        <p:spPr bwMode="auto">
          <a:xfrm flipH="1">
            <a:off x="3386138" y="567690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5" name="Line 295"/>
          <p:cNvSpPr>
            <a:spLocks noChangeShapeType="1"/>
          </p:cNvSpPr>
          <p:nvPr/>
        </p:nvSpPr>
        <p:spPr bwMode="auto">
          <a:xfrm>
            <a:off x="3741738" y="5181600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4" name="Text Box 300"/>
          <p:cNvSpPr txBox="1">
            <a:spLocks noChangeArrowheads="1"/>
          </p:cNvSpPr>
          <p:nvPr/>
        </p:nvSpPr>
        <p:spPr bwMode="auto">
          <a:xfrm>
            <a:off x="1387475" y="50387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6" name="Text Box 302"/>
          <p:cNvSpPr txBox="1">
            <a:spLocks noChangeArrowheads="1"/>
          </p:cNvSpPr>
          <p:nvPr/>
        </p:nvSpPr>
        <p:spPr bwMode="auto">
          <a:xfrm>
            <a:off x="2001838" y="559911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8" name="Text Box 304"/>
          <p:cNvSpPr txBox="1">
            <a:spLocks noChangeArrowheads="1"/>
          </p:cNvSpPr>
          <p:nvPr/>
        </p:nvSpPr>
        <p:spPr bwMode="auto">
          <a:xfrm>
            <a:off x="3025775" y="50133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grpSp>
        <p:nvGrpSpPr>
          <p:cNvPr id="107539" name="Group 100"/>
          <p:cNvGrpSpPr>
            <a:grpSpLocks/>
          </p:cNvGrpSpPr>
          <p:nvPr/>
        </p:nvGrpSpPr>
        <p:grpSpPr bwMode="auto">
          <a:xfrm>
            <a:off x="517525" y="4975225"/>
            <a:ext cx="820738" cy="688975"/>
            <a:chOff x="-44" y="1473"/>
            <a:chExt cx="981" cy="1105"/>
          </a:xfrm>
        </p:grpSpPr>
        <p:pic>
          <p:nvPicPr>
            <p:cNvPr id="10764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0" name="Group 103"/>
          <p:cNvGrpSpPr>
            <a:grpSpLocks/>
          </p:cNvGrpSpPr>
          <p:nvPr/>
        </p:nvGrpSpPr>
        <p:grpSpPr bwMode="auto">
          <a:xfrm flipH="1">
            <a:off x="6565900" y="5013325"/>
            <a:ext cx="754063" cy="669925"/>
            <a:chOff x="-44" y="1473"/>
            <a:chExt cx="981" cy="1105"/>
          </a:xfrm>
        </p:grpSpPr>
        <p:pic>
          <p:nvPicPr>
            <p:cNvPr id="107640" name="Picture 10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1" name="Freeform 10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1" name="Group 124"/>
          <p:cNvGrpSpPr>
            <a:grpSpLocks/>
          </p:cNvGrpSpPr>
          <p:nvPr/>
        </p:nvGrpSpPr>
        <p:grpSpPr bwMode="auto">
          <a:xfrm>
            <a:off x="5513388" y="5513388"/>
            <a:ext cx="617537" cy="250825"/>
            <a:chOff x="2356" y="1300"/>
            <a:chExt cx="555" cy="194"/>
          </a:xfrm>
        </p:grpSpPr>
        <p:sp>
          <p:nvSpPr>
            <p:cNvPr id="10763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3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3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35" name="Group 128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8" name="Freeform 1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9" name="Freeform 1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36" name="Line 131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7" name="Line 132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2" name="Group 133"/>
          <p:cNvGrpSpPr>
            <a:grpSpLocks/>
          </p:cNvGrpSpPr>
          <p:nvPr/>
        </p:nvGrpSpPr>
        <p:grpSpPr bwMode="auto">
          <a:xfrm>
            <a:off x="4545013" y="5241925"/>
            <a:ext cx="617537" cy="250825"/>
            <a:chOff x="2356" y="1300"/>
            <a:chExt cx="555" cy="194"/>
          </a:xfrm>
        </p:grpSpPr>
        <p:sp>
          <p:nvSpPr>
            <p:cNvPr id="107624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25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26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27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0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1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8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3" name="Group 142"/>
          <p:cNvGrpSpPr>
            <a:grpSpLocks/>
          </p:cNvGrpSpPr>
          <p:nvPr/>
        </p:nvGrpSpPr>
        <p:grpSpPr bwMode="auto">
          <a:xfrm>
            <a:off x="3394075" y="5451475"/>
            <a:ext cx="617538" cy="250825"/>
            <a:chOff x="2356" y="1300"/>
            <a:chExt cx="555" cy="194"/>
          </a:xfrm>
        </p:grpSpPr>
        <p:sp>
          <p:nvSpPr>
            <p:cNvPr id="10761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1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1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19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22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23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0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1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4" name="Group 151"/>
          <p:cNvGrpSpPr>
            <a:grpSpLocks/>
          </p:cNvGrpSpPr>
          <p:nvPr/>
        </p:nvGrpSpPr>
        <p:grpSpPr bwMode="auto">
          <a:xfrm>
            <a:off x="2392363" y="5205413"/>
            <a:ext cx="617537" cy="250825"/>
            <a:chOff x="2356" y="1300"/>
            <a:chExt cx="555" cy="194"/>
          </a:xfrm>
        </p:grpSpPr>
        <p:sp>
          <p:nvSpPr>
            <p:cNvPr id="10760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0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1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11" name="Group 15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14" name="Freeform 15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15" name="Freeform 15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12" name="Line 158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Line 159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5" name="Group 160"/>
          <p:cNvGrpSpPr>
            <a:grpSpLocks/>
          </p:cNvGrpSpPr>
          <p:nvPr/>
        </p:nvGrpSpPr>
        <p:grpSpPr bwMode="auto">
          <a:xfrm>
            <a:off x="1517650" y="5472113"/>
            <a:ext cx="617538" cy="250825"/>
            <a:chOff x="2356" y="1300"/>
            <a:chExt cx="555" cy="194"/>
          </a:xfrm>
        </p:grpSpPr>
        <p:sp>
          <p:nvSpPr>
            <p:cNvPr id="107600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01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02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03" name="Group 16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06" name="Freeform 16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07" name="Freeform 16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04" name="Line 167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5" name="Line 168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4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B992916-BDB3-4599-8D8D-EBED10107F16}" type="slidenum">
              <a:rPr lang="en-US" altLang="en-US" sz="1200">
                <a:latin typeface="Tahoma" pitchFamily="34" charset="0"/>
              </a:rPr>
              <a:pPr/>
              <a:t>51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107547" name="Group 347"/>
          <p:cNvGrpSpPr>
            <a:grpSpLocks/>
          </p:cNvGrpSpPr>
          <p:nvPr/>
        </p:nvGrpSpPr>
        <p:grpSpPr bwMode="auto">
          <a:xfrm>
            <a:off x="1504950" y="5454650"/>
            <a:ext cx="649288" cy="303213"/>
            <a:chOff x="1871277" y="1576300"/>
            <a:chExt cx="1128371" cy="437861"/>
          </a:xfrm>
        </p:grpSpPr>
        <p:sp>
          <p:nvSpPr>
            <p:cNvPr id="76" name="Oval 7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7" name="Rectangle 7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9" name="Freeform 78"/>
            <p:cNvSpPr/>
            <p:nvPr/>
          </p:nvSpPr>
          <p:spPr bwMode="auto">
            <a:xfrm>
              <a:off x="2160957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3" name="Straight Connector 82"/>
            <p:cNvCxnSpPr>
              <a:cxnSpLocks noChangeShapeType="1"/>
              <a:endCxn id="7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8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8" name="Group 347"/>
          <p:cNvGrpSpPr>
            <a:grpSpLocks/>
          </p:cNvGrpSpPr>
          <p:nvPr/>
        </p:nvGrpSpPr>
        <p:grpSpPr bwMode="auto">
          <a:xfrm>
            <a:off x="2382838" y="5189538"/>
            <a:ext cx="649287" cy="301625"/>
            <a:chOff x="1871277" y="1576300"/>
            <a:chExt cx="1128371" cy="437861"/>
          </a:xfrm>
        </p:grpSpPr>
        <p:sp>
          <p:nvSpPr>
            <p:cNvPr id="86" name="Oval 8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7" name="Rectangle 86"/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8" name="Oval 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Freeform 88"/>
            <p:cNvSpPr/>
            <p:nvPr/>
          </p:nvSpPr>
          <p:spPr bwMode="auto">
            <a:xfrm>
              <a:off x="2160956" y="1673090"/>
              <a:ext cx="546253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3" name="Straight Connector 92"/>
            <p:cNvCxnSpPr>
              <a:cxnSpLocks noChangeShapeType="1"/>
              <a:endCxn id="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9" name="Group 347"/>
          <p:cNvGrpSpPr>
            <a:grpSpLocks/>
          </p:cNvGrpSpPr>
          <p:nvPr/>
        </p:nvGrpSpPr>
        <p:grpSpPr bwMode="auto">
          <a:xfrm>
            <a:off x="3371850" y="5438775"/>
            <a:ext cx="650875" cy="303213"/>
            <a:chOff x="1871277" y="1576300"/>
            <a:chExt cx="1128371" cy="437861"/>
          </a:xfrm>
        </p:grpSpPr>
        <p:sp>
          <p:nvSpPr>
            <p:cNvPr id="96" name="Oval 9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7" name="Rectangle 9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8" name="Oval 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2160251" y="1672583"/>
              <a:ext cx="547672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3" name="Straight Connector 102"/>
            <p:cNvCxnSpPr>
              <a:cxnSpLocks noChangeShapeType="1"/>
              <a:endCxn id="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1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0" name="Group 347"/>
          <p:cNvGrpSpPr>
            <a:grpSpLocks/>
          </p:cNvGrpSpPr>
          <p:nvPr/>
        </p:nvGrpSpPr>
        <p:grpSpPr bwMode="auto">
          <a:xfrm>
            <a:off x="4529138" y="5214938"/>
            <a:ext cx="650875" cy="301625"/>
            <a:chOff x="1871277" y="1576300"/>
            <a:chExt cx="1128371" cy="437861"/>
          </a:xfrm>
        </p:grpSpPr>
        <p:sp>
          <p:nvSpPr>
            <p:cNvPr id="106" name="Oval 10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60249" y="1673090"/>
              <a:ext cx="54767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/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1" name="Group 347"/>
          <p:cNvGrpSpPr>
            <a:grpSpLocks/>
          </p:cNvGrpSpPr>
          <p:nvPr/>
        </p:nvGrpSpPr>
        <p:grpSpPr bwMode="auto">
          <a:xfrm>
            <a:off x="5497513" y="5486400"/>
            <a:ext cx="649287" cy="303213"/>
            <a:chOff x="1871277" y="1576300"/>
            <a:chExt cx="1128371" cy="437861"/>
          </a:xfrm>
        </p:grpSpPr>
        <p:sp>
          <p:nvSpPr>
            <p:cNvPr id="116" name="Oval 11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60956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/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3247" name="Freeform 303"/>
          <p:cNvSpPr>
            <a:spLocks/>
          </p:cNvSpPr>
          <p:nvPr/>
        </p:nvSpPr>
        <p:spPr bwMode="auto">
          <a:xfrm>
            <a:off x="1257300" y="5259388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3" name="Freeform 299"/>
          <p:cNvSpPr>
            <a:spLocks/>
          </p:cNvSpPr>
          <p:nvPr/>
        </p:nvSpPr>
        <p:spPr bwMode="auto">
          <a:xfrm>
            <a:off x="1289050" y="5295900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5" name="Freeform 301"/>
          <p:cNvSpPr>
            <a:spLocks/>
          </p:cNvSpPr>
          <p:nvPr/>
        </p:nvSpPr>
        <p:spPr bwMode="auto">
          <a:xfrm>
            <a:off x="1282700" y="5210175"/>
            <a:ext cx="1346200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44" grpId="0"/>
      <p:bldP spid="83246" grpId="0"/>
      <p:bldP spid="83248" grpId="0"/>
      <p:bldP spid="83247" grpId="0" animBg="1"/>
      <p:bldP spid="83243" grpId="0" animBg="1"/>
      <p:bldP spid="83245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095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1313" y="166688"/>
            <a:ext cx="7772400" cy="892175"/>
          </a:xfrm>
        </p:spPr>
        <p:txBody>
          <a:bodyPr/>
          <a:lstStyle/>
          <a:p>
            <a:pPr eaLnBrk="1" hangingPunct="1"/>
            <a:r>
              <a:rPr lang="en-US" altLang="ja-JP" sz="4000" dirty="0">
                <a:ea typeface="ＭＳ Ｐゴシック" charset="-128"/>
              </a:rPr>
              <a:t>“Real” Internet delays, routes</a:t>
            </a:r>
            <a:endParaRPr lang="en-US" altLang="en-US" sz="4000" dirty="0">
              <a:ea typeface="ＭＳ Ｐゴシック" charset="-128"/>
            </a:endParaRPr>
          </a:p>
        </p:txBody>
      </p:sp>
      <p:sp>
        <p:nvSpPr>
          <p:cNvPr id="109571" name="Text Box 4"/>
          <p:cNvSpPr txBox="1">
            <a:spLocks noChangeArrowheads="1"/>
          </p:cNvSpPr>
          <p:nvPr/>
        </p:nvSpPr>
        <p:spPr bwMode="auto">
          <a:xfrm>
            <a:off x="704850" y="233838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1600"/>
              <a:t>1  cs-gw (128.119.240.254)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2  border1-rt-fa5-1-0.gw.umass.edu (128.119.3.145)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3  cht-vbns.gw.umass.edu (128.119.3.130)  6 ms 5 ms 5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4  jn1-at1-0-0-19.wor.vbns.net (204.147.132.129)  16 ms 11 ms 13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5  jn1-so7-0-0-0.wae.vbns.net (204.147.136.136)  21 ms 18 ms 18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6  abilene-vbns.abilene.ucaid.edu (198.32.11.9)  22 ms  18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7  nycm-wash.abilene.ucaid.edu (198.32.8.46)  22 ms  22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8  62.40.103.253 (62.40.103.253)  104 ms 109 ms 106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9  de2-1.de1.de.geant.net (62.40.96.129)  109 ms 102 ms 104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10  de.fr1.fr.geant.net (62.40.96.50)  113 ms 121 ms 114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11  renater-gw.fr1.fr.geant.net (62.40.103.54)  112 ms  114 ms  112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12  nio-n2.cssi.renater.fr (193.51.206.13)  111 ms  114 ms  116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13  nice.cssi.renater.fr (195.220.98.102)  123 ms  125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14  r3t2-nice.cssi.renater.fr (195.220.98.110)  126 ms  126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15  eurecom-valbonne.r3t2.ft.net (193.48.50.54)  135 ms  128 ms  133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16  194.214.211.25 (194.214.211.25)  126 ms  128 ms  126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17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18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19  fantasia.eurecom.fr (193.55.113.142)  132 ms  128 ms  136</a:t>
            </a:r>
            <a:r>
              <a:rPr lang="en-US" altLang="en-US">
                <a:latin typeface="Times New Roman" pitchFamily="18" charset="0"/>
              </a:rPr>
              <a:t> </a:t>
            </a:r>
            <a:r>
              <a:rPr lang="en-US" altLang="en-US" sz="1600">
                <a:latin typeface="Times New Roman" pitchFamily="18" charset="0"/>
              </a:rPr>
              <a:t>ms</a:t>
            </a:r>
          </a:p>
        </p:txBody>
      </p:sp>
      <p:sp>
        <p:nvSpPr>
          <p:cNvPr id="109572" name="Text Box 5"/>
          <p:cNvSpPr txBox="1">
            <a:spLocks noChangeArrowheads="1"/>
          </p:cNvSpPr>
          <p:nvPr/>
        </p:nvSpPr>
        <p:spPr bwMode="auto">
          <a:xfrm>
            <a:off x="725488" y="1235075"/>
            <a:ext cx="8193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traceroute:</a:t>
            </a:r>
            <a:r>
              <a:rPr lang="en-US" altLang="en-US"/>
              <a:t> gaia.cs.umass.edu to www.eurecom.fr</a:t>
            </a:r>
          </a:p>
        </p:txBody>
      </p:sp>
      <p:sp>
        <p:nvSpPr>
          <p:cNvPr id="109573" name="Line 6"/>
          <p:cNvSpPr>
            <a:spLocks noChangeShapeType="1"/>
          </p:cNvSpPr>
          <p:nvPr/>
        </p:nvSpPr>
        <p:spPr bwMode="auto">
          <a:xfrm>
            <a:off x="1611313" y="5634038"/>
            <a:ext cx="968375" cy="2698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4" name="Text Box 7"/>
          <p:cNvSpPr txBox="1">
            <a:spLocks noChangeArrowheads="1"/>
          </p:cNvSpPr>
          <p:nvPr/>
        </p:nvSpPr>
        <p:spPr bwMode="auto">
          <a:xfrm>
            <a:off x="4578350" y="1738313"/>
            <a:ext cx="4565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3 delay measurements from 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gaia.cs.umass.edu to cs-gw.cs.umass.edu </a:t>
            </a:r>
          </a:p>
        </p:txBody>
      </p:sp>
      <p:sp>
        <p:nvSpPr>
          <p:cNvPr id="109575" name="Line 8"/>
          <p:cNvSpPr>
            <a:spLocks noChangeShapeType="1"/>
          </p:cNvSpPr>
          <p:nvPr/>
        </p:nvSpPr>
        <p:spPr bwMode="auto">
          <a:xfrm flipV="1">
            <a:off x="3471863" y="1965325"/>
            <a:ext cx="671512" cy="4127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6" name="Line 9"/>
          <p:cNvSpPr>
            <a:spLocks noChangeShapeType="1"/>
          </p:cNvSpPr>
          <p:nvPr/>
        </p:nvSpPr>
        <p:spPr bwMode="auto">
          <a:xfrm flipV="1">
            <a:off x="4011613" y="1954213"/>
            <a:ext cx="139700" cy="4048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7" name="Line 10"/>
          <p:cNvSpPr>
            <a:spLocks noChangeShapeType="1"/>
          </p:cNvSpPr>
          <p:nvPr/>
        </p:nvSpPr>
        <p:spPr bwMode="auto">
          <a:xfrm flipH="1" flipV="1">
            <a:off x="4146550" y="1963738"/>
            <a:ext cx="366713" cy="3905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8" name="Line 11"/>
          <p:cNvSpPr>
            <a:spLocks noChangeShapeType="1"/>
          </p:cNvSpPr>
          <p:nvPr/>
        </p:nvSpPr>
        <p:spPr bwMode="auto">
          <a:xfrm flipV="1">
            <a:off x="4138613" y="1970088"/>
            <a:ext cx="377825" cy="3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9" name="Text Box 12"/>
          <p:cNvSpPr txBox="1">
            <a:spLocks noChangeArrowheads="1"/>
          </p:cNvSpPr>
          <p:nvPr/>
        </p:nvSpPr>
        <p:spPr bwMode="auto">
          <a:xfrm>
            <a:off x="2571750" y="5564188"/>
            <a:ext cx="6286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* means no response (probe lost, router not replying)</a:t>
            </a:r>
          </a:p>
        </p:txBody>
      </p:sp>
      <p:sp>
        <p:nvSpPr>
          <p:cNvPr id="109580" name="Freeform 14"/>
          <p:cNvSpPr>
            <a:spLocks/>
          </p:cNvSpPr>
          <p:nvPr/>
        </p:nvSpPr>
        <p:spPr bwMode="auto">
          <a:xfrm>
            <a:off x="6092825" y="3651250"/>
            <a:ext cx="1012825" cy="246063"/>
          </a:xfrm>
          <a:custGeom>
            <a:avLst/>
            <a:gdLst>
              <a:gd name="T0" fmla="*/ 2147483647 w 638"/>
              <a:gd name="T1" fmla="*/ 0 h 155"/>
              <a:gd name="T2" fmla="*/ 2147483647 w 638"/>
              <a:gd name="T3" fmla="*/ 2147483647 h 155"/>
              <a:gd name="T4" fmla="*/ 2147483647 w 638"/>
              <a:gd name="T5" fmla="*/ 2147483647 h 155"/>
              <a:gd name="T6" fmla="*/ 2147483647 w 638"/>
              <a:gd name="T7" fmla="*/ 2147483647 h 155"/>
              <a:gd name="T8" fmla="*/ 0 w 638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8"/>
              <a:gd name="T16" fmla="*/ 0 h 155"/>
              <a:gd name="T17" fmla="*/ 638 w 638"/>
              <a:gd name="T18" fmla="*/ 155 h 1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8" h="155">
                <a:moveTo>
                  <a:pt x="593" y="0"/>
                </a:moveTo>
                <a:cubicBezTo>
                  <a:pt x="607" y="9"/>
                  <a:pt x="621" y="18"/>
                  <a:pt x="623" y="38"/>
                </a:cubicBezTo>
                <a:cubicBezTo>
                  <a:pt x="625" y="58"/>
                  <a:pt x="638" y="104"/>
                  <a:pt x="608" y="123"/>
                </a:cubicBezTo>
                <a:cubicBezTo>
                  <a:pt x="578" y="142"/>
                  <a:pt x="547" y="153"/>
                  <a:pt x="446" y="154"/>
                </a:cubicBezTo>
                <a:cubicBezTo>
                  <a:pt x="345" y="155"/>
                  <a:pt x="72" y="133"/>
                  <a:pt x="0" y="130"/>
                </a:cubicBez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1" name="Text Box 15"/>
          <p:cNvSpPr txBox="1">
            <a:spLocks noChangeArrowheads="1"/>
          </p:cNvSpPr>
          <p:nvPr/>
        </p:nvSpPr>
        <p:spPr bwMode="auto">
          <a:xfrm>
            <a:off x="7137400" y="3436938"/>
            <a:ext cx="1708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>
                <a:solidFill>
                  <a:srgbClr val="CC0000"/>
                </a:solidFill>
              </a:rPr>
              <a:t>trans-oceanic</a:t>
            </a:r>
          </a:p>
          <a:p>
            <a:r>
              <a:rPr lang="en-US" altLang="en-US" sz="2000">
                <a:solidFill>
                  <a:srgbClr val="CC0000"/>
                </a:solidFill>
              </a:rPr>
              <a:t>link</a:t>
            </a:r>
          </a:p>
        </p:txBody>
      </p:sp>
      <p:pic>
        <p:nvPicPr>
          <p:cNvPr id="109582" name="Picture 1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815975"/>
            <a:ext cx="61896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1F99F830-3B38-43E0-BAD5-DC2BEB535972}" type="slidenum">
              <a:rPr lang="en-US" altLang="en-US" sz="1200">
                <a:latin typeface="Tahoma" pitchFamily="34" charset="0"/>
              </a:rPr>
              <a:pPr/>
              <a:t>52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09584" name="TextBox 1"/>
          <p:cNvSpPr txBox="1">
            <a:spLocks noChangeArrowheads="1"/>
          </p:cNvSpPr>
          <p:nvPr/>
        </p:nvSpPr>
        <p:spPr bwMode="auto">
          <a:xfrm>
            <a:off x="746125" y="6315075"/>
            <a:ext cx="54578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Do some traceroutes from exotic countries at www.traceroute.org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A34C25-5413-4929-A93F-E5B3D9D331B2}"/>
                  </a:ext>
                </a:extLst>
              </p14:cNvPr>
              <p14:cNvContentPartPr/>
              <p14:nvPr/>
            </p14:nvContentPartPr>
            <p14:xfrm>
              <a:off x="624960" y="1125000"/>
              <a:ext cx="8242560" cy="5259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A34C25-5413-4929-A93F-E5B3D9D331B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5600" y="1115640"/>
                <a:ext cx="8261280" cy="527868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347"/>
          <p:cNvGrpSpPr>
            <a:grpSpLocks/>
          </p:cNvGrpSpPr>
          <p:nvPr/>
        </p:nvGrpSpPr>
        <p:grpSpPr bwMode="auto">
          <a:xfrm>
            <a:off x="3027363" y="4803775"/>
            <a:ext cx="1284287" cy="715963"/>
            <a:chOff x="1871277" y="1576300"/>
            <a:chExt cx="1128371" cy="437861"/>
          </a:xfrm>
        </p:grpSpPr>
        <p:sp>
          <p:nvSpPr>
            <p:cNvPr id="49" name="Oval 4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" name="Rectangle 49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" name="Oval 5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2159995" y="1673387"/>
              <a:ext cx="548146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" name="Straight Connector 55"/>
            <p:cNvCxnSpPr>
              <a:cxnSpLocks noChangeShapeType="1"/>
              <a:endCxn id="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" name="Straight Connector 5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1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1161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1950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Packet loss</a:t>
            </a:r>
          </a:p>
        </p:txBody>
      </p:sp>
      <p:sp>
        <p:nvSpPr>
          <p:cNvPr id="11162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02920" y="1141413"/>
            <a:ext cx="7772400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>
                <a:ea typeface="ＭＳ Ｐゴシック" charset="-128"/>
              </a:rPr>
              <a:t>queue (aka buffer) preceding link in buffer has finite capacity</a:t>
            </a:r>
          </a:p>
          <a:p>
            <a:pPr marL="287338" indent="-287338" eaLnBrk="1" hangingPunct="1"/>
            <a:r>
              <a:rPr lang="en-US" altLang="en-US" dirty="0">
                <a:ea typeface="ＭＳ Ｐゴシック" charset="-128"/>
              </a:rPr>
              <a:t>packet arriving to full queue dropped (aka lost)</a:t>
            </a:r>
          </a:p>
          <a:p>
            <a:pPr marL="287338" indent="-287338" eaLnBrk="1" hangingPunct="1"/>
            <a:r>
              <a:rPr lang="en-US" altLang="en-US" dirty="0">
                <a:ea typeface="ＭＳ Ｐゴシック" charset="-128"/>
              </a:rPr>
              <a:t>lost packet may be retransmitted by previous node, by source end system, or not at all</a:t>
            </a:r>
          </a:p>
        </p:txBody>
      </p:sp>
      <p:sp>
        <p:nvSpPr>
          <p:cNvPr id="111621" name="Rectangle 7"/>
          <p:cNvSpPr>
            <a:spLocks noChangeArrowheads="1"/>
          </p:cNvSpPr>
          <p:nvPr/>
        </p:nvSpPr>
        <p:spPr bwMode="auto">
          <a:xfrm>
            <a:off x="3092450" y="4999038"/>
            <a:ext cx="1198563" cy="263525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2" name="Line 23"/>
          <p:cNvSpPr>
            <a:spLocks noChangeShapeType="1"/>
          </p:cNvSpPr>
          <p:nvPr/>
        </p:nvSpPr>
        <p:spPr bwMode="auto">
          <a:xfrm>
            <a:off x="2400300" y="4765675"/>
            <a:ext cx="698500" cy="33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3" name="Line 24"/>
          <p:cNvSpPr>
            <a:spLocks noChangeShapeType="1"/>
          </p:cNvSpPr>
          <p:nvPr/>
        </p:nvSpPr>
        <p:spPr bwMode="auto">
          <a:xfrm flipV="1">
            <a:off x="2689225" y="5159375"/>
            <a:ext cx="411163" cy="525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Line 25"/>
          <p:cNvSpPr>
            <a:spLocks noChangeShapeType="1"/>
          </p:cNvSpPr>
          <p:nvPr/>
        </p:nvSpPr>
        <p:spPr bwMode="auto">
          <a:xfrm>
            <a:off x="4286250" y="5162550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Rectangle 28"/>
          <p:cNvSpPr>
            <a:spLocks noChangeArrowheads="1"/>
          </p:cNvSpPr>
          <p:nvPr/>
        </p:nvSpPr>
        <p:spPr bwMode="auto">
          <a:xfrm>
            <a:off x="5205413" y="49625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6" name="Rectangle 29"/>
          <p:cNvSpPr>
            <a:spLocks noChangeArrowheads="1"/>
          </p:cNvSpPr>
          <p:nvPr/>
        </p:nvSpPr>
        <p:spPr bwMode="auto">
          <a:xfrm>
            <a:off x="395287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7" name="Rectangle 30"/>
          <p:cNvSpPr>
            <a:spLocks noChangeArrowheads="1"/>
          </p:cNvSpPr>
          <p:nvPr/>
        </p:nvSpPr>
        <p:spPr bwMode="auto">
          <a:xfrm>
            <a:off x="4114800" y="5033963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8" name="Rectangle 31"/>
          <p:cNvSpPr>
            <a:spLocks noChangeArrowheads="1"/>
          </p:cNvSpPr>
          <p:nvPr/>
        </p:nvSpPr>
        <p:spPr bwMode="auto">
          <a:xfrm>
            <a:off x="2865438" y="538162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9" name="Line 33"/>
          <p:cNvSpPr>
            <a:spLocks noChangeShapeType="1"/>
          </p:cNvSpPr>
          <p:nvPr/>
        </p:nvSpPr>
        <p:spPr bwMode="auto">
          <a:xfrm flipV="1">
            <a:off x="2835275" y="5227638"/>
            <a:ext cx="106363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Text Box 35"/>
          <p:cNvSpPr txBox="1">
            <a:spLocks noChangeArrowheads="1"/>
          </p:cNvSpPr>
          <p:nvPr/>
        </p:nvSpPr>
        <p:spPr bwMode="auto">
          <a:xfrm>
            <a:off x="1417638" y="429418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111631" name="Text Box 36"/>
          <p:cNvSpPr txBox="1">
            <a:spLocks noChangeArrowheads="1"/>
          </p:cNvSpPr>
          <p:nvPr/>
        </p:nvSpPr>
        <p:spPr bwMode="auto">
          <a:xfrm>
            <a:off x="1738313" y="5280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111632" name="Text Box 40"/>
          <p:cNvSpPr txBox="1">
            <a:spLocks noChangeArrowheads="1"/>
          </p:cNvSpPr>
          <p:nvPr/>
        </p:nvSpPr>
        <p:spPr bwMode="auto">
          <a:xfrm>
            <a:off x="4765675" y="4203700"/>
            <a:ext cx="2673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being transmitted</a:t>
            </a:r>
          </a:p>
        </p:txBody>
      </p:sp>
      <p:sp>
        <p:nvSpPr>
          <p:cNvPr id="111633" name="Line 41"/>
          <p:cNvSpPr>
            <a:spLocks noChangeShapeType="1"/>
          </p:cNvSpPr>
          <p:nvPr/>
        </p:nvSpPr>
        <p:spPr bwMode="auto">
          <a:xfrm rot="10800000" flipV="1">
            <a:off x="4329113" y="4495800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Rectangle 56"/>
          <p:cNvSpPr>
            <a:spLocks noChangeArrowheads="1"/>
          </p:cNvSpPr>
          <p:nvPr/>
        </p:nvSpPr>
        <p:spPr bwMode="auto">
          <a:xfrm>
            <a:off x="3789363" y="50323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5" name="Rectangle 57"/>
          <p:cNvSpPr>
            <a:spLocks noChangeArrowheads="1"/>
          </p:cNvSpPr>
          <p:nvPr/>
        </p:nvSpPr>
        <p:spPr bwMode="auto">
          <a:xfrm>
            <a:off x="3627438" y="5035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6" name="Rectangle 58"/>
          <p:cNvSpPr>
            <a:spLocks noChangeArrowheads="1"/>
          </p:cNvSpPr>
          <p:nvPr/>
        </p:nvSpPr>
        <p:spPr bwMode="auto">
          <a:xfrm>
            <a:off x="3462338" y="50323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7" name="Rectangle 59"/>
          <p:cNvSpPr>
            <a:spLocks noChangeArrowheads="1"/>
          </p:cNvSpPr>
          <p:nvPr/>
        </p:nvSpPr>
        <p:spPr bwMode="auto">
          <a:xfrm>
            <a:off x="3298825" y="5032375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8" name="Rectangle 61"/>
          <p:cNvSpPr>
            <a:spLocks noChangeArrowheads="1"/>
          </p:cNvSpPr>
          <p:nvPr/>
        </p:nvSpPr>
        <p:spPr bwMode="auto">
          <a:xfrm>
            <a:off x="313372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9" name="Rectangle 62"/>
          <p:cNvSpPr>
            <a:spLocks noChangeArrowheads="1"/>
          </p:cNvSpPr>
          <p:nvPr/>
        </p:nvSpPr>
        <p:spPr bwMode="auto">
          <a:xfrm>
            <a:off x="3105150" y="5010150"/>
            <a:ext cx="1171575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40" name="Line 63"/>
          <p:cNvSpPr>
            <a:spLocks noChangeShapeType="1"/>
          </p:cNvSpPr>
          <p:nvPr/>
        </p:nvSpPr>
        <p:spPr bwMode="auto">
          <a:xfrm rot="10800000">
            <a:off x="3092450" y="5502275"/>
            <a:ext cx="687388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Text Box 64"/>
          <p:cNvSpPr txBox="1">
            <a:spLocks noChangeArrowheads="1"/>
          </p:cNvSpPr>
          <p:nvPr/>
        </p:nvSpPr>
        <p:spPr bwMode="auto">
          <a:xfrm>
            <a:off x="3708400" y="5661025"/>
            <a:ext cx="1924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arriving to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full buffer is </a:t>
            </a:r>
            <a:r>
              <a:rPr lang="en-US" altLang="en-US" sz="1800" i="1">
                <a:solidFill>
                  <a:srgbClr val="CC0000"/>
                </a:solidFill>
              </a:rPr>
              <a:t>lost</a:t>
            </a:r>
          </a:p>
        </p:txBody>
      </p:sp>
      <p:sp>
        <p:nvSpPr>
          <p:cNvPr id="111642" name="Text Box 65"/>
          <p:cNvSpPr txBox="1">
            <a:spLocks noChangeArrowheads="1"/>
          </p:cNvSpPr>
          <p:nvPr/>
        </p:nvSpPr>
        <p:spPr bwMode="auto">
          <a:xfrm>
            <a:off x="2981325" y="4022725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buffer 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(waiting area)</a:t>
            </a:r>
          </a:p>
        </p:txBody>
      </p:sp>
      <p:sp>
        <p:nvSpPr>
          <p:cNvPr id="111643" name="Line 66"/>
          <p:cNvSpPr>
            <a:spLocks noChangeShapeType="1"/>
          </p:cNvSpPr>
          <p:nvPr/>
        </p:nvSpPr>
        <p:spPr bwMode="auto">
          <a:xfrm>
            <a:off x="3238500" y="4630738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1644" name="Picture 4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45" name="Group 48"/>
          <p:cNvGrpSpPr>
            <a:grpSpLocks/>
          </p:cNvGrpSpPr>
          <p:nvPr/>
        </p:nvGrpSpPr>
        <p:grpSpPr bwMode="auto">
          <a:xfrm>
            <a:off x="1593850" y="4314825"/>
            <a:ext cx="820738" cy="688975"/>
            <a:chOff x="-44" y="1473"/>
            <a:chExt cx="981" cy="1105"/>
          </a:xfrm>
        </p:grpSpPr>
        <p:pic>
          <p:nvPicPr>
            <p:cNvPr id="111651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2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1646" name="Group 51"/>
          <p:cNvGrpSpPr>
            <a:grpSpLocks/>
          </p:cNvGrpSpPr>
          <p:nvPr/>
        </p:nvGrpSpPr>
        <p:grpSpPr bwMode="auto">
          <a:xfrm>
            <a:off x="1922463" y="5305425"/>
            <a:ext cx="820737" cy="688975"/>
            <a:chOff x="-44" y="1473"/>
            <a:chExt cx="981" cy="1105"/>
          </a:xfrm>
        </p:grpSpPr>
        <p:pic>
          <p:nvPicPr>
            <p:cNvPr id="111649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0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16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6A012B1-EAA0-46F2-8D29-074CBD4E7C20}" type="slidenum">
              <a:rPr lang="en-US" altLang="en-US" sz="1200">
                <a:latin typeface="Tahoma" pitchFamily="34" charset="0"/>
              </a:rPr>
              <a:pPr/>
              <a:t>53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11648" name="TextBox 1"/>
          <p:cNvSpPr txBox="1">
            <a:spLocks noChangeArrowheads="1"/>
          </p:cNvSpPr>
          <p:nvPr/>
        </p:nvSpPr>
        <p:spPr bwMode="auto">
          <a:xfrm>
            <a:off x="461963" y="6402388"/>
            <a:ext cx="6223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out the Java applet for an interactive animation on queuing and loss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13666" name="AutoShape 327"/>
          <p:cNvSpPr>
            <a:spLocks noChangeArrowheads="1"/>
          </p:cNvSpPr>
          <p:nvPr/>
        </p:nvSpPr>
        <p:spPr bwMode="auto">
          <a:xfrm>
            <a:off x="401638" y="3671888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grpSp>
        <p:nvGrpSpPr>
          <p:cNvPr id="113667" name="Group 64"/>
          <p:cNvGrpSpPr>
            <a:grpSpLocks/>
          </p:cNvGrpSpPr>
          <p:nvPr/>
        </p:nvGrpSpPr>
        <p:grpSpPr bwMode="auto">
          <a:xfrm>
            <a:off x="974725" y="4071938"/>
            <a:ext cx="352425" cy="876300"/>
            <a:chOff x="4140" y="429"/>
            <a:chExt cx="1425" cy="2396"/>
          </a:xfrm>
        </p:grpSpPr>
        <p:sp>
          <p:nvSpPr>
            <p:cNvPr id="113713" name="Freeform 6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Rectangle 6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15" name="Freeform 6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6" name="Freeform 6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Rectangle 69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18" name="Group 7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3743" name="AutoShape 71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4" name="AutoShape 7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19" name="Rectangle 73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0" name="Group 7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741" name="AutoShape 7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2" name="AutoShape 7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1" name="Rectangle 77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2" name="Rectangle 78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3" name="Group 7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3739" name="AutoShape 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0" name="AutoShape 8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4" name="Freeform 8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25" name="Group 8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3737" name="AutoShape 84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38" name="AutoShape 8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6" name="Rectangle 8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7" name="Freeform 8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8" name="Freeform 8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9" name="Oval 89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0" name="Freeform 9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1" name="AutoShape 91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2" name="AutoShape 92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3" name="Oval 93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4" name="Oval 94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3735" name="Oval 95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6" name="Rectangle 96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3668" name="Group 61"/>
          <p:cNvGrpSpPr>
            <a:grpSpLocks/>
          </p:cNvGrpSpPr>
          <p:nvPr/>
        </p:nvGrpSpPr>
        <p:grpSpPr bwMode="auto">
          <a:xfrm flipH="1">
            <a:off x="7948613" y="4133850"/>
            <a:ext cx="1192212" cy="1171575"/>
            <a:chOff x="-44" y="1473"/>
            <a:chExt cx="981" cy="1105"/>
          </a:xfrm>
        </p:grpSpPr>
        <p:pic>
          <p:nvPicPr>
            <p:cNvPr id="113711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712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366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Throughput</a:t>
            </a:r>
          </a:p>
        </p:txBody>
      </p:sp>
      <p:sp>
        <p:nvSpPr>
          <p:cNvPr id="11367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7772400" cy="1779588"/>
          </a:xfrm>
        </p:spPr>
        <p:txBody>
          <a:bodyPr/>
          <a:lstStyle/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throughput:</a:t>
            </a:r>
            <a:r>
              <a:rPr lang="en-US" altLang="en-US">
                <a:ea typeface="ＭＳ Ｐゴシック" charset="-128"/>
              </a:rPr>
              <a:t> rate (bits/time unit) at which bits transferred between sender/receiver</a:t>
            </a:r>
          </a:p>
          <a:p>
            <a:pPr marL="682625" lvl="1" indent="-225425" eaLnBrk="1" hangingPunct="1"/>
            <a:r>
              <a:rPr lang="en-US" altLang="en-US" i="1">
                <a:solidFill>
                  <a:srgbClr val="CC0000"/>
                </a:solidFill>
                <a:ea typeface="Arial" pitchFamily="34" charset="0"/>
              </a:rPr>
              <a:t>instantaneous:</a:t>
            </a:r>
            <a:r>
              <a:rPr lang="en-US" altLang="en-US">
                <a:ea typeface="Arial" pitchFamily="34" charset="0"/>
              </a:rPr>
              <a:t> rate at given point in time</a:t>
            </a:r>
          </a:p>
          <a:p>
            <a:pPr marL="682625" lvl="1" indent="-225425" eaLnBrk="1" hangingPunct="1"/>
            <a:r>
              <a:rPr lang="en-US" altLang="en-US" i="1">
                <a:solidFill>
                  <a:srgbClr val="CC0000"/>
                </a:solidFill>
                <a:ea typeface="Arial" pitchFamily="34" charset="0"/>
              </a:rPr>
              <a:t>average:</a:t>
            </a:r>
            <a:r>
              <a:rPr lang="en-US" altLang="en-US">
                <a:ea typeface="Arial" pitchFamily="34" charset="0"/>
              </a:rPr>
              <a:t> rate over longer period of time</a:t>
            </a:r>
          </a:p>
        </p:txBody>
      </p:sp>
      <p:sp>
        <p:nvSpPr>
          <p:cNvPr id="113671" name="Text Box 325"/>
          <p:cNvSpPr txBox="1">
            <a:spLocks noChangeArrowheads="1"/>
          </p:cNvSpPr>
          <p:nvPr/>
        </p:nvSpPr>
        <p:spPr bwMode="auto">
          <a:xfrm>
            <a:off x="368300" y="5043488"/>
            <a:ext cx="18748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server, with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file of F bits 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to send to client</a:t>
            </a:r>
          </a:p>
        </p:txBody>
      </p:sp>
      <p:sp>
        <p:nvSpPr>
          <p:cNvPr id="113672" name="Text Box 328"/>
          <p:cNvSpPr txBox="1">
            <a:spLocks noChangeArrowheads="1"/>
          </p:cNvSpPr>
          <p:nvPr/>
        </p:nvSpPr>
        <p:spPr bwMode="auto">
          <a:xfrm>
            <a:off x="2784475" y="5040313"/>
            <a:ext cx="14303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 R</a:t>
            </a:r>
            <a:r>
              <a:rPr lang="en-US" altLang="en-US" sz="2800" baseline="-25000">
                <a:latin typeface="Gill Sans MT" pitchFamily="34" charset="0"/>
              </a:rPr>
              <a:t>s</a:t>
            </a:r>
            <a:r>
              <a:rPr lang="en-US" altLang="en-US" sz="2000" baseline="-25000">
                <a:latin typeface="Gill Sans MT" pitchFamily="34" charset="0"/>
              </a:rPr>
              <a:t> </a:t>
            </a:r>
            <a:r>
              <a:rPr lang="en-US" altLang="en-US" sz="2000">
                <a:latin typeface="Gill Sans MT" pitchFamily="34" charset="0"/>
              </a:rPr>
              <a:t>bits/sec</a:t>
            </a:r>
          </a:p>
        </p:txBody>
      </p:sp>
      <p:sp>
        <p:nvSpPr>
          <p:cNvPr id="113673" name="Text Box 329"/>
          <p:cNvSpPr txBox="1">
            <a:spLocks noChangeArrowheads="1"/>
          </p:cNvSpPr>
          <p:nvPr/>
        </p:nvSpPr>
        <p:spPr bwMode="auto">
          <a:xfrm>
            <a:off x="5653088" y="5048250"/>
            <a:ext cx="14303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 R</a:t>
            </a:r>
            <a:r>
              <a:rPr lang="en-US" altLang="en-US" sz="2800" baseline="-25000">
                <a:latin typeface="Gill Sans MT" pitchFamily="34" charset="0"/>
              </a:rPr>
              <a:t>c</a:t>
            </a:r>
            <a:r>
              <a:rPr lang="en-US" altLang="en-US" sz="2000" baseline="-25000">
                <a:latin typeface="Gill Sans MT" pitchFamily="34" charset="0"/>
              </a:rPr>
              <a:t> </a:t>
            </a:r>
            <a:r>
              <a:rPr lang="en-US" altLang="en-US" sz="2000">
                <a:latin typeface="Gill Sans MT" pitchFamily="34" charset="0"/>
              </a:rPr>
              <a:t>bits/sec</a:t>
            </a:r>
          </a:p>
        </p:txBody>
      </p:sp>
      <p:sp>
        <p:nvSpPr>
          <p:cNvPr id="113674" name="Line 337"/>
          <p:cNvSpPr>
            <a:spLocks noChangeShapeType="1"/>
          </p:cNvSpPr>
          <p:nvPr/>
        </p:nvSpPr>
        <p:spPr bwMode="auto">
          <a:xfrm flipH="1" flipV="1">
            <a:off x="2997200" y="4806950"/>
            <a:ext cx="282575" cy="3032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Line 347"/>
          <p:cNvSpPr>
            <a:spLocks noChangeShapeType="1"/>
          </p:cNvSpPr>
          <p:nvPr/>
        </p:nvSpPr>
        <p:spPr bwMode="auto">
          <a:xfrm flipH="1" flipV="1">
            <a:off x="6119813" y="4876800"/>
            <a:ext cx="193675" cy="203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Line 352"/>
          <p:cNvSpPr>
            <a:spLocks noChangeShapeType="1"/>
          </p:cNvSpPr>
          <p:nvPr/>
        </p:nvSpPr>
        <p:spPr bwMode="auto">
          <a:xfrm flipH="1">
            <a:off x="801688" y="4716463"/>
            <a:ext cx="11112" cy="4111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Line 321"/>
          <p:cNvSpPr>
            <a:spLocks noChangeShapeType="1"/>
          </p:cNvSpPr>
          <p:nvPr/>
        </p:nvSpPr>
        <p:spPr bwMode="auto">
          <a:xfrm>
            <a:off x="1441450" y="4530725"/>
            <a:ext cx="63166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3678" name="Group 246"/>
          <p:cNvGrpSpPr>
            <a:grpSpLocks/>
          </p:cNvGrpSpPr>
          <p:nvPr/>
        </p:nvGrpSpPr>
        <p:grpSpPr bwMode="auto">
          <a:xfrm>
            <a:off x="3806825" y="4394200"/>
            <a:ext cx="1055688" cy="360363"/>
            <a:chOff x="3600" y="219"/>
            <a:chExt cx="360" cy="175"/>
          </a:xfrm>
        </p:grpSpPr>
        <p:sp>
          <p:nvSpPr>
            <p:cNvPr id="113698" name="Oval 247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13699" name="Line 248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0" name="Line 249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1" name="Rectangle 250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13702" name="Oval 251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13703" name="Group 252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3708" name="Line 25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9" name="Line 25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10" name="Line 25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3704" name="Group 256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3705" name="Line 25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6" name="Line 25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7" name="Line 25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3679" name="AutoShape 350"/>
          <p:cNvSpPr>
            <a:spLocks noChangeArrowheads="1"/>
          </p:cNvSpPr>
          <p:nvPr/>
        </p:nvSpPr>
        <p:spPr bwMode="auto">
          <a:xfrm>
            <a:off x="7286625" y="4325938"/>
            <a:ext cx="889000" cy="485775"/>
          </a:xfrm>
          <a:prstGeom prst="rightArrow">
            <a:avLst>
              <a:gd name="adj1" fmla="val 50000"/>
              <a:gd name="adj2" fmla="val 45752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grpSp>
        <p:nvGrpSpPr>
          <p:cNvPr id="113680" name="Group 335"/>
          <p:cNvGrpSpPr>
            <a:grpSpLocks/>
          </p:cNvGrpSpPr>
          <p:nvPr/>
        </p:nvGrpSpPr>
        <p:grpSpPr bwMode="auto">
          <a:xfrm>
            <a:off x="1404938" y="4360863"/>
            <a:ext cx="2322512" cy="392112"/>
            <a:chOff x="2249" y="3430"/>
            <a:chExt cx="1389" cy="256"/>
          </a:xfrm>
        </p:grpSpPr>
        <p:sp>
          <p:nvSpPr>
            <p:cNvPr id="255309" name="Oval 333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08" name="Rectangle 332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6" name="Oval 331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5310" name="Rectangle 334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3681" name="Group 341"/>
          <p:cNvGrpSpPr>
            <a:grpSpLocks/>
          </p:cNvGrpSpPr>
          <p:nvPr/>
        </p:nvGrpSpPr>
        <p:grpSpPr bwMode="auto">
          <a:xfrm>
            <a:off x="4910138" y="4248150"/>
            <a:ext cx="2801937" cy="581025"/>
            <a:chOff x="2249" y="3430"/>
            <a:chExt cx="1389" cy="256"/>
          </a:xfrm>
        </p:grpSpPr>
        <p:sp>
          <p:nvSpPr>
            <p:cNvPr id="255318" name="Oval 342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19" name="Rectangle 343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2" name="Oval 344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5321" name="Rectangle 345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239713" y="5111750"/>
            <a:ext cx="8235950" cy="898525"/>
            <a:chOff x="0" y="3803"/>
            <a:chExt cx="5188" cy="566"/>
          </a:xfrm>
        </p:grpSpPr>
        <p:sp>
          <p:nvSpPr>
            <p:cNvPr id="113687" name="Text Box 353"/>
            <p:cNvSpPr txBox="1">
              <a:spLocks noChangeArrowheads="1"/>
            </p:cNvSpPr>
            <p:nvPr/>
          </p:nvSpPr>
          <p:spPr bwMode="auto">
            <a:xfrm>
              <a:off x="0" y="3821"/>
              <a:ext cx="1461" cy="54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server sends bits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(fluid) into pipe</a:t>
              </a:r>
            </a:p>
            <a:p>
              <a:pPr algn="ctr">
                <a:lnSpc>
                  <a:spcPct val="85000"/>
                </a:lnSpc>
              </a:pPr>
              <a:endParaRPr lang="en-US" altLang="en-US" sz="2000">
                <a:latin typeface="Gill Sans MT" pitchFamily="34" charset="0"/>
              </a:endParaRPr>
            </a:p>
          </p:txBody>
        </p:sp>
        <p:sp>
          <p:nvSpPr>
            <p:cNvPr id="113688" name="Text Box 336"/>
            <p:cNvSpPr txBox="1">
              <a:spLocks noChangeArrowheads="1"/>
            </p:cNvSpPr>
            <p:nvPr/>
          </p:nvSpPr>
          <p:spPr bwMode="auto">
            <a:xfrm>
              <a:off x="1573" y="3803"/>
              <a:ext cx="1769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 </a:t>
              </a:r>
              <a:r>
                <a:rPr lang="en-US" altLang="en-US" sz="2000" i="1">
                  <a:latin typeface="Gill Sans MT" pitchFamily="34" charset="0"/>
                </a:rPr>
                <a:t>R</a:t>
              </a:r>
              <a:r>
                <a:rPr lang="en-US" altLang="en-US" sz="2800" i="1" baseline="-25000">
                  <a:latin typeface="Gill Sans MT" pitchFamily="34" charset="0"/>
                </a:rPr>
                <a:t>s</a:t>
              </a:r>
              <a:r>
                <a:rPr lang="en-US" altLang="en-US" sz="2000" i="1" baseline="-25000">
                  <a:latin typeface="Gill Sans MT" pitchFamily="34" charset="0"/>
                </a:rPr>
                <a:t> </a:t>
              </a:r>
              <a:r>
                <a:rPr lang="en-US" altLang="en-US" sz="2000">
                  <a:latin typeface="Gill Sans MT" pitchFamily="34" charset="0"/>
                </a:rPr>
                <a:t>bits/sec)</a:t>
              </a:r>
            </a:p>
          </p:txBody>
        </p:sp>
        <p:sp>
          <p:nvSpPr>
            <p:cNvPr id="113689" name="Text Box 346"/>
            <p:cNvSpPr txBox="1">
              <a:spLocks noChangeArrowheads="1"/>
            </p:cNvSpPr>
            <p:nvPr/>
          </p:nvSpPr>
          <p:spPr bwMode="auto">
            <a:xfrm>
              <a:off x="3328" y="3812"/>
              <a:ext cx="1860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 i="1">
                  <a:latin typeface="Gill Sans MT" pitchFamily="34" charset="0"/>
                </a:rPr>
                <a:t> R</a:t>
              </a:r>
              <a:r>
                <a:rPr lang="en-US" altLang="en-US" sz="2800" i="1" baseline="-25000">
                  <a:latin typeface="Gill Sans MT" pitchFamily="34" charset="0"/>
                </a:rPr>
                <a:t>c</a:t>
              </a:r>
              <a:r>
                <a:rPr lang="en-US" altLang="en-US" sz="2000" i="1" baseline="-25000">
                  <a:latin typeface="Gill Sans MT" pitchFamily="34" charset="0"/>
                </a:rPr>
                <a:t> </a:t>
              </a:r>
              <a:r>
                <a:rPr lang="en-US" altLang="en-US" sz="2000">
                  <a:latin typeface="Gill Sans MT" pitchFamily="34" charset="0"/>
                </a:rPr>
                <a:t>bits/sec)</a:t>
              </a:r>
            </a:p>
          </p:txBody>
        </p:sp>
      </p:grpSp>
      <p:pic>
        <p:nvPicPr>
          <p:cNvPr id="113683" name="Picture 60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84" name="AutoShape 351"/>
          <p:cNvSpPr>
            <a:spLocks noChangeArrowheads="1"/>
          </p:cNvSpPr>
          <p:nvPr/>
        </p:nvSpPr>
        <p:spPr bwMode="auto">
          <a:xfrm>
            <a:off x="3732213" y="4308475"/>
            <a:ext cx="1279525" cy="485775"/>
          </a:xfrm>
          <a:prstGeom prst="rightArrow">
            <a:avLst>
              <a:gd name="adj1" fmla="val 50000"/>
              <a:gd name="adj2" fmla="val 6585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113685" name="AutoShape 349"/>
          <p:cNvSpPr>
            <a:spLocks noChangeArrowheads="1"/>
          </p:cNvSpPr>
          <p:nvPr/>
        </p:nvSpPr>
        <p:spPr bwMode="auto">
          <a:xfrm flipV="1">
            <a:off x="508000" y="4064000"/>
            <a:ext cx="974725" cy="7207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36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C462335-BB30-4879-859A-7C2BDB03BF47}" type="slidenum">
              <a:rPr lang="en-US" altLang="en-US" sz="1200">
                <a:latin typeface="Tahoma" pitchFamily="34" charset="0"/>
              </a:rPr>
              <a:pPr/>
              <a:t>54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347"/>
          <p:cNvGrpSpPr>
            <a:grpSpLocks/>
          </p:cNvGrpSpPr>
          <p:nvPr/>
        </p:nvGrpSpPr>
        <p:grpSpPr bwMode="auto">
          <a:xfrm>
            <a:off x="4305300" y="4449763"/>
            <a:ext cx="912813" cy="415925"/>
            <a:chOff x="1871277" y="1576300"/>
            <a:chExt cx="1128371" cy="437861"/>
          </a:xfrm>
        </p:grpSpPr>
        <p:sp>
          <p:nvSpPr>
            <p:cNvPr id="158" name="Oval 15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9" name="Rectangle 158"/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0" name="Oval 15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1" name="Freeform 160"/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5" name="Straight Connector 164"/>
            <p:cNvCxnSpPr>
              <a:cxnSpLocks noChangeShapeType="1"/>
              <a:endCxn id="16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" name="Straight Connector 16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90" name="Group 347"/>
          <p:cNvGrpSpPr>
            <a:grpSpLocks/>
          </p:cNvGrpSpPr>
          <p:nvPr/>
        </p:nvGrpSpPr>
        <p:grpSpPr bwMode="auto">
          <a:xfrm>
            <a:off x="4259263" y="2581275"/>
            <a:ext cx="911225" cy="415925"/>
            <a:chOff x="1871277" y="1576300"/>
            <a:chExt cx="1128371" cy="437861"/>
          </a:xfrm>
        </p:grpSpPr>
        <p:sp>
          <p:nvSpPr>
            <p:cNvPr id="148" name="Oval 14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Rectangle 148"/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Oval 14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5" name="Straight Connector 154"/>
            <p:cNvCxnSpPr>
              <a:cxnSpLocks noChangeShapeType="1"/>
              <a:endCxn id="15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15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469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14692" name="Picture 20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21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4693" name="Group 140"/>
          <p:cNvGrpSpPr>
            <a:grpSpLocks/>
          </p:cNvGrpSpPr>
          <p:nvPr/>
        </p:nvGrpSpPr>
        <p:grpSpPr bwMode="auto">
          <a:xfrm>
            <a:off x="1614488" y="2254250"/>
            <a:ext cx="352425" cy="876300"/>
            <a:chOff x="4140" y="429"/>
            <a:chExt cx="1425" cy="2396"/>
          </a:xfrm>
        </p:grpSpPr>
        <p:sp>
          <p:nvSpPr>
            <p:cNvPr id="114786" name="Freeform 14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7" name="Rectangle 142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8" name="Freeform 14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Freeform 14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0" name="Rectangle 145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1" name="Group 14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16" name="AutoShape 147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7" name="AutoShape 148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2" name="Rectangle 149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3" name="Group 15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14" name="AutoShape 151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5" name="AutoShape 152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4" name="Rectangle 153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5" name="Rectangle 154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6" name="Group 15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12" name="AutoShape 15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3" name="AutoShape 157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7" name="Freeform 15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98" name="Group 15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10" name="AutoShape 160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1" name="AutoShape 161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9" name="Rectangle 162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0" name="Freeform 16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1" name="Freeform 16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2" name="Oval 165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3" name="Freeform 16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4" name="AutoShape 167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5" name="AutoShape 168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6" name="Oval 169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Oval 170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4808" name="Oval 171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9" name="Rectangle 172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694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0001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Throughput (more)</a:t>
            </a:r>
          </a:p>
        </p:txBody>
      </p:sp>
      <p:sp>
        <p:nvSpPr>
          <p:cNvPr id="114695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8150225" cy="554038"/>
          </a:xfrm>
        </p:spPr>
        <p:txBody>
          <a:bodyPr/>
          <a:lstStyle/>
          <a:p>
            <a:pPr eaLnBrk="1" hangingPunct="1"/>
            <a:r>
              <a:rPr lang="en-US" altLang="en-US" i="1" dirty="0" err="1">
                <a:solidFill>
                  <a:srgbClr val="CC0000"/>
                </a:solidFill>
                <a:ea typeface="ＭＳ Ｐゴシック" charset="-128"/>
              </a:rPr>
              <a:t>R</a:t>
            </a:r>
            <a:r>
              <a:rPr lang="en-US" altLang="en-US" i="1" baseline="-25000" dirty="0" err="1">
                <a:solidFill>
                  <a:srgbClr val="CC0000"/>
                </a:solidFill>
                <a:ea typeface="ＭＳ Ｐゴシック" charset="-128"/>
              </a:rPr>
              <a:t>s</a:t>
            </a: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 &lt; </a:t>
            </a:r>
            <a:r>
              <a:rPr lang="en-US" altLang="en-US" i="1" dirty="0" err="1">
                <a:solidFill>
                  <a:srgbClr val="CC0000"/>
                </a:solidFill>
                <a:ea typeface="ＭＳ Ｐゴシック" charset="-128"/>
              </a:rPr>
              <a:t>R</a:t>
            </a:r>
            <a:r>
              <a:rPr lang="en-US" altLang="en-US" i="1" baseline="-25000" dirty="0" err="1">
                <a:solidFill>
                  <a:srgbClr val="CC0000"/>
                </a:solidFill>
                <a:ea typeface="ＭＳ Ｐゴシック" charset="-128"/>
              </a:rPr>
              <a:t>c</a:t>
            </a:r>
            <a:r>
              <a:rPr lang="en-US" altLang="en-US" i="1" dirty="0">
                <a:solidFill>
                  <a:srgbClr val="FF3300"/>
                </a:solidFill>
                <a:ea typeface="ＭＳ Ｐゴシック" charset="-128"/>
              </a:rPr>
              <a:t>  </a:t>
            </a:r>
            <a:r>
              <a:rPr lang="en-US" altLang="en-US" dirty="0">
                <a:ea typeface="ＭＳ Ｐゴシック" charset="-128"/>
              </a:rPr>
              <a:t>What is average end-to-end throughput?</a:t>
            </a:r>
          </a:p>
        </p:txBody>
      </p:sp>
      <p:grpSp>
        <p:nvGrpSpPr>
          <p:cNvPr id="114696" name="Group 34"/>
          <p:cNvGrpSpPr>
            <a:grpSpLocks/>
          </p:cNvGrpSpPr>
          <p:nvPr/>
        </p:nvGrpSpPr>
        <p:grpSpPr bwMode="auto">
          <a:xfrm>
            <a:off x="2066925" y="2606675"/>
            <a:ext cx="2136775" cy="307975"/>
            <a:chOff x="2249" y="3430"/>
            <a:chExt cx="1389" cy="256"/>
          </a:xfrm>
        </p:grpSpPr>
        <p:sp>
          <p:nvSpPr>
            <p:cNvPr id="256035" name="Oval 35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6036" name="Rectangle 36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4784" name="Oval 37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6038" name="Rectangle 38"/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4697" name="Text Box 39"/>
          <p:cNvSpPr txBox="1">
            <a:spLocks noChangeArrowheads="1"/>
          </p:cNvSpPr>
          <p:nvPr/>
        </p:nvSpPr>
        <p:spPr bwMode="auto">
          <a:xfrm>
            <a:off x="1855788" y="2562225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  R</a:t>
            </a:r>
            <a:r>
              <a:rPr lang="en-US" altLang="en-US" sz="2800" baseline="-25000"/>
              <a:t>s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4698" name="AutoShape 42"/>
          <p:cNvSpPr>
            <a:spLocks noChangeArrowheads="1"/>
          </p:cNvSpPr>
          <p:nvPr/>
        </p:nvSpPr>
        <p:spPr bwMode="auto">
          <a:xfrm flipV="1">
            <a:off x="1255713" y="237490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4699" name="AutoShape 43"/>
          <p:cNvSpPr>
            <a:spLocks noChangeArrowheads="1"/>
          </p:cNvSpPr>
          <p:nvPr/>
        </p:nvSpPr>
        <p:spPr bwMode="auto">
          <a:xfrm>
            <a:off x="7489825" y="2581275"/>
            <a:ext cx="817563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0" name="Group 54"/>
          <p:cNvGrpSpPr>
            <a:grpSpLocks/>
          </p:cNvGrpSpPr>
          <p:nvPr/>
        </p:nvGrpSpPr>
        <p:grpSpPr bwMode="auto">
          <a:xfrm>
            <a:off x="5440363" y="2473325"/>
            <a:ext cx="2790825" cy="569913"/>
            <a:chOff x="3130" y="3069"/>
            <a:chExt cx="1911" cy="366"/>
          </a:xfrm>
        </p:grpSpPr>
        <p:grpSp>
          <p:nvGrpSpPr>
            <p:cNvPr id="114776" name="Group 45"/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256046" name="Oval 46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47" name="Rectangle 47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80" name="Oval 48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49" name="Rectangle 49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77" name="Text Box 50"/>
            <p:cNvSpPr txBox="1">
              <a:spLocks noChangeArrowheads="1"/>
            </p:cNvSpPr>
            <p:nvPr/>
          </p:nvSpPr>
          <p:spPr bwMode="auto">
            <a:xfrm>
              <a:off x="3181" y="3135"/>
              <a:ext cx="1860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</p:grpSp>
      <p:sp>
        <p:nvSpPr>
          <p:cNvPr id="25623" name="Rectangle 56"/>
          <p:cNvSpPr>
            <a:spLocks noChangeArrowheads="1"/>
          </p:cNvSpPr>
          <p:nvPr/>
        </p:nvSpPr>
        <p:spPr bwMode="auto">
          <a:xfrm>
            <a:off x="555625" y="3330575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 err="1">
                <a:solidFill>
                  <a:srgbClr val="CC0000"/>
                </a:solidFill>
                <a:latin typeface="Gill Sans MT" pitchFamily="34" charset="0"/>
              </a:rPr>
              <a:t>R</a:t>
            </a:r>
            <a:r>
              <a:rPr lang="en-US" altLang="en-US" sz="2800" i="1" baseline="-25000" dirty="0" err="1">
                <a:solidFill>
                  <a:srgbClr val="CC0000"/>
                </a:solidFill>
                <a:latin typeface="Gill Sans MT" pitchFamily="34" charset="0"/>
              </a:rPr>
              <a:t>s</a:t>
            </a:r>
            <a:r>
              <a:rPr lang="en-US" altLang="en-US" sz="2800" i="1" dirty="0">
                <a:solidFill>
                  <a:srgbClr val="CC0000"/>
                </a:solidFill>
                <a:latin typeface="Gill Sans MT" pitchFamily="34" charset="0"/>
              </a:rPr>
              <a:t> &gt; </a:t>
            </a:r>
            <a:r>
              <a:rPr lang="en-US" altLang="en-US" sz="2800" i="1" dirty="0" err="1">
                <a:solidFill>
                  <a:srgbClr val="CC0000"/>
                </a:solidFill>
                <a:latin typeface="Gill Sans MT" pitchFamily="34" charset="0"/>
              </a:rPr>
              <a:t>R</a:t>
            </a:r>
            <a:r>
              <a:rPr lang="en-US" altLang="en-US" sz="2800" i="1" baseline="-25000" dirty="0" err="1">
                <a:solidFill>
                  <a:srgbClr val="CC0000"/>
                </a:solidFill>
                <a:latin typeface="Gill Sans MT" pitchFamily="34" charset="0"/>
              </a:rPr>
              <a:t>c</a:t>
            </a:r>
            <a:r>
              <a:rPr lang="en-US" altLang="en-US" sz="2800" i="1" dirty="0">
                <a:solidFill>
                  <a:srgbClr val="FF3300"/>
                </a:solidFill>
                <a:latin typeface="Gill Sans MT" pitchFamily="34" charset="0"/>
              </a:rPr>
              <a:t>  </a:t>
            </a:r>
            <a:r>
              <a:rPr lang="en-US" altLang="en-US" sz="2800" dirty="0">
                <a:latin typeface="Gill Sans MT" pitchFamily="34" charset="0"/>
              </a:rPr>
              <a:t>What is average end-to-end throughput?</a:t>
            </a:r>
          </a:p>
        </p:txBody>
      </p:sp>
      <p:grpSp>
        <p:nvGrpSpPr>
          <p:cNvPr id="13" name="Group 209"/>
          <p:cNvGrpSpPr>
            <a:grpSpLocks/>
          </p:cNvGrpSpPr>
          <p:nvPr/>
        </p:nvGrpSpPr>
        <p:grpSpPr bwMode="auto">
          <a:xfrm>
            <a:off x="295275" y="5167313"/>
            <a:ext cx="8577263" cy="1211262"/>
            <a:chOff x="186" y="3255"/>
            <a:chExt cx="5403" cy="763"/>
          </a:xfrm>
        </p:grpSpPr>
        <p:sp>
          <p:nvSpPr>
            <p:cNvPr id="114773" name="Rectangle 102"/>
            <p:cNvSpPr>
              <a:spLocks noChangeArrowheads="1"/>
            </p:cNvSpPr>
            <p:nvPr/>
          </p:nvSpPr>
          <p:spPr bwMode="auto">
            <a:xfrm>
              <a:off x="186" y="3378"/>
              <a:ext cx="5403" cy="64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Gill Sans MT" pitchFamily="34" charset="0"/>
              </a:endParaRPr>
            </a:p>
          </p:txBody>
        </p:sp>
        <p:sp>
          <p:nvSpPr>
            <p:cNvPr id="114774" name="Text Box 101"/>
            <p:cNvSpPr txBox="1">
              <a:spLocks noChangeArrowheads="1"/>
            </p:cNvSpPr>
            <p:nvPr/>
          </p:nvSpPr>
          <p:spPr bwMode="auto">
            <a:xfrm>
              <a:off x="231" y="3549"/>
              <a:ext cx="534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dirty="0">
                  <a:latin typeface="Gill Sans MT" pitchFamily="34" charset="0"/>
                </a:rPr>
                <a:t>link on end-to-end path that constrains end-to-end throughput</a:t>
              </a:r>
            </a:p>
          </p:txBody>
        </p:sp>
        <p:sp>
          <p:nvSpPr>
            <p:cNvPr id="114775" name="Text Box 104"/>
            <p:cNvSpPr txBox="1">
              <a:spLocks noChangeArrowheads="1"/>
            </p:cNvSpPr>
            <p:nvPr/>
          </p:nvSpPr>
          <p:spPr bwMode="auto">
            <a:xfrm>
              <a:off x="466" y="3255"/>
              <a:ext cx="1403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800" i="1">
                  <a:solidFill>
                    <a:srgbClr val="CC0000"/>
                  </a:solidFill>
                  <a:latin typeface="Gill Sans MT" pitchFamily="34" charset="0"/>
                </a:rPr>
                <a:t>bottleneck link</a:t>
              </a:r>
            </a:p>
          </p:txBody>
        </p:sp>
      </p:grpSp>
      <p:sp>
        <p:nvSpPr>
          <p:cNvPr id="114703" name="AutoShape 51"/>
          <p:cNvSpPr>
            <a:spLocks noChangeArrowheads="1"/>
          </p:cNvSpPr>
          <p:nvPr/>
        </p:nvSpPr>
        <p:spPr bwMode="auto">
          <a:xfrm>
            <a:off x="4205288" y="257492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4" name="Group 132"/>
          <p:cNvGrpSpPr>
            <a:grpSpLocks/>
          </p:cNvGrpSpPr>
          <p:nvPr/>
        </p:nvGrpSpPr>
        <p:grpSpPr bwMode="auto">
          <a:xfrm flipH="1">
            <a:off x="8232775" y="2420938"/>
            <a:ext cx="871538" cy="885825"/>
            <a:chOff x="-44" y="1473"/>
            <a:chExt cx="981" cy="1105"/>
          </a:xfrm>
        </p:grpSpPr>
        <p:pic>
          <p:nvPicPr>
            <p:cNvPr id="114771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72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5" name="AutoShape 327"/>
          <p:cNvSpPr>
            <a:spLocks noChangeArrowheads="1"/>
          </p:cNvSpPr>
          <p:nvPr/>
        </p:nvSpPr>
        <p:spPr bwMode="auto">
          <a:xfrm>
            <a:off x="1168400" y="211772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206"/>
          <p:cNvGrpSpPr>
            <a:grpSpLocks/>
          </p:cNvGrpSpPr>
          <p:nvPr/>
        </p:nvGrpSpPr>
        <p:grpSpPr bwMode="auto">
          <a:xfrm>
            <a:off x="1230313" y="3927475"/>
            <a:ext cx="7935912" cy="1166813"/>
            <a:chOff x="775" y="2474"/>
            <a:chExt cx="4999" cy="735"/>
          </a:xfrm>
        </p:grpSpPr>
        <p:grpSp>
          <p:nvGrpSpPr>
            <p:cNvPr id="114708" name="Group 173"/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114739" name="Freeform 17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Rectangle 175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1" name="Freeform 17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17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Rectangle 178"/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4" name="Group 17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14769" name="AutoShape 180"/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70" name="AutoShape 181"/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5" name="Rectangle 182"/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6" name="Group 18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14767" name="AutoShape 184"/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8" name="AutoShape 185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7" name="Rectangle 186"/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8" name="Rectangle 187"/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9" name="Group 18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4765" name="AutoShape 18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6" name="AutoShape 190"/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0" name="Freeform 19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751" name="Group 19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4763" name="AutoShape 193"/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4" name="AutoShape 194"/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2" name="Rectangle 19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3" name="Freeform 19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4" name="Freeform 19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5" name="Oval 198"/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Freeform 19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7" name="AutoShape 200"/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8" name="AutoShape 201"/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9" name="Oval 202"/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0" name="Oval 203"/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4761" name="Oval 204"/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2" name="Rectangle 205"/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09" name="Line 57"/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0" name="Group 58"/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114730" name="Line 60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1" name="Line 61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2" name="Rectangle 62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14733" name="Group 64"/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114737" name="Line 6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8" name="Line 6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734" name="Group 68"/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114735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6" name="Line 7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14711" name="AutoShape 90"/>
            <p:cNvSpPr>
              <a:spLocks noChangeArrowheads="1"/>
            </p:cNvSpPr>
            <p:nvPr/>
          </p:nvSpPr>
          <p:spPr bwMode="auto">
            <a:xfrm>
              <a:off x="4741" y="2812"/>
              <a:ext cx="515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12" name="Group 92"/>
            <p:cNvGrpSpPr>
              <a:grpSpLocks/>
            </p:cNvGrpSpPr>
            <p:nvPr/>
          </p:nvGrpSpPr>
          <p:grpSpPr bwMode="auto">
            <a:xfrm>
              <a:off x="1328" y="2707"/>
              <a:ext cx="1347" cy="359"/>
              <a:chOff x="2249" y="3430"/>
              <a:chExt cx="1389" cy="256"/>
            </a:xfrm>
          </p:grpSpPr>
          <p:sp>
            <p:nvSpPr>
              <p:cNvPr id="256093" name="Oval 93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94" name="Rectangle 94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8" name="Oval 95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96" name="Rectangle 96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3" name="Text Box 97"/>
            <p:cNvSpPr txBox="1">
              <a:spLocks noChangeArrowheads="1"/>
            </p:cNvSpPr>
            <p:nvPr/>
          </p:nvSpPr>
          <p:spPr bwMode="auto">
            <a:xfrm>
              <a:off x="1313" y="278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s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grpSp>
          <p:nvGrpSpPr>
            <p:cNvPr id="114714" name="Group 83"/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256084" name="Oval 84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85" name="Rectangle 85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4" name="Oval 86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87" name="Rectangle 87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5" name="Text Box 88"/>
            <p:cNvSpPr txBox="1">
              <a:spLocks noChangeArrowheads="1"/>
            </p:cNvSpPr>
            <p:nvPr/>
          </p:nvSpPr>
          <p:spPr bwMode="auto">
            <a:xfrm>
              <a:off x="3475" y="280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  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sp>
          <p:nvSpPr>
            <p:cNvPr id="114716" name="AutoShape 98"/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17" name="AutoShape 89"/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endParaRPr lang="en-US"/>
            </a:p>
          </p:txBody>
        </p:sp>
        <p:grpSp>
          <p:nvGrpSpPr>
            <p:cNvPr id="114718" name="Group 135"/>
            <p:cNvGrpSpPr>
              <a:grpSpLocks/>
            </p:cNvGrpSpPr>
            <p:nvPr/>
          </p:nvGrpSpPr>
          <p:grpSpPr bwMode="auto">
            <a:xfrm flipH="1">
              <a:off x="5225" y="2651"/>
              <a:ext cx="549" cy="558"/>
              <a:chOff x="-44" y="1473"/>
              <a:chExt cx="981" cy="1105"/>
            </a:xfrm>
          </p:grpSpPr>
          <p:pic>
            <p:nvPicPr>
              <p:cNvPr id="114720" name="Picture 13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21" name="Freeform 13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4719" name="AutoShape 327"/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70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D3FCCAE-F2E4-4958-8C7A-4DA49D190352}" type="slidenum">
              <a:rPr lang="en-US" altLang="en-US" sz="1200">
                <a:latin typeface="Tahoma" pitchFamily="34" charset="0"/>
              </a:rPr>
              <a:pPr/>
              <a:t>55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20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50900"/>
            <a:ext cx="6351588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1571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5413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Throughput: Internet scenario</a:t>
            </a:r>
          </a:p>
        </p:txBody>
      </p:sp>
      <p:sp>
        <p:nvSpPr>
          <p:cNvPr id="115716" name="Text Box 44"/>
          <p:cNvSpPr txBox="1">
            <a:spLocks noChangeArrowheads="1"/>
          </p:cNvSpPr>
          <p:nvPr/>
        </p:nvSpPr>
        <p:spPr bwMode="auto">
          <a:xfrm>
            <a:off x="4527550" y="5635625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10 connections (fairly) share backbone bottleneck link </a:t>
            </a:r>
            <a:r>
              <a:rPr lang="en-US" altLang="en-US" sz="2000" i="1"/>
              <a:t>R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5717" name="Freeform 296"/>
          <p:cNvSpPr>
            <a:spLocks/>
          </p:cNvSpPr>
          <p:nvPr/>
        </p:nvSpPr>
        <p:spPr bwMode="auto">
          <a:xfrm>
            <a:off x="4883150" y="2720975"/>
            <a:ext cx="3127375" cy="1498600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8" name="Text Box 35"/>
          <p:cNvSpPr txBox="1">
            <a:spLocks noChangeArrowheads="1"/>
          </p:cNvSpPr>
          <p:nvPr/>
        </p:nvSpPr>
        <p:spPr bwMode="auto">
          <a:xfrm>
            <a:off x="4746625" y="2344738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257064" name="Oval 40"/>
          <p:cNvSpPr>
            <a:spLocks noChangeArrowheads="1"/>
          </p:cNvSpPr>
          <p:nvPr/>
        </p:nvSpPr>
        <p:spPr bwMode="auto">
          <a:xfrm rot="5400000">
            <a:off x="6611144" y="3772694"/>
            <a:ext cx="50800" cy="525462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65" name="Rectangle 41"/>
          <p:cNvSpPr>
            <a:spLocks noChangeArrowheads="1"/>
          </p:cNvSpPr>
          <p:nvPr/>
        </p:nvSpPr>
        <p:spPr bwMode="auto">
          <a:xfrm rot="5400000">
            <a:off x="6144419" y="3278982"/>
            <a:ext cx="984250" cy="52546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1" name="Oval 42"/>
          <p:cNvSpPr>
            <a:spLocks noChangeArrowheads="1"/>
          </p:cNvSpPr>
          <p:nvPr/>
        </p:nvSpPr>
        <p:spPr bwMode="auto">
          <a:xfrm rot="5400000">
            <a:off x="6615113" y="2794000"/>
            <a:ext cx="52387" cy="525463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067" name="Rectangle 43"/>
          <p:cNvSpPr>
            <a:spLocks noChangeArrowheads="1"/>
          </p:cNvSpPr>
          <p:nvPr/>
        </p:nvSpPr>
        <p:spPr bwMode="auto">
          <a:xfrm rot="5400000">
            <a:off x="6615113" y="3765550"/>
            <a:ext cx="31750" cy="5111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5" name="Oval 31"/>
          <p:cNvSpPr>
            <a:spLocks noChangeArrowheads="1"/>
          </p:cNvSpPr>
          <p:nvPr/>
        </p:nvSpPr>
        <p:spPr bwMode="auto">
          <a:xfrm rot="1792560">
            <a:off x="5621338" y="2668588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6" name="Rectangle 32"/>
          <p:cNvSpPr>
            <a:spLocks noChangeArrowheads="1"/>
          </p:cNvSpPr>
          <p:nvPr/>
        </p:nvSpPr>
        <p:spPr bwMode="auto">
          <a:xfrm rot="1792560">
            <a:off x="4956175" y="2465388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5" name="Oval 33"/>
          <p:cNvSpPr>
            <a:spLocks noChangeArrowheads="1"/>
          </p:cNvSpPr>
          <p:nvPr/>
        </p:nvSpPr>
        <p:spPr bwMode="auto">
          <a:xfrm rot="1792560">
            <a:off x="4991100" y="22653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058" name="Rectangle 34"/>
          <p:cNvSpPr>
            <a:spLocks noChangeArrowheads="1"/>
          </p:cNvSpPr>
          <p:nvPr/>
        </p:nvSpPr>
        <p:spPr bwMode="auto">
          <a:xfrm rot="1792560">
            <a:off x="5618163" y="2665413"/>
            <a:ext cx="23812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7" name="Line 456"/>
          <p:cNvSpPr>
            <a:spLocks noChangeShapeType="1"/>
          </p:cNvSpPr>
          <p:nvPr/>
        </p:nvSpPr>
        <p:spPr bwMode="auto">
          <a:xfrm rot="1792560">
            <a:off x="4827588" y="2536825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3" name="Oval 469"/>
          <p:cNvSpPr>
            <a:spLocks noChangeArrowheads="1"/>
          </p:cNvSpPr>
          <p:nvPr/>
        </p:nvSpPr>
        <p:spPr bwMode="auto">
          <a:xfrm rot="2768172">
            <a:off x="6130925" y="2671763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494" name="Rectangle 470"/>
          <p:cNvSpPr>
            <a:spLocks noChangeArrowheads="1"/>
          </p:cNvSpPr>
          <p:nvPr/>
        </p:nvSpPr>
        <p:spPr bwMode="auto">
          <a:xfrm rot="2768172">
            <a:off x="5409407" y="2339181"/>
            <a:ext cx="915988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0" name="Oval 471"/>
          <p:cNvSpPr>
            <a:spLocks noChangeArrowheads="1"/>
          </p:cNvSpPr>
          <p:nvPr/>
        </p:nvSpPr>
        <p:spPr bwMode="auto">
          <a:xfrm rot="2768172">
            <a:off x="5561013" y="201295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496" name="Rectangle 472"/>
          <p:cNvSpPr>
            <a:spLocks noChangeArrowheads="1"/>
          </p:cNvSpPr>
          <p:nvPr/>
        </p:nvSpPr>
        <p:spPr bwMode="auto">
          <a:xfrm rot="2768172">
            <a:off x="6130925" y="2663825"/>
            <a:ext cx="30163" cy="138113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2" name="Line 473"/>
          <p:cNvSpPr>
            <a:spLocks noChangeShapeType="1"/>
          </p:cNvSpPr>
          <p:nvPr/>
        </p:nvSpPr>
        <p:spPr bwMode="auto">
          <a:xfrm rot="2768172">
            <a:off x="5253037" y="2395538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0" name="Oval 476"/>
          <p:cNvSpPr>
            <a:spLocks noChangeArrowheads="1"/>
          </p:cNvSpPr>
          <p:nvPr/>
        </p:nvSpPr>
        <p:spPr bwMode="auto">
          <a:xfrm rot="19807440" flipH="1">
            <a:off x="5084763" y="4521200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1" name="Rectangle 477"/>
          <p:cNvSpPr>
            <a:spLocks noChangeArrowheads="1"/>
          </p:cNvSpPr>
          <p:nvPr/>
        </p:nvSpPr>
        <p:spPr bwMode="auto">
          <a:xfrm rot="19807440" flipH="1">
            <a:off x="5057775" y="4318000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5" name="Oval 478"/>
          <p:cNvSpPr>
            <a:spLocks noChangeArrowheads="1"/>
          </p:cNvSpPr>
          <p:nvPr/>
        </p:nvSpPr>
        <p:spPr bwMode="auto">
          <a:xfrm rot="19807440" flipH="1">
            <a:off x="5716588" y="4117975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03" name="Rectangle 479"/>
          <p:cNvSpPr>
            <a:spLocks noChangeArrowheads="1"/>
          </p:cNvSpPr>
          <p:nvPr/>
        </p:nvSpPr>
        <p:spPr bwMode="auto">
          <a:xfrm rot="19807440" flipH="1">
            <a:off x="5100638" y="4518025"/>
            <a:ext cx="23812" cy="153988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7" name="Line 480"/>
          <p:cNvSpPr>
            <a:spLocks noChangeShapeType="1"/>
          </p:cNvSpPr>
          <p:nvPr/>
        </p:nvSpPr>
        <p:spPr bwMode="auto">
          <a:xfrm rot="19807440" flipH="1">
            <a:off x="4962525" y="4389438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7" name="Oval 483"/>
          <p:cNvSpPr>
            <a:spLocks noChangeArrowheads="1"/>
          </p:cNvSpPr>
          <p:nvPr/>
        </p:nvSpPr>
        <p:spPr bwMode="auto">
          <a:xfrm rot="18831828" flipV="1">
            <a:off x="6338888" y="4294188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8" name="Rectangle 484"/>
          <p:cNvSpPr>
            <a:spLocks noChangeArrowheads="1"/>
          </p:cNvSpPr>
          <p:nvPr/>
        </p:nvSpPr>
        <p:spPr bwMode="auto">
          <a:xfrm rot="18831828" flipV="1">
            <a:off x="5616575" y="4625975"/>
            <a:ext cx="917575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0" name="Oval 485"/>
          <p:cNvSpPr>
            <a:spLocks noChangeArrowheads="1"/>
          </p:cNvSpPr>
          <p:nvPr/>
        </p:nvSpPr>
        <p:spPr bwMode="auto">
          <a:xfrm rot="18831828" flipV="1">
            <a:off x="5770563" y="495300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10" name="Rectangle 486"/>
          <p:cNvSpPr>
            <a:spLocks noChangeArrowheads="1"/>
          </p:cNvSpPr>
          <p:nvPr/>
        </p:nvSpPr>
        <p:spPr bwMode="auto">
          <a:xfrm rot="18831828" flipV="1">
            <a:off x="6338888" y="4303713"/>
            <a:ext cx="30162" cy="13811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2" name="Line 487"/>
          <p:cNvSpPr>
            <a:spLocks noChangeShapeType="1"/>
          </p:cNvSpPr>
          <p:nvPr/>
        </p:nvSpPr>
        <p:spPr bwMode="auto">
          <a:xfrm rot="18831828" flipV="1">
            <a:off x="5461000" y="4711701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4" name="Oval 500"/>
          <p:cNvSpPr>
            <a:spLocks noChangeArrowheads="1"/>
          </p:cNvSpPr>
          <p:nvPr/>
        </p:nvSpPr>
        <p:spPr bwMode="auto">
          <a:xfrm rot="19807440" flipH="1">
            <a:off x="7291388" y="2640013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25" name="Rectangle 501"/>
          <p:cNvSpPr>
            <a:spLocks noChangeArrowheads="1"/>
          </p:cNvSpPr>
          <p:nvPr/>
        </p:nvSpPr>
        <p:spPr bwMode="auto">
          <a:xfrm rot="19807440" flipH="1">
            <a:off x="7264400" y="2436813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5" name="Oval 502"/>
          <p:cNvSpPr>
            <a:spLocks noChangeArrowheads="1"/>
          </p:cNvSpPr>
          <p:nvPr/>
        </p:nvSpPr>
        <p:spPr bwMode="auto">
          <a:xfrm rot="19807440" flipH="1">
            <a:off x="7923213" y="2236788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27" name="Rectangle 503"/>
          <p:cNvSpPr>
            <a:spLocks noChangeArrowheads="1"/>
          </p:cNvSpPr>
          <p:nvPr/>
        </p:nvSpPr>
        <p:spPr bwMode="auto">
          <a:xfrm rot="19807440" flipH="1">
            <a:off x="7307263" y="2636838"/>
            <a:ext cx="25400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7" name="Line 504"/>
          <p:cNvSpPr>
            <a:spLocks noChangeShapeType="1"/>
          </p:cNvSpPr>
          <p:nvPr/>
        </p:nvSpPr>
        <p:spPr bwMode="auto">
          <a:xfrm rot="19807440" flipH="1">
            <a:off x="7169150" y="2508250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1" name="Oval 507"/>
          <p:cNvSpPr>
            <a:spLocks noChangeArrowheads="1"/>
          </p:cNvSpPr>
          <p:nvPr/>
        </p:nvSpPr>
        <p:spPr bwMode="auto">
          <a:xfrm rot="1792560">
            <a:off x="8048625" y="4600575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32" name="Rectangle 508"/>
          <p:cNvSpPr>
            <a:spLocks noChangeArrowheads="1"/>
          </p:cNvSpPr>
          <p:nvPr/>
        </p:nvSpPr>
        <p:spPr bwMode="auto">
          <a:xfrm rot="1792560">
            <a:off x="7381875" y="4395788"/>
            <a:ext cx="731838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0" name="Oval 509"/>
          <p:cNvSpPr>
            <a:spLocks noChangeArrowheads="1"/>
          </p:cNvSpPr>
          <p:nvPr/>
        </p:nvSpPr>
        <p:spPr bwMode="auto">
          <a:xfrm rot="1792560">
            <a:off x="7416800" y="41957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34" name="Rectangle 510"/>
          <p:cNvSpPr>
            <a:spLocks noChangeArrowheads="1"/>
          </p:cNvSpPr>
          <p:nvPr/>
        </p:nvSpPr>
        <p:spPr bwMode="auto">
          <a:xfrm rot="1792560">
            <a:off x="8043863" y="4597400"/>
            <a:ext cx="25400" cy="1524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2" name="Line 511"/>
          <p:cNvSpPr>
            <a:spLocks noChangeShapeType="1"/>
          </p:cNvSpPr>
          <p:nvPr/>
        </p:nvSpPr>
        <p:spPr bwMode="auto">
          <a:xfrm rot="1792560">
            <a:off x="7243763" y="4495800"/>
            <a:ext cx="1062037" cy="12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3" name="Text Box 513"/>
          <p:cNvSpPr txBox="1">
            <a:spLocks noChangeArrowheads="1"/>
          </p:cNvSpPr>
          <p:nvPr/>
        </p:nvSpPr>
        <p:spPr bwMode="auto">
          <a:xfrm>
            <a:off x="5716588" y="1903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4" name="Text Box 514"/>
          <p:cNvSpPr txBox="1">
            <a:spLocks noChangeArrowheads="1"/>
          </p:cNvSpPr>
          <p:nvPr/>
        </p:nvSpPr>
        <p:spPr bwMode="auto">
          <a:xfrm>
            <a:off x="7543800" y="2411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5" name="Freeform 515"/>
          <p:cNvSpPr>
            <a:spLocks/>
          </p:cNvSpPr>
          <p:nvPr/>
        </p:nvSpPr>
        <p:spPr bwMode="auto">
          <a:xfrm>
            <a:off x="5710238" y="2771775"/>
            <a:ext cx="800100" cy="1381125"/>
          </a:xfrm>
          <a:custGeom>
            <a:avLst/>
            <a:gdLst>
              <a:gd name="T0" fmla="*/ 0 w 504"/>
              <a:gd name="T1" fmla="*/ 0 h 870"/>
              <a:gd name="T2" fmla="*/ 2147483647 w 504"/>
              <a:gd name="T3" fmla="*/ 2147483647 h 870"/>
              <a:gd name="T4" fmla="*/ 2147483647 w 504"/>
              <a:gd name="T5" fmla="*/ 2147483647 h 870"/>
              <a:gd name="T6" fmla="*/ 2147483647 w 504"/>
              <a:gd name="T7" fmla="*/ 2147483647 h 870"/>
              <a:gd name="T8" fmla="*/ 2147483647 w 504"/>
              <a:gd name="T9" fmla="*/ 2147483647 h 870"/>
              <a:gd name="T10" fmla="*/ 2147483647 w 504"/>
              <a:gd name="T11" fmla="*/ 2147483647 h 870"/>
              <a:gd name="T12" fmla="*/ 2147483647 w 504"/>
              <a:gd name="T13" fmla="*/ 2147483647 h 870"/>
              <a:gd name="T14" fmla="*/ 2147483647 w 504"/>
              <a:gd name="T15" fmla="*/ 2147483647 h 870"/>
              <a:gd name="T16" fmla="*/ 2147483647 w 504"/>
              <a:gd name="T17" fmla="*/ 2147483647 h 870"/>
              <a:gd name="T18" fmla="*/ 2147483647 w 504"/>
              <a:gd name="T19" fmla="*/ 2147483647 h 8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4"/>
              <a:gd name="T31" fmla="*/ 0 h 870"/>
              <a:gd name="T32" fmla="*/ 504 w 504"/>
              <a:gd name="T33" fmla="*/ 870 h 87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4" h="870">
                <a:moveTo>
                  <a:pt x="0" y="0"/>
                </a:moveTo>
                <a:cubicBezTo>
                  <a:pt x="21" y="11"/>
                  <a:pt x="79" y="44"/>
                  <a:pt x="129" y="63"/>
                </a:cubicBezTo>
                <a:cubicBezTo>
                  <a:pt x="179" y="82"/>
                  <a:pt x="255" y="102"/>
                  <a:pt x="299" y="112"/>
                </a:cubicBezTo>
                <a:cubicBezTo>
                  <a:pt x="343" y="122"/>
                  <a:pt x="362" y="116"/>
                  <a:pt x="392" y="121"/>
                </a:cubicBezTo>
                <a:cubicBezTo>
                  <a:pt x="417" y="124"/>
                  <a:pt x="469" y="100"/>
                  <a:pt x="479" y="145"/>
                </a:cubicBezTo>
                <a:cubicBezTo>
                  <a:pt x="490" y="191"/>
                  <a:pt x="504" y="700"/>
                  <a:pt x="490" y="772"/>
                </a:cubicBezTo>
                <a:cubicBezTo>
                  <a:pt x="477" y="845"/>
                  <a:pt x="447" y="842"/>
                  <a:pt x="406" y="839"/>
                </a:cubicBezTo>
                <a:cubicBezTo>
                  <a:pt x="365" y="836"/>
                  <a:pt x="323" y="835"/>
                  <a:pt x="286" y="833"/>
                </a:cubicBezTo>
                <a:cubicBezTo>
                  <a:pt x="250" y="831"/>
                  <a:pt x="226" y="822"/>
                  <a:pt x="192" y="828"/>
                </a:cubicBezTo>
                <a:cubicBezTo>
                  <a:pt x="158" y="834"/>
                  <a:pt x="107" y="861"/>
                  <a:pt x="84" y="87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6" name="Text Box 516"/>
          <p:cNvSpPr txBox="1">
            <a:spLocks noChangeArrowheads="1"/>
          </p:cNvSpPr>
          <p:nvPr/>
        </p:nvSpPr>
        <p:spPr bwMode="auto">
          <a:xfrm>
            <a:off x="4724400" y="39608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57" name="Freeform 517"/>
          <p:cNvSpPr>
            <a:spLocks/>
          </p:cNvSpPr>
          <p:nvPr/>
        </p:nvSpPr>
        <p:spPr bwMode="auto">
          <a:xfrm>
            <a:off x="6173788" y="2749550"/>
            <a:ext cx="431800" cy="1570038"/>
          </a:xfrm>
          <a:custGeom>
            <a:avLst/>
            <a:gdLst>
              <a:gd name="T0" fmla="*/ 0 w 272"/>
              <a:gd name="T1" fmla="*/ 0 h 989"/>
              <a:gd name="T2" fmla="*/ 2147483647 w 272"/>
              <a:gd name="T3" fmla="*/ 2147483647 h 989"/>
              <a:gd name="T4" fmla="*/ 2147483647 w 272"/>
              <a:gd name="T5" fmla="*/ 2147483647 h 989"/>
              <a:gd name="T6" fmla="*/ 2147483647 w 272"/>
              <a:gd name="T7" fmla="*/ 2147483647 h 989"/>
              <a:gd name="T8" fmla="*/ 2147483647 w 272"/>
              <a:gd name="T9" fmla="*/ 2147483647 h 989"/>
              <a:gd name="T10" fmla="*/ 2147483647 w 272"/>
              <a:gd name="T11" fmla="*/ 2147483647 h 989"/>
              <a:gd name="T12" fmla="*/ 2147483647 w 272"/>
              <a:gd name="T13" fmla="*/ 2147483647 h 9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989"/>
              <a:gd name="T23" fmla="*/ 272 w 272"/>
              <a:gd name="T24" fmla="*/ 989 h 9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989">
                <a:moveTo>
                  <a:pt x="0" y="0"/>
                </a:moveTo>
                <a:cubicBezTo>
                  <a:pt x="15" y="13"/>
                  <a:pt x="49" y="56"/>
                  <a:pt x="92" y="80"/>
                </a:cubicBezTo>
                <a:cubicBezTo>
                  <a:pt x="231" y="84"/>
                  <a:pt x="204" y="89"/>
                  <a:pt x="257" y="147"/>
                </a:cubicBezTo>
                <a:cubicBezTo>
                  <a:pt x="270" y="295"/>
                  <a:pt x="272" y="652"/>
                  <a:pt x="268" y="774"/>
                </a:cubicBezTo>
                <a:cubicBezTo>
                  <a:pt x="268" y="895"/>
                  <a:pt x="261" y="853"/>
                  <a:pt x="257" y="875"/>
                </a:cubicBezTo>
                <a:cubicBezTo>
                  <a:pt x="251" y="894"/>
                  <a:pt x="257" y="889"/>
                  <a:pt x="242" y="908"/>
                </a:cubicBezTo>
                <a:cubicBezTo>
                  <a:pt x="227" y="927"/>
                  <a:pt x="183" y="972"/>
                  <a:pt x="167" y="98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8" name="Freeform 518"/>
          <p:cNvSpPr>
            <a:spLocks/>
          </p:cNvSpPr>
          <p:nvPr/>
        </p:nvSpPr>
        <p:spPr bwMode="auto">
          <a:xfrm>
            <a:off x="6757988" y="2733675"/>
            <a:ext cx="638175" cy="1538288"/>
          </a:xfrm>
          <a:custGeom>
            <a:avLst/>
            <a:gdLst>
              <a:gd name="T0" fmla="*/ 2147483647 w 402"/>
              <a:gd name="T1" fmla="*/ 0 h 969"/>
              <a:gd name="T2" fmla="*/ 2147483647 w 402"/>
              <a:gd name="T3" fmla="*/ 2147483647 h 969"/>
              <a:gd name="T4" fmla="*/ 2147483647 w 402"/>
              <a:gd name="T5" fmla="*/ 2147483647 h 969"/>
              <a:gd name="T6" fmla="*/ 2147483647 w 402"/>
              <a:gd name="T7" fmla="*/ 2147483647 h 969"/>
              <a:gd name="T8" fmla="*/ 2147483647 w 402"/>
              <a:gd name="T9" fmla="*/ 2147483647 h 969"/>
              <a:gd name="T10" fmla="*/ 2147483647 w 402"/>
              <a:gd name="T11" fmla="*/ 2147483647 h 969"/>
              <a:gd name="T12" fmla="*/ 2147483647 w 402"/>
              <a:gd name="T13" fmla="*/ 2147483647 h 969"/>
              <a:gd name="T14" fmla="*/ 2147483647 w 402"/>
              <a:gd name="T15" fmla="*/ 2147483647 h 969"/>
              <a:gd name="T16" fmla="*/ 2147483647 w 402"/>
              <a:gd name="T17" fmla="*/ 2147483647 h 9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2"/>
              <a:gd name="T28" fmla="*/ 0 h 969"/>
              <a:gd name="T29" fmla="*/ 402 w 402"/>
              <a:gd name="T30" fmla="*/ 969 h 9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2" h="969">
                <a:moveTo>
                  <a:pt x="306" y="0"/>
                </a:moveTo>
                <a:cubicBezTo>
                  <a:pt x="295" y="5"/>
                  <a:pt x="262" y="24"/>
                  <a:pt x="240" y="36"/>
                </a:cubicBezTo>
                <a:cubicBezTo>
                  <a:pt x="218" y="48"/>
                  <a:pt x="199" y="58"/>
                  <a:pt x="174" y="72"/>
                </a:cubicBezTo>
                <a:cubicBezTo>
                  <a:pt x="149" y="86"/>
                  <a:pt x="115" y="101"/>
                  <a:pt x="90" y="119"/>
                </a:cubicBezTo>
                <a:cubicBezTo>
                  <a:pt x="64" y="136"/>
                  <a:pt x="72" y="127"/>
                  <a:pt x="25" y="178"/>
                </a:cubicBezTo>
                <a:cubicBezTo>
                  <a:pt x="14" y="223"/>
                  <a:pt x="0" y="732"/>
                  <a:pt x="14" y="804"/>
                </a:cubicBezTo>
                <a:cubicBezTo>
                  <a:pt x="27" y="877"/>
                  <a:pt x="53" y="854"/>
                  <a:pt x="98" y="871"/>
                </a:cubicBezTo>
                <a:cubicBezTo>
                  <a:pt x="144" y="888"/>
                  <a:pt x="209" y="884"/>
                  <a:pt x="261" y="900"/>
                </a:cubicBezTo>
                <a:cubicBezTo>
                  <a:pt x="312" y="916"/>
                  <a:pt x="373" y="955"/>
                  <a:pt x="402" y="96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9" name="Text Box 519"/>
          <p:cNvSpPr txBox="1">
            <a:spLocks noChangeArrowheads="1"/>
          </p:cNvSpPr>
          <p:nvPr/>
        </p:nvSpPr>
        <p:spPr bwMode="auto">
          <a:xfrm>
            <a:off x="5983288" y="4498975"/>
            <a:ext cx="676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0" name="Text Box 520"/>
          <p:cNvSpPr txBox="1">
            <a:spLocks noChangeArrowheads="1"/>
          </p:cNvSpPr>
          <p:nvPr/>
        </p:nvSpPr>
        <p:spPr bwMode="auto">
          <a:xfrm>
            <a:off x="7670800" y="39862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1" name="Text Box 521"/>
          <p:cNvSpPr txBox="1">
            <a:spLocks noChangeArrowheads="1"/>
          </p:cNvSpPr>
          <p:nvPr/>
        </p:nvSpPr>
        <p:spPr bwMode="auto">
          <a:xfrm>
            <a:off x="6699250" y="3357563"/>
            <a:ext cx="676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</a:p>
        </p:txBody>
      </p:sp>
      <p:sp>
        <p:nvSpPr>
          <p:cNvPr id="115762" name="Rectangle 523"/>
          <p:cNvSpPr>
            <a:spLocks noGrp="1" noChangeArrowheads="1"/>
          </p:cNvSpPr>
          <p:nvPr>
            <p:ph type="body" idx="4294967295"/>
          </p:nvPr>
        </p:nvSpPr>
        <p:spPr>
          <a:xfrm>
            <a:off x="479425" y="1593850"/>
            <a:ext cx="3597275" cy="41148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per-connection end-to-end throughput: </a:t>
            </a:r>
            <a:r>
              <a:rPr lang="en-US" altLang="en-US" i="1" dirty="0">
                <a:ea typeface="ＭＳ Ｐゴシック" charset="-128"/>
              </a:rPr>
              <a:t>min(</a:t>
            </a:r>
            <a:r>
              <a:rPr lang="en-US" altLang="en-US" i="1" dirty="0" err="1">
                <a:ea typeface="ＭＳ Ｐゴシック" charset="-128"/>
              </a:rPr>
              <a:t>R</a:t>
            </a:r>
            <a:r>
              <a:rPr lang="en-US" altLang="en-US" i="1" baseline="-25000" dirty="0" err="1">
                <a:ea typeface="ＭＳ Ｐゴシック" charset="-128"/>
              </a:rPr>
              <a:t>c</a:t>
            </a:r>
            <a:r>
              <a:rPr lang="en-US" altLang="en-US" i="1" dirty="0" err="1">
                <a:ea typeface="ＭＳ Ｐゴシック" charset="-128"/>
              </a:rPr>
              <a:t>,R</a:t>
            </a:r>
            <a:r>
              <a:rPr lang="en-US" altLang="en-US" i="1" baseline="-25000" dirty="0" err="1">
                <a:ea typeface="ＭＳ Ｐゴシック" charset="-128"/>
              </a:rPr>
              <a:t>s</a:t>
            </a:r>
            <a:r>
              <a:rPr lang="en-US" altLang="en-US" i="1" dirty="0" err="1">
                <a:ea typeface="ＭＳ Ｐゴシック" charset="-128"/>
              </a:rPr>
              <a:t>,R</a:t>
            </a:r>
            <a:r>
              <a:rPr lang="en-US" altLang="en-US" i="1" dirty="0">
                <a:ea typeface="ＭＳ Ｐゴシック" charset="-128"/>
              </a:rPr>
              <a:t>/10)</a:t>
            </a:r>
          </a:p>
          <a:p>
            <a:pPr eaLnBrk="1" hangingPunct="1"/>
            <a:r>
              <a:rPr lang="en-US" altLang="en-US" dirty="0">
                <a:ea typeface="ＭＳ Ｐゴシック" charset="-128"/>
              </a:rPr>
              <a:t>in practice: </a:t>
            </a:r>
            <a:r>
              <a:rPr lang="en-US" altLang="en-US" i="1" dirty="0" err="1">
                <a:ea typeface="ＭＳ Ｐゴシック" charset="-128"/>
              </a:rPr>
              <a:t>R</a:t>
            </a:r>
            <a:r>
              <a:rPr lang="en-US" altLang="en-US" i="1" baseline="-25000" dirty="0" err="1">
                <a:ea typeface="ＭＳ Ｐゴシック" charset="-128"/>
              </a:rPr>
              <a:t>c</a:t>
            </a:r>
            <a:r>
              <a:rPr lang="en-US" altLang="en-US" dirty="0">
                <a:ea typeface="ＭＳ Ｐゴシック" charset="-128"/>
              </a:rPr>
              <a:t> or </a:t>
            </a:r>
            <a:r>
              <a:rPr lang="en-US" altLang="en-US" i="1" dirty="0" err="1">
                <a:ea typeface="ＭＳ Ｐゴシック" charset="-128"/>
              </a:rPr>
              <a:t>R</a:t>
            </a:r>
            <a:r>
              <a:rPr lang="en-US" altLang="en-US" i="1" baseline="-25000" dirty="0" err="1">
                <a:ea typeface="ＭＳ Ｐゴシック" charset="-128"/>
              </a:rPr>
              <a:t>s</a:t>
            </a:r>
            <a:r>
              <a:rPr lang="en-US" altLang="en-US" dirty="0">
                <a:ea typeface="ＭＳ Ｐゴシック" charset="-128"/>
              </a:rPr>
              <a:t> is often bottleneck</a:t>
            </a:r>
          </a:p>
        </p:txBody>
      </p:sp>
      <p:grpSp>
        <p:nvGrpSpPr>
          <p:cNvPr id="115763" name="Group 81"/>
          <p:cNvGrpSpPr>
            <a:grpSpLocks/>
          </p:cNvGrpSpPr>
          <p:nvPr/>
        </p:nvGrpSpPr>
        <p:grpSpPr bwMode="auto">
          <a:xfrm>
            <a:off x="4576763" y="1784350"/>
            <a:ext cx="352425" cy="660400"/>
            <a:chOff x="4140" y="429"/>
            <a:chExt cx="1425" cy="2396"/>
          </a:xfrm>
        </p:grpSpPr>
        <p:sp>
          <p:nvSpPr>
            <p:cNvPr id="115841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2" name="Rectangle 83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43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4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5" name="Rectangle 86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6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71" name="AutoShape 88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2" name="AutoShape 89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7" name="Rectangle 90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8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69" name="AutoShape 92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0" name="AutoShape 93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9" name="Rectangle 94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0" name="Rectangle 95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51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67" name="AutoShape 9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8" name="AutoShape 98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2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53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65" name="AutoShape 10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6" name="AutoShape 102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4" name="Rectangle 103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5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6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7" name="Oval 106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8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9" name="AutoShape 108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0" name="AutoShape 109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1" name="Oval 110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2" name="Oval 111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63" name="Oval 112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4" name="Rectangle 113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4" name="Group 114"/>
          <p:cNvGrpSpPr>
            <a:grpSpLocks/>
          </p:cNvGrpSpPr>
          <p:nvPr/>
        </p:nvGrpSpPr>
        <p:grpSpPr bwMode="auto">
          <a:xfrm>
            <a:off x="5151438" y="1444625"/>
            <a:ext cx="352425" cy="660400"/>
            <a:chOff x="4140" y="429"/>
            <a:chExt cx="1425" cy="2396"/>
          </a:xfrm>
        </p:grpSpPr>
        <p:sp>
          <p:nvSpPr>
            <p:cNvPr id="115809" name="Freeform 11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0" name="Rectangle 11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1" name="Freeform 11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2" name="Freeform 11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3" name="Rectangle 119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4" name="Group 12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39" name="AutoShape 121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40" name="AutoShape 122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5" name="Rectangle 123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6" name="Group 12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37" name="AutoShape 12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8" name="AutoShape 12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7" name="Rectangle 127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8" name="Rectangle 128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9" name="Group 12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35" name="AutoShape 13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6" name="AutoShape 13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0" name="Freeform 13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21" name="Group 13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33" name="AutoShape 134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4" name="AutoShape 13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2" name="Rectangle 13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3" name="Freeform 13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4" name="Freeform 13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5" name="Oval 139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6" name="Freeform 14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7" name="AutoShape 14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8" name="AutoShape 142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9" name="Oval 143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0" name="Oval 144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31" name="Oval 145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2" name="Rectangle 146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5" name="Group 147"/>
          <p:cNvGrpSpPr>
            <a:grpSpLocks/>
          </p:cNvGrpSpPr>
          <p:nvPr/>
        </p:nvGrpSpPr>
        <p:grpSpPr bwMode="auto">
          <a:xfrm>
            <a:off x="8002588" y="1700213"/>
            <a:ext cx="352425" cy="660400"/>
            <a:chOff x="4140" y="429"/>
            <a:chExt cx="1425" cy="2396"/>
          </a:xfrm>
        </p:grpSpPr>
        <p:sp>
          <p:nvSpPr>
            <p:cNvPr id="115777" name="Freeform 1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Rectangle 149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79" name="Freeform 1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Freeform 1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152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2" name="Group 1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07" name="AutoShape 154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8" name="AutoShape 155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3" name="Rectangle 156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4" name="Group 1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05" name="AutoShape 158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6" name="AutoShape 159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5" name="Rectangle 160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86" name="Rectangle 161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7" name="Group 1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03" name="AutoShape 16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4" name="AutoShape 164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8" name="Freeform 1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89" name="Group 1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01" name="AutoShape 167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2" name="AutoShape 168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90" name="Rectangle 169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1" name="Freeform 1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1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Oval 172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4" name="Freeform 1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AutoShape 174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6" name="AutoShape 175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7" name="Oval 176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8" name="Oval 177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799" name="Oval 178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00" name="Rectangle 179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6" name="Group 180"/>
          <p:cNvGrpSpPr>
            <a:grpSpLocks/>
          </p:cNvGrpSpPr>
          <p:nvPr/>
        </p:nvGrpSpPr>
        <p:grpSpPr bwMode="auto">
          <a:xfrm flipH="1">
            <a:off x="8151813" y="4489450"/>
            <a:ext cx="803275" cy="771525"/>
            <a:chOff x="-44" y="1473"/>
            <a:chExt cx="981" cy="1105"/>
          </a:xfrm>
        </p:grpSpPr>
        <p:pic>
          <p:nvPicPr>
            <p:cNvPr id="115775" name="Picture 18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6" name="Freeform 1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7" name="Group 183"/>
          <p:cNvGrpSpPr>
            <a:grpSpLocks/>
          </p:cNvGrpSpPr>
          <p:nvPr/>
        </p:nvGrpSpPr>
        <p:grpSpPr bwMode="auto">
          <a:xfrm>
            <a:off x="4237038" y="4470400"/>
            <a:ext cx="803275" cy="771525"/>
            <a:chOff x="-44" y="1473"/>
            <a:chExt cx="981" cy="1105"/>
          </a:xfrm>
        </p:grpSpPr>
        <p:pic>
          <p:nvPicPr>
            <p:cNvPr id="115773" name="Picture 18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4" name="Freeform 1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8" name="Group 186"/>
          <p:cNvGrpSpPr>
            <a:grpSpLocks/>
          </p:cNvGrpSpPr>
          <p:nvPr/>
        </p:nvGrpSpPr>
        <p:grpSpPr bwMode="auto">
          <a:xfrm>
            <a:off x="4859338" y="4919663"/>
            <a:ext cx="803275" cy="771525"/>
            <a:chOff x="-44" y="1473"/>
            <a:chExt cx="981" cy="1105"/>
          </a:xfrm>
        </p:grpSpPr>
        <p:pic>
          <p:nvPicPr>
            <p:cNvPr id="115771" name="Picture 18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2" name="Freeform 1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576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1945815-A216-4EA9-8E23-2EC8AF4AB14B}" type="slidenum">
              <a:rPr lang="en-US" altLang="en-US" sz="1200">
                <a:latin typeface="Tahoma" pitchFamily="34" charset="0"/>
              </a:rPr>
              <a:pPr/>
              <a:t>56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15770" name="TextBox 1"/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16738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Chapter 1: roadmap</a:t>
            </a: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itchFamily="34" charset="0"/>
              </a:rPr>
              <a:t>1.5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</p:txBody>
      </p:sp>
      <p:sp>
        <p:nvSpPr>
          <p:cNvPr id="11674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D692113-2970-4185-B2D1-DD324B7E7F1F}" type="slidenum">
              <a:rPr lang="en-US" altLang="en-US" sz="1200">
                <a:latin typeface="Tahoma" pitchFamily="34" charset="0"/>
              </a:rPr>
              <a:pPr/>
              <a:t>57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18786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66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Protocol “</a:t>
            </a:r>
            <a:r>
              <a:rPr lang="en-US" altLang="ja-JP" dirty="0">
                <a:ea typeface="ＭＳ Ｐゴシック" charset="-128"/>
              </a:rPr>
              <a:t>layers”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11878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with many “p</a:t>
            </a:r>
            <a:r>
              <a:rPr lang="en-US" altLang="ja-JP" i="1" dirty="0">
                <a:solidFill>
                  <a:srgbClr val="CC0000"/>
                </a:solidFill>
                <a:ea typeface="ＭＳ Ｐゴシック" charset="-128"/>
              </a:rPr>
              <a:t>ieces”: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itchFamily="34" charset="0"/>
              </a:rPr>
              <a:t>hosts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itchFamily="34" charset="0"/>
              </a:rPr>
              <a:t>routers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itchFamily="34" charset="0"/>
              </a:rPr>
              <a:t>links of various media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itchFamily="34" charset="0"/>
              </a:rPr>
              <a:t>applications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itchFamily="34" charset="0"/>
              </a:rPr>
              <a:t>protocols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itchFamily="34" charset="0"/>
              </a:rPr>
              <a:t>hardware, software</a:t>
            </a:r>
          </a:p>
        </p:txBody>
      </p:sp>
      <p:sp>
        <p:nvSpPr>
          <p:cNvPr id="11878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52950" y="2266950"/>
            <a:ext cx="4057650" cy="2619375"/>
          </a:xfrm>
        </p:spPr>
        <p:txBody>
          <a:bodyPr/>
          <a:lstStyle/>
          <a:p>
            <a:pPr algn="ctr" eaLnBrk="1" hangingPunct="1"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charset="-128"/>
              </a:rPr>
              <a:t>Question:</a:t>
            </a:r>
            <a:r>
              <a:rPr lang="en-US" altLang="en-US" sz="2400" u="sng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algn="ctr" eaLnBrk="1" hangingPunct="1">
              <a:buFont typeface="Wingdings" pitchFamily="2" charset="2"/>
              <a:buNone/>
            </a:pPr>
            <a:r>
              <a:rPr lang="en-US" altLang="en-US">
                <a:ea typeface="ＭＳ Ｐゴシック" charset="-128"/>
              </a:rPr>
              <a:t>is there any hope of </a:t>
            </a:r>
            <a:r>
              <a:rPr lang="en-US" altLang="en-US" i="1">
                <a:ea typeface="ＭＳ Ｐゴシック" charset="-128"/>
              </a:rPr>
              <a:t>organizing</a:t>
            </a:r>
            <a:r>
              <a:rPr lang="en-US" altLang="en-US">
                <a:ea typeface="ＭＳ Ｐゴシック" charset="-128"/>
              </a:rPr>
              <a:t> structure of network?</a:t>
            </a:r>
          </a:p>
          <a:p>
            <a:pPr algn="ctr" eaLnBrk="1" hangingPunct="1">
              <a:buFont typeface="Wingdings" pitchFamily="2" charset="2"/>
              <a:buNone/>
            </a:pPr>
            <a:endParaRPr lang="en-US" altLang="en-US">
              <a:ea typeface="ＭＳ Ｐゴシック" charset="-128"/>
            </a:endParaRPr>
          </a:p>
          <a:p>
            <a:pPr algn="ctr" eaLnBrk="1" hangingPunct="1">
              <a:buFont typeface="Wingdings" pitchFamily="2" charset="2"/>
              <a:buNone/>
            </a:pPr>
            <a:r>
              <a:rPr lang="en-US" altLang="en-US">
                <a:ea typeface="ＭＳ Ｐゴシック" charset="-128"/>
              </a:rPr>
              <a:t>…. or at least our discussion of networks?</a:t>
            </a:r>
          </a:p>
        </p:txBody>
      </p:sp>
      <p:sp>
        <p:nvSpPr>
          <p:cNvPr id="11879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A63768D0-AD6A-4F68-BBA5-5F9E25B96BE8}" type="slidenum">
              <a:rPr lang="en-US" altLang="en-US" sz="1200">
                <a:latin typeface="Tahoma" pitchFamily="34" charset="0"/>
              </a:rPr>
              <a:pPr/>
              <a:t>58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20834" name="Picture 1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92868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428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Organization of air travel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12083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838200" y="5489575"/>
            <a:ext cx="7772400" cy="542925"/>
          </a:xfrm>
        </p:spPr>
        <p:txBody>
          <a:bodyPr/>
          <a:lstStyle/>
          <a:p>
            <a:pPr marL="287338" indent="-287338" eaLnBrk="1" hangingPunct="1"/>
            <a:r>
              <a:rPr lang="en-US" altLang="en-US">
                <a:ea typeface="ＭＳ Ｐゴシック" charset="-128"/>
              </a:rPr>
              <a:t>a series of steps</a:t>
            </a:r>
          </a:p>
        </p:txBody>
      </p:sp>
      <p:grpSp>
        <p:nvGrpSpPr>
          <p:cNvPr id="120837" name="Group 4"/>
          <p:cNvGrpSpPr>
            <a:grpSpLocks/>
          </p:cNvGrpSpPr>
          <p:nvPr/>
        </p:nvGrpSpPr>
        <p:grpSpPr bwMode="auto">
          <a:xfrm>
            <a:off x="1111250" y="1587500"/>
            <a:ext cx="6508750" cy="3294063"/>
            <a:chOff x="700" y="1000"/>
            <a:chExt cx="4100" cy="2075"/>
          </a:xfrm>
        </p:grpSpPr>
        <p:sp>
          <p:nvSpPr>
            <p:cNvPr id="120839" name="Text Box 5"/>
            <p:cNvSpPr txBox="1">
              <a:spLocks noChangeArrowheads="1"/>
            </p:cNvSpPr>
            <p:nvPr/>
          </p:nvSpPr>
          <p:spPr bwMode="auto">
            <a:xfrm>
              <a:off x="846" y="1007"/>
              <a:ext cx="1307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(purchase)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(check)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takeoff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0" name="Text Box 6"/>
            <p:cNvSpPr txBox="1">
              <a:spLocks noChangeArrowheads="1"/>
            </p:cNvSpPr>
            <p:nvPr/>
          </p:nvSpPr>
          <p:spPr bwMode="auto">
            <a:xfrm>
              <a:off x="3242" y="1001"/>
              <a:ext cx="1280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(complain)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(claim)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(unload)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landing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1" name="Text Box 7"/>
            <p:cNvSpPr txBox="1">
              <a:spLocks noChangeArrowheads="1"/>
            </p:cNvSpPr>
            <p:nvPr/>
          </p:nvSpPr>
          <p:spPr bwMode="auto">
            <a:xfrm>
              <a:off x="2074" y="2825"/>
              <a:ext cx="12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2" name="Freeform 8"/>
            <p:cNvSpPr>
              <a:spLocks/>
            </p:cNvSpPr>
            <p:nvPr/>
          </p:nvSpPr>
          <p:spPr bwMode="auto">
            <a:xfrm>
              <a:off x="700" y="1000"/>
              <a:ext cx="4100" cy="2072"/>
            </a:xfrm>
            <a:custGeom>
              <a:avLst/>
              <a:gdLst>
                <a:gd name="T0" fmla="*/ 0 w 4100"/>
                <a:gd name="T1" fmla="*/ 0 h 2072"/>
                <a:gd name="T2" fmla="*/ 4 w 4100"/>
                <a:gd name="T3" fmla="*/ 1736 h 2072"/>
                <a:gd name="T4" fmla="*/ 804 w 4100"/>
                <a:gd name="T5" fmla="*/ 2064 h 2072"/>
                <a:gd name="T6" fmla="*/ 3468 w 4100"/>
                <a:gd name="T7" fmla="*/ 2072 h 2072"/>
                <a:gd name="T8" fmla="*/ 4100 w 4100"/>
                <a:gd name="T9" fmla="*/ 1736 h 2072"/>
                <a:gd name="T10" fmla="*/ 4100 w 4100"/>
                <a:gd name="T11" fmla="*/ 96 h 20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00"/>
                <a:gd name="T19" fmla="*/ 0 h 2072"/>
                <a:gd name="T20" fmla="*/ 4100 w 4100"/>
                <a:gd name="T21" fmla="*/ 2072 h 20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00" h="2072">
                  <a:moveTo>
                    <a:pt x="0" y="0"/>
                  </a:moveTo>
                  <a:lnTo>
                    <a:pt x="4" y="1736"/>
                  </a:lnTo>
                  <a:lnTo>
                    <a:pt x="804" y="2064"/>
                  </a:lnTo>
                  <a:lnTo>
                    <a:pt x="3468" y="2072"/>
                  </a:lnTo>
                  <a:lnTo>
                    <a:pt x="4100" y="1736"/>
                  </a:lnTo>
                  <a:lnTo>
                    <a:pt x="4100" y="96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CC283F7B-3E67-4FC1-B8E7-7A33A3A7492F}" type="slidenum">
              <a:rPr lang="en-US" altLang="en-US" sz="1200">
                <a:latin typeface="Tahoma" pitchFamily="34" charset="0"/>
              </a:rPr>
              <a:pPr/>
              <a:t>59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215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12725" y="190500"/>
            <a:ext cx="8382000" cy="93662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What’</a:t>
            </a:r>
            <a:r>
              <a:rPr lang="en-US" altLang="ja-JP" sz="3600" dirty="0">
                <a:ea typeface="ＭＳ Ｐゴシック" charset="-128"/>
              </a:rPr>
              <a:t>s the Internet: “nuts and bolts” view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657350" y="1436688"/>
            <a:ext cx="3779838" cy="1271587"/>
          </a:xfrm>
        </p:spPr>
        <p:txBody>
          <a:bodyPr/>
          <a:lstStyle/>
          <a:p>
            <a:pPr marL="287338" indent="-287338" eaLnBrk="1" hangingPunct="1">
              <a:spcBef>
                <a:spcPct val="15000"/>
              </a:spcBef>
            </a:pPr>
            <a:r>
              <a:rPr lang="en-US" altLang="en-US" sz="2400">
                <a:ea typeface="ＭＳ Ｐゴシック" charset="-128"/>
              </a:rPr>
              <a:t>billions of connected computing devices: </a:t>
            </a:r>
          </a:p>
          <a:p>
            <a:pPr marL="631825" lvl="1" indent="-231775" eaLnBrk="1" hangingPunct="1">
              <a:spcBef>
                <a:spcPct val="15000"/>
              </a:spcBef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hosts </a:t>
            </a:r>
            <a:r>
              <a:rPr lang="en-US" altLang="en-US" i="1">
                <a:ea typeface="ＭＳ Ｐゴシック" charset="-128"/>
              </a:rPr>
              <a:t>=</a:t>
            </a: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 end systems</a:t>
            </a:r>
            <a:r>
              <a:rPr lang="en-US" altLang="en-US" i="1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marL="631825" lvl="1" indent="-231775" eaLnBrk="1" hangingPunct="1"/>
            <a:r>
              <a:rPr lang="en-US" altLang="en-US">
                <a:ea typeface="Arial" pitchFamily="34" charset="0"/>
              </a:rPr>
              <a:t>running </a:t>
            </a:r>
            <a:r>
              <a:rPr lang="en-US" altLang="en-US" i="1">
                <a:solidFill>
                  <a:srgbClr val="CC0000"/>
                </a:solidFill>
                <a:ea typeface="Arial" pitchFamily="34" charset="0"/>
              </a:rPr>
              <a:t>network apps</a:t>
            </a:r>
            <a:endParaRPr lang="en-US" altLang="en-US">
              <a:solidFill>
                <a:srgbClr val="CC0000"/>
              </a:solidFill>
              <a:ea typeface="Arial" pitchFamily="34" charset="0"/>
            </a:endParaRPr>
          </a:p>
        </p:txBody>
      </p:sp>
      <p:sp>
        <p:nvSpPr>
          <p:cNvPr id="4766" name="Rectangle 670"/>
          <p:cNvSpPr>
            <a:spLocks noChangeArrowheads="1"/>
          </p:cNvSpPr>
          <p:nvPr/>
        </p:nvSpPr>
        <p:spPr bwMode="auto">
          <a:xfrm>
            <a:off x="1668463" y="3152775"/>
            <a:ext cx="3368675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28650" indent="-233363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communication links</a:t>
            </a:r>
            <a:endParaRPr lang="en-US" altLang="en-US">
              <a:solidFill>
                <a:srgbClr val="CC0000"/>
              </a:solidFill>
              <a:latin typeface="Gill Sans MT" pitchFamily="34" charset="0"/>
            </a:endParaRP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fiber, copper, radio, satellite</a:t>
            </a: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transmission rate: </a:t>
            </a: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bandwidth</a:t>
            </a:r>
            <a:endParaRPr lang="en-US" altLang="en-US">
              <a:solidFill>
                <a:srgbClr val="CC0000"/>
              </a:solidFill>
              <a:latin typeface="Gill Sans MT" pitchFamily="34" charset="0"/>
            </a:endParaRPr>
          </a:p>
        </p:txBody>
      </p:sp>
      <p:sp>
        <p:nvSpPr>
          <p:cNvPr id="4767" name="Rectangle 671"/>
          <p:cNvSpPr>
            <a:spLocks noChangeArrowheads="1"/>
          </p:cNvSpPr>
          <p:nvPr/>
        </p:nvSpPr>
        <p:spPr bwMode="auto">
          <a:xfrm>
            <a:off x="1660525" y="5143500"/>
            <a:ext cx="3779838" cy="155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packet switches: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forward packets (chunks of data)</a:t>
            </a:r>
          </a:p>
          <a:p>
            <a:pPr marL="628650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routers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switches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842"/>
          <p:cNvGrpSpPr>
            <a:grpSpLocks/>
          </p:cNvGrpSpPr>
          <p:nvPr/>
        </p:nvGrpSpPr>
        <p:grpSpPr bwMode="auto">
          <a:xfrm>
            <a:off x="338138" y="3454400"/>
            <a:ext cx="1573212" cy="1060450"/>
            <a:chOff x="98" y="2320"/>
            <a:chExt cx="991" cy="668"/>
          </a:xfrm>
        </p:grpSpPr>
        <p:sp>
          <p:nvSpPr>
            <p:cNvPr id="22205" name="Text Box 666"/>
            <p:cNvSpPr txBox="1">
              <a:spLocks noChangeArrowheads="1"/>
            </p:cNvSpPr>
            <p:nvPr/>
          </p:nvSpPr>
          <p:spPr bwMode="auto">
            <a:xfrm>
              <a:off x="564" y="2728"/>
              <a:ext cx="383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wired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sp>
          <p:nvSpPr>
            <p:cNvPr id="22206" name="Text Box 669"/>
            <p:cNvSpPr txBox="1">
              <a:spLocks noChangeArrowheads="1"/>
            </p:cNvSpPr>
            <p:nvPr/>
          </p:nvSpPr>
          <p:spPr bwMode="auto">
            <a:xfrm>
              <a:off x="569" y="2465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grpSp>
          <p:nvGrpSpPr>
            <p:cNvPr id="22207" name="Group 819"/>
            <p:cNvGrpSpPr>
              <a:grpSpLocks/>
            </p:cNvGrpSpPr>
            <p:nvPr/>
          </p:nvGrpSpPr>
          <p:grpSpPr bwMode="auto">
            <a:xfrm>
              <a:off x="385" y="2320"/>
              <a:ext cx="201" cy="282"/>
              <a:chOff x="742" y="2409"/>
              <a:chExt cx="576" cy="881"/>
            </a:xfrm>
          </p:grpSpPr>
          <p:grpSp>
            <p:nvGrpSpPr>
              <p:cNvPr id="22212" name="Group 820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22215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6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7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8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9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0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1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2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3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4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5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6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7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8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9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22213" name="Picture 836" descr="cell_tower_radiation copy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14" name="Oval 837"/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2208" name="Group 838"/>
            <p:cNvGrpSpPr>
              <a:grpSpLocks/>
            </p:cNvGrpSpPr>
            <p:nvPr/>
          </p:nvGrpSpPr>
          <p:grpSpPr bwMode="auto">
            <a:xfrm>
              <a:off x="98" y="2444"/>
              <a:ext cx="355" cy="265"/>
              <a:chOff x="2967" y="478"/>
              <a:chExt cx="788" cy="625"/>
            </a:xfrm>
          </p:grpSpPr>
          <p:pic>
            <p:nvPicPr>
              <p:cNvPr id="22210" name="Picture 839" descr="access_point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211" name="Picture 840" descr="antenna_radiation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209" name="Line 841"/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52"/>
          <p:cNvGrpSpPr>
            <a:grpSpLocks/>
          </p:cNvGrpSpPr>
          <p:nvPr/>
        </p:nvGrpSpPr>
        <p:grpSpPr bwMode="auto">
          <a:xfrm>
            <a:off x="633413" y="5253038"/>
            <a:ext cx="646112" cy="477837"/>
            <a:chOff x="293" y="3440"/>
            <a:chExt cx="407" cy="301"/>
          </a:xfrm>
        </p:grpSpPr>
        <p:sp>
          <p:nvSpPr>
            <p:cNvPr id="22195" name="Text Box 662"/>
            <p:cNvSpPr txBox="1">
              <a:spLocks noChangeArrowheads="1"/>
            </p:cNvSpPr>
            <p:nvPr/>
          </p:nvSpPr>
          <p:spPr bwMode="auto">
            <a:xfrm>
              <a:off x="293" y="3549"/>
              <a:ext cx="40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router</a:t>
              </a:r>
            </a:p>
          </p:txBody>
        </p:sp>
        <p:grpSp>
          <p:nvGrpSpPr>
            <p:cNvPr id="22196" name="Group 843"/>
            <p:cNvGrpSpPr>
              <a:grpSpLocks/>
            </p:cNvGrpSpPr>
            <p:nvPr/>
          </p:nvGrpSpPr>
          <p:grpSpPr bwMode="auto">
            <a:xfrm>
              <a:off x="337" y="3440"/>
              <a:ext cx="306" cy="128"/>
              <a:chOff x="4650" y="1129"/>
              <a:chExt cx="246" cy="95"/>
            </a:xfrm>
          </p:grpSpPr>
          <p:sp>
            <p:nvSpPr>
              <p:cNvPr id="2219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9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9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200" name="Group 84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2203" name="Freeform 8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4" name="Freeform 8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01" name="Line 85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2" name="Line 85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1512" name="Picture 853" descr="underline_bas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89000"/>
            <a:ext cx="822801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439" name="Group 1201"/>
          <p:cNvGrpSpPr>
            <a:grpSpLocks/>
          </p:cNvGrpSpPr>
          <p:nvPr/>
        </p:nvGrpSpPr>
        <p:grpSpPr bwMode="auto">
          <a:xfrm>
            <a:off x="333375" y="1322388"/>
            <a:ext cx="1555750" cy="1622425"/>
            <a:chOff x="210" y="833"/>
            <a:chExt cx="980" cy="1022"/>
          </a:xfrm>
        </p:grpSpPr>
        <p:sp>
          <p:nvSpPr>
            <p:cNvPr id="22128" name="Text Box 667"/>
            <p:cNvSpPr txBox="1">
              <a:spLocks noChangeArrowheads="1"/>
            </p:cNvSpPr>
            <p:nvPr/>
          </p:nvSpPr>
          <p:spPr bwMode="auto">
            <a:xfrm>
              <a:off x="479" y="1667"/>
              <a:ext cx="71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smartphone</a:t>
              </a:r>
            </a:p>
          </p:txBody>
        </p:sp>
        <p:sp>
          <p:nvSpPr>
            <p:cNvPr id="22129" name="Text Box 663"/>
            <p:cNvSpPr txBox="1">
              <a:spLocks noChangeArrowheads="1"/>
            </p:cNvSpPr>
            <p:nvPr/>
          </p:nvSpPr>
          <p:spPr bwMode="auto">
            <a:xfrm>
              <a:off x="487" y="872"/>
              <a:ext cx="2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PC</a:t>
              </a:r>
            </a:p>
          </p:txBody>
        </p:sp>
        <p:sp>
          <p:nvSpPr>
            <p:cNvPr id="22130" name="Text Box 664"/>
            <p:cNvSpPr txBox="1">
              <a:spLocks noChangeArrowheads="1"/>
            </p:cNvSpPr>
            <p:nvPr/>
          </p:nvSpPr>
          <p:spPr bwMode="auto">
            <a:xfrm>
              <a:off x="488" y="1096"/>
              <a:ext cx="4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server</a:t>
              </a:r>
            </a:p>
          </p:txBody>
        </p:sp>
        <p:sp>
          <p:nvSpPr>
            <p:cNvPr id="22131" name="Text Box 665"/>
            <p:cNvSpPr txBox="1">
              <a:spLocks noChangeArrowheads="1"/>
            </p:cNvSpPr>
            <p:nvPr/>
          </p:nvSpPr>
          <p:spPr bwMode="auto">
            <a:xfrm>
              <a:off x="493" y="1390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laptop</a:t>
              </a:r>
            </a:p>
          </p:txBody>
        </p:sp>
        <p:grpSp>
          <p:nvGrpSpPr>
            <p:cNvPr id="22132" name="Group 805"/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22193" name="Picture 80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94" name="Freeform 80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133" name="Group 808"/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22191" name="Picture 809" descr="iphone_stylized_small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92" name="Picture 810" descr="antenna_radiation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134" name="Group 1088"/>
            <p:cNvGrpSpPr>
              <a:grpSpLocks/>
            </p:cNvGrpSpPr>
            <p:nvPr/>
          </p:nvGrpSpPr>
          <p:grpSpPr bwMode="auto">
            <a:xfrm>
              <a:off x="210" y="1368"/>
              <a:ext cx="301" cy="236"/>
              <a:chOff x="877" y="1008"/>
              <a:chExt cx="2747" cy="2591"/>
            </a:xfrm>
          </p:grpSpPr>
          <p:pic>
            <p:nvPicPr>
              <p:cNvPr id="22168" name="Picture 1089" descr="antenna_stylize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69" name="Picture 1090" descr="laptop_keyboar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0" name="Freeform 109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2171" name="Picture 1092" descr="screen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2" name="Freeform 109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3" name="Freeform 109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4" name="Freeform 109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5" name="Freeform 109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6" name="Freeform 109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7" name="Freeform 109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78" name="Group 109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185" name="Freeform 110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6" name="Freeform 110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7" name="Freeform 110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8" name="Freeform 110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9" name="Freeform 110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0" name="Freeform 110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79" name="Freeform 110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0" name="Freeform 110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1" name="Freeform 110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2" name="Freeform 110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3" name="Freeform 111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4" name="Freeform 111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135" name="Group 1168"/>
            <p:cNvGrpSpPr>
              <a:grpSpLocks/>
            </p:cNvGrpSpPr>
            <p:nvPr/>
          </p:nvGrpSpPr>
          <p:grpSpPr bwMode="auto">
            <a:xfrm>
              <a:off x="340" y="1097"/>
              <a:ext cx="157" cy="256"/>
              <a:chOff x="4140" y="429"/>
              <a:chExt cx="1425" cy="2396"/>
            </a:xfrm>
          </p:grpSpPr>
          <p:sp>
            <p:nvSpPr>
              <p:cNvPr id="22136" name="Freeform 116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7" name="Rectangle 1170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38" name="Freeform 117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9" name="Freeform 117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0" name="Rectangle 1173"/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1" name="Group 117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166" name="AutoShape 117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7" name="AutoShape 1176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2" name="Rectangle 1177"/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3" name="Group 117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164" name="AutoShape 117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5" name="AutoShape 1180"/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4" name="Rectangle 1181"/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45" name="Rectangle 1182"/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6" name="Group 118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162" name="AutoShape 1184"/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3" name="AutoShape 1185"/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7" name="Freeform 118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48" name="Group 118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160" name="AutoShape 1188"/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1" name="AutoShape 118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9" name="Rectangle 1190"/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0" name="Freeform 119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1" name="Freeform 119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2" name="Oval 1193"/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3" name="Freeform 119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4" name="AutoShape 119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5" name="AutoShape 1196"/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6" name="Oval 1197"/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7" name="Oval 1198"/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158" name="Oval 1199"/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9" name="Rectangle 1200"/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215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6364FC2-7F81-4EB2-B8B8-E937DE5CF521}" type="slidenum">
              <a:rPr lang="en-US" altLang="en-US" sz="1200">
                <a:latin typeface="Tahoma" pitchFamily="34" charset="0"/>
              </a:rPr>
              <a:pPr/>
              <a:t>6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21515" name="Group 2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1516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19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2126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27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1520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2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3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4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1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2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33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4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5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1554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1555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21556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2124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5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57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59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211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1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1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119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22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3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20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1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0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210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0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1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111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14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5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12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3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1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210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0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0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103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06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7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04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5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62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63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209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9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9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95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8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96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7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4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208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8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8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87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0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8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9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5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20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79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82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0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1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6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206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6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7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71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74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72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3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7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2052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3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4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5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6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7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8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9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0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1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2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3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4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5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6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7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68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9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570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2050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51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1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2048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9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2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2046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7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3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2044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5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1574" name="Picture 933" descr="iphone_stylized_small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5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6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577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2012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3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14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5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7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42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3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18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9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40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1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0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1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22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38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9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3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24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36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7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5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6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7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8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9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0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1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2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3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34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5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1578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1980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1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2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3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4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5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10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11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6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7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08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9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8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9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90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06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7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1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92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04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5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3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4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5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6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7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8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9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0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1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02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3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79" name="Picture 1005" descr="antenna_stylized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80" name="Picture 1006" descr="laptop_keyboard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1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82" name="Picture 1008" descr="screen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3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89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1974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7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8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9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90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96" name="Picture 1030" descr="laptop_keyboard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7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98" name="Picture 1032" descr="screen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9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5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1968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06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1946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7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1948" name="Picture 1056" descr="screen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9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55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1962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56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613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4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1615" name="Picture 1081" descr="laptop_keyboard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6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617" name="Picture 1083" descr="screen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8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4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1940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25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31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193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3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3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35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8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36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2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19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27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0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8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3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191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1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1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19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22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0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4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190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0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1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11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14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12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5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190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0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0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03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06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7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04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6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1898" name="Picture 555" descr="fridge2.png"/>
              <p:cNvPicPr>
                <a:picLocks noChangeAspect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899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1637" name="Picture 603" descr="car_icon_small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8" name="Picture 814" descr="light2.png"/>
            <p:cNvPicPr>
              <a:picLocks noChangeAspect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9" name="Picture 1017" descr="antenna_stylized"/>
            <p:cNvPicPr>
              <a:picLocks noChangeAspect="1" noChangeArrowheads="1"/>
            </p:cNvPicPr>
            <p:nvPr/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40" name="Picture 1017" descr="antenna_stylized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41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829" name="Oval 82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0" name="Rectangle 829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1" name="Oval 83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Freeform 831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Freeform 83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4" name="Freeform 83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5" name="Freeform 83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6" name="Straight Connector 835"/>
              <p:cNvCxnSpPr>
                <a:cxnSpLocks noChangeShapeType="1"/>
                <a:endCxn id="83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7" name="Straight Connector 83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2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820" name="Oval 81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1" name="Rectangle 820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2" name="Oval 82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Freeform 822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Freeform 82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5" name="Freeform 82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6" name="Freeform 82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7" name="Straight Connector 826"/>
              <p:cNvCxnSpPr>
                <a:cxnSpLocks noChangeShapeType="1"/>
                <a:endCxn id="82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8" name="Straight Connector 82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3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811" name="Oval 81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2" name="Rectangle 811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3" name="Oval 81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Freeform 813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Freeform 81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6" name="Freeform 81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7" name="Freeform 81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8" name="Straight Connector 817"/>
              <p:cNvCxnSpPr>
                <a:cxnSpLocks noChangeShapeType="1"/>
                <a:endCxn id="81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9" name="Straight Connector 81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4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802" name="Oval 80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3" name="Rectangle 802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4" name="Oval 80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Freeform 804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Freeform 80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7" name="Freeform 80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8" name="Freeform 80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9" name="Straight Connector 808"/>
              <p:cNvCxnSpPr>
                <a:cxnSpLocks noChangeShapeType="1"/>
                <a:endCxn id="8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0" name="Straight Connector 80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5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793" name="Oval 79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4" name="Rectangle 793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5" name="Oval 79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Freeform 795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Freeform 79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8" name="Freeform 79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9" name="Freeform 79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0" name="Straight Connector 799"/>
              <p:cNvCxnSpPr>
                <a:cxnSpLocks noChangeShapeType="1"/>
                <a:endCxn id="79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1" name="Straight Connector 80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6" name="Group 589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784" name="Oval 78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5" name="Rectangle 784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6" name="Oval 78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7" name="Freeform 786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8" name="Freeform 78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9" name="Freeform 78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0" name="Freeform 78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91" name="Straight Connector 790"/>
              <p:cNvCxnSpPr>
                <a:cxnSpLocks noChangeShapeType="1"/>
                <a:endCxn id="78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92" name="Straight Connector 79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7" name="Group 590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775" name="Oval 774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6" name="Rectangle 775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7" name="Oval 776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8" name="Freeform 777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9" name="Freeform 778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0" name="Freeform 779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1" name="Freeform 780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82" name="Straight Connector 781"/>
              <p:cNvCxnSpPr>
                <a:cxnSpLocks noChangeShapeType="1"/>
                <a:endCxn id="77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83" name="Straight Connector 782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8" name="Group 591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766" name="Oval 765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7" name="Rectangle 766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8" name="Oval 767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9" name="Freeform 768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0" name="Freeform 769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1" name="Freeform 770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2" name="Freeform 771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73" name="Straight Connector 772"/>
              <p:cNvCxnSpPr>
                <a:cxnSpLocks noChangeShapeType="1"/>
                <a:endCxn id="76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4" name="Straight Connector 77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9" name="Group 592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757" name="Oval 756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8" name="Rectangle 757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9" name="Oval 758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0" name="Freeform 759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1" name="Freeform 760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2" name="Freeform 761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3" name="Freeform 762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64" name="Straight Connector 763"/>
              <p:cNvCxnSpPr>
                <a:cxnSpLocks noChangeShapeType="1"/>
                <a:endCxn id="7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5" name="Straight Connector 764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0" name="Group 593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748" name="Oval 747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9" name="Rectangle 748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0" name="Oval 749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1" name="Freeform 750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2" name="Freeform 751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3" name="Freeform 752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4" name="Freeform 753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55" name="Straight Connector 754"/>
              <p:cNvCxnSpPr>
                <a:cxnSpLocks noChangeShapeType="1"/>
                <a:endCxn id="750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6" name="Straight Connector 755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1" name="Group 594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739" name="Oval 73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0" name="Rectangle 739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1" name="Oval 74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2" name="Freeform 741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3" name="Freeform 74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4" name="Freeform 74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5" name="Freeform 74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46" name="Straight Connector 745"/>
              <p:cNvCxnSpPr>
                <a:cxnSpLocks noChangeShapeType="1"/>
                <a:endCxn id="74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7" name="Straight Connector 74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1652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4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179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9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9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94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97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8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95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5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178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8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8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86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9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0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87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6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177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7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7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78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1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2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9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67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8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176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70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73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4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1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9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1759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0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1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62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65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6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63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70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175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5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5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54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57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8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55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71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1672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1673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1674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1675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1676" name="Picture 269" descr="cell_tower_radiation copy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77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682" name="Oval 68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3" name="Rectangle 682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4" name="Oval 68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5" name="Freeform 684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6" name="Freeform 68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7" name="Freeform 68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8" name="Freeform 68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9" name="Straight Connector 688"/>
              <p:cNvCxnSpPr>
                <a:cxnSpLocks noChangeShapeType="1"/>
                <a:endCxn id="6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0" name="Straight Connector 68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8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673" name="Oval 67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Rectangle 673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Oval 67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6" name="Freeform 675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7" name="Freeform 67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8" name="Freeform 67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9" name="Freeform 67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0" name="Straight Connector 679"/>
              <p:cNvCxnSpPr>
                <a:cxnSpLocks noChangeShapeType="1"/>
                <a:endCxn id="67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68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9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664" name="Oval 66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5" name="Rectangle 664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6" name="Oval 66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7" name="Freeform 666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8" name="Freeform 66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9" name="Freeform 66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0" name="Freeform 66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1" name="Straight Connector 670"/>
              <p:cNvCxnSpPr>
                <a:cxnSpLocks noChangeShapeType="1"/>
                <a:endCxn id="66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67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0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655" name="Oval 65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6" name="Rectangle 655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7" name="Oval 65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8" name="Freeform 657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9" name="Freeform 65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0" name="Freeform 65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1" name="Freeform 66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2" name="Straight Connector 661"/>
              <p:cNvCxnSpPr>
                <a:cxnSpLocks noChangeShapeType="1"/>
                <a:endCxn id="65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3" name="Straight Connector 66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1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646" name="Oval 64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7" name="Rectangle 646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8" name="Oval 64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9" name="Freeform 648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0" name="Freeform 64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1" name="Freeform 65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2" name="Freeform 65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3" name="Straight Connector 652"/>
              <p:cNvCxnSpPr>
                <a:cxnSpLocks noChangeShapeType="1"/>
                <a:endCxn id="64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4" name="Straight Connector 65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2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637" name="Oval 63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8" name="Rectangle 637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9" name="Oval 63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0" name="Freeform 639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1" name="Freeform 64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2" name="Freeform 64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3" name="Freeform 64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4" name="Straight Connector 643"/>
              <p:cNvCxnSpPr>
                <a:cxnSpLocks noChangeShapeType="1"/>
                <a:endCxn id="63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5" name="Straight Connector 64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3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628" name="Oval 62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9" name="Rectangle 628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0" name="Oval 62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1" name="Freeform 630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2" name="Freeform 63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3" name="Freeform 63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4" name="Freeform 63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5" name="Straight Connector 634"/>
              <p:cNvCxnSpPr>
                <a:cxnSpLocks noChangeShapeType="1"/>
                <a:endCxn id="6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6" name="Straight Connector 63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1684" name="Picture 1005" descr="antenna_stylized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5" name="Picture 1005" descr="antenna_stylized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6" name="Picture 1005" descr="antenna_stylized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7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  <p:bldP spid="4766" grpId="0"/>
      <p:bldP spid="4767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22882" name="Picture 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8" y="819150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3" name="Group 38"/>
          <p:cNvGrpSpPr>
            <a:grpSpLocks/>
          </p:cNvGrpSpPr>
          <p:nvPr/>
        </p:nvGrpSpPr>
        <p:grpSpPr bwMode="auto">
          <a:xfrm>
            <a:off x="434975" y="1314450"/>
            <a:ext cx="8418513" cy="2835275"/>
            <a:chOff x="258" y="1214"/>
            <a:chExt cx="5303" cy="1786"/>
          </a:xfrm>
        </p:grpSpPr>
        <p:sp>
          <p:nvSpPr>
            <p:cNvPr id="122887" name="Rectangle 2"/>
            <p:cNvSpPr>
              <a:spLocks noChangeArrowheads="1"/>
            </p:cNvSpPr>
            <p:nvPr/>
          </p:nvSpPr>
          <p:spPr bwMode="auto">
            <a:xfrm>
              <a:off x="264" y="1544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888" name="Text Box 3"/>
            <p:cNvSpPr txBox="1">
              <a:spLocks noChangeArrowheads="1"/>
            </p:cNvSpPr>
            <p:nvPr/>
          </p:nvSpPr>
          <p:spPr bwMode="auto">
            <a:xfrm>
              <a:off x="258" y="1597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/>
                <a:t>ticket (purchase)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baggage (check)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gates (load)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runway (takeoff)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airplane routing</a:t>
              </a:r>
            </a:p>
          </p:txBody>
        </p:sp>
        <p:sp>
          <p:nvSpPr>
            <p:cNvPr id="122889" name="Line 4"/>
            <p:cNvSpPr>
              <a:spLocks noChangeShapeType="1"/>
            </p:cNvSpPr>
            <p:nvPr/>
          </p:nvSpPr>
          <p:spPr bwMode="auto">
            <a:xfrm>
              <a:off x="271" y="1770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0" name="Line 5"/>
            <p:cNvSpPr>
              <a:spLocks noChangeShapeType="1"/>
            </p:cNvSpPr>
            <p:nvPr/>
          </p:nvSpPr>
          <p:spPr bwMode="auto">
            <a:xfrm>
              <a:off x="275" y="1989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1" name="Line 6"/>
            <p:cNvSpPr>
              <a:spLocks noChangeShapeType="1"/>
            </p:cNvSpPr>
            <p:nvPr/>
          </p:nvSpPr>
          <p:spPr bwMode="auto">
            <a:xfrm>
              <a:off x="271" y="220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2" name="Line 7"/>
            <p:cNvSpPr>
              <a:spLocks noChangeShapeType="1"/>
            </p:cNvSpPr>
            <p:nvPr/>
          </p:nvSpPr>
          <p:spPr bwMode="auto">
            <a:xfrm>
              <a:off x="279" y="242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Text Box 8"/>
            <p:cNvSpPr txBox="1">
              <a:spLocks noChangeArrowheads="1"/>
            </p:cNvSpPr>
            <p:nvPr/>
          </p:nvSpPr>
          <p:spPr bwMode="auto">
            <a:xfrm>
              <a:off x="493" y="2706"/>
              <a:ext cx="52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departure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4" name="Text Box 9"/>
            <p:cNvSpPr txBox="1">
              <a:spLocks noChangeArrowheads="1"/>
            </p:cNvSpPr>
            <p:nvPr/>
          </p:nvSpPr>
          <p:spPr bwMode="auto">
            <a:xfrm>
              <a:off x="3756" y="2712"/>
              <a:ext cx="38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arrival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5" name="Text Box 10"/>
            <p:cNvSpPr txBox="1">
              <a:spLocks noChangeArrowheads="1"/>
            </p:cNvSpPr>
            <p:nvPr/>
          </p:nvSpPr>
          <p:spPr bwMode="auto">
            <a:xfrm>
              <a:off x="1859" y="2709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intermediate air-traffic</a:t>
              </a:r>
            </a:p>
            <a:p>
              <a:pPr algn="ctr" eaLnBrk="1" hangingPunct="1"/>
              <a:r>
                <a:rPr lang="en-US" altLang="en-US" sz="1200"/>
                <a:t>control centers</a:t>
              </a:r>
            </a:p>
          </p:txBody>
        </p:sp>
        <p:pic>
          <p:nvPicPr>
            <p:cNvPr id="122896" name="Picture 11" descr="yylgaifm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30" y="1315"/>
              <a:ext cx="963" cy="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897" name="Line 12"/>
            <p:cNvSpPr>
              <a:spLocks noChangeShapeType="1"/>
            </p:cNvSpPr>
            <p:nvPr/>
          </p:nvSpPr>
          <p:spPr bwMode="auto">
            <a:xfrm>
              <a:off x="2133" y="1214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8" name="Line 13"/>
            <p:cNvSpPr>
              <a:spLocks noChangeShapeType="1"/>
            </p:cNvSpPr>
            <p:nvPr/>
          </p:nvSpPr>
          <p:spPr bwMode="auto">
            <a:xfrm>
              <a:off x="2229" y="1310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Line 14"/>
            <p:cNvSpPr>
              <a:spLocks noChangeShapeType="1"/>
            </p:cNvSpPr>
            <p:nvPr/>
          </p:nvSpPr>
          <p:spPr bwMode="auto">
            <a:xfrm>
              <a:off x="2325" y="1406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00" name="Group 15"/>
            <p:cNvGrpSpPr>
              <a:grpSpLocks/>
            </p:cNvGrpSpPr>
            <p:nvPr/>
          </p:nvGrpSpPr>
          <p:grpSpPr bwMode="auto">
            <a:xfrm>
              <a:off x="1436" y="2441"/>
              <a:ext cx="1071" cy="186"/>
              <a:chOff x="1813" y="2187"/>
              <a:chExt cx="1071" cy="186"/>
            </a:xfrm>
          </p:grpSpPr>
          <p:sp>
            <p:nvSpPr>
              <p:cNvPr id="122920" name="Rectangle 16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122921" name="Text Box 17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grpSp>
          <p:nvGrpSpPr>
            <p:cNvPr id="122901" name="Group 18"/>
            <p:cNvGrpSpPr>
              <a:grpSpLocks/>
            </p:cNvGrpSpPr>
            <p:nvPr/>
          </p:nvGrpSpPr>
          <p:grpSpPr bwMode="auto">
            <a:xfrm>
              <a:off x="2417" y="2441"/>
              <a:ext cx="1071" cy="186"/>
              <a:chOff x="1813" y="2187"/>
              <a:chExt cx="1071" cy="186"/>
            </a:xfrm>
          </p:grpSpPr>
          <p:sp>
            <p:nvSpPr>
              <p:cNvPr id="122918" name="Rectangle 19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122919" name="Text Box 20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sp>
          <p:nvSpPr>
            <p:cNvPr id="122902" name="Rectangle 21"/>
            <p:cNvSpPr>
              <a:spLocks noChangeArrowheads="1"/>
            </p:cNvSpPr>
            <p:nvPr/>
          </p:nvSpPr>
          <p:spPr bwMode="auto">
            <a:xfrm>
              <a:off x="3446" y="1551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03" name="Text Box 22"/>
            <p:cNvSpPr txBox="1">
              <a:spLocks noChangeArrowheads="1"/>
            </p:cNvSpPr>
            <p:nvPr/>
          </p:nvSpPr>
          <p:spPr bwMode="auto">
            <a:xfrm>
              <a:off x="3412" y="1598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/>
                <a:t>ticket (complain)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baggage (claim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gates (unload)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runway (land)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airplane routing</a:t>
              </a:r>
            </a:p>
          </p:txBody>
        </p:sp>
        <p:sp>
          <p:nvSpPr>
            <p:cNvPr id="122904" name="Line 23"/>
            <p:cNvSpPr>
              <a:spLocks noChangeShapeType="1"/>
            </p:cNvSpPr>
            <p:nvPr/>
          </p:nvSpPr>
          <p:spPr bwMode="auto">
            <a:xfrm>
              <a:off x="3453" y="177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Line 24"/>
            <p:cNvSpPr>
              <a:spLocks noChangeShapeType="1"/>
            </p:cNvSpPr>
            <p:nvPr/>
          </p:nvSpPr>
          <p:spPr bwMode="auto">
            <a:xfrm>
              <a:off x="3457" y="199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Line 25"/>
            <p:cNvSpPr>
              <a:spLocks noChangeShapeType="1"/>
            </p:cNvSpPr>
            <p:nvPr/>
          </p:nvSpPr>
          <p:spPr bwMode="auto">
            <a:xfrm>
              <a:off x="3453" y="2214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Line 26"/>
            <p:cNvSpPr>
              <a:spLocks noChangeShapeType="1"/>
            </p:cNvSpPr>
            <p:nvPr/>
          </p:nvSpPr>
          <p:spPr bwMode="auto">
            <a:xfrm>
              <a:off x="3461" y="2433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Rectangle 27"/>
            <p:cNvSpPr>
              <a:spLocks noChangeArrowheads="1"/>
            </p:cNvSpPr>
            <p:nvPr/>
          </p:nvSpPr>
          <p:spPr bwMode="auto">
            <a:xfrm>
              <a:off x="268" y="2476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09" name="Rectangle 28"/>
            <p:cNvSpPr>
              <a:spLocks noChangeArrowheads="1"/>
            </p:cNvSpPr>
            <p:nvPr/>
          </p:nvSpPr>
          <p:spPr bwMode="auto">
            <a:xfrm>
              <a:off x="268" y="2256"/>
              <a:ext cx="5293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10" name="Rectangle 29"/>
            <p:cNvSpPr>
              <a:spLocks noChangeArrowheads="1"/>
            </p:cNvSpPr>
            <p:nvPr/>
          </p:nvSpPr>
          <p:spPr bwMode="auto">
            <a:xfrm>
              <a:off x="268" y="2050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11" name="Rectangle 30"/>
            <p:cNvSpPr>
              <a:spLocks noChangeArrowheads="1"/>
            </p:cNvSpPr>
            <p:nvPr/>
          </p:nvSpPr>
          <p:spPr bwMode="auto">
            <a:xfrm>
              <a:off x="268" y="1830"/>
              <a:ext cx="5286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12" name="Rectangle 31"/>
            <p:cNvSpPr>
              <a:spLocks noChangeArrowheads="1"/>
            </p:cNvSpPr>
            <p:nvPr/>
          </p:nvSpPr>
          <p:spPr bwMode="auto">
            <a:xfrm>
              <a:off x="268" y="1617"/>
              <a:ext cx="5287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13" name="Text Box 32"/>
            <p:cNvSpPr txBox="1">
              <a:spLocks noChangeArrowheads="1"/>
            </p:cNvSpPr>
            <p:nvPr/>
          </p:nvSpPr>
          <p:spPr bwMode="auto">
            <a:xfrm>
              <a:off x="4776" y="1588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ticket</a:t>
              </a:r>
            </a:p>
          </p:txBody>
        </p:sp>
        <p:sp>
          <p:nvSpPr>
            <p:cNvPr id="122914" name="Text Box 33"/>
            <p:cNvSpPr txBox="1">
              <a:spLocks noChangeArrowheads="1"/>
            </p:cNvSpPr>
            <p:nvPr/>
          </p:nvSpPr>
          <p:spPr bwMode="auto">
            <a:xfrm>
              <a:off x="4774" y="1801"/>
              <a:ext cx="48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baggage</a:t>
              </a:r>
            </a:p>
          </p:txBody>
        </p:sp>
        <p:sp>
          <p:nvSpPr>
            <p:cNvPr id="122915" name="Text Box 34"/>
            <p:cNvSpPr txBox="1">
              <a:spLocks noChangeArrowheads="1"/>
            </p:cNvSpPr>
            <p:nvPr/>
          </p:nvSpPr>
          <p:spPr bwMode="auto">
            <a:xfrm>
              <a:off x="4772" y="2013"/>
              <a:ext cx="3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gate</a:t>
              </a:r>
            </a:p>
          </p:txBody>
        </p:sp>
        <p:sp>
          <p:nvSpPr>
            <p:cNvPr id="122916" name="Text Box 35"/>
            <p:cNvSpPr txBox="1">
              <a:spLocks noChangeArrowheads="1"/>
            </p:cNvSpPr>
            <p:nvPr/>
          </p:nvSpPr>
          <p:spPr bwMode="auto">
            <a:xfrm>
              <a:off x="4767" y="2225"/>
              <a:ext cx="7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takeoff/landing</a:t>
              </a:r>
            </a:p>
          </p:txBody>
        </p:sp>
        <p:sp>
          <p:nvSpPr>
            <p:cNvPr id="122917" name="Text Box 36"/>
            <p:cNvSpPr txBox="1">
              <a:spLocks noChangeArrowheads="1"/>
            </p:cNvSpPr>
            <p:nvPr/>
          </p:nvSpPr>
          <p:spPr bwMode="auto">
            <a:xfrm>
              <a:off x="4769" y="2444"/>
              <a:ext cx="7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airplane routing</a:t>
              </a:r>
            </a:p>
          </p:txBody>
        </p:sp>
      </p:grpSp>
      <p:sp>
        <p:nvSpPr>
          <p:cNvPr id="122884" name="Rectangle 39"/>
          <p:cNvSpPr>
            <a:spLocks noGrp="1" noChangeArrowheads="1"/>
          </p:cNvSpPr>
          <p:nvPr>
            <p:ph type="title" idx="4294967295"/>
          </p:nvPr>
        </p:nvSpPr>
        <p:spPr>
          <a:xfrm>
            <a:off x="319088" y="31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Layering of airline functionality</a:t>
            </a:r>
          </a:p>
        </p:txBody>
      </p:sp>
      <p:sp>
        <p:nvSpPr>
          <p:cNvPr id="122885" name="Rectangle 40"/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4441825"/>
            <a:ext cx="7613650" cy="1763713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layers:</a:t>
            </a:r>
            <a:r>
              <a:rPr lang="en-US" altLang="en-US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>
                <a:ea typeface="ＭＳ Ｐゴシック" charset="-128"/>
              </a:rPr>
              <a:t>each layer implements a service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itchFamily="34" charset="0"/>
              </a:rPr>
              <a:t>via its own internal-layer actions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itchFamily="34" charset="0"/>
              </a:rPr>
              <a:t>relying on services provided by layer below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>
              <a:ea typeface="ＭＳ Ｐゴシック" charset="-128"/>
            </a:endParaRPr>
          </a:p>
        </p:txBody>
      </p:sp>
      <p:sp>
        <p:nvSpPr>
          <p:cNvPr id="1228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019E4D81-C40E-4526-BD38-6AFEB0608EFD}" type="slidenum">
              <a:rPr lang="en-US" altLang="en-US" sz="1200">
                <a:latin typeface="Tahoma" pitchFamily="34" charset="0"/>
              </a:rPr>
              <a:pPr/>
              <a:t>60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24930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022350"/>
            <a:ext cx="329882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Why layering?</a:t>
            </a:r>
          </a:p>
        </p:txBody>
      </p:sp>
      <p:sp>
        <p:nvSpPr>
          <p:cNvPr id="13824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46100" y="1435100"/>
            <a:ext cx="7772400" cy="4648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dirty="0">
                <a:ea typeface="ＭＳ Ｐゴシック" charset="-128"/>
              </a:rPr>
              <a:t>dealing with complex systems:</a:t>
            </a:r>
          </a:p>
          <a:p>
            <a:pPr eaLnBrk="1" hangingPunct="1"/>
            <a:r>
              <a:rPr lang="en-US" altLang="en-US" dirty="0">
                <a:ea typeface="ＭＳ Ｐゴシック" charset="-128"/>
              </a:rPr>
              <a:t>explicit structure allows identification, relationship of complex system’</a:t>
            </a:r>
            <a:r>
              <a:rPr lang="en-US" altLang="ja-JP" dirty="0">
                <a:ea typeface="ＭＳ Ｐゴシック" charset="-128"/>
              </a:rPr>
              <a:t>s pieces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layered </a:t>
            </a:r>
            <a:r>
              <a:rPr lang="en-US" altLang="en-US" i="1" dirty="0">
                <a:solidFill>
                  <a:srgbClr val="CC0000"/>
                </a:solidFill>
                <a:ea typeface="Arial" pitchFamily="34" charset="0"/>
              </a:rPr>
              <a:t>reference model</a:t>
            </a:r>
            <a:r>
              <a:rPr lang="en-US" altLang="en-US" dirty="0">
                <a:ea typeface="Arial" pitchFamily="34" charset="0"/>
              </a:rPr>
              <a:t> for discussion</a:t>
            </a:r>
          </a:p>
          <a:p>
            <a:pPr eaLnBrk="1" hangingPunct="1"/>
            <a:r>
              <a:rPr lang="en-US" altLang="en-US" dirty="0">
                <a:ea typeface="ＭＳ Ｐゴシック" charset="-128"/>
              </a:rPr>
              <a:t>modularization eases maintenance, updating of system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change of implementation of layer’</a:t>
            </a:r>
            <a:r>
              <a:rPr lang="en-US" altLang="ja-JP" dirty="0">
                <a:ea typeface="ＭＳ Ｐゴシック" charset="-128"/>
              </a:rPr>
              <a:t>s service transparent to rest of system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e.g., change in gate procedure doesn</a:t>
            </a:r>
            <a:r>
              <a:rPr lang="en-US" altLang="en-US" dirty="0">
                <a:ea typeface="ＭＳ Ｐゴシック" charset="-128"/>
              </a:rPr>
              <a:t>’</a:t>
            </a:r>
            <a:r>
              <a:rPr lang="en-US" altLang="ja-JP" dirty="0">
                <a:ea typeface="ＭＳ Ｐゴシック" charset="-128"/>
              </a:rPr>
              <a:t>t affect rest of system</a:t>
            </a:r>
          </a:p>
          <a:p>
            <a:pPr eaLnBrk="1" hangingPunct="1"/>
            <a:r>
              <a:rPr lang="en-US" altLang="en-US" dirty="0">
                <a:ea typeface="ＭＳ Ｐゴシック" charset="-128"/>
              </a:rPr>
              <a:t>layering considered harmful?</a:t>
            </a:r>
          </a:p>
        </p:txBody>
      </p:sp>
      <p:sp>
        <p:nvSpPr>
          <p:cNvPr id="12493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571183D9-0E3D-4275-88F8-B0698751DEFB}" type="slidenum">
              <a:rPr lang="en-US" altLang="en-US" sz="1200">
                <a:latin typeface="Tahoma" pitchFamily="34" charset="0"/>
              </a:rPr>
              <a:pPr/>
              <a:t>61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26978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7312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9" name="Rectangle 2"/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26980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33388" y="114300"/>
            <a:ext cx="7772400" cy="10287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Internet protocol stack</a:t>
            </a:r>
          </a:p>
        </p:txBody>
      </p:sp>
      <p:sp>
        <p:nvSpPr>
          <p:cNvPr id="1402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7050" y="1333500"/>
            <a:ext cx="5554663" cy="4648200"/>
          </a:xfrm>
        </p:spPr>
        <p:txBody>
          <a:bodyPr/>
          <a:lstStyle/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application:</a:t>
            </a:r>
            <a:r>
              <a:rPr lang="en-US" altLang="en-US" dirty="0">
                <a:ea typeface="ＭＳ Ｐゴシック" charset="-128"/>
              </a:rPr>
              <a:t> supporting network applications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>
                <a:ea typeface="Arial" pitchFamily="34" charset="0"/>
              </a:rPr>
              <a:t>FTP, SMTP, HTTP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transport:</a:t>
            </a:r>
            <a:r>
              <a:rPr lang="en-US" altLang="en-US" dirty="0">
                <a:ea typeface="ＭＳ Ｐゴシック" charset="-128"/>
              </a:rPr>
              <a:t> process-to-process data transfer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>
                <a:ea typeface="Arial" pitchFamily="34" charset="0"/>
              </a:rPr>
              <a:t>TCP, </a:t>
            </a:r>
            <a:r>
              <a:rPr lang="en-US" altLang="en-US" dirty="0" err="1">
                <a:ea typeface="Arial" pitchFamily="34" charset="0"/>
              </a:rPr>
              <a:t>UDP</a:t>
            </a:r>
            <a:endParaRPr lang="en-US" altLang="en-US" dirty="0">
              <a:ea typeface="Arial" pitchFamily="34" charset="0"/>
            </a:endParaRP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network:</a:t>
            </a:r>
            <a:r>
              <a:rPr lang="en-US" altLang="en-US" dirty="0">
                <a:ea typeface="ＭＳ Ｐゴシック" charset="-128"/>
              </a:rPr>
              <a:t> routing of datagrams from source to destination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>
                <a:ea typeface="Arial" pitchFamily="34" charset="0"/>
              </a:rPr>
              <a:t>IP, routing protocols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link:</a:t>
            </a:r>
            <a:r>
              <a:rPr lang="en-US" altLang="en-US" dirty="0">
                <a:ea typeface="ＭＳ Ｐゴシック" charset="-128"/>
              </a:rPr>
              <a:t> data transfer between neighboring  network elements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>
                <a:ea typeface="Arial" pitchFamily="34" charset="0"/>
              </a:rPr>
              <a:t>Ethernet, 802.111 (</a:t>
            </a:r>
            <a:r>
              <a:rPr lang="en-US" altLang="en-US" dirty="0" err="1">
                <a:ea typeface="Arial" pitchFamily="34" charset="0"/>
              </a:rPr>
              <a:t>WiFi</a:t>
            </a:r>
            <a:r>
              <a:rPr lang="en-US" altLang="en-US" dirty="0">
                <a:ea typeface="Arial" pitchFamily="34" charset="0"/>
              </a:rPr>
              <a:t>), PPP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physical:</a:t>
            </a:r>
            <a:r>
              <a:rPr lang="en-US" altLang="en-US" dirty="0">
                <a:ea typeface="ＭＳ Ｐゴシック" charset="-128"/>
              </a:rPr>
              <a:t> bits “</a:t>
            </a:r>
            <a:r>
              <a:rPr lang="en-US" altLang="ja-JP" dirty="0">
                <a:ea typeface="ＭＳ Ｐゴシック" charset="-128"/>
              </a:rPr>
              <a:t>on the wire”</a:t>
            </a:r>
          </a:p>
          <a:p>
            <a:pPr marL="287338" indent="-287338" eaLnBrk="1" hangingPunct="1">
              <a:lnSpc>
                <a:spcPct val="80000"/>
              </a:lnSpc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126982" name="Rectangle 6"/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26983" name="Text Box 7"/>
          <p:cNvSpPr txBox="1">
            <a:spLocks noChangeArrowheads="1"/>
          </p:cNvSpPr>
          <p:nvPr/>
        </p:nvSpPr>
        <p:spPr bwMode="auto">
          <a:xfrm>
            <a:off x="6562725" y="1920875"/>
            <a:ext cx="1644650" cy="337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application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transport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network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link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physical</a:t>
            </a:r>
          </a:p>
        </p:txBody>
      </p:sp>
      <p:sp>
        <p:nvSpPr>
          <p:cNvPr id="126984" name="Line 8"/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5" name="Line 9"/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6" name="Line 10"/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7" name="Line 11"/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C7B7A613-08AA-4A46-B2E8-535B95DBCE3C}" type="slidenum">
              <a:rPr lang="en-US" altLang="en-US" sz="1200">
                <a:latin typeface="Tahoma" pitchFamily="34" charset="0"/>
              </a:rPr>
              <a:pPr/>
              <a:t>62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29026" name="Rectangle 2"/>
          <p:cNvSpPr>
            <a:spLocks noChangeArrowheads="1"/>
          </p:cNvSpPr>
          <p:nvPr/>
        </p:nvSpPr>
        <p:spPr bwMode="auto">
          <a:xfrm>
            <a:off x="6505575" y="16383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129027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0050" y="85725"/>
            <a:ext cx="6503988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ISO/OSI reference model</a:t>
            </a:r>
          </a:p>
        </p:txBody>
      </p:sp>
      <p:sp>
        <p:nvSpPr>
          <p:cNvPr id="129028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84200" y="1422400"/>
            <a:ext cx="515461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presentation:</a:t>
            </a:r>
            <a:r>
              <a:rPr lang="en-US" altLang="en-US" dirty="0">
                <a:ea typeface="ＭＳ Ｐゴシック" charset="-128"/>
              </a:rPr>
              <a:t> allow applications to interpret meaning of data, e.g., encryption, compression, machine-specific conventions</a:t>
            </a:r>
          </a:p>
          <a:p>
            <a:pPr marL="287338" indent="-287338" eaLnBrk="1" hangingPunct="1"/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session:</a:t>
            </a:r>
            <a:r>
              <a:rPr lang="en-US" altLang="en-US" dirty="0">
                <a:ea typeface="ＭＳ Ｐゴシック" charset="-128"/>
              </a:rPr>
              <a:t> synchronization, </a:t>
            </a:r>
            <a:r>
              <a:rPr lang="en-US" altLang="en-US" dirty="0" err="1">
                <a:ea typeface="ＭＳ Ｐゴシック" charset="-128"/>
              </a:rPr>
              <a:t>checkpointing</a:t>
            </a:r>
            <a:r>
              <a:rPr lang="en-US" altLang="en-US" dirty="0">
                <a:ea typeface="ＭＳ Ｐゴシック" charset="-128"/>
              </a:rPr>
              <a:t>, recovery of data exchange</a:t>
            </a:r>
          </a:p>
          <a:p>
            <a:pPr marL="287338" indent="-287338" eaLnBrk="1" hangingPunct="1"/>
            <a:r>
              <a:rPr lang="en-US" altLang="en-US" dirty="0">
                <a:ea typeface="ＭＳ Ｐゴシック" charset="-128"/>
              </a:rPr>
              <a:t>Internet stack “</a:t>
            </a:r>
            <a:r>
              <a:rPr lang="en-US" altLang="ja-JP" dirty="0">
                <a:ea typeface="ＭＳ Ｐゴシック" charset="-128"/>
              </a:rPr>
              <a:t>missing” these layers!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these services, </a:t>
            </a:r>
            <a:r>
              <a:rPr lang="en-US" altLang="en-US" i="1" dirty="0">
                <a:ea typeface="Arial" pitchFamily="34" charset="0"/>
              </a:rPr>
              <a:t>if needed,</a:t>
            </a:r>
            <a:r>
              <a:rPr lang="en-US" altLang="en-US" dirty="0">
                <a:ea typeface="Arial" pitchFamily="34" charset="0"/>
              </a:rPr>
              <a:t> must be implemented in application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are they needed?</a:t>
            </a:r>
          </a:p>
        </p:txBody>
      </p:sp>
      <p:sp>
        <p:nvSpPr>
          <p:cNvPr id="129029" name="Rectangle 6"/>
          <p:cNvSpPr>
            <a:spLocks noChangeArrowheads="1"/>
          </p:cNvSpPr>
          <p:nvPr/>
        </p:nvSpPr>
        <p:spPr bwMode="auto">
          <a:xfrm>
            <a:off x="6391275" y="1774825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129030" name="Text Box 7"/>
          <p:cNvSpPr txBox="1">
            <a:spLocks noChangeArrowheads="1"/>
          </p:cNvSpPr>
          <p:nvPr/>
        </p:nvSpPr>
        <p:spPr bwMode="auto">
          <a:xfrm>
            <a:off x="6348413" y="1946275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physical</a:t>
            </a:r>
          </a:p>
        </p:txBody>
      </p:sp>
      <p:sp>
        <p:nvSpPr>
          <p:cNvPr id="129031" name="Line 8"/>
          <p:cNvSpPr>
            <a:spLocks noChangeShapeType="1"/>
          </p:cNvSpPr>
          <p:nvPr/>
        </p:nvSpPr>
        <p:spPr bwMode="auto">
          <a:xfrm>
            <a:off x="6370638" y="236696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2" name="Line 9"/>
          <p:cNvSpPr>
            <a:spLocks noChangeShapeType="1"/>
          </p:cNvSpPr>
          <p:nvPr/>
        </p:nvSpPr>
        <p:spPr bwMode="auto">
          <a:xfrm>
            <a:off x="6384925" y="33432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3" name="Line 10"/>
          <p:cNvSpPr>
            <a:spLocks noChangeShapeType="1"/>
          </p:cNvSpPr>
          <p:nvPr/>
        </p:nvSpPr>
        <p:spPr bwMode="auto">
          <a:xfrm>
            <a:off x="6384925" y="3883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4" name="Line 11"/>
          <p:cNvSpPr>
            <a:spLocks noChangeShapeType="1"/>
          </p:cNvSpPr>
          <p:nvPr/>
        </p:nvSpPr>
        <p:spPr bwMode="auto">
          <a:xfrm>
            <a:off x="6386513" y="4899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5" name="Line 12"/>
          <p:cNvSpPr>
            <a:spLocks noChangeShapeType="1"/>
          </p:cNvSpPr>
          <p:nvPr/>
        </p:nvSpPr>
        <p:spPr bwMode="auto">
          <a:xfrm>
            <a:off x="6370638" y="44164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6" name="Line 13"/>
          <p:cNvSpPr>
            <a:spLocks noChangeShapeType="1"/>
          </p:cNvSpPr>
          <p:nvPr/>
        </p:nvSpPr>
        <p:spPr bwMode="auto">
          <a:xfrm>
            <a:off x="6369050" y="28860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037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895350"/>
            <a:ext cx="59880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6047B1A-D2B5-4717-AE48-E1B602F035D2}" type="slidenum">
              <a:rPr lang="en-US" altLang="en-US" sz="1200">
                <a:latin typeface="Tahoma" pitchFamily="34" charset="0"/>
              </a:rPr>
              <a:pPr/>
              <a:t>63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Freeform 99"/>
          <p:cNvSpPr>
            <a:spLocks/>
          </p:cNvSpPr>
          <p:nvPr/>
        </p:nvSpPr>
        <p:spPr bwMode="auto">
          <a:xfrm>
            <a:off x="6978650" y="4156075"/>
            <a:ext cx="655638" cy="1135063"/>
          </a:xfrm>
          <a:custGeom>
            <a:avLst/>
            <a:gdLst>
              <a:gd name="T0" fmla="*/ 2147483647 w 413"/>
              <a:gd name="T1" fmla="*/ 2147483647 h 715"/>
              <a:gd name="T2" fmla="*/ 2147483647 w 413"/>
              <a:gd name="T3" fmla="*/ 0 h 715"/>
              <a:gd name="T4" fmla="*/ 0 w 413"/>
              <a:gd name="T5" fmla="*/ 2147483647 h 715"/>
              <a:gd name="T6" fmla="*/ 2147483647 w 413"/>
              <a:gd name="T7" fmla="*/ 2147483647 h 715"/>
              <a:gd name="T8" fmla="*/ 2147483647 w 413"/>
              <a:gd name="T9" fmla="*/ 2147483647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4" name="Group 347"/>
          <p:cNvGrpSpPr>
            <a:grpSpLocks/>
          </p:cNvGrpSpPr>
          <p:nvPr/>
        </p:nvGrpSpPr>
        <p:grpSpPr bwMode="auto">
          <a:xfrm>
            <a:off x="7580313" y="4918075"/>
            <a:ext cx="984250" cy="600075"/>
            <a:chOff x="1871277" y="1576300"/>
            <a:chExt cx="1128371" cy="437861"/>
          </a:xfrm>
        </p:grpSpPr>
        <p:sp>
          <p:nvSpPr>
            <p:cNvPr id="146" name="Oval 14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7" name="Rectangle 146"/>
            <p:cNvSpPr/>
            <p:nvPr/>
          </p:nvSpPr>
          <p:spPr bwMode="auto">
            <a:xfrm>
              <a:off x="1871277" y="1739629"/>
              <a:ext cx="1128371" cy="1158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8" name="Oval 14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Freeform 148"/>
            <p:cNvSpPr/>
            <p:nvPr/>
          </p:nvSpPr>
          <p:spPr bwMode="auto">
            <a:xfrm>
              <a:off x="2158830" y="1673602"/>
              <a:ext cx="549626" cy="16101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3" name="Straight Connector 152"/>
            <p:cNvCxnSpPr>
              <a:cxnSpLocks noChangeShapeType="1"/>
              <a:endCxn id="14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" name="Straight Connector 15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107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31076" name="Picture 19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3175" y="795338"/>
            <a:ext cx="3370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7" name="Freeform 3"/>
          <p:cNvSpPr>
            <a:spLocks/>
          </p:cNvSpPr>
          <p:nvPr/>
        </p:nvSpPr>
        <p:spPr bwMode="auto">
          <a:xfrm>
            <a:off x="7129463" y="2246313"/>
            <a:ext cx="638175" cy="852487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8" name="Group 180"/>
          <p:cNvGrpSpPr>
            <a:grpSpLocks/>
          </p:cNvGrpSpPr>
          <p:nvPr/>
        </p:nvGrpSpPr>
        <p:grpSpPr bwMode="auto">
          <a:xfrm>
            <a:off x="7329488" y="2754313"/>
            <a:ext cx="1052512" cy="355600"/>
            <a:chOff x="4410" y="1365"/>
            <a:chExt cx="663" cy="224"/>
          </a:xfrm>
        </p:grpSpPr>
        <p:sp>
          <p:nvSpPr>
            <p:cNvPr id="131205" name="Rectangle 181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6" name="AutoShape 182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7" name="Freeform 183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208" name="Freeform 184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1209" name="Freeform 185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079" name="Freeform 2"/>
          <p:cNvSpPr>
            <a:spLocks/>
          </p:cNvSpPr>
          <p:nvPr/>
        </p:nvSpPr>
        <p:spPr bwMode="auto">
          <a:xfrm>
            <a:off x="3817938" y="1447800"/>
            <a:ext cx="4048125" cy="3833813"/>
          </a:xfrm>
          <a:custGeom>
            <a:avLst/>
            <a:gdLst>
              <a:gd name="T0" fmla="*/ 2147483647 w 2550"/>
              <a:gd name="T1" fmla="*/ 0 h 2415"/>
              <a:gd name="T2" fmla="*/ 2147483647 w 2550"/>
              <a:gd name="T3" fmla="*/ 0 h 2415"/>
              <a:gd name="T4" fmla="*/ 2147483647 w 2550"/>
              <a:gd name="T5" fmla="*/ 2147483647 h 2415"/>
              <a:gd name="T6" fmla="*/ 0 w 2550"/>
              <a:gd name="T7" fmla="*/ 2147483647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0" name="Text Box 8"/>
          <p:cNvSpPr txBox="1">
            <a:spLocks noChangeArrowheads="1"/>
          </p:cNvSpPr>
          <p:nvPr/>
        </p:nvSpPr>
        <p:spPr bwMode="auto">
          <a:xfrm>
            <a:off x="2716213" y="22383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rgbClr val="000099"/>
                </a:solidFill>
              </a:rPr>
              <a:t>source</a:t>
            </a:r>
          </a:p>
        </p:txBody>
      </p:sp>
      <p:sp>
        <p:nvSpPr>
          <p:cNvPr id="131081" name="Freeform 10"/>
          <p:cNvSpPr>
            <a:spLocks/>
          </p:cNvSpPr>
          <p:nvPr/>
        </p:nvSpPr>
        <p:spPr bwMode="auto">
          <a:xfrm>
            <a:off x="3868738" y="650875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2" name="Rectangle 23"/>
          <p:cNvSpPr>
            <a:spLocks noChangeArrowheads="1"/>
          </p:cNvSpPr>
          <p:nvPr/>
        </p:nvSpPr>
        <p:spPr bwMode="auto">
          <a:xfrm>
            <a:off x="2644775" y="6604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83" name="Rectangle 24"/>
          <p:cNvSpPr>
            <a:spLocks noChangeArrowheads="1"/>
          </p:cNvSpPr>
          <p:nvPr/>
        </p:nvSpPr>
        <p:spPr bwMode="auto">
          <a:xfrm>
            <a:off x="2597150" y="7318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84" name="Line 25"/>
          <p:cNvSpPr>
            <a:spLocks noChangeShapeType="1"/>
          </p:cNvSpPr>
          <p:nvPr/>
        </p:nvSpPr>
        <p:spPr bwMode="auto">
          <a:xfrm>
            <a:off x="2597150" y="10493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5" name="Text Box 26"/>
          <p:cNvSpPr txBox="1">
            <a:spLocks noChangeArrowheads="1"/>
          </p:cNvSpPr>
          <p:nvPr/>
        </p:nvSpPr>
        <p:spPr bwMode="auto">
          <a:xfrm>
            <a:off x="2554288" y="6985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86" name="Line 27"/>
          <p:cNvSpPr>
            <a:spLocks noChangeShapeType="1"/>
          </p:cNvSpPr>
          <p:nvPr/>
        </p:nvSpPr>
        <p:spPr bwMode="auto">
          <a:xfrm>
            <a:off x="2605088" y="13700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7" name="Line 28"/>
          <p:cNvSpPr>
            <a:spLocks noChangeShapeType="1"/>
          </p:cNvSpPr>
          <p:nvPr/>
        </p:nvSpPr>
        <p:spPr bwMode="auto">
          <a:xfrm>
            <a:off x="2609850" y="16510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8" name="Line 29"/>
          <p:cNvSpPr>
            <a:spLocks noChangeShapeType="1"/>
          </p:cNvSpPr>
          <p:nvPr/>
        </p:nvSpPr>
        <p:spPr bwMode="auto">
          <a:xfrm>
            <a:off x="2609850" y="19272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1219200" y="1368425"/>
            <a:ext cx="1208088" cy="303213"/>
            <a:chOff x="501" y="1990"/>
            <a:chExt cx="761" cy="191"/>
          </a:xfrm>
        </p:grpSpPr>
        <p:sp>
          <p:nvSpPr>
            <p:cNvPr id="131199" name="Rectangle 40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0" name="Rectangle 41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201" name="Rectangle 42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202" name="Rectangle 43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203" name="Line 44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4" name="Line 45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395288" y="996950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segment</a:t>
            </a:r>
          </a:p>
        </p:txBody>
      </p:sp>
      <p:grpSp>
        <p:nvGrpSpPr>
          <p:cNvPr id="6" name="Group 178"/>
          <p:cNvGrpSpPr>
            <a:grpSpLocks/>
          </p:cNvGrpSpPr>
          <p:nvPr/>
        </p:nvGrpSpPr>
        <p:grpSpPr bwMode="auto">
          <a:xfrm>
            <a:off x="1533525" y="1033463"/>
            <a:ext cx="301625" cy="292100"/>
            <a:chOff x="1962" y="2058"/>
            <a:chExt cx="190" cy="184"/>
          </a:xfrm>
        </p:grpSpPr>
        <p:sp>
          <p:nvSpPr>
            <p:cNvPr id="131197" name="Rectangle 47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98" name="Rectangle 48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</p:grpSp>
      <p:sp>
        <p:nvSpPr>
          <p:cNvPr id="112644" name="Text Box 4"/>
          <p:cNvSpPr txBox="1">
            <a:spLocks noChangeArrowheads="1"/>
          </p:cNvSpPr>
          <p:nvPr/>
        </p:nvSpPr>
        <p:spPr bwMode="auto">
          <a:xfrm>
            <a:off x="195263" y="1336675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datagram</a:t>
            </a:r>
          </a:p>
        </p:txBody>
      </p:sp>
      <p:sp>
        <p:nvSpPr>
          <p:cNvPr id="131093" name="Text Box 54"/>
          <p:cNvSpPr txBox="1">
            <a:spLocks noChangeArrowheads="1"/>
          </p:cNvSpPr>
          <p:nvPr/>
        </p:nvSpPr>
        <p:spPr bwMode="auto">
          <a:xfrm>
            <a:off x="1547813" y="4157663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 i="1">
                <a:solidFill>
                  <a:srgbClr val="000099"/>
                </a:solidFill>
              </a:rPr>
              <a:t>destination</a:t>
            </a:r>
          </a:p>
        </p:txBody>
      </p:sp>
      <p:sp>
        <p:nvSpPr>
          <p:cNvPr id="131094" name="Freeform 56"/>
          <p:cNvSpPr>
            <a:spLocks/>
          </p:cNvSpPr>
          <p:nvPr/>
        </p:nvSpPr>
        <p:spPr bwMode="auto">
          <a:xfrm>
            <a:off x="2979738" y="4540250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5" name="Rectangle 57"/>
          <p:cNvSpPr>
            <a:spLocks noChangeArrowheads="1"/>
          </p:cNvSpPr>
          <p:nvPr/>
        </p:nvSpPr>
        <p:spPr bwMode="auto">
          <a:xfrm>
            <a:off x="1755775" y="45466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96" name="Rectangle 58"/>
          <p:cNvSpPr>
            <a:spLocks noChangeArrowheads="1"/>
          </p:cNvSpPr>
          <p:nvPr/>
        </p:nvSpPr>
        <p:spPr bwMode="auto">
          <a:xfrm>
            <a:off x="1708150" y="46180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97" name="Line 59"/>
          <p:cNvSpPr>
            <a:spLocks noChangeShapeType="1"/>
          </p:cNvSpPr>
          <p:nvPr/>
        </p:nvSpPr>
        <p:spPr bwMode="auto">
          <a:xfrm>
            <a:off x="1708150" y="49355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8" name="Text Box 60"/>
          <p:cNvSpPr txBox="1">
            <a:spLocks noChangeArrowheads="1"/>
          </p:cNvSpPr>
          <p:nvPr/>
        </p:nvSpPr>
        <p:spPr bwMode="auto">
          <a:xfrm>
            <a:off x="1665288" y="45847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99" name="Line 61"/>
          <p:cNvSpPr>
            <a:spLocks noChangeShapeType="1"/>
          </p:cNvSpPr>
          <p:nvPr/>
        </p:nvSpPr>
        <p:spPr bwMode="auto">
          <a:xfrm>
            <a:off x="1716088" y="52562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0" name="Line 62"/>
          <p:cNvSpPr>
            <a:spLocks noChangeShapeType="1"/>
          </p:cNvSpPr>
          <p:nvPr/>
        </p:nvSpPr>
        <p:spPr bwMode="auto">
          <a:xfrm>
            <a:off x="1720850" y="55372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Line 63"/>
          <p:cNvSpPr>
            <a:spLocks noChangeShapeType="1"/>
          </p:cNvSpPr>
          <p:nvPr/>
        </p:nvSpPr>
        <p:spPr bwMode="auto">
          <a:xfrm>
            <a:off x="1720850" y="58134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52400" y="4610100"/>
            <a:ext cx="1479550" cy="1220788"/>
            <a:chOff x="152400" y="4610100"/>
            <a:chExt cx="1479550" cy="1220788"/>
          </a:xfrm>
        </p:grpSpPr>
        <p:grpSp>
          <p:nvGrpSpPr>
            <p:cNvPr id="131173" name="Group 64"/>
            <p:cNvGrpSpPr>
              <a:grpSpLocks/>
            </p:cNvGrpSpPr>
            <p:nvPr/>
          </p:nvGrpSpPr>
          <p:grpSpPr bwMode="auto">
            <a:xfrm>
              <a:off x="152400" y="5527675"/>
              <a:ext cx="1479550" cy="303213"/>
              <a:chOff x="332" y="2224"/>
              <a:chExt cx="932" cy="191"/>
            </a:xfrm>
          </p:grpSpPr>
          <p:sp>
            <p:nvSpPr>
              <p:cNvPr id="131189" name="Rectangle 65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90" name="Rectangle 66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91" name="Rectangle 67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92" name="Rectangle 68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93" name="Rectangle 69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94" name="Line 70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5" name="Line 71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6" name="Line 72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4" name="Group 73"/>
            <p:cNvGrpSpPr>
              <a:grpSpLocks/>
            </p:cNvGrpSpPr>
            <p:nvPr/>
          </p:nvGrpSpPr>
          <p:grpSpPr bwMode="auto">
            <a:xfrm>
              <a:off x="420688" y="5229225"/>
              <a:ext cx="1208087" cy="303213"/>
              <a:chOff x="501" y="1990"/>
              <a:chExt cx="761" cy="191"/>
            </a:xfrm>
          </p:grpSpPr>
          <p:sp>
            <p:nvSpPr>
              <p:cNvPr id="131183" name="Rectangle 74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4" name="Rectangle 75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5" name="Rectangle 76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86" name="Rectangle 77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7" name="Line 78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88" name="Line 79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5" name="Group 80"/>
            <p:cNvGrpSpPr>
              <a:grpSpLocks/>
            </p:cNvGrpSpPr>
            <p:nvPr/>
          </p:nvGrpSpPr>
          <p:grpSpPr bwMode="auto">
            <a:xfrm>
              <a:off x="723900" y="4921250"/>
              <a:ext cx="890588" cy="303213"/>
              <a:chOff x="645" y="1734"/>
              <a:chExt cx="561" cy="191"/>
            </a:xfrm>
          </p:grpSpPr>
          <p:sp>
            <p:nvSpPr>
              <p:cNvPr id="131179" name="Rectangle 81"/>
              <p:cNvSpPr>
                <a:spLocks noChangeArrowheads="1"/>
              </p:cNvSpPr>
              <p:nvPr/>
            </p:nvSpPr>
            <p:spPr bwMode="auto">
              <a:xfrm>
                <a:off x="645" y="1751"/>
                <a:ext cx="4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0" name="Rectangle 82"/>
              <p:cNvSpPr>
                <a:spLocks noChangeArrowheads="1"/>
              </p:cNvSpPr>
              <p:nvPr/>
            </p:nvSpPr>
            <p:spPr bwMode="auto">
              <a:xfrm>
                <a:off x="648" y="173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1" name="Rectangle 83"/>
              <p:cNvSpPr>
                <a:spLocks noChangeArrowheads="1"/>
              </p:cNvSpPr>
              <p:nvPr/>
            </p:nvSpPr>
            <p:spPr bwMode="auto">
              <a:xfrm>
                <a:off x="778" y="173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2" name="Line 84"/>
              <p:cNvSpPr>
                <a:spLocks noChangeShapeType="1"/>
              </p:cNvSpPr>
              <p:nvPr/>
            </p:nvSpPr>
            <p:spPr bwMode="auto">
              <a:xfrm>
                <a:off x="824" y="175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6" name="Group 85"/>
            <p:cNvGrpSpPr>
              <a:grpSpLocks/>
            </p:cNvGrpSpPr>
            <p:nvPr/>
          </p:nvGrpSpPr>
          <p:grpSpPr bwMode="auto">
            <a:xfrm>
              <a:off x="930275" y="4610100"/>
              <a:ext cx="679450" cy="301625"/>
              <a:chOff x="780" y="1553"/>
              <a:chExt cx="428" cy="190"/>
            </a:xfrm>
          </p:grpSpPr>
          <p:sp>
            <p:nvSpPr>
              <p:cNvPr id="131177" name="Rectangle 86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78" name="Rectangle 87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131103" name="Group 88"/>
          <p:cNvGrpSpPr>
            <a:grpSpLocks/>
          </p:cNvGrpSpPr>
          <p:nvPr/>
        </p:nvGrpSpPr>
        <p:grpSpPr bwMode="auto">
          <a:xfrm>
            <a:off x="5654675" y="4164013"/>
            <a:ext cx="1387475" cy="1035050"/>
            <a:chOff x="3601" y="168"/>
            <a:chExt cx="874" cy="652"/>
          </a:xfrm>
        </p:grpSpPr>
        <p:sp>
          <p:nvSpPr>
            <p:cNvPr id="131168" name="Rectangle 89"/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9" name="Rectangle 90"/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70" name="Line 91"/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71" name="Text Box 92"/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network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  <p:sp>
          <p:nvSpPr>
            <p:cNvPr id="131172" name="Line 93"/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1104" name="Group 94"/>
          <p:cNvGrpSpPr>
            <a:grpSpLocks/>
          </p:cNvGrpSpPr>
          <p:nvPr/>
        </p:nvGrpSpPr>
        <p:grpSpPr bwMode="auto">
          <a:xfrm>
            <a:off x="5821363" y="2271713"/>
            <a:ext cx="1387475" cy="733425"/>
            <a:chOff x="4696" y="597"/>
            <a:chExt cx="874" cy="462"/>
          </a:xfrm>
        </p:grpSpPr>
        <p:sp>
          <p:nvSpPr>
            <p:cNvPr id="131164" name="Rectangle 95"/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5" name="Rectangle 96"/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6" name="Line 97"/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67" name="Text Box 98"/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</p:grpSp>
      <p:sp>
        <p:nvSpPr>
          <p:cNvPr id="131105" name="Freeform 114"/>
          <p:cNvSpPr>
            <a:spLocks/>
          </p:cNvSpPr>
          <p:nvPr/>
        </p:nvSpPr>
        <p:spPr bwMode="auto">
          <a:xfrm>
            <a:off x="1828800" y="533400"/>
            <a:ext cx="5264150" cy="5494338"/>
          </a:xfrm>
          <a:custGeom>
            <a:avLst/>
            <a:gdLst>
              <a:gd name="T0" fmla="*/ 2147483647 w 3316"/>
              <a:gd name="T1" fmla="*/ 0 h 3461"/>
              <a:gd name="T2" fmla="*/ 2147483647 w 3316"/>
              <a:gd name="T3" fmla="*/ 2147483647 h 3461"/>
              <a:gd name="T4" fmla="*/ 2147483647 w 3316"/>
              <a:gd name="T5" fmla="*/ 2147483647 h 3461"/>
              <a:gd name="T6" fmla="*/ 2147483647 w 3316"/>
              <a:gd name="T7" fmla="*/ 2147483647 h 3461"/>
              <a:gd name="T8" fmla="*/ 2147483647 w 3316"/>
              <a:gd name="T9" fmla="*/ 2147483647 h 3461"/>
              <a:gd name="T10" fmla="*/ 2147483647 w 3316"/>
              <a:gd name="T11" fmla="*/ 2147483647 h 3461"/>
              <a:gd name="T12" fmla="*/ 2147483647 w 3316"/>
              <a:gd name="T13" fmla="*/ 2147483647 h 3461"/>
              <a:gd name="T14" fmla="*/ 2147483647 w 3316"/>
              <a:gd name="T15" fmla="*/ 2147483647 h 3461"/>
              <a:gd name="T16" fmla="*/ 2147483647 w 3316"/>
              <a:gd name="T17" fmla="*/ 2147483647 h 3461"/>
              <a:gd name="T18" fmla="*/ 2147483647 w 3316"/>
              <a:gd name="T19" fmla="*/ 2147483647 h 3461"/>
              <a:gd name="T20" fmla="*/ 2147483647 w 3316"/>
              <a:gd name="T21" fmla="*/ 2147483647 h 3461"/>
              <a:gd name="T22" fmla="*/ 0 w 3316"/>
              <a:gd name="T23" fmla="*/ 2147483647 h 3461"/>
              <a:gd name="T24" fmla="*/ 0 w 3316"/>
              <a:gd name="T25" fmla="*/ 2147483647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4238625" y="4240213"/>
            <a:ext cx="1479550" cy="609600"/>
            <a:chOff x="4238625" y="4240213"/>
            <a:chExt cx="1479550" cy="609600"/>
          </a:xfrm>
        </p:grpSpPr>
        <p:grpSp>
          <p:nvGrpSpPr>
            <p:cNvPr id="131148" name="Group 115"/>
            <p:cNvGrpSpPr>
              <a:grpSpLocks/>
            </p:cNvGrpSpPr>
            <p:nvPr/>
          </p:nvGrpSpPr>
          <p:grpSpPr bwMode="auto">
            <a:xfrm>
              <a:off x="4238625" y="4546600"/>
              <a:ext cx="1479550" cy="303213"/>
              <a:chOff x="332" y="2224"/>
              <a:chExt cx="932" cy="191"/>
            </a:xfrm>
          </p:grpSpPr>
          <p:sp>
            <p:nvSpPr>
              <p:cNvPr id="131156" name="Rectangle 116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7" name="Rectangle 117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8" name="Rectangle 118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9" name="Rectangle 119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60" name="Rectangle 120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61" name="Line 121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2" name="Line 122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3" name="Line 123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49" name="Group 124"/>
            <p:cNvGrpSpPr>
              <a:grpSpLocks/>
            </p:cNvGrpSpPr>
            <p:nvPr/>
          </p:nvGrpSpPr>
          <p:grpSpPr bwMode="auto">
            <a:xfrm>
              <a:off x="4497388" y="4240213"/>
              <a:ext cx="1208087" cy="303212"/>
              <a:chOff x="501" y="1990"/>
              <a:chExt cx="761" cy="191"/>
            </a:xfrm>
          </p:grpSpPr>
          <p:sp>
            <p:nvSpPr>
              <p:cNvPr id="131150" name="Rectangle 125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1" name="Rectangle 126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2" name="Rectangle 127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3" name="Rectangle 128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54" name="Line 129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55" name="Line 130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" name="Group 140"/>
          <p:cNvGrpSpPr>
            <a:grpSpLocks/>
          </p:cNvGrpSpPr>
          <p:nvPr/>
        </p:nvGrpSpPr>
        <p:grpSpPr bwMode="auto">
          <a:xfrm>
            <a:off x="7269163" y="4606925"/>
            <a:ext cx="1208087" cy="303213"/>
            <a:chOff x="501" y="1990"/>
            <a:chExt cx="761" cy="191"/>
          </a:xfrm>
        </p:grpSpPr>
        <p:sp>
          <p:nvSpPr>
            <p:cNvPr id="131142" name="Rectangle 141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43" name="Rectangle 142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44" name="Rectangle 143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45" name="Rectangle 144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46" name="Line 145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Line 146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156"/>
          <p:cNvGrpSpPr>
            <a:grpSpLocks/>
          </p:cNvGrpSpPr>
          <p:nvPr/>
        </p:nvGrpSpPr>
        <p:grpSpPr bwMode="auto">
          <a:xfrm>
            <a:off x="938213" y="1665288"/>
            <a:ext cx="1479550" cy="303212"/>
            <a:chOff x="332" y="2224"/>
            <a:chExt cx="932" cy="191"/>
          </a:xfrm>
        </p:grpSpPr>
        <p:sp>
          <p:nvSpPr>
            <p:cNvPr id="131134" name="Rectangle 157"/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5" name="Rectangle 158"/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36" name="Rectangle 159"/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37" name="Rectangle 160"/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l</a:t>
              </a:r>
            </a:p>
          </p:txBody>
        </p:sp>
        <p:sp>
          <p:nvSpPr>
            <p:cNvPr id="131138" name="Rectangle 161"/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39" name="Line 162"/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0" name="Line 163"/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1" name="Line 164"/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109" name="Text Box 166"/>
          <p:cNvSpPr txBox="1">
            <a:spLocks noChangeArrowheads="1"/>
          </p:cNvSpPr>
          <p:nvPr/>
        </p:nvSpPr>
        <p:spPr bwMode="auto">
          <a:xfrm>
            <a:off x="7921625" y="5411788"/>
            <a:ext cx="844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800" b="1"/>
              <a:t>router</a:t>
            </a:r>
          </a:p>
        </p:txBody>
      </p:sp>
      <p:sp>
        <p:nvSpPr>
          <p:cNvPr id="131110" name="Text Box 167"/>
          <p:cNvSpPr txBox="1">
            <a:spLocks noChangeArrowheads="1"/>
          </p:cNvSpPr>
          <p:nvPr/>
        </p:nvSpPr>
        <p:spPr bwMode="auto">
          <a:xfrm>
            <a:off x="7935913" y="3098800"/>
            <a:ext cx="895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800" b="1"/>
              <a:t>switch</a:t>
            </a:r>
          </a:p>
        </p:txBody>
      </p:sp>
      <p:sp>
        <p:nvSpPr>
          <p:cNvPr id="131111" name="Rectangle 168"/>
          <p:cNvSpPr>
            <a:spLocks noGrp="1" noChangeArrowheads="1"/>
          </p:cNvSpPr>
          <p:nvPr>
            <p:ph type="title" idx="4294967295"/>
          </p:nvPr>
        </p:nvSpPr>
        <p:spPr>
          <a:xfrm>
            <a:off x="4995863" y="0"/>
            <a:ext cx="3805237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Encapsulation</a:t>
            </a:r>
          </a:p>
        </p:txBody>
      </p:sp>
      <p:sp>
        <p:nvSpPr>
          <p:cNvPr id="112814" name="Text Box 174"/>
          <p:cNvSpPr txBox="1">
            <a:spLocks noChangeArrowheads="1"/>
          </p:cNvSpPr>
          <p:nvPr/>
        </p:nvSpPr>
        <p:spPr bwMode="auto">
          <a:xfrm>
            <a:off x="703263" y="692150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message</a:t>
            </a:r>
          </a:p>
        </p:txBody>
      </p:sp>
      <p:grpSp>
        <p:nvGrpSpPr>
          <p:cNvPr id="17" name="Group 175"/>
          <p:cNvGrpSpPr>
            <a:grpSpLocks/>
          </p:cNvGrpSpPr>
          <p:nvPr/>
        </p:nvGrpSpPr>
        <p:grpSpPr bwMode="auto">
          <a:xfrm>
            <a:off x="1763713" y="719138"/>
            <a:ext cx="679450" cy="301625"/>
            <a:chOff x="780" y="1553"/>
            <a:chExt cx="428" cy="190"/>
          </a:xfrm>
        </p:grpSpPr>
        <p:sp>
          <p:nvSpPr>
            <p:cNvPr id="131132" name="Rectangle 176"/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3" name="Rectangle 177"/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</p:grpSp>
      <p:grpSp>
        <p:nvGrpSpPr>
          <p:cNvPr id="18" name="Group 185"/>
          <p:cNvGrpSpPr>
            <a:grpSpLocks/>
          </p:cNvGrpSpPr>
          <p:nvPr/>
        </p:nvGrpSpPr>
        <p:grpSpPr bwMode="auto">
          <a:xfrm>
            <a:off x="1528763" y="1039813"/>
            <a:ext cx="903287" cy="301625"/>
            <a:chOff x="1851" y="2046"/>
            <a:chExt cx="569" cy="190"/>
          </a:xfrm>
        </p:grpSpPr>
        <p:grpSp>
          <p:nvGrpSpPr>
            <p:cNvPr id="131126" name="Group 179"/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131130" name="Rectangle 180"/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31" name="Rectangle 181"/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</p:grpSp>
        <p:grpSp>
          <p:nvGrpSpPr>
            <p:cNvPr id="131127" name="Group 182"/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1128" name="Rectangle 183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29" name="Rectangle 184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21" name="Group 187"/>
          <p:cNvGrpSpPr>
            <a:grpSpLocks/>
          </p:cNvGrpSpPr>
          <p:nvPr/>
        </p:nvGrpSpPr>
        <p:grpSpPr bwMode="auto">
          <a:xfrm>
            <a:off x="1235075" y="1363663"/>
            <a:ext cx="301625" cy="292100"/>
            <a:chOff x="1962" y="2058"/>
            <a:chExt cx="190" cy="184"/>
          </a:xfrm>
        </p:grpSpPr>
        <p:sp>
          <p:nvSpPr>
            <p:cNvPr id="131124" name="Rectangle 188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25" name="Rectangle 189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</p:grpSp>
      <p:sp>
        <p:nvSpPr>
          <p:cNvPr id="112647" name="Text Box 7"/>
          <p:cNvSpPr txBox="1">
            <a:spLocks noChangeArrowheads="1"/>
          </p:cNvSpPr>
          <p:nvPr/>
        </p:nvSpPr>
        <p:spPr bwMode="auto">
          <a:xfrm>
            <a:off x="157163" y="1643063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frame</a:t>
            </a:r>
          </a:p>
        </p:txBody>
      </p:sp>
      <p:grpSp>
        <p:nvGrpSpPr>
          <p:cNvPr id="131117" name="Group 187"/>
          <p:cNvGrpSpPr>
            <a:grpSpLocks/>
          </p:cNvGrpSpPr>
          <p:nvPr/>
        </p:nvGrpSpPr>
        <p:grpSpPr bwMode="auto">
          <a:xfrm flipH="1">
            <a:off x="3178175" y="4970463"/>
            <a:ext cx="803275" cy="771525"/>
            <a:chOff x="-44" y="1473"/>
            <a:chExt cx="981" cy="1105"/>
          </a:xfrm>
        </p:grpSpPr>
        <p:pic>
          <p:nvPicPr>
            <p:cNvPr id="131122" name="Picture 18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3" name="Freeform 1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1118" name="Group 190"/>
          <p:cNvGrpSpPr>
            <a:grpSpLocks/>
          </p:cNvGrpSpPr>
          <p:nvPr/>
        </p:nvGrpSpPr>
        <p:grpSpPr bwMode="auto">
          <a:xfrm flipH="1">
            <a:off x="4140200" y="1087438"/>
            <a:ext cx="803275" cy="771525"/>
            <a:chOff x="-44" y="1473"/>
            <a:chExt cx="981" cy="1105"/>
          </a:xfrm>
        </p:grpSpPr>
        <p:pic>
          <p:nvPicPr>
            <p:cNvPr id="131120" name="Picture 19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1" name="Freeform 1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11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96ED4CC-6815-4504-AB15-0B0AD4FF8245}" type="slidenum">
              <a:rPr lang="en-US" altLang="en-US" sz="1200">
                <a:latin typeface="Tahoma" pitchFamily="34" charset="0"/>
              </a:rPr>
              <a:pPr/>
              <a:t>64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128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-3.05556E-6 0.04213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3.05556E-6 0.13889 L 0.40295 0.13889 L 0.40295 0.09885 L 0.57152 0.10093 L 0.57152 0.57709 L 0.66371 0.50857 L 0.66371 0.42848 " pathEditMode="relative" rAng="0" ptsTypes="AAAAAAAA">
                                      <p:cBhvr>
                                        <p:cTn id="61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177" y="288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5" grpId="0"/>
      <p:bldP spid="112645" grpId="1"/>
      <p:bldP spid="112644" grpId="0"/>
      <p:bldP spid="112644" grpId="1"/>
      <p:bldP spid="112814" grpId="0"/>
      <p:bldP spid="112647" grpId="0"/>
      <p:bldP spid="112647" grpId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33122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Chapter 1: roadmap</a:t>
            </a:r>
          </a:p>
        </p:txBody>
      </p:sp>
      <p:sp>
        <p:nvSpPr>
          <p:cNvPr id="13312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itchFamily="34" charset="0"/>
              </a:rPr>
              <a:t>1.6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</p:txBody>
      </p:sp>
      <p:sp>
        <p:nvSpPr>
          <p:cNvPr id="13312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ACAD5A09-3DD3-4D7C-B326-A5CE941F8D55}" type="slidenum">
              <a:rPr lang="en-US" altLang="en-US" sz="1200">
                <a:latin typeface="Tahoma" pitchFamily="34" charset="0"/>
              </a:rPr>
              <a:pPr/>
              <a:t>65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35170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650" y="89217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777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Network security</a:t>
            </a:r>
          </a:p>
        </p:txBody>
      </p:sp>
      <p:sp>
        <p:nvSpPr>
          <p:cNvPr id="14848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1365250"/>
            <a:ext cx="7772400" cy="5119688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field of network security: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how bad guys can attack computer networks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how we can defend networks against attacks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how to design architectures that are immune to attacks</a:t>
            </a:r>
          </a:p>
          <a:p>
            <a:pPr marL="287338" indent="-287338" eaLnBrk="1" hangingPunct="1"/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Internet not originally designed with (much) security in mind</a:t>
            </a:r>
          </a:p>
          <a:p>
            <a:pPr marL="682625" lvl="1" indent="-225425" eaLnBrk="1" hangingPunct="1"/>
            <a:r>
              <a:rPr lang="en-US" altLang="en-US" i="1" dirty="0">
                <a:ea typeface="Arial" pitchFamily="34" charset="0"/>
              </a:rPr>
              <a:t>original vision: “</a:t>
            </a:r>
            <a:r>
              <a:rPr lang="en-US" altLang="ja-JP" dirty="0">
                <a:ea typeface="ＭＳ Ｐゴシック" charset="-128"/>
              </a:rPr>
              <a:t>a group of mutually trusting users attached to a transparent network” </a:t>
            </a:r>
            <a:r>
              <a:rPr lang="en-US" altLang="ja-JP" dirty="0">
                <a:ea typeface="ＭＳ Ｐゴシック" charset="-128"/>
                <a:sym typeface="Wingdings" pitchFamily="2" charset="2"/>
              </a:rPr>
              <a:t></a:t>
            </a:r>
            <a:endParaRPr lang="en-US" altLang="ja-JP" dirty="0">
              <a:ea typeface="ＭＳ Ｐゴシック" charset="-128"/>
            </a:endParaRP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Internet protocol designers playing “</a:t>
            </a:r>
            <a:r>
              <a:rPr lang="en-US" altLang="ja-JP" dirty="0">
                <a:ea typeface="ＭＳ Ｐゴシック" charset="-128"/>
              </a:rPr>
              <a:t>catch-up”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security considerations in all layers!</a:t>
            </a:r>
          </a:p>
          <a:p>
            <a:pPr marL="287338" indent="-287338" eaLnBrk="1" hangingPunct="1"/>
            <a:endParaRPr lang="en-US" altLang="en-US" dirty="0">
              <a:ea typeface="ＭＳ Ｐゴシック" charset="-128"/>
            </a:endParaRPr>
          </a:p>
        </p:txBody>
      </p:sp>
      <p:sp>
        <p:nvSpPr>
          <p:cNvPr id="13517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197566E-640F-478C-96E7-D39BCE673FCF}" type="slidenum">
              <a:rPr lang="en-US" altLang="en-US" sz="1200">
                <a:latin typeface="Tahoma" pitchFamily="34" charset="0"/>
              </a:rPr>
              <a:pPr/>
              <a:t>66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36194" name="Picture 8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879475"/>
            <a:ext cx="85486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69863" y="95250"/>
            <a:ext cx="8996362" cy="114300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Bad guys: put malware into hosts via Internet</a:t>
            </a:r>
          </a:p>
        </p:txBody>
      </p:sp>
      <p:sp>
        <p:nvSpPr>
          <p:cNvPr id="13619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4675" y="1406525"/>
            <a:ext cx="7710488" cy="4772025"/>
          </a:xfrm>
        </p:spPr>
        <p:txBody>
          <a:bodyPr/>
          <a:lstStyle/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>
                <a:ea typeface="ＭＳ Ｐゴシック" charset="-128"/>
              </a:rPr>
              <a:t>malware can get in host from:</a:t>
            </a:r>
            <a:endParaRPr lang="en-US" altLang="en-US" dirty="0">
              <a:solidFill>
                <a:srgbClr val="000099"/>
              </a:solidFill>
              <a:ea typeface="ＭＳ Ｐゴシック" charset="-128"/>
            </a:endParaRP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 dirty="0">
                <a:solidFill>
                  <a:srgbClr val="000099"/>
                </a:solidFill>
                <a:ea typeface="Arial" pitchFamily="34" charset="0"/>
              </a:rPr>
              <a:t>virus: </a:t>
            </a:r>
            <a:r>
              <a:rPr lang="en-US" altLang="en-US" dirty="0">
                <a:ea typeface="Arial" pitchFamily="34" charset="0"/>
              </a:rPr>
              <a:t>self-replicating infection acquired by receiving &amp; executing object (e.g., e-mail attachment)</a:t>
            </a: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 dirty="0">
                <a:solidFill>
                  <a:srgbClr val="000099"/>
                </a:solidFill>
                <a:ea typeface="Arial" pitchFamily="34" charset="0"/>
              </a:rPr>
              <a:t>worm: </a:t>
            </a:r>
            <a:r>
              <a:rPr lang="en-US" altLang="en-US" dirty="0">
                <a:ea typeface="Arial" pitchFamily="34" charset="0"/>
              </a:rPr>
              <a:t>self-replicating infection acquired by passively receiving object that gets itself executed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000099"/>
                </a:solidFill>
                <a:ea typeface="ＭＳ Ｐゴシック" charset="-128"/>
              </a:rPr>
              <a:t>spyware </a:t>
            </a:r>
            <a:r>
              <a:rPr lang="en-US" altLang="en-US" dirty="0">
                <a:ea typeface="ＭＳ Ｐゴシック" charset="-128"/>
              </a:rPr>
              <a:t>can record keystrokes, web sites visited, upload info to collection site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000099"/>
                </a:solidFill>
                <a:ea typeface="ＭＳ Ｐゴシック" charset="-128"/>
              </a:rPr>
              <a:t>ransomware</a:t>
            </a:r>
            <a:r>
              <a:rPr lang="en-US" altLang="en-US" dirty="0">
                <a:ea typeface="ＭＳ Ｐゴシック" charset="-128"/>
              </a:rPr>
              <a:t> encrypts files, asks for $ to decrypt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>
                <a:ea typeface="ＭＳ Ｐゴシック" charset="-128"/>
              </a:rPr>
              <a:t>infected host can be enrolled in </a:t>
            </a:r>
            <a:r>
              <a:rPr lang="en-US" altLang="en-US" dirty="0">
                <a:solidFill>
                  <a:srgbClr val="000099"/>
                </a:solidFill>
                <a:ea typeface="ＭＳ Ｐゴシック" charset="-128"/>
              </a:rPr>
              <a:t>botnet,</a:t>
            </a:r>
            <a:r>
              <a:rPr lang="en-US" altLang="en-US" dirty="0">
                <a:ea typeface="ＭＳ Ｐゴシック" charset="-128"/>
              </a:rPr>
              <a:t> used for spam, DDoS attacks, etc.</a:t>
            </a:r>
          </a:p>
        </p:txBody>
      </p:sp>
      <p:sp>
        <p:nvSpPr>
          <p:cNvPr id="13619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9D99885-1FAD-4395-BAB2-648FA45CF522}" type="slidenum">
              <a:rPr lang="en-US" altLang="en-US" sz="1200">
                <a:latin typeface="Tahoma" pitchFamily="34" charset="0"/>
              </a:rPr>
              <a:pPr/>
              <a:t>67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grpSp>
        <p:nvGrpSpPr>
          <p:cNvPr id="137218" name="Group 131"/>
          <p:cNvGrpSpPr>
            <a:grpSpLocks/>
          </p:cNvGrpSpPr>
          <p:nvPr/>
        </p:nvGrpSpPr>
        <p:grpSpPr bwMode="auto">
          <a:xfrm flipH="1">
            <a:off x="5716588" y="3614738"/>
            <a:ext cx="735012" cy="681037"/>
            <a:chOff x="-44" y="1473"/>
            <a:chExt cx="981" cy="1105"/>
          </a:xfrm>
        </p:grpSpPr>
        <p:pic>
          <p:nvPicPr>
            <p:cNvPr id="137319" name="Picture 13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320" name="Freeform 13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" name="Group 186"/>
          <p:cNvGrpSpPr>
            <a:grpSpLocks/>
          </p:cNvGrpSpPr>
          <p:nvPr/>
        </p:nvGrpSpPr>
        <p:grpSpPr bwMode="auto">
          <a:xfrm>
            <a:off x="6257925" y="3857625"/>
            <a:ext cx="831850" cy="1260475"/>
            <a:chOff x="5069" y="1396"/>
            <a:chExt cx="524" cy="794"/>
          </a:xfrm>
        </p:grpSpPr>
        <p:sp>
          <p:nvSpPr>
            <p:cNvPr id="137285" name="Text Box 21"/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target</a:t>
              </a:r>
            </a:p>
          </p:txBody>
        </p:sp>
        <p:grpSp>
          <p:nvGrpSpPr>
            <p:cNvPr id="137286" name="Group 153"/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37287" name="Freeform 15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88" name="Rectangle 155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89" name="Freeform 15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0" name="Freeform 15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1" name="Rectangle 158"/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2" name="Group 15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37317" name="AutoShape 160"/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8" name="AutoShape 161"/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3" name="Rectangle 162"/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4" name="Group 16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37315" name="AutoShape 164"/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6" name="AutoShape 165"/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5" name="Rectangle 166"/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96" name="Rectangle 167"/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7" name="Group 16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7313" name="AutoShape 16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4" name="AutoShape 170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8" name="Freeform 17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7299" name="Group 17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311" name="AutoShape 173"/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2" name="AutoShape 174"/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300" name="Rectangle 17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1" name="Freeform 17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2" name="Freeform 17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3" name="Oval 178"/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4" name="Freeform 17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5" name="AutoShape 180"/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6" name="AutoShape 181"/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7" name="Oval 182"/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8" name="Oval 183"/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7309" name="Oval 184"/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10" name="Rectangle 185"/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13722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87350" y="1212850"/>
            <a:ext cx="8132763" cy="11715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Distributed Denial of Service (DDoS):</a:t>
            </a:r>
            <a:r>
              <a:rPr lang="en-US" altLang="en-US" dirty="0">
                <a:ea typeface="ＭＳ Ｐゴシック" charset="-128"/>
              </a:rPr>
              <a:t> attackers make resources (server, bandwidth) unavailable to legitimate traffic by overwhelming them with bogus traffic</a:t>
            </a:r>
          </a:p>
        </p:txBody>
      </p:sp>
      <p:sp>
        <p:nvSpPr>
          <p:cNvPr id="281604" name="Rectangle 4"/>
          <p:cNvSpPr>
            <a:spLocks noChangeArrowheads="1"/>
          </p:cNvSpPr>
          <p:nvPr/>
        </p:nvSpPr>
        <p:spPr bwMode="auto">
          <a:xfrm>
            <a:off x="354013" y="2899289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itchFamily="34" charset="0"/>
              </a:rPr>
              <a:t>1.</a:t>
            </a:r>
            <a:r>
              <a:rPr lang="en-US" altLang="en-US">
                <a:latin typeface="Gill Sans MT" pitchFamily="34" charset="0"/>
              </a:rPr>
              <a:t> select target</a:t>
            </a:r>
          </a:p>
        </p:txBody>
      </p:sp>
      <p:sp>
        <p:nvSpPr>
          <p:cNvPr id="281605" name="Rectangle 5"/>
          <p:cNvSpPr>
            <a:spLocks noChangeArrowheads="1"/>
          </p:cNvSpPr>
          <p:nvPr/>
        </p:nvSpPr>
        <p:spPr bwMode="auto">
          <a:xfrm>
            <a:off x="381000" y="3418401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itchFamily="34" charset="0"/>
              </a:rPr>
              <a:t>2.</a:t>
            </a:r>
            <a:r>
              <a:rPr lang="en-US" altLang="en-US">
                <a:latin typeface="Gill Sans MT" pitchFamily="34" charset="0"/>
              </a:rPr>
              <a:t> break into hosts around the network (see botnet)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AutoNum type="arabicPeriod" startAt="2"/>
            </a:pPr>
            <a:endParaRPr lang="en-US" altLang="en-US">
              <a:latin typeface="Gill Sans MT" pitchFamily="34" charset="0"/>
            </a:endParaRPr>
          </a:p>
        </p:txBody>
      </p:sp>
      <p:sp>
        <p:nvSpPr>
          <p:cNvPr id="281606" name="Rectangle 6"/>
          <p:cNvSpPr>
            <a:spLocks noChangeArrowheads="1"/>
          </p:cNvSpPr>
          <p:nvPr/>
        </p:nvSpPr>
        <p:spPr bwMode="auto">
          <a:xfrm>
            <a:off x="373063" y="4286764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itchFamily="34" charset="0"/>
              </a:rPr>
              <a:t>3.</a:t>
            </a:r>
            <a:r>
              <a:rPr lang="en-US" altLang="en-US">
                <a:latin typeface="Gill Sans MT" pitchFamily="34" charset="0"/>
              </a:rPr>
              <a:t> send packets to target from compromised hosts</a:t>
            </a:r>
          </a:p>
        </p:txBody>
      </p:sp>
      <p:sp>
        <p:nvSpPr>
          <p:cNvPr id="137224" name="Rectangle 2"/>
          <p:cNvSpPr>
            <a:spLocks noChangeArrowheads="1"/>
          </p:cNvSpPr>
          <p:nvPr/>
        </p:nvSpPr>
        <p:spPr bwMode="auto">
          <a:xfrm>
            <a:off x="288925" y="146050"/>
            <a:ext cx="8435975" cy="83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Bad guys: </a:t>
            </a:r>
            <a:r>
              <a:rPr lang="en-US" altLang="en-US" sz="3200">
                <a:solidFill>
                  <a:srgbClr val="000099"/>
                </a:solidFill>
                <a:latin typeface="Gill Sans MT" pitchFamily="34" charset="0"/>
              </a:rPr>
              <a:t>attack server, network infrastructure</a:t>
            </a:r>
          </a:p>
        </p:txBody>
      </p:sp>
      <p:grpSp>
        <p:nvGrpSpPr>
          <p:cNvPr id="9" name="Group 152"/>
          <p:cNvGrpSpPr>
            <a:grpSpLocks/>
          </p:cNvGrpSpPr>
          <p:nvPr/>
        </p:nvGrpSpPr>
        <p:grpSpPr bwMode="auto">
          <a:xfrm>
            <a:off x="5046663" y="3152775"/>
            <a:ext cx="2720975" cy="2674938"/>
            <a:chOff x="-262" y="2555"/>
            <a:chExt cx="1714" cy="1685"/>
          </a:xfrm>
        </p:grpSpPr>
        <p:sp>
          <p:nvSpPr>
            <p:cNvPr id="137275" name="Line 63"/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6" name="Line 64"/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7" name="Line 65"/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8" name="Line 66"/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9" name="Line 67"/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Line 68"/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1" name="Line 69"/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Line 70"/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Line 71"/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4" name="Line 72"/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7226" name="Picture 112" descr="underline_bas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763588"/>
            <a:ext cx="7729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227" name="Group 113"/>
          <p:cNvGrpSpPr>
            <a:grpSpLocks/>
          </p:cNvGrpSpPr>
          <p:nvPr/>
        </p:nvGrpSpPr>
        <p:grpSpPr bwMode="auto">
          <a:xfrm flipH="1">
            <a:off x="7212013" y="2792413"/>
            <a:ext cx="735012" cy="681037"/>
            <a:chOff x="-44" y="1473"/>
            <a:chExt cx="981" cy="1105"/>
          </a:xfrm>
        </p:grpSpPr>
        <p:pic>
          <p:nvPicPr>
            <p:cNvPr id="137273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4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8" name="Group 116"/>
          <p:cNvGrpSpPr>
            <a:grpSpLocks/>
          </p:cNvGrpSpPr>
          <p:nvPr/>
        </p:nvGrpSpPr>
        <p:grpSpPr bwMode="auto">
          <a:xfrm flipH="1">
            <a:off x="7499350" y="3629025"/>
            <a:ext cx="735013" cy="681038"/>
            <a:chOff x="-44" y="1473"/>
            <a:chExt cx="981" cy="1105"/>
          </a:xfrm>
        </p:grpSpPr>
        <p:pic>
          <p:nvPicPr>
            <p:cNvPr id="137271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2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9" name="Group 119"/>
          <p:cNvGrpSpPr>
            <a:grpSpLocks/>
          </p:cNvGrpSpPr>
          <p:nvPr/>
        </p:nvGrpSpPr>
        <p:grpSpPr bwMode="auto">
          <a:xfrm flipH="1">
            <a:off x="7558088" y="4330700"/>
            <a:ext cx="735012" cy="681038"/>
            <a:chOff x="-44" y="1473"/>
            <a:chExt cx="981" cy="1105"/>
          </a:xfrm>
        </p:grpSpPr>
        <p:pic>
          <p:nvPicPr>
            <p:cNvPr id="137269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0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0" name="Group 122"/>
          <p:cNvGrpSpPr>
            <a:grpSpLocks/>
          </p:cNvGrpSpPr>
          <p:nvPr/>
        </p:nvGrpSpPr>
        <p:grpSpPr bwMode="auto">
          <a:xfrm flipH="1">
            <a:off x="7594600" y="5111750"/>
            <a:ext cx="735013" cy="681038"/>
            <a:chOff x="-44" y="1473"/>
            <a:chExt cx="981" cy="1105"/>
          </a:xfrm>
        </p:grpSpPr>
        <p:pic>
          <p:nvPicPr>
            <p:cNvPr id="137267" name="Picture 12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8" name="Freeform 12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1" name="Group 125"/>
          <p:cNvGrpSpPr>
            <a:grpSpLocks/>
          </p:cNvGrpSpPr>
          <p:nvPr/>
        </p:nvGrpSpPr>
        <p:grpSpPr bwMode="auto">
          <a:xfrm flipH="1">
            <a:off x="6249988" y="2921000"/>
            <a:ext cx="735012" cy="681038"/>
            <a:chOff x="-44" y="1473"/>
            <a:chExt cx="981" cy="1105"/>
          </a:xfrm>
        </p:grpSpPr>
        <p:pic>
          <p:nvPicPr>
            <p:cNvPr id="137265" name="Picture 126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6" name="Freeform 12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2" name="Group 128"/>
          <p:cNvGrpSpPr>
            <a:grpSpLocks/>
          </p:cNvGrpSpPr>
          <p:nvPr/>
        </p:nvGrpSpPr>
        <p:grpSpPr bwMode="auto">
          <a:xfrm flipH="1">
            <a:off x="5245100" y="2982913"/>
            <a:ext cx="735013" cy="681037"/>
            <a:chOff x="-44" y="1473"/>
            <a:chExt cx="981" cy="1105"/>
          </a:xfrm>
        </p:grpSpPr>
        <p:pic>
          <p:nvPicPr>
            <p:cNvPr id="137263" name="Picture 12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4" name="Freeform 13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3" name="Group 134"/>
          <p:cNvGrpSpPr>
            <a:grpSpLocks/>
          </p:cNvGrpSpPr>
          <p:nvPr/>
        </p:nvGrpSpPr>
        <p:grpSpPr bwMode="auto">
          <a:xfrm flipH="1">
            <a:off x="4529138" y="3687763"/>
            <a:ext cx="735012" cy="681037"/>
            <a:chOff x="-44" y="1473"/>
            <a:chExt cx="981" cy="1105"/>
          </a:xfrm>
        </p:grpSpPr>
        <p:pic>
          <p:nvPicPr>
            <p:cNvPr id="137261" name="Picture 135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2" name="Freeform 13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4" name="Group 137"/>
          <p:cNvGrpSpPr>
            <a:grpSpLocks/>
          </p:cNvGrpSpPr>
          <p:nvPr/>
        </p:nvGrpSpPr>
        <p:grpSpPr bwMode="auto">
          <a:xfrm flipH="1">
            <a:off x="5160963" y="4422775"/>
            <a:ext cx="735012" cy="681038"/>
            <a:chOff x="-44" y="1473"/>
            <a:chExt cx="981" cy="1105"/>
          </a:xfrm>
        </p:grpSpPr>
        <p:pic>
          <p:nvPicPr>
            <p:cNvPr id="137259" name="Picture 138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0" name="Freeform 13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5" name="Group 140"/>
          <p:cNvGrpSpPr>
            <a:grpSpLocks/>
          </p:cNvGrpSpPr>
          <p:nvPr/>
        </p:nvGrpSpPr>
        <p:grpSpPr bwMode="auto">
          <a:xfrm flipH="1">
            <a:off x="5691188" y="5032375"/>
            <a:ext cx="735012" cy="681038"/>
            <a:chOff x="-44" y="1473"/>
            <a:chExt cx="981" cy="1105"/>
          </a:xfrm>
        </p:grpSpPr>
        <p:pic>
          <p:nvPicPr>
            <p:cNvPr id="137257" name="Picture 14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8" name="Freeform 1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6" name="Group 143"/>
          <p:cNvGrpSpPr>
            <a:grpSpLocks/>
          </p:cNvGrpSpPr>
          <p:nvPr/>
        </p:nvGrpSpPr>
        <p:grpSpPr bwMode="auto">
          <a:xfrm flipH="1">
            <a:off x="4768850" y="5322888"/>
            <a:ext cx="735013" cy="681037"/>
            <a:chOff x="-44" y="1473"/>
            <a:chExt cx="981" cy="1105"/>
          </a:xfrm>
        </p:grpSpPr>
        <p:pic>
          <p:nvPicPr>
            <p:cNvPr id="137255" name="Picture 14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6" name="Freeform 1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7" name="Group 146"/>
          <p:cNvGrpSpPr>
            <a:grpSpLocks/>
          </p:cNvGrpSpPr>
          <p:nvPr/>
        </p:nvGrpSpPr>
        <p:grpSpPr bwMode="auto">
          <a:xfrm flipH="1">
            <a:off x="5961063" y="5829300"/>
            <a:ext cx="735012" cy="681038"/>
            <a:chOff x="-44" y="1473"/>
            <a:chExt cx="981" cy="1105"/>
          </a:xfrm>
        </p:grpSpPr>
        <p:pic>
          <p:nvPicPr>
            <p:cNvPr id="137253" name="Picture 14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4" name="Freeform 14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8" name="Group 149"/>
          <p:cNvGrpSpPr>
            <a:grpSpLocks/>
          </p:cNvGrpSpPr>
          <p:nvPr/>
        </p:nvGrpSpPr>
        <p:grpSpPr bwMode="auto">
          <a:xfrm flipH="1">
            <a:off x="6705600" y="5440363"/>
            <a:ext cx="735013" cy="681037"/>
            <a:chOff x="-44" y="1473"/>
            <a:chExt cx="981" cy="1105"/>
          </a:xfrm>
        </p:grpSpPr>
        <p:pic>
          <p:nvPicPr>
            <p:cNvPr id="137251" name="Picture 15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2" name="Freeform 15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2" name="Group 89"/>
          <p:cNvGrpSpPr>
            <a:grpSpLocks/>
          </p:cNvGrpSpPr>
          <p:nvPr/>
        </p:nvGrpSpPr>
        <p:grpSpPr bwMode="auto">
          <a:xfrm>
            <a:off x="4554538" y="2860675"/>
            <a:ext cx="3525837" cy="3408363"/>
            <a:chOff x="2920" y="1824"/>
            <a:chExt cx="2221" cy="2147"/>
          </a:xfrm>
        </p:grpSpPr>
        <p:pic>
          <p:nvPicPr>
            <p:cNvPr id="137241" name="Picture 7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2" name="Picture 5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3" name="Picture 55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4" name="Picture 56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5" name="Picture 57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6" name="Picture 5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7" name="Picture 59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8" name="Picture 6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9" name="Picture 61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50" name="Picture 6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724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C48E317-7CD6-4F27-ADBD-FBD9EDC6E8D3}" type="slidenum">
              <a:rPr lang="en-US" altLang="en-US" sz="1200">
                <a:latin typeface="Tahoma" pitchFamily="34" charset="0"/>
              </a:rPr>
              <a:pPr/>
              <a:t>68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604" grpId="0" build="p" autoUpdateAnimBg="0"/>
      <p:bldP spid="281605" grpId="0" autoUpdateAnimBg="0"/>
      <p:bldP spid="281606" grpId="0" autoUpdateAnimBg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grpSp>
        <p:nvGrpSpPr>
          <p:cNvPr id="138242" name="Group 90"/>
          <p:cNvGrpSpPr>
            <a:grpSpLocks/>
          </p:cNvGrpSpPr>
          <p:nvPr/>
        </p:nvGrpSpPr>
        <p:grpSpPr bwMode="auto">
          <a:xfrm flipH="1">
            <a:off x="4510088" y="3351213"/>
            <a:ext cx="735012" cy="681037"/>
            <a:chOff x="-44" y="1473"/>
            <a:chExt cx="981" cy="1105"/>
          </a:xfrm>
        </p:grpSpPr>
        <p:pic>
          <p:nvPicPr>
            <p:cNvPr id="138319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320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824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60375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Bad guys can sniff packets</a:t>
            </a:r>
          </a:p>
        </p:txBody>
      </p:sp>
      <p:sp>
        <p:nvSpPr>
          <p:cNvPr id="138244" name="Rectangle 17"/>
          <p:cNvSpPr>
            <a:spLocks noGrp="1" noChangeArrowheads="1"/>
          </p:cNvSpPr>
          <p:nvPr>
            <p:ph type="body" idx="4294967295"/>
          </p:nvPr>
        </p:nvSpPr>
        <p:spPr>
          <a:xfrm>
            <a:off x="493713" y="1355725"/>
            <a:ext cx="8077200" cy="1484313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charset="-128"/>
              </a:rPr>
              <a:t>packet “s</a:t>
            </a:r>
            <a:r>
              <a:rPr lang="en-US" altLang="ja-JP" sz="3200" i="1" dirty="0">
                <a:solidFill>
                  <a:srgbClr val="CC0000"/>
                </a:solidFill>
                <a:ea typeface="ＭＳ Ｐゴシック" charset="-128"/>
              </a:rPr>
              <a:t>niffing”:</a:t>
            </a:r>
            <a:r>
              <a:rPr lang="en-US" altLang="ja-JP" i="1" dirty="0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dirty="0">
                <a:ea typeface="Arial" pitchFamily="34" charset="0"/>
              </a:rPr>
              <a:t>broadcast media (shared Ethernet, wireless)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dirty="0">
                <a:ea typeface="Arial" pitchFamily="34" charset="0"/>
              </a:rPr>
              <a:t>promiscuous network interface reads/records all packets (e.g., including passwords!) passing by</a:t>
            </a:r>
          </a:p>
        </p:txBody>
      </p:sp>
      <p:sp>
        <p:nvSpPr>
          <p:cNvPr id="138245" name="Freeform 43"/>
          <p:cNvSpPr>
            <a:spLocks/>
          </p:cNvSpPr>
          <p:nvPr/>
        </p:nvSpPr>
        <p:spPr bwMode="auto">
          <a:xfrm>
            <a:off x="2005013" y="40862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6" name="Freeform 44"/>
          <p:cNvSpPr>
            <a:spLocks/>
          </p:cNvSpPr>
          <p:nvPr/>
        </p:nvSpPr>
        <p:spPr bwMode="auto">
          <a:xfrm>
            <a:off x="4837113" y="3956050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7" name="Line 45"/>
          <p:cNvSpPr>
            <a:spLocks noChangeShapeType="1"/>
          </p:cNvSpPr>
          <p:nvPr/>
        </p:nvSpPr>
        <p:spPr bwMode="auto">
          <a:xfrm flipV="1">
            <a:off x="3179763" y="44783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8" name="Line 46"/>
          <p:cNvSpPr>
            <a:spLocks noChangeShapeType="1"/>
          </p:cNvSpPr>
          <p:nvPr/>
        </p:nvSpPr>
        <p:spPr bwMode="auto">
          <a:xfrm flipV="1">
            <a:off x="3198813" y="51895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9" name="Text Box 47"/>
          <p:cNvSpPr txBox="1">
            <a:spLocks noChangeArrowheads="1"/>
          </p:cNvSpPr>
          <p:nvPr/>
        </p:nvSpPr>
        <p:spPr bwMode="auto">
          <a:xfrm>
            <a:off x="1462088" y="3375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8250" name="Text Box 48"/>
          <p:cNvSpPr txBox="1">
            <a:spLocks noChangeArrowheads="1"/>
          </p:cNvSpPr>
          <p:nvPr/>
        </p:nvSpPr>
        <p:spPr bwMode="auto">
          <a:xfrm>
            <a:off x="6931025" y="4838700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8251" name="Text Box 49"/>
          <p:cNvSpPr txBox="1">
            <a:spLocks noChangeArrowheads="1"/>
          </p:cNvSpPr>
          <p:nvPr/>
        </p:nvSpPr>
        <p:spPr bwMode="auto">
          <a:xfrm>
            <a:off x="5029200" y="3352800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grpSp>
        <p:nvGrpSpPr>
          <p:cNvPr id="138252" name="Group 50"/>
          <p:cNvGrpSpPr>
            <a:grpSpLocks/>
          </p:cNvGrpSpPr>
          <p:nvPr/>
        </p:nvGrpSpPr>
        <p:grpSpPr bwMode="auto">
          <a:xfrm>
            <a:off x="3833813" y="4605338"/>
            <a:ext cx="2295525" cy="336550"/>
            <a:chOff x="2418" y="3342"/>
            <a:chExt cx="1446" cy="212"/>
          </a:xfrm>
        </p:grpSpPr>
        <p:sp>
          <p:nvSpPr>
            <p:cNvPr id="138314" name="Rectangle 51"/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8315" name="Line 52"/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6" name="Line 53"/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7" name="Line 54"/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8" name="Text Box 55"/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600"/>
                <a:t>src:B dest:A     payload</a:t>
              </a:r>
              <a:endParaRPr lang="en-US" altLang="en-US" sz="1600">
                <a:latin typeface="Times New Roman" pitchFamily="18" charset="0"/>
              </a:endParaRPr>
            </a:p>
          </p:txBody>
        </p:sp>
      </p:grpSp>
      <p:sp>
        <p:nvSpPr>
          <p:cNvPr id="138253" name="Freeform 56"/>
          <p:cNvSpPr>
            <a:spLocks/>
          </p:cNvSpPr>
          <p:nvPr/>
        </p:nvSpPr>
        <p:spPr bwMode="auto">
          <a:xfrm>
            <a:off x="3802063" y="4560888"/>
            <a:ext cx="2635250" cy="241300"/>
          </a:xfrm>
          <a:custGeom>
            <a:avLst/>
            <a:gdLst>
              <a:gd name="T0" fmla="*/ 2147483647 w 1660"/>
              <a:gd name="T1" fmla="*/ 2147483647 h 152"/>
              <a:gd name="T2" fmla="*/ 2147483647 w 1660"/>
              <a:gd name="T3" fmla="*/ 0 h 152"/>
              <a:gd name="T4" fmla="*/ 0 w 1660"/>
              <a:gd name="T5" fmla="*/ 2147483647 h 152"/>
              <a:gd name="T6" fmla="*/ 0 60000 65536"/>
              <a:gd name="T7" fmla="*/ 0 60000 65536"/>
              <a:gd name="T8" fmla="*/ 0 60000 65536"/>
              <a:gd name="T9" fmla="*/ 0 w 1660"/>
              <a:gd name="T10" fmla="*/ 0 h 152"/>
              <a:gd name="T11" fmla="*/ 1660 w 1660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0" h="152">
                <a:moveTo>
                  <a:pt x="1660" y="152"/>
                </a:moveTo>
                <a:lnTo>
                  <a:pt x="1660" y="0"/>
                </a:lnTo>
                <a:lnTo>
                  <a:pt x="0" y="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54" name="Line 57"/>
          <p:cNvSpPr>
            <a:spLocks noChangeShapeType="1"/>
          </p:cNvSpPr>
          <p:nvPr/>
        </p:nvSpPr>
        <p:spPr bwMode="auto">
          <a:xfrm flipV="1">
            <a:off x="4945063" y="3957638"/>
            <a:ext cx="0" cy="6032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7" name="Rectangle 59"/>
          <p:cNvSpPr>
            <a:spLocks noChangeArrowheads="1"/>
          </p:cNvSpPr>
          <p:nvPr/>
        </p:nvSpPr>
        <p:spPr bwMode="auto">
          <a:xfrm>
            <a:off x="596900" y="5480050"/>
            <a:ext cx="77724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>
              <a:spcBef>
                <a:spcPct val="20000"/>
              </a:spcBef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wireshark software used for end-of-chapter labs is a (free) packet sniffer</a:t>
            </a:r>
          </a:p>
          <a:p>
            <a:pPr marL="742950" lvl="1" indent="-285750">
              <a:spcBef>
                <a:spcPct val="20000"/>
              </a:spcBef>
              <a:buClr>
                <a:schemeClr val="accent2"/>
              </a:buClr>
              <a:buSzPct val="75000"/>
              <a:buFont typeface="Wingdings" charset="0"/>
              <a:buNone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38256" name="Picture 60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7075" y="3419475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57" name="Picture 51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900" y="898525"/>
            <a:ext cx="5976938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8258" name="Group 54"/>
          <p:cNvGrpSpPr>
            <a:grpSpLocks/>
          </p:cNvGrpSpPr>
          <p:nvPr/>
        </p:nvGrpSpPr>
        <p:grpSpPr bwMode="auto">
          <a:xfrm>
            <a:off x="1830388" y="3413125"/>
            <a:ext cx="365125" cy="712788"/>
            <a:chOff x="4140" y="429"/>
            <a:chExt cx="1425" cy="2396"/>
          </a:xfrm>
        </p:grpSpPr>
        <p:sp>
          <p:nvSpPr>
            <p:cNvPr id="138282" name="Freeform 5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3" name="Rectangle 56"/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84" name="Freeform 5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5" name="Freeform 5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6" name="Rectangle 59"/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7" name="Group 6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8312" name="AutoShape 6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3" name="AutoShape 62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88" name="Rectangle 63"/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9" name="Group 6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8310" name="AutoShape 65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1" name="AutoShape 6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0" name="Rectangle 67"/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1" name="Rectangle 68"/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92" name="Group 6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8308" name="AutoShape 70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9" name="AutoShape 71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3" name="Freeform 7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294" name="Group 7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8306" name="AutoShape 74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7" name="AutoShape 75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5" name="Rectangle 76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6" name="Freeform 7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7" name="Freeform 7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8" name="Oval 79"/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9" name="Freeform 8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0" name="AutoShape 81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1" name="AutoShape 82"/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2" name="Oval 83"/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3" name="Oval 84"/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8304" name="Oval 85"/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5" name="Rectangle 86"/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8259" name="Group 87"/>
          <p:cNvGrpSpPr>
            <a:grpSpLocks/>
          </p:cNvGrpSpPr>
          <p:nvPr/>
        </p:nvGrpSpPr>
        <p:grpSpPr bwMode="auto">
          <a:xfrm flipH="1">
            <a:off x="6323013" y="4730750"/>
            <a:ext cx="735012" cy="681038"/>
            <a:chOff x="-44" y="1473"/>
            <a:chExt cx="981" cy="1105"/>
          </a:xfrm>
        </p:grpSpPr>
        <p:pic>
          <p:nvPicPr>
            <p:cNvPr id="138280" name="Picture 88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81" name="Freeform 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8260" name="Group 102"/>
          <p:cNvGrpSpPr>
            <a:grpSpLocks/>
          </p:cNvGrpSpPr>
          <p:nvPr/>
        </p:nvGrpSpPr>
        <p:grpSpPr bwMode="auto">
          <a:xfrm>
            <a:off x="2747963" y="4849813"/>
            <a:ext cx="881062" cy="365125"/>
            <a:chOff x="2356" y="1300"/>
            <a:chExt cx="555" cy="194"/>
          </a:xfrm>
        </p:grpSpPr>
        <p:sp>
          <p:nvSpPr>
            <p:cNvPr id="1382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82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82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38275" name="Group 10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8278" name="Freeform 10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79" name="Freeform 10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8276" name="Line 10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7" name="Line 11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2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0D60CA0-D996-4063-B597-AE7982610A87}" type="slidenum">
              <a:rPr lang="en-US" altLang="en-US" sz="1200">
                <a:latin typeface="Tahoma" pitchFamily="34" charset="0"/>
              </a:rPr>
              <a:pPr/>
              <a:t>69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138262" name="Group 347"/>
          <p:cNvGrpSpPr>
            <a:grpSpLocks/>
          </p:cNvGrpSpPr>
          <p:nvPr/>
        </p:nvGrpSpPr>
        <p:grpSpPr bwMode="auto">
          <a:xfrm>
            <a:off x="2740025" y="4810125"/>
            <a:ext cx="895350" cy="450850"/>
            <a:chOff x="1871277" y="1576300"/>
            <a:chExt cx="1128371" cy="437861"/>
          </a:xfrm>
        </p:grpSpPr>
        <p:sp>
          <p:nvSpPr>
            <p:cNvPr id="73" name="Oval 72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4" name="Rectangle 73"/>
            <p:cNvSpPr/>
            <p:nvPr/>
          </p:nvSpPr>
          <p:spPr bwMode="auto">
            <a:xfrm>
              <a:off x="1871277" y="1739727"/>
              <a:ext cx="1128371" cy="1156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5" name="Oval 7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6" name="Freeform 75"/>
            <p:cNvSpPr/>
            <p:nvPr/>
          </p:nvSpPr>
          <p:spPr bwMode="auto">
            <a:xfrm>
              <a:off x="2159372" y="1673432"/>
              <a:ext cx="548180" cy="1603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0" name="Straight Connector 79"/>
            <p:cNvCxnSpPr>
              <a:cxnSpLocks noChangeShapeType="1"/>
              <a:endCxn id="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8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23554" name="Picture 19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004888"/>
            <a:ext cx="756285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20663"/>
            <a:ext cx="8077200" cy="1006475"/>
          </a:xfrm>
        </p:spPr>
        <p:txBody>
          <a:bodyPr/>
          <a:lstStyle/>
          <a:p>
            <a:pPr eaLnBrk="1" hangingPunct="1"/>
            <a:r>
              <a:rPr lang="en-US" altLang="ja-JP" dirty="0">
                <a:ea typeface="ＭＳ Ｐゴシック" charset="-128"/>
              </a:rPr>
              <a:t>“Fun” Internet-connected devices</a:t>
            </a:r>
            <a:endParaRPr lang="en-US" altLang="en-US" dirty="0">
              <a:ea typeface="ＭＳ Ｐゴシック" charset="-128"/>
            </a:endParaRPr>
          </a:p>
        </p:txBody>
      </p:sp>
      <p:pic>
        <p:nvPicPr>
          <p:cNvPr id="23556" name="Picture 3" descr="toaste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5850" y="1460500"/>
            <a:ext cx="2495550" cy="293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7" name="Picture 4" descr="whispe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6788" y="1425575"/>
            <a:ext cx="1895475" cy="156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8" name="Text Box 7"/>
          <p:cNvSpPr txBox="1">
            <a:spLocks noChangeArrowheads="1"/>
          </p:cNvSpPr>
          <p:nvPr/>
        </p:nvSpPr>
        <p:spPr bwMode="auto">
          <a:xfrm>
            <a:off x="895350" y="2789238"/>
            <a:ext cx="216217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IP picture frame</a:t>
            </a:r>
          </a:p>
          <a:p>
            <a:r>
              <a:rPr lang="en-US" altLang="en-US" sz="1600"/>
              <a:t>http://www.ceiva.com/</a:t>
            </a:r>
          </a:p>
        </p:txBody>
      </p:sp>
      <p:sp>
        <p:nvSpPr>
          <p:cNvPr id="23559" name="Text Box 8"/>
          <p:cNvSpPr txBox="1">
            <a:spLocks noChangeArrowheads="1"/>
          </p:cNvSpPr>
          <p:nvPr/>
        </p:nvSpPr>
        <p:spPr bwMode="auto">
          <a:xfrm>
            <a:off x="5626100" y="1989138"/>
            <a:ext cx="2246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Web-enabled toaster +</a:t>
            </a:r>
          </a:p>
          <a:p>
            <a:r>
              <a:rPr lang="en-US" altLang="en-US" sz="1600"/>
              <a:t>weather forecaster</a:t>
            </a:r>
          </a:p>
        </p:txBody>
      </p:sp>
      <p:pic>
        <p:nvPicPr>
          <p:cNvPr id="23560" name="Picture 9" descr="cisco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213" y="4387850"/>
            <a:ext cx="2395537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1" name="Text Box 10"/>
          <p:cNvSpPr txBox="1">
            <a:spLocks noChangeArrowheads="1"/>
          </p:cNvSpPr>
          <p:nvPr/>
        </p:nvSpPr>
        <p:spPr bwMode="auto">
          <a:xfrm>
            <a:off x="6191250" y="5951538"/>
            <a:ext cx="1597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Internet phones</a:t>
            </a:r>
          </a:p>
        </p:txBody>
      </p:sp>
      <p:graphicFrame>
        <p:nvGraphicFramePr>
          <p:cNvPr id="23562" name="Object 14"/>
          <p:cNvGraphicFramePr>
            <a:graphicFrameLocks noChangeAspect="1"/>
          </p:cNvGraphicFramePr>
          <p:nvPr/>
        </p:nvGraphicFramePr>
        <p:xfrm>
          <a:off x="919163" y="3581400"/>
          <a:ext cx="803275" cy="216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r:id="rId8" imgW="1434415" imgH="3873016" progId="">
                  <p:embed/>
                </p:oleObj>
              </mc:Choice>
              <mc:Fallback>
                <p:oleObj r:id="rId8" imgW="1434415" imgH="3873016" progId="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9163" y="3581400"/>
                        <a:ext cx="803275" cy="2168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63" name="Text Box 8"/>
          <p:cNvSpPr txBox="1">
            <a:spLocks noChangeArrowheads="1"/>
          </p:cNvSpPr>
          <p:nvPr/>
        </p:nvSpPr>
        <p:spPr bwMode="auto">
          <a:xfrm>
            <a:off x="981075" y="5789613"/>
            <a:ext cx="11795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Internet </a:t>
            </a:r>
          </a:p>
          <a:p>
            <a:r>
              <a:rPr lang="en-US" altLang="en-US" sz="1600"/>
              <a:t>refrigerator</a:t>
            </a:r>
          </a:p>
        </p:txBody>
      </p:sp>
      <p:pic>
        <p:nvPicPr>
          <p:cNvPr id="23564" name="Picture 1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3508375"/>
            <a:ext cx="1552575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5" name="Text Box 8"/>
          <p:cNvSpPr txBox="1">
            <a:spLocks noChangeArrowheads="1"/>
          </p:cNvSpPr>
          <p:nvPr/>
        </p:nvSpPr>
        <p:spPr bwMode="auto">
          <a:xfrm>
            <a:off x="2006600" y="4148138"/>
            <a:ext cx="24876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Slingbox: watch,</a:t>
            </a:r>
          </a:p>
          <a:p>
            <a:r>
              <a:rPr lang="en-US" altLang="en-US" sz="1600"/>
              <a:t>control cable TV remotely</a:t>
            </a:r>
          </a:p>
        </p:txBody>
      </p:sp>
      <p:sp>
        <p:nvSpPr>
          <p:cNvPr id="2356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60BD3C6-7F44-443D-BEB5-E8E6676DBDC4}" type="slidenum">
              <a:rPr lang="en-US" altLang="en-US" sz="1200">
                <a:latin typeface="Tahoma" pitchFamily="34" charset="0"/>
              </a:rPr>
              <a:pPr/>
              <a:t>7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23567" name="Picture 23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8" y="2754313"/>
            <a:ext cx="695325" cy="109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8" name="Text Box 10"/>
          <p:cNvSpPr txBox="1">
            <a:spLocks noChangeArrowheads="1"/>
          </p:cNvSpPr>
          <p:nvPr/>
        </p:nvSpPr>
        <p:spPr bwMode="auto">
          <a:xfrm>
            <a:off x="6753225" y="3841750"/>
            <a:ext cx="1941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Tweet-a-watt: </a:t>
            </a:r>
          </a:p>
          <a:p>
            <a:r>
              <a:rPr lang="en-US" altLang="en-US" sz="1600"/>
              <a:t>monitor energy use</a:t>
            </a:r>
          </a:p>
        </p:txBody>
      </p:sp>
      <p:pic>
        <p:nvPicPr>
          <p:cNvPr id="23569" name="Picture 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3813" y="4972050"/>
            <a:ext cx="1289050" cy="154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70" name="Text Box 8"/>
          <p:cNvSpPr txBox="1">
            <a:spLocks noChangeArrowheads="1"/>
          </p:cNvSpPr>
          <p:nvPr/>
        </p:nvSpPr>
        <p:spPr bwMode="auto">
          <a:xfrm>
            <a:off x="3940175" y="5151438"/>
            <a:ext cx="12334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sensorized,</a:t>
            </a:r>
          </a:p>
          <a:p>
            <a:r>
              <a:rPr lang="en-US" altLang="en-US" sz="1600"/>
              <a:t>bed</a:t>
            </a:r>
          </a:p>
          <a:p>
            <a:r>
              <a:rPr lang="en-US" altLang="en-US" sz="1600"/>
              <a:t>mattress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39266" name="Picture 9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954088"/>
            <a:ext cx="7381875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67" name="Group 51"/>
          <p:cNvGrpSpPr>
            <a:grpSpLocks/>
          </p:cNvGrpSpPr>
          <p:nvPr/>
        </p:nvGrpSpPr>
        <p:grpSpPr bwMode="auto">
          <a:xfrm flipH="1">
            <a:off x="4792663" y="2470150"/>
            <a:ext cx="735012" cy="681038"/>
            <a:chOff x="-44" y="1473"/>
            <a:chExt cx="981" cy="1105"/>
          </a:xfrm>
        </p:grpSpPr>
        <p:pic>
          <p:nvPicPr>
            <p:cNvPr id="139342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43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926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88950" y="252413"/>
            <a:ext cx="7772400" cy="947737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Bad guys can use fake addresses</a:t>
            </a:r>
          </a:p>
        </p:txBody>
      </p:sp>
      <p:sp>
        <p:nvSpPr>
          <p:cNvPr id="13926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96900" y="1662113"/>
            <a:ext cx="8077200" cy="1484312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charset="-128"/>
              </a:rPr>
              <a:t>IP spoofing:</a:t>
            </a:r>
            <a:r>
              <a:rPr lang="en-US" altLang="en-US" i="1">
                <a:solidFill>
                  <a:srgbClr val="FF3300"/>
                </a:solidFill>
                <a:ea typeface="ＭＳ Ｐゴシック" charset="-128"/>
              </a:rPr>
              <a:t> </a:t>
            </a:r>
            <a:r>
              <a:rPr lang="en-US" altLang="en-US">
                <a:ea typeface="ＭＳ Ｐゴシック" charset="-128"/>
              </a:rPr>
              <a:t>send packet with false source address</a:t>
            </a:r>
          </a:p>
        </p:txBody>
      </p:sp>
      <p:sp>
        <p:nvSpPr>
          <p:cNvPr id="139270" name="Freeform 70"/>
          <p:cNvSpPr>
            <a:spLocks/>
          </p:cNvSpPr>
          <p:nvPr/>
        </p:nvSpPr>
        <p:spPr bwMode="auto">
          <a:xfrm>
            <a:off x="2225675" y="31718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1" name="Freeform 71"/>
          <p:cNvSpPr>
            <a:spLocks/>
          </p:cNvSpPr>
          <p:nvPr/>
        </p:nvSpPr>
        <p:spPr bwMode="auto">
          <a:xfrm>
            <a:off x="5057775" y="3041650"/>
            <a:ext cx="4763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2" name="Line 72"/>
          <p:cNvSpPr>
            <a:spLocks noChangeShapeType="1"/>
          </p:cNvSpPr>
          <p:nvPr/>
        </p:nvSpPr>
        <p:spPr bwMode="auto">
          <a:xfrm flipV="1">
            <a:off x="3400425" y="35639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73"/>
          <p:cNvSpPr>
            <a:spLocks noChangeShapeType="1"/>
          </p:cNvSpPr>
          <p:nvPr/>
        </p:nvSpPr>
        <p:spPr bwMode="auto">
          <a:xfrm flipV="1">
            <a:off x="3419475" y="42751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Text Box 74"/>
          <p:cNvSpPr txBox="1">
            <a:spLocks noChangeArrowheads="1"/>
          </p:cNvSpPr>
          <p:nvPr/>
        </p:nvSpPr>
        <p:spPr bwMode="auto">
          <a:xfrm>
            <a:off x="1682750" y="2460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9275" name="Text Box 75"/>
          <p:cNvSpPr txBox="1">
            <a:spLocks noChangeArrowheads="1"/>
          </p:cNvSpPr>
          <p:nvPr/>
        </p:nvSpPr>
        <p:spPr bwMode="auto">
          <a:xfrm>
            <a:off x="7086600" y="38798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9276" name="Text Box 76"/>
          <p:cNvSpPr txBox="1">
            <a:spLocks noChangeArrowheads="1"/>
          </p:cNvSpPr>
          <p:nvPr/>
        </p:nvSpPr>
        <p:spPr bwMode="auto">
          <a:xfrm>
            <a:off x="5249863" y="2438400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sp>
        <p:nvSpPr>
          <p:cNvPr id="139277" name="Freeform 77"/>
          <p:cNvSpPr>
            <a:spLocks/>
          </p:cNvSpPr>
          <p:nvPr/>
        </p:nvSpPr>
        <p:spPr bwMode="auto">
          <a:xfrm>
            <a:off x="2235200" y="3019425"/>
            <a:ext cx="2967038" cy="704850"/>
          </a:xfrm>
          <a:custGeom>
            <a:avLst/>
            <a:gdLst>
              <a:gd name="T0" fmla="*/ 2147483647 w 1869"/>
              <a:gd name="T1" fmla="*/ 0 h 444"/>
              <a:gd name="T2" fmla="*/ 2147483647 w 1869"/>
              <a:gd name="T3" fmla="*/ 2147483647 h 444"/>
              <a:gd name="T4" fmla="*/ 0 w 1869"/>
              <a:gd name="T5" fmla="*/ 2147483647 h 444"/>
              <a:gd name="T6" fmla="*/ 0 60000 65536"/>
              <a:gd name="T7" fmla="*/ 0 60000 65536"/>
              <a:gd name="T8" fmla="*/ 0 60000 65536"/>
              <a:gd name="T9" fmla="*/ 0 w 1869"/>
              <a:gd name="T10" fmla="*/ 0 h 444"/>
              <a:gd name="T11" fmla="*/ 1869 w 1869"/>
              <a:gd name="T12" fmla="*/ 444 h 4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9" h="444">
                <a:moveTo>
                  <a:pt x="1869" y="0"/>
                </a:moveTo>
                <a:lnTo>
                  <a:pt x="1869" y="444"/>
                </a:lnTo>
                <a:lnTo>
                  <a:pt x="0" y="44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9278" name="Group 78"/>
          <p:cNvGrpSpPr>
            <a:grpSpLocks/>
          </p:cNvGrpSpPr>
          <p:nvPr/>
        </p:nvGrpSpPr>
        <p:grpSpPr bwMode="auto">
          <a:xfrm>
            <a:off x="2701925" y="3502025"/>
            <a:ext cx="2295525" cy="336550"/>
            <a:chOff x="2418" y="3342"/>
            <a:chExt cx="1446" cy="212"/>
          </a:xfrm>
        </p:grpSpPr>
        <p:sp>
          <p:nvSpPr>
            <p:cNvPr id="139337" name="Rectangle 79"/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9338" name="Line 80"/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39" name="Line 81"/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0" name="Line 82"/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1" name="Text Box 83"/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600">
                  <a:solidFill>
                    <a:srgbClr val="CC0000"/>
                  </a:solidFill>
                </a:rPr>
                <a:t>src:B</a:t>
              </a:r>
              <a:r>
                <a:rPr lang="en-US" altLang="en-US" sz="1600"/>
                <a:t> dest:A     payload</a:t>
              </a:r>
              <a:endParaRPr lang="en-US" altLang="en-US" sz="1600">
                <a:latin typeface="Times New Roman" pitchFamily="18" charset="0"/>
              </a:endParaRPr>
            </a:p>
          </p:txBody>
        </p:sp>
      </p:grpSp>
      <p:pic>
        <p:nvPicPr>
          <p:cNvPr id="139279" name="Picture 8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3938" y="2533650"/>
            <a:ext cx="4714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80" name="Group 48"/>
          <p:cNvGrpSpPr>
            <a:grpSpLocks/>
          </p:cNvGrpSpPr>
          <p:nvPr/>
        </p:nvGrpSpPr>
        <p:grpSpPr bwMode="auto">
          <a:xfrm flipH="1">
            <a:off x="6575425" y="3886200"/>
            <a:ext cx="735013" cy="681038"/>
            <a:chOff x="-44" y="1473"/>
            <a:chExt cx="981" cy="1105"/>
          </a:xfrm>
        </p:grpSpPr>
        <p:pic>
          <p:nvPicPr>
            <p:cNvPr id="139335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36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9281" name="Group 54"/>
          <p:cNvGrpSpPr>
            <a:grpSpLocks/>
          </p:cNvGrpSpPr>
          <p:nvPr/>
        </p:nvGrpSpPr>
        <p:grpSpPr bwMode="auto">
          <a:xfrm>
            <a:off x="2084388" y="2544763"/>
            <a:ext cx="365125" cy="712787"/>
            <a:chOff x="4140" y="429"/>
            <a:chExt cx="1425" cy="2396"/>
          </a:xfrm>
        </p:grpSpPr>
        <p:sp>
          <p:nvSpPr>
            <p:cNvPr id="139303" name="Freeform 5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4" name="Rectangle 56"/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05" name="Freeform 5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6" name="Freeform 5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7" name="Rectangle 59"/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08" name="Group 6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9333" name="AutoShape 6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4" name="AutoShape 62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09" name="Rectangle 63"/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0" name="Group 6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9331" name="AutoShape 65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2" name="AutoShape 6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1" name="Rectangle 67"/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2" name="Rectangle 68"/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3" name="Group 6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9329" name="AutoShape 70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0" name="AutoShape 71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4" name="Freeform 7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15" name="Group 7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9327" name="AutoShape 7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28" name="AutoShape 75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6" name="Rectangle 76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7" name="Freeform 7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8" name="Freeform 7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9" name="Oval 79"/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0" name="Freeform 8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1" name="AutoShape 81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2" name="AutoShape 82"/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3" name="Oval 83"/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4" name="Oval 84"/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9325" name="Oval 85"/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6" name="Rectangle 86"/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9282" name="Group 87"/>
          <p:cNvGrpSpPr>
            <a:grpSpLocks/>
          </p:cNvGrpSpPr>
          <p:nvPr/>
        </p:nvGrpSpPr>
        <p:grpSpPr bwMode="auto">
          <a:xfrm>
            <a:off x="3011488" y="3946525"/>
            <a:ext cx="881062" cy="365125"/>
            <a:chOff x="2356" y="1300"/>
            <a:chExt cx="555" cy="194"/>
          </a:xfrm>
        </p:grpSpPr>
        <p:sp>
          <p:nvSpPr>
            <p:cNvPr id="139295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9296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9297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39298" name="Group 9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9301" name="Freeform 9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2" name="Freeform 9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9299" name="Line 9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0" name="Line 9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92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ED92D58-0A06-4CA3-BCE1-C905357B93C7}" type="slidenum">
              <a:rPr lang="en-US" altLang="en-US" sz="1200">
                <a:latin typeface="Tahoma" pitchFamily="34" charset="0"/>
              </a:rPr>
              <a:pPr/>
              <a:t>70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39284" name="Text Box 50"/>
          <p:cNvSpPr txBox="1">
            <a:spLocks noChangeArrowheads="1"/>
          </p:cNvSpPr>
          <p:nvPr/>
        </p:nvSpPr>
        <p:spPr bwMode="auto">
          <a:xfrm>
            <a:off x="946150" y="5562600"/>
            <a:ext cx="66706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>
                <a:latin typeface="Gill Sans MT" pitchFamily="34" charset="0"/>
              </a:rPr>
              <a:t>… lots more on security (throughout, Chapter 8)</a:t>
            </a:r>
          </a:p>
        </p:txBody>
      </p:sp>
      <p:grpSp>
        <p:nvGrpSpPr>
          <p:cNvPr id="139285" name="Group 347"/>
          <p:cNvGrpSpPr>
            <a:grpSpLocks/>
          </p:cNvGrpSpPr>
          <p:nvPr/>
        </p:nvGrpSpPr>
        <p:grpSpPr bwMode="auto">
          <a:xfrm>
            <a:off x="3011488" y="3917950"/>
            <a:ext cx="893762" cy="452438"/>
            <a:chOff x="1871277" y="1576300"/>
            <a:chExt cx="1128371" cy="437861"/>
          </a:xfrm>
        </p:grpSpPr>
        <p:sp>
          <p:nvSpPr>
            <p:cNvPr id="72" name="Oval 7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3" name="Rectangle 72"/>
            <p:cNvSpPr/>
            <p:nvPr/>
          </p:nvSpPr>
          <p:spPr bwMode="auto">
            <a:xfrm>
              <a:off x="1871277" y="1739153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4" name="Oval 7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5" name="Freeform 74"/>
            <p:cNvSpPr/>
            <p:nvPr/>
          </p:nvSpPr>
          <p:spPr bwMode="auto">
            <a:xfrm>
              <a:off x="2159884" y="1673091"/>
              <a:ext cx="54915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79" name="Straight Connector 78"/>
            <p:cNvCxnSpPr>
              <a:cxnSpLocks noChangeShapeType="1"/>
              <a:endCxn id="7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" name="Straight Connector 7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40290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Chapter 1: roadmap</a:t>
            </a:r>
          </a:p>
        </p:txBody>
      </p:sp>
      <p:sp>
        <p:nvSpPr>
          <p:cNvPr id="14029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itchFamily="34" charset="0"/>
              </a:rPr>
              <a:t>1.7 history</a:t>
            </a:r>
          </a:p>
          <a:p>
            <a:pPr eaLnBrk="1" hangingPunct="1"/>
            <a:endParaRPr lang="en-US" altLang="en-US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1402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92717DD1-915E-49C9-A3D7-D177B0CF2BAB}" type="slidenum">
              <a:rPr lang="en-US" altLang="en-US" sz="1200">
                <a:latin typeface="Tahoma" pitchFamily="34" charset="0"/>
              </a:rPr>
              <a:pPr/>
              <a:t>71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42338" name="Picture 6" descr="arpanet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4495800" y="4222750"/>
            <a:ext cx="2716213" cy="263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77825" y="252413"/>
            <a:ext cx="7772400" cy="6477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Internet history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15565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35000" y="1725613"/>
            <a:ext cx="3657600" cy="441960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1961:</a:t>
            </a:r>
            <a:r>
              <a:rPr lang="en-US" sz="2400" dirty="0"/>
              <a:t> </a:t>
            </a:r>
            <a:r>
              <a:rPr lang="en-US" sz="2400" dirty="0" err="1"/>
              <a:t>Kleinrock</a:t>
            </a:r>
            <a:r>
              <a:rPr lang="en-US" sz="2400" dirty="0"/>
              <a:t>— queueing theory shows effectiveness of packet-switching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1964:</a:t>
            </a:r>
            <a:r>
              <a:rPr lang="en-US" sz="2400" dirty="0"/>
              <a:t> </a:t>
            </a:r>
            <a:r>
              <a:rPr lang="en-US" sz="2400" dirty="0" err="1"/>
              <a:t>Baran</a:t>
            </a:r>
            <a:r>
              <a:rPr lang="en-US" sz="2400" dirty="0"/>
              <a:t>—packet-switching in military nets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1967:</a:t>
            </a:r>
            <a:r>
              <a:rPr lang="en-US" sz="2400" dirty="0"/>
              <a:t> ARPAnet conceived by Advanced Research Projects Agency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1969:</a:t>
            </a:r>
            <a:r>
              <a:rPr lang="en-US" sz="2400" dirty="0"/>
              <a:t> first ARPAnet node operational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142341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256088" y="1722438"/>
            <a:ext cx="4786312" cy="28717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charset="-128"/>
              </a:rPr>
              <a:t>1972:</a:t>
            </a:r>
            <a:r>
              <a:rPr lang="en-US" altLang="en-US" sz="2400">
                <a:ea typeface="ＭＳ Ｐゴシック" charset="-128"/>
              </a:rPr>
              <a:t> </a:t>
            </a:r>
          </a:p>
          <a:p>
            <a:pPr marL="628650" lvl="1" indent="-233363" eaLnBrk="1" hangingPunct="1"/>
            <a:r>
              <a:rPr lang="en-US" altLang="en-US">
                <a:ea typeface="Arial" pitchFamily="34" charset="0"/>
              </a:rPr>
              <a:t>ARPAnet public demo</a:t>
            </a:r>
          </a:p>
          <a:p>
            <a:pPr marL="628650" lvl="1" indent="-233363" eaLnBrk="1" hangingPunct="1"/>
            <a:r>
              <a:rPr lang="en-US" altLang="en-US">
                <a:ea typeface="Arial" pitchFamily="34" charset="0"/>
              </a:rPr>
              <a:t>NCP (Network Control Protocol) first host-host protocol </a:t>
            </a:r>
          </a:p>
          <a:p>
            <a:pPr marL="628650" lvl="1" indent="-233363" eaLnBrk="1" hangingPunct="1"/>
            <a:r>
              <a:rPr lang="en-US" altLang="en-US">
                <a:ea typeface="Arial" pitchFamily="34" charset="0"/>
              </a:rPr>
              <a:t>first e-mail program</a:t>
            </a:r>
          </a:p>
          <a:p>
            <a:pPr marL="628650" lvl="1" indent="-233363" eaLnBrk="1" hangingPunct="1"/>
            <a:r>
              <a:rPr lang="en-US" altLang="en-US">
                <a:ea typeface="Arial" pitchFamily="34" charset="0"/>
              </a:rPr>
              <a:t>ARPAnet has 15 nodes</a:t>
            </a:r>
          </a:p>
        </p:txBody>
      </p:sp>
      <p:sp>
        <p:nvSpPr>
          <p:cNvPr id="142342" name="Rectangle 5"/>
          <p:cNvSpPr>
            <a:spLocks noChangeArrowheads="1"/>
          </p:cNvSpPr>
          <p:nvPr/>
        </p:nvSpPr>
        <p:spPr bwMode="auto">
          <a:xfrm>
            <a:off x="523875" y="1028700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Comic Sans MS" pitchFamily="66" charset="0"/>
              </a:rPr>
              <a:t>1961-1972: Early packet-switching principles</a:t>
            </a:r>
            <a:endParaRPr lang="en-US" altLang="en-US" sz="2800" u="sng">
              <a:solidFill>
                <a:srgbClr val="CC0000"/>
              </a:solidFill>
              <a:latin typeface="Comic Sans MS" pitchFamily="66" charset="0"/>
            </a:endParaRPr>
          </a:p>
        </p:txBody>
      </p:sp>
      <p:pic>
        <p:nvPicPr>
          <p:cNvPr id="142343" name="Picture 11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0E8DB3A8-3AE7-401B-A81A-F7B98954E7FA}" type="slidenum">
              <a:rPr lang="en-US" altLang="en-US" sz="1200">
                <a:latin typeface="Tahoma" pitchFamily="34" charset="0"/>
              </a:rPr>
              <a:pPr/>
              <a:t>72</a:t>
            </a:fld>
            <a:endParaRPr lang="en-US" altLang="en-US" sz="1200">
              <a:latin typeface="Tahoma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31EBFB1-75BD-47CF-BC65-D82FB69B7F27}"/>
                  </a:ext>
                </a:extLst>
              </p14:cNvPr>
              <p14:cNvContentPartPr/>
              <p14:nvPr/>
            </p14:nvContentPartPr>
            <p14:xfrm>
              <a:off x="4313160" y="4447080"/>
              <a:ext cx="3893760" cy="1420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31EBFB1-75BD-47CF-BC65-D82FB69B7F27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03800" y="4437720"/>
                <a:ext cx="3912480" cy="143892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4438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98450" y="1795463"/>
            <a:ext cx="4506913" cy="4457700"/>
          </a:xfrm>
        </p:spPr>
        <p:txBody>
          <a:bodyPr/>
          <a:lstStyle/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1970:</a:t>
            </a:r>
            <a:r>
              <a:rPr lang="en-US" altLang="en-US" sz="2400" dirty="0">
                <a:ea typeface="ＭＳ Ｐゴシック" charset="-128"/>
              </a:rPr>
              <a:t> </a:t>
            </a:r>
            <a:r>
              <a:rPr lang="en-US" altLang="en-US" sz="2400" dirty="0" err="1">
                <a:ea typeface="ＭＳ Ｐゴシック" charset="-128"/>
              </a:rPr>
              <a:t>ALOHAnet</a:t>
            </a:r>
            <a:r>
              <a:rPr lang="en-US" altLang="en-US" sz="2400" dirty="0">
                <a:ea typeface="ＭＳ Ｐゴシック" charset="-128"/>
              </a:rPr>
              <a:t> satellite network in Hawaii</a:t>
            </a:r>
          </a:p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1974:</a:t>
            </a:r>
            <a:r>
              <a:rPr lang="en-US" altLang="en-US" sz="2400" dirty="0">
                <a:ea typeface="ＭＳ Ｐゴシック" charset="-128"/>
              </a:rPr>
              <a:t> Cerf and Kahn— architecture for interconnecting networks</a:t>
            </a:r>
          </a:p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1976:</a:t>
            </a:r>
            <a:r>
              <a:rPr lang="en-US" altLang="en-US" sz="2400" dirty="0">
                <a:ea typeface="ＭＳ Ｐゴシック" charset="-128"/>
              </a:rPr>
              <a:t> Ethernet at Xerox </a:t>
            </a:r>
            <a:r>
              <a:rPr lang="en-US" altLang="en-US" sz="2400" dirty="0" err="1">
                <a:ea typeface="ＭＳ Ｐゴシック" charset="-128"/>
              </a:rPr>
              <a:t>PARC</a:t>
            </a:r>
            <a:endParaRPr lang="en-US" altLang="en-US" sz="2400" dirty="0">
              <a:ea typeface="ＭＳ Ｐゴシック" charset="-128"/>
            </a:endParaRPr>
          </a:p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late 70</a:t>
            </a:r>
            <a:r>
              <a:rPr lang="en-US" altLang="ja-JP" sz="2400" dirty="0">
                <a:solidFill>
                  <a:srgbClr val="000099"/>
                </a:solidFill>
                <a:ea typeface="ＭＳ Ｐゴシック" charset="-128"/>
              </a:rPr>
              <a:t>s:</a:t>
            </a:r>
            <a:r>
              <a:rPr lang="en-US" altLang="ja-JP" sz="2400" dirty="0">
                <a:ea typeface="ＭＳ Ｐゴシック" charset="-128"/>
              </a:rPr>
              <a:t> proprietary architectures: </a:t>
            </a:r>
            <a:r>
              <a:rPr lang="en-US" altLang="ja-JP" sz="2400" dirty="0" err="1">
                <a:ea typeface="ＭＳ Ｐゴシック" charset="-128"/>
              </a:rPr>
              <a:t>DECnet</a:t>
            </a:r>
            <a:r>
              <a:rPr lang="en-US" altLang="ja-JP" sz="2400" dirty="0">
                <a:ea typeface="ＭＳ Ｐゴシック" charset="-128"/>
              </a:rPr>
              <a:t>, SNA, XNA, IBM token ring</a:t>
            </a:r>
          </a:p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late 70</a:t>
            </a:r>
            <a:r>
              <a:rPr lang="en-US" altLang="ja-JP" sz="2400" dirty="0">
                <a:solidFill>
                  <a:srgbClr val="000099"/>
                </a:solidFill>
                <a:ea typeface="ＭＳ Ｐゴシック" charset="-128"/>
              </a:rPr>
              <a:t>s:</a:t>
            </a:r>
            <a:r>
              <a:rPr lang="en-US" altLang="ja-JP" sz="2400" dirty="0">
                <a:ea typeface="ＭＳ Ｐゴシック" charset="-128"/>
              </a:rPr>
              <a:t> switching fixed-length packets (ATM precursor)</a:t>
            </a:r>
          </a:p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1979:</a:t>
            </a:r>
            <a:r>
              <a:rPr lang="en-US" altLang="en-US" sz="2400" dirty="0">
                <a:ea typeface="ＭＳ Ｐゴシック" charset="-128"/>
              </a:rPr>
              <a:t> </a:t>
            </a:r>
            <a:r>
              <a:rPr lang="en-US" altLang="en-US" sz="2400" dirty="0" err="1">
                <a:ea typeface="ＭＳ Ｐゴシック" charset="-128"/>
              </a:rPr>
              <a:t>ARPAnet</a:t>
            </a:r>
            <a:r>
              <a:rPr lang="en-US" altLang="en-US" sz="2400" dirty="0">
                <a:ea typeface="ＭＳ Ｐゴシック" charset="-128"/>
              </a:rPr>
              <a:t> has 200 nodes</a:t>
            </a:r>
          </a:p>
        </p:txBody>
      </p:sp>
      <p:sp>
        <p:nvSpPr>
          <p:cNvPr id="14438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99038" y="2155825"/>
            <a:ext cx="3924300" cy="3487738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 dirty="0">
                <a:solidFill>
                  <a:srgbClr val="000090"/>
                </a:solidFill>
                <a:ea typeface="ＭＳ Ｐゴシック" charset="-128"/>
              </a:rPr>
              <a:t>Cerf and Kahn’</a:t>
            </a:r>
            <a:r>
              <a:rPr lang="en-US" altLang="ja-JP" sz="2400" dirty="0">
                <a:solidFill>
                  <a:srgbClr val="000090"/>
                </a:solidFill>
                <a:ea typeface="ＭＳ Ｐゴシック" charset="-128"/>
              </a:rPr>
              <a:t>s internetworking principles: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>
                <a:ea typeface="Arial" pitchFamily="34" charset="0"/>
              </a:rPr>
              <a:t>minimalism, autonomy—no internal changes required to interconnect networks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>
                <a:ea typeface="Arial" pitchFamily="34" charset="0"/>
              </a:rPr>
              <a:t>best-effort service model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>
                <a:ea typeface="Arial" pitchFamily="34" charset="0"/>
              </a:rPr>
              <a:t>stateless routers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>
                <a:ea typeface="Arial" pitchFamily="34" charset="0"/>
              </a:rPr>
              <a:t>decentralized control</a:t>
            </a:r>
          </a:p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 dirty="0">
                <a:solidFill>
                  <a:srgbClr val="000090"/>
                </a:solidFill>
                <a:ea typeface="ＭＳ Ｐゴシック" charset="-128"/>
              </a:rPr>
              <a:t>define today’</a:t>
            </a:r>
            <a:r>
              <a:rPr lang="en-US" altLang="ja-JP" sz="2400" dirty="0">
                <a:solidFill>
                  <a:srgbClr val="000090"/>
                </a:solidFill>
                <a:ea typeface="ＭＳ Ｐゴシック" charset="-128"/>
              </a:rPr>
              <a:t>s Internet architecture</a:t>
            </a:r>
            <a:endParaRPr lang="en-US" altLang="en-US" sz="2400" dirty="0">
              <a:solidFill>
                <a:srgbClr val="000090"/>
              </a:solidFill>
              <a:ea typeface="ＭＳ Ｐゴシック" charset="-128"/>
            </a:endParaRPr>
          </a:p>
        </p:txBody>
      </p:sp>
      <p:sp>
        <p:nvSpPr>
          <p:cNvPr id="144388" name="Rectangle 5"/>
          <p:cNvSpPr>
            <a:spLocks noChangeArrowheads="1"/>
          </p:cNvSpPr>
          <p:nvPr/>
        </p:nvSpPr>
        <p:spPr bwMode="auto">
          <a:xfrm>
            <a:off x="523875" y="1028700"/>
            <a:ext cx="79724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itchFamily="66" charset="0"/>
              </a:rPr>
              <a:t>1972-1980: Internetworking, new and proprietary nets</a:t>
            </a:r>
            <a:endParaRPr lang="en-US" altLang="en-US" sz="4000" u="sng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144389" name="Rectangle 6"/>
          <p:cNvSpPr>
            <a:spLocks noChangeArrowheads="1"/>
          </p:cNvSpPr>
          <p:nvPr/>
        </p:nvSpPr>
        <p:spPr bwMode="auto">
          <a:xfrm>
            <a:off x="4970463" y="1982788"/>
            <a:ext cx="3878262" cy="3619500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144390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144391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9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915A5E6A-7AC3-4251-AB5E-9B0046B3260B}" type="slidenum">
              <a:rPr lang="en-US" altLang="en-US" sz="1200">
                <a:latin typeface="Tahoma" pitchFamily="34" charset="0"/>
              </a:rPr>
              <a:pPr/>
              <a:t>73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4643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801813"/>
            <a:ext cx="38100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1983:</a:t>
            </a:r>
            <a:r>
              <a:rPr lang="en-US" altLang="en-US" sz="2400" dirty="0">
                <a:ea typeface="ＭＳ Ｐゴシック" charset="-128"/>
              </a:rPr>
              <a:t> deployment of TCP/IP</a:t>
            </a:r>
          </a:p>
          <a:p>
            <a:pPr marL="287338" indent="-287338"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1982:</a:t>
            </a:r>
            <a:r>
              <a:rPr lang="en-US" altLang="en-US" sz="2400" dirty="0">
                <a:ea typeface="ＭＳ Ｐゴシック" charset="-128"/>
              </a:rPr>
              <a:t> SMTP e-mail protocol defined </a:t>
            </a:r>
          </a:p>
          <a:p>
            <a:pPr marL="287338" indent="-287338"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1983:</a:t>
            </a:r>
            <a:r>
              <a:rPr lang="en-US" altLang="en-US" sz="2400" dirty="0">
                <a:ea typeface="ＭＳ Ｐゴシック" charset="-128"/>
              </a:rPr>
              <a:t> DNS defined for name-to-IP-address translation</a:t>
            </a:r>
          </a:p>
          <a:p>
            <a:pPr marL="287338" indent="-287338"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1985:</a:t>
            </a:r>
            <a:r>
              <a:rPr lang="en-US" altLang="en-US" sz="2400" dirty="0">
                <a:ea typeface="ＭＳ Ｐゴシック" charset="-128"/>
              </a:rPr>
              <a:t> FTP protocol defined</a:t>
            </a:r>
          </a:p>
          <a:p>
            <a:pPr marL="287338" indent="-287338"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1988:</a:t>
            </a:r>
            <a:r>
              <a:rPr lang="en-US" altLang="en-US" sz="2400" dirty="0">
                <a:ea typeface="ＭＳ Ｐゴシック" charset="-128"/>
              </a:rPr>
              <a:t> TCP congestion control</a:t>
            </a:r>
          </a:p>
        </p:txBody>
      </p:sp>
      <p:sp>
        <p:nvSpPr>
          <p:cNvPr id="15974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811338"/>
            <a:ext cx="3810000" cy="4448175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new national networks: CSnet, BITnet, NSFnet, Minitel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100,000 hosts connected to confederation of networks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146436" name="Rectangle 5"/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itchFamily="66" charset="0"/>
              </a:rPr>
              <a:t>1980-1990: new protocols, a proliferation of networks</a:t>
            </a:r>
            <a:endParaRPr lang="en-US" altLang="en-US" sz="4000" u="sng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146437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146438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70444D52-9751-49B7-AB25-6CE4FBEE202F}" type="slidenum">
              <a:rPr lang="en-US" altLang="en-US" sz="1200">
                <a:latin typeface="Tahoma" pitchFamily="34" charset="0"/>
              </a:rPr>
              <a:pPr/>
              <a:t>74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6179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9100" y="1790700"/>
            <a:ext cx="44704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early 1990</a:t>
            </a:r>
            <a:r>
              <a:rPr lang="en-US" altLang="ja-JP" sz="2400" dirty="0">
                <a:solidFill>
                  <a:srgbClr val="000099"/>
                </a:solidFill>
                <a:ea typeface="ＭＳ Ｐゴシック" charset="-128"/>
              </a:rPr>
              <a:t>s:</a:t>
            </a:r>
            <a:r>
              <a:rPr lang="en-US" altLang="ja-JP" sz="2400" dirty="0">
                <a:solidFill>
                  <a:schemeClr val="accent2"/>
                </a:solidFill>
                <a:ea typeface="ＭＳ Ｐゴシック" charset="-128"/>
              </a:rPr>
              <a:t> </a:t>
            </a:r>
            <a:r>
              <a:rPr lang="en-US" altLang="ja-JP" sz="2400" dirty="0">
                <a:ea typeface="ＭＳ Ｐゴシック" charset="-128"/>
              </a:rPr>
              <a:t>ARPAnet decommissioned</a:t>
            </a:r>
          </a:p>
          <a:p>
            <a:pPr marL="287338" indent="-287338"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1991:</a:t>
            </a:r>
            <a:r>
              <a:rPr lang="en-US" altLang="en-US" sz="2400" dirty="0">
                <a:solidFill>
                  <a:schemeClr val="accent2"/>
                </a:solidFill>
                <a:ea typeface="ＭＳ Ｐゴシック" charset="-128"/>
              </a:rPr>
              <a:t> </a:t>
            </a:r>
            <a:r>
              <a:rPr lang="en-US" altLang="en-US" sz="2400" dirty="0">
                <a:ea typeface="ＭＳ Ｐゴシック" charset="-128"/>
              </a:rPr>
              <a:t>NSF lifts restrictions on commercial use of </a:t>
            </a:r>
            <a:r>
              <a:rPr lang="en-US" altLang="en-US" sz="2400" dirty="0" err="1">
                <a:ea typeface="ＭＳ Ｐゴシック" charset="-128"/>
              </a:rPr>
              <a:t>NSFnet</a:t>
            </a:r>
            <a:r>
              <a:rPr lang="en-US" altLang="en-US" sz="2400" dirty="0">
                <a:ea typeface="ＭＳ Ｐゴシック" charset="-128"/>
              </a:rPr>
              <a:t> (decommissioned, 1995)</a:t>
            </a:r>
          </a:p>
          <a:p>
            <a:pPr marL="287338" indent="-287338"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early 1990s:</a:t>
            </a:r>
            <a:r>
              <a:rPr lang="en-US" altLang="en-US" sz="2400" dirty="0">
                <a:ea typeface="ＭＳ Ｐゴシック" charset="-128"/>
              </a:rPr>
              <a:t> Web</a:t>
            </a:r>
          </a:p>
          <a:p>
            <a:pPr marL="569913" lvl="1" indent="-225425" eaLnBrk="1" hangingPunct="1"/>
            <a:r>
              <a:rPr lang="en-US" altLang="en-US" dirty="0">
                <a:ea typeface="Arial" pitchFamily="34" charset="0"/>
              </a:rPr>
              <a:t>hypertext [Bush 1945, Nelson 1960</a:t>
            </a:r>
            <a:r>
              <a:rPr lang="en-US" altLang="ja-JP" dirty="0">
                <a:ea typeface="ＭＳ Ｐゴシック" charset="-128"/>
              </a:rPr>
              <a:t>s]</a:t>
            </a:r>
          </a:p>
          <a:p>
            <a:pPr marL="569913" lvl="1" indent="-225425" eaLnBrk="1" hangingPunct="1"/>
            <a:r>
              <a:rPr lang="en-US" altLang="en-US" dirty="0">
                <a:ea typeface="Arial" pitchFamily="34" charset="0"/>
              </a:rPr>
              <a:t>HTML, HTTP: Berners-Lee</a:t>
            </a:r>
          </a:p>
          <a:p>
            <a:pPr marL="569913" lvl="1" indent="-225425" eaLnBrk="1" hangingPunct="1"/>
            <a:r>
              <a:rPr lang="en-US" altLang="en-US" dirty="0">
                <a:ea typeface="Arial" pitchFamily="34" charset="0"/>
              </a:rPr>
              <a:t>1994: Mosaic, later Netscape</a:t>
            </a:r>
          </a:p>
          <a:p>
            <a:pPr marL="569913" lvl="1" indent="-225425" eaLnBrk="1" hangingPunct="1"/>
            <a:r>
              <a:rPr lang="en-US" altLang="en-US" dirty="0">
                <a:ea typeface="Arial" pitchFamily="34" charset="0"/>
              </a:rPr>
              <a:t>late 1990</a:t>
            </a:r>
            <a:r>
              <a:rPr lang="en-US" altLang="ja-JP" dirty="0">
                <a:ea typeface="ＭＳ Ｐゴシック" charset="-128"/>
              </a:rPr>
              <a:t>s: commercialization of the Web</a:t>
            </a:r>
          </a:p>
          <a:p>
            <a:pPr marL="287338" indent="-287338" eaLnBrk="1" hangingPunct="1"/>
            <a:endParaRPr lang="en-US" altLang="en-US" sz="2400" dirty="0">
              <a:ea typeface="ＭＳ Ｐゴシック" charset="-128"/>
            </a:endParaRPr>
          </a:p>
          <a:p>
            <a:pPr marL="287338" indent="-287338" eaLnBrk="1" hangingPunct="1"/>
            <a:endParaRPr lang="en-US" altLang="en-US" sz="2400" dirty="0">
              <a:ea typeface="ＭＳ Ｐゴシック" charset="-128"/>
            </a:endParaRPr>
          </a:p>
        </p:txBody>
      </p:sp>
      <p:sp>
        <p:nvSpPr>
          <p:cNvPr id="161795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889500" y="1800225"/>
            <a:ext cx="3965575" cy="44481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</a:rPr>
              <a:t>late 1990</a:t>
            </a:r>
            <a:r>
              <a:rPr lang="en-US" altLang="ja-JP" sz="2400" dirty="0">
                <a:solidFill>
                  <a:srgbClr val="000099"/>
                </a:solidFill>
                <a:ea typeface="ＭＳ Ｐゴシック" charset="-128"/>
              </a:rPr>
              <a:t>s–2000s: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more killer apps: instant messaging, P2P file sharing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network security to forefront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est. 50 million hosts, 100 million+ users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backbone links running at </a:t>
            </a:r>
            <a:r>
              <a:rPr lang="en-US" altLang="en-US" sz="2400" dirty="0" err="1">
                <a:ea typeface="ＭＳ Ｐゴシック" charset="-128"/>
              </a:rPr>
              <a:t>Gbps</a:t>
            </a:r>
            <a:endParaRPr lang="en-US" altLang="en-US" sz="2400" dirty="0">
              <a:ea typeface="ＭＳ Ｐゴシック" charset="-128"/>
            </a:endParaRPr>
          </a:p>
          <a:p>
            <a:pPr eaLnBrk="1" hangingPunct="1"/>
            <a:endParaRPr lang="en-US" altLang="en-US" sz="2000" dirty="0">
              <a:ea typeface="ＭＳ Ｐゴシック" charset="-128"/>
            </a:endParaRPr>
          </a:p>
        </p:txBody>
      </p:sp>
      <p:sp>
        <p:nvSpPr>
          <p:cNvPr id="148484" name="Rectangle 5"/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Gill Sans MT" pitchFamily="34" charset="0"/>
              </a:rPr>
              <a:t>1990, 2000</a:t>
            </a:r>
            <a:r>
              <a:rPr lang="en-US" altLang="ja-JP" sz="2800" i="1" dirty="0">
                <a:solidFill>
                  <a:srgbClr val="CC0000"/>
                </a:solidFill>
                <a:latin typeface="Gill Sans MT" pitchFamily="34" charset="0"/>
              </a:rPr>
              <a:t>s: commercialization, the Web, new apps</a:t>
            </a:r>
            <a:endParaRPr lang="en-US" altLang="en-US" sz="2800" u="sng" dirty="0">
              <a:solidFill>
                <a:srgbClr val="CC0000"/>
              </a:solidFill>
              <a:latin typeface="Gill Sans MT" pitchFamily="34" charset="0"/>
            </a:endParaRPr>
          </a:p>
        </p:txBody>
      </p:sp>
      <p:sp>
        <p:nvSpPr>
          <p:cNvPr id="148485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148486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85813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DDF38C8-9F05-4D6B-BD68-830F3BD22315}" type="slidenum">
              <a:rPr lang="en-US" altLang="en-US" sz="1200">
                <a:latin typeface="Tahoma" pitchFamily="34" charset="0"/>
              </a:rPr>
              <a:pPr/>
              <a:t>75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6384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2125" y="1209675"/>
            <a:ext cx="7502525" cy="44577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dirty="0">
                <a:solidFill>
                  <a:srgbClr val="C00000"/>
                </a:solidFill>
                <a:ea typeface="ＭＳ Ｐゴシック" charset="-128"/>
              </a:rPr>
              <a:t>2005-present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~5B devices attached to Internet </a:t>
            </a:r>
            <a:r>
              <a:rPr lang="en-US" altLang="en-US" sz="1800" dirty="0">
                <a:ea typeface="ＭＳ Ｐゴシック" charset="-128"/>
              </a:rPr>
              <a:t>(2016)</a:t>
            </a:r>
          </a:p>
          <a:p>
            <a:pPr marL="682625" lvl="1" indent="-225425" eaLnBrk="1" hangingPunct="1"/>
            <a:r>
              <a:rPr lang="en-US" altLang="en-US" sz="2000" dirty="0">
                <a:ea typeface="ＭＳ Ｐゴシック" charset="-128"/>
              </a:rPr>
              <a:t>smartphones and tablets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aggressive deployment of broadband access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increasing ubiquity of high-speed wireless access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emergence of online social networks: </a:t>
            </a:r>
          </a:p>
          <a:p>
            <a:pPr marL="682625" lvl="1" indent="-225425" eaLnBrk="1" hangingPunct="1"/>
            <a:r>
              <a:rPr lang="en-US" altLang="en-US" sz="2000" dirty="0">
                <a:ea typeface="ＭＳ Ｐゴシック" charset="-128"/>
              </a:rPr>
              <a:t>Facebook: ~ one billion users</a:t>
            </a:r>
            <a:endParaRPr lang="en-US" altLang="en-US" dirty="0">
              <a:ea typeface="ＭＳ Ｐゴシック" charset="-128"/>
            </a:endParaRP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service providers (Google, Microsoft) create their own networks</a:t>
            </a:r>
          </a:p>
          <a:p>
            <a:pPr marL="682625" lvl="1" indent="-225425" eaLnBrk="1" hangingPunct="1"/>
            <a:r>
              <a:rPr lang="en-US" altLang="en-US" dirty="0">
                <a:ea typeface="ＭＳ Ｐゴシック" charset="-128"/>
              </a:rPr>
              <a:t>bypass Internet, providing “</a:t>
            </a:r>
            <a:r>
              <a:rPr lang="en-US" altLang="ja-JP" dirty="0">
                <a:ea typeface="ＭＳ Ｐゴシック" charset="-128"/>
              </a:rPr>
              <a:t>instantaneous” access to search, video content, email, etc.</a:t>
            </a:r>
          </a:p>
          <a:p>
            <a:pPr eaLnBrk="1" hangingPunct="1"/>
            <a:r>
              <a:rPr lang="en-US" altLang="en-US" sz="2400" dirty="0">
                <a:ea typeface="ＭＳ Ｐゴシック" charset="-128"/>
              </a:rPr>
              <a:t>e-commerce, universities, enterprises running their services in “</a:t>
            </a:r>
            <a:r>
              <a:rPr lang="en-US" altLang="ja-JP" sz="2400" dirty="0">
                <a:ea typeface="ＭＳ Ｐゴシック" charset="-128"/>
              </a:rPr>
              <a:t>cloud” (e.g., Amazon EC2)</a:t>
            </a:r>
            <a:endParaRPr lang="en-US" altLang="en-US" sz="2400" dirty="0">
              <a:ea typeface="ＭＳ Ｐゴシック" charset="-128"/>
            </a:endParaRPr>
          </a:p>
        </p:txBody>
      </p:sp>
      <p:sp>
        <p:nvSpPr>
          <p:cNvPr id="150531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150532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0F63E751-7A12-4A72-9D3F-E1D1A004434F}" type="slidenum">
              <a:rPr lang="en-US" altLang="en-US" sz="1200">
                <a:latin typeface="Tahoma" pitchFamily="34" charset="0"/>
              </a:rPr>
              <a:pPr/>
              <a:t>76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5257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836613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50838" y="160338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Introduction: summary</a:t>
            </a:r>
          </a:p>
        </p:txBody>
      </p:sp>
      <p:sp>
        <p:nvSpPr>
          <p:cNvPr id="16589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288" y="1443038"/>
            <a:ext cx="4384675" cy="5189537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covered a “t</a:t>
            </a:r>
            <a:r>
              <a:rPr lang="en-US" altLang="ja-JP" i="1" dirty="0">
                <a:solidFill>
                  <a:srgbClr val="CC0000"/>
                </a:solidFill>
                <a:ea typeface="ＭＳ Ｐゴシック" charset="-128"/>
              </a:rPr>
              <a:t>on” of material!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charset="-128"/>
              </a:rPr>
              <a:t>Internet overview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charset="-128"/>
              </a:rPr>
              <a:t>what’</a:t>
            </a:r>
            <a:r>
              <a:rPr lang="en-US" altLang="ja-JP" sz="2400" dirty="0">
                <a:ea typeface="ＭＳ Ｐゴシック" charset="-128"/>
              </a:rPr>
              <a:t>s a protocol?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charset="-128"/>
              </a:rPr>
              <a:t>network edge, core, access network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>
                <a:ea typeface="Arial" pitchFamily="34" charset="0"/>
              </a:rPr>
              <a:t>packet-switching versus circuit-switching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>
                <a:ea typeface="Arial" pitchFamily="34" charset="0"/>
              </a:rPr>
              <a:t>Internet structure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charset="-128"/>
              </a:rPr>
              <a:t>performance: loss, delay, throughput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charset="-128"/>
              </a:rPr>
              <a:t>layering, service models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charset="-128"/>
              </a:rPr>
              <a:t>security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charset="-128"/>
              </a:rPr>
              <a:t>history</a:t>
            </a:r>
          </a:p>
        </p:txBody>
      </p:sp>
      <p:sp>
        <p:nvSpPr>
          <p:cNvPr id="1658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146675" y="1428750"/>
            <a:ext cx="3724275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you now have:</a:t>
            </a:r>
            <a:r>
              <a:rPr lang="en-US" altLang="en-US" sz="2400" dirty="0">
                <a:ea typeface="ＭＳ Ｐゴシック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dirty="0">
                <a:ea typeface="ＭＳ Ｐゴシック" charset="-128"/>
              </a:rPr>
              <a:t>context, overview, “</a:t>
            </a:r>
            <a:r>
              <a:rPr lang="en-US" altLang="ja-JP" sz="2400" dirty="0">
                <a:ea typeface="ＭＳ Ｐゴシック" charset="-128"/>
              </a:rPr>
              <a:t>feel” of networking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dirty="0">
                <a:ea typeface="ＭＳ Ｐゴシック" charset="-128"/>
              </a:rPr>
              <a:t>more depth, detail </a:t>
            </a:r>
            <a:r>
              <a:rPr lang="en-US" altLang="en-US" sz="2400" i="1" dirty="0">
                <a:ea typeface="ＭＳ Ｐゴシック" charset="-128"/>
              </a:rPr>
              <a:t>to follow!</a:t>
            </a:r>
            <a:endParaRPr lang="en-US" altLang="en-US" sz="2400" dirty="0">
              <a:ea typeface="ＭＳ Ｐゴシック" charset="-128"/>
            </a:endParaRPr>
          </a:p>
        </p:txBody>
      </p:sp>
      <p:sp>
        <p:nvSpPr>
          <p:cNvPr id="15258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84576E1E-E6F9-4375-91E3-AAEE3995EBD3}" type="slidenum">
              <a:rPr lang="en-US" altLang="en-US" sz="1200">
                <a:latin typeface="Tahoma" pitchFamily="34" charset="0"/>
              </a:rPr>
              <a:pPr/>
              <a:t>77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54626" name="Slide Number Placeholder 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D23F843D-AF25-4AB4-9CCC-66D5D98006CA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78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154627" name="Rectangle 3"/>
          <p:cNvSpPr>
            <a:spLocks noChangeArrowheads="1"/>
          </p:cNvSpPr>
          <p:nvPr/>
        </p:nvSpPr>
        <p:spPr bwMode="auto">
          <a:xfrm>
            <a:off x="2149475" y="1477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en-US" altLang="en-US" sz="4400">
                <a:solidFill>
                  <a:srgbClr val="000099"/>
                </a:solidFill>
                <a:latin typeface="Gill Sans MT" pitchFamily="34" charset="0"/>
              </a:rPr>
              <a:t>Chapter 1</a:t>
            </a:r>
            <a:br>
              <a:rPr lang="en-US" altLang="en-US" sz="4800">
                <a:solidFill>
                  <a:srgbClr val="000099"/>
                </a:solidFill>
                <a:latin typeface="Gill Sans MT" pitchFamily="34" charset="0"/>
              </a:rPr>
            </a:br>
            <a:r>
              <a:rPr lang="en-US" altLang="en-US" sz="4400">
                <a:solidFill>
                  <a:srgbClr val="000099"/>
                </a:solidFill>
                <a:latin typeface="Gill Sans MT" pitchFamily="34" charset="0"/>
              </a:rPr>
              <a:t>Additional Slides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62"/>
          <p:cNvGrpSpPr>
            <a:grpSpLocks/>
          </p:cNvGrpSpPr>
          <p:nvPr/>
        </p:nvGrpSpPr>
        <p:grpSpPr bwMode="auto">
          <a:xfrm>
            <a:off x="1270000" y="798513"/>
            <a:ext cx="5643563" cy="4216400"/>
            <a:chOff x="824874" y="353539"/>
            <a:chExt cx="5643193" cy="4216279"/>
          </a:xfrm>
        </p:grpSpPr>
        <p:sp>
          <p:nvSpPr>
            <p:cNvPr id="62" name="Freeform 61"/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rgbClr val="000000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" name="Rectangle 58"/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56674" name="Picture 12" descr="segmen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5173663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6675" name="Group 48"/>
          <p:cNvGrpSpPr>
            <a:grpSpLocks/>
          </p:cNvGrpSpPr>
          <p:nvPr/>
        </p:nvGrpSpPr>
        <p:grpSpPr bwMode="auto">
          <a:xfrm>
            <a:off x="-104775" y="3981450"/>
            <a:ext cx="1562100" cy="1511300"/>
            <a:chOff x="-44" y="1473"/>
            <a:chExt cx="981" cy="1105"/>
          </a:xfrm>
        </p:grpSpPr>
        <p:pic>
          <p:nvPicPr>
            <p:cNvPr id="156708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6709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56676" name="Picture 120" descr="access_point_stylized_smal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663" y="4221163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7" name="Picture 1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14425" y="4567238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8" name="Picture 11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1075" y="457041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9" name="Picture 2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807325" y="458946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7" name="Group 66"/>
          <p:cNvGrpSpPr>
            <a:grpSpLocks/>
          </p:cNvGrpSpPr>
          <p:nvPr/>
        </p:nvGrpSpPr>
        <p:grpSpPr bwMode="auto">
          <a:xfrm>
            <a:off x="4556125" y="1162050"/>
            <a:ext cx="2327275" cy="3171825"/>
            <a:chOff x="4556452" y="1162095"/>
            <a:chExt cx="2326213" cy="3172030"/>
          </a:xfrm>
        </p:grpSpPr>
        <p:cxnSp>
          <p:nvCxnSpPr>
            <p:cNvPr id="156695" name="Straight Connector 46"/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56696" name="Group 31"/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4" name="TextBox 26"/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Transport</a:t>
                </a:r>
                <a:r>
                  <a:rPr lang="en-US" altLang="en-US" sz="140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Network</a:t>
                </a:r>
                <a:r>
                  <a:rPr lang="en-US" altLang="en-US" sz="140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Link</a:t>
                </a:r>
                <a:r>
                  <a:rPr lang="en-US" altLang="en-US" sz="140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Physical</a:t>
                </a:r>
              </a:p>
            </p:txBody>
          </p:sp>
          <p:cxnSp>
            <p:nvCxnSpPr>
              <p:cNvPr id="156705" name="Straight Connector 28"/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6" name="Straight Connector 29"/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7" name="Straight Connector 30"/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56697" name="Group 35"/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34" name="Rectangle 33"/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2" name="TextBox 34"/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600"/>
                  <a:t>application</a:t>
                </a:r>
              </a:p>
              <a:p>
                <a:pPr algn="ctr"/>
                <a:r>
                  <a:rPr lang="en-US" altLang="en-US" sz="1600"/>
                  <a:t>(www browser, </a:t>
                </a:r>
              </a:p>
              <a:p>
                <a:pPr algn="ctr"/>
                <a:r>
                  <a:rPr lang="en-US" altLang="en-US" sz="1600"/>
                  <a:t>email client</a:t>
                </a:r>
                <a:r>
                  <a:rPr lang="en-US" altLang="en-US" sz="2000"/>
                  <a:t>)</a:t>
                </a:r>
              </a:p>
            </p:txBody>
          </p:sp>
        </p:grpSp>
        <p:cxnSp>
          <p:nvCxnSpPr>
            <p:cNvPr id="156698" name="Straight Connector 37"/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99" name="TextBox 38"/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application</a:t>
              </a:r>
            </a:p>
          </p:txBody>
        </p:sp>
        <p:sp>
          <p:nvSpPr>
            <p:cNvPr id="156700" name="TextBox 39"/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OS</a:t>
              </a:r>
            </a:p>
          </p:txBody>
        </p:sp>
      </p:grp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1776413" y="877888"/>
            <a:ext cx="2806700" cy="3195637"/>
            <a:chOff x="1775964" y="877299"/>
            <a:chExt cx="2806675" cy="3196287"/>
          </a:xfrm>
        </p:grpSpPr>
        <p:grpSp>
          <p:nvGrpSpPr>
            <p:cNvPr id="156682" name="Group 44"/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156687" name="Group 22"/>
              <p:cNvGrpSpPr>
                <a:grpSpLocks/>
              </p:cNvGrpSpPr>
              <p:nvPr/>
            </p:nvGrpSpPr>
            <p:grpSpPr bwMode="auto">
              <a:xfrm>
                <a:off x="1780683" y="2206785"/>
                <a:ext cx="1296233" cy="1040536"/>
                <a:chOff x="3116193" y="4275642"/>
                <a:chExt cx="1296233" cy="1040536"/>
              </a:xfrm>
            </p:grpSpPr>
            <p:sp>
              <p:nvSpPr>
                <p:cNvPr id="14" name="Rectangle 13"/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4" name="TextBox 14"/>
                <p:cNvSpPr txBox="1">
                  <a:spLocks noChangeArrowheads="1"/>
                </p:cNvSpPr>
                <p:nvPr/>
              </p:nvSpPr>
              <p:spPr bwMode="auto">
                <a:xfrm>
                  <a:off x="3168721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capture</a:t>
                  </a:r>
                </a:p>
                <a:p>
                  <a:pPr algn="ctr"/>
                  <a:r>
                    <a:rPr lang="en-US" altLang="en-US" sz="2000"/>
                    <a:t>(pcap)</a:t>
                  </a:r>
                </a:p>
              </p:txBody>
            </p:sp>
          </p:grpSp>
          <p:grpSp>
            <p:nvGrpSpPr>
              <p:cNvPr id="156688" name="Group 23"/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22" name="Rectangle 21"/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2" name="TextBox 16"/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analyzer</a:t>
                  </a:r>
                </a:p>
              </p:txBody>
            </p:sp>
          </p:grpSp>
          <p:sp>
            <p:nvSpPr>
              <p:cNvPr id="156689" name="Rectangle 42"/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156690" name="Picture 43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156683" name="Straight Connector 47"/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6684" name="Straight Connector 50"/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85" name="TextBox 56"/>
            <p:cNvSpPr txBox="1">
              <a:spLocks noChangeArrowheads="1"/>
            </p:cNvSpPr>
            <p:nvPr/>
          </p:nvSpPr>
          <p:spPr bwMode="auto">
            <a:xfrm>
              <a:off x="3504274" y="3242589"/>
              <a:ext cx="107836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200"/>
                <a:t>copy of all Ethernet frames sent/received</a:t>
              </a:r>
            </a:p>
          </p:txBody>
        </p:sp>
        <p:cxnSp>
          <p:nvCxnSpPr>
            <p:cNvPr id="156686" name="Straight Connector 64"/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256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6088" y="1516063"/>
            <a:ext cx="4768850" cy="4457700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charset="-128"/>
              </a:rPr>
              <a:t>Internet: “</a:t>
            </a:r>
            <a:r>
              <a:rPr lang="en-US" altLang="ja-JP" sz="2400" dirty="0">
                <a:solidFill>
                  <a:srgbClr val="CC0000"/>
                </a:solidFill>
                <a:ea typeface="ＭＳ Ｐゴシック" charset="-128"/>
              </a:rPr>
              <a:t>network of networks”</a:t>
            </a:r>
          </a:p>
          <a:p>
            <a:pPr marL="682625" lvl="1" indent="-225425" eaLnBrk="1" hangingPunct="1"/>
            <a:r>
              <a:rPr lang="en-US" altLang="en-US" sz="2000" dirty="0">
                <a:ea typeface="Arial" pitchFamily="34" charset="0"/>
              </a:rPr>
              <a:t>Interconnected ISPs</a:t>
            </a:r>
          </a:p>
          <a:p>
            <a:pPr marL="231775" indent="-231775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charset="-128"/>
              </a:rPr>
              <a:t>protocols</a:t>
            </a:r>
            <a:r>
              <a:rPr lang="en-US" altLang="en-US" sz="2400" dirty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 dirty="0">
                <a:ea typeface="ＭＳ Ｐゴシック" charset="-128"/>
              </a:rPr>
              <a:t>control sending, receiving of messages</a:t>
            </a:r>
          </a:p>
          <a:p>
            <a:pPr marL="682625" lvl="1" indent="-225425" eaLnBrk="1" hangingPunct="1"/>
            <a:r>
              <a:rPr lang="en-US" altLang="en-US" sz="2000" dirty="0">
                <a:ea typeface="Arial" pitchFamily="34" charset="0"/>
              </a:rPr>
              <a:t>e.g., TCP, IP, HTTP, Skype,  802.11</a:t>
            </a:r>
            <a:endParaRPr lang="en-US" altLang="en-US" dirty="0">
              <a:ea typeface="Arial" pitchFamily="34" charset="0"/>
            </a:endParaRPr>
          </a:p>
          <a:p>
            <a:pPr marL="231775" indent="-231775" eaLnBrk="1" hangingPunct="1"/>
            <a:r>
              <a:rPr lang="en-US" altLang="en-US" sz="2400" i="1" dirty="0">
                <a:solidFill>
                  <a:srgbClr val="C00000"/>
                </a:solidFill>
                <a:ea typeface="ＭＳ Ｐゴシック" charset="-128"/>
              </a:rPr>
              <a:t>Internet  standards</a:t>
            </a:r>
          </a:p>
          <a:p>
            <a:pPr marL="682625" lvl="1" indent="-225425" eaLnBrk="1" hangingPunct="1"/>
            <a:r>
              <a:rPr lang="en-US" altLang="en-US" sz="2000" dirty="0">
                <a:ea typeface="Arial" pitchFamily="34" charset="0"/>
              </a:rPr>
              <a:t>RFC: Request for comments</a:t>
            </a:r>
          </a:p>
          <a:p>
            <a:pPr marL="682625" lvl="1" indent="-225425" eaLnBrk="1" hangingPunct="1"/>
            <a:r>
              <a:rPr lang="en-US" altLang="en-US" sz="2000" dirty="0">
                <a:ea typeface="Arial" pitchFamily="34" charset="0"/>
              </a:rPr>
              <a:t>IETF: Internet Engineering Task Force</a:t>
            </a:r>
          </a:p>
        </p:txBody>
      </p:sp>
      <p:sp>
        <p:nvSpPr>
          <p:cNvPr id="25603" name="Rectangle 2"/>
          <p:cNvSpPr>
            <a:spLocks noChangeArrowheads="1"/>
          </p:cNvSpPr>
          <p:nvPr/>
        </p:nvSpPr>
        <p:spPr bwMode="auto">
          <a:xfrm>
            <a:off x="212725" y="190500"/>
            <a:ext cx="8382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rgbClr val="000099"/>
                </a:solidFill>
                <a:latin typeface="Gill Sans MT" pitchFamily="34" charset="0"/>
              </a:rPr>
              <a:t>What’</a:t>
            </a:r>
            <a:r>
              <a:rPr lang="en-US" altLang="ja-JP" sz="3600" dirty="0">
                <a:solidFill>
                  <a:srgbClr val="000099"/>
                </a:solidFill>
                <a:latin typeface="Gill Sans MT" pitchFamily="34" charset="0"/>
              </a:rPr>
              <a:t>s the Internet: “nuts and bolts” view</a:t>
            </a:r>
            <a:endParaRPr lang="en-US" altLang="en-US" sz="4400" dirty="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25604" name="Picture 33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68363"/>
            <a:ext cx="8228013" cy="14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FB31835-B518-484E-AF46-A39BF3AAC561}" type="slidenum">
              <a:rPr lang="en-US" altLang="en-US" sz="1200">
                <a:latin typeface="Tahoma" pitchFamily="34" charset="0"/>
              </a:rPr>
              <a:pPr/>
              <a:t>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25606" name="Group 979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5607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10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6217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218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5611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3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4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5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2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3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24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5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6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645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646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25647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6215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48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0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6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210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13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4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11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1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619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202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05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06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03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2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619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9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9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94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97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8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95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53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4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618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8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8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86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9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0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87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5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617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7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7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78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1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82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9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6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616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70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73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74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1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7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61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62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65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66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63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8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6143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4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5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6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7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8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9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0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1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2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3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4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5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6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7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8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59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60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661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6141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2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2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6139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0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3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6137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8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4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6135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6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5665" name="Picture 933" descr="iphone_stylized_small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7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68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6103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05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08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33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4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09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0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131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2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1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2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3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129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0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4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115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12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28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6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7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0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2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3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4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125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6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5669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6071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73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6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01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2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7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8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099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0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9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0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81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097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8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2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83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095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6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4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5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8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0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1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2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093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4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70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71" name="Picture 1006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2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73" name="Picture 1008" descr="screen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4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80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6065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81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87" name="Picture 1030" descr="laptop_keyboard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88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89" name="Picture 1032" descr="screen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90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96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6059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97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03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6037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38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6039" name="Picture 1056" descr="screen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40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46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6053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4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5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6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7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8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47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5704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5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5706" name="Picture 1081" descr="laptop_keyboard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7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708" name="Picture 1083" descr="screen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9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15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6031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16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22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602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2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2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26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9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30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27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3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601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1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1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18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1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9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4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600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10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13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14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1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5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599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02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05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06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03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6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599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99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99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994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5997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98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995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7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5989" name="Picture 555" descr="fridge2.png"/>
              <p:cNvPicPr>
                <a:picLocks noChangeAspect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90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5728" name="Picture 603" descr="car_icon_small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29" name="Picture 814" descr="light2.png"/>
            <p:cNvPicPr>
              <a:picLocks noChangeAspect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0" name="Picture 1017" descr="antenna_stylized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1" name="Picture 1017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32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/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3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/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4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/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5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/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6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/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7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/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8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/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9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/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0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/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1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/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2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/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5743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5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588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8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8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85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8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86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6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587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7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7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77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0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8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7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586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6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6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69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72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0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58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9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585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5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6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61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64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62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0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585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5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5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53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56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54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1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584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4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4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45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48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46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62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5763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5764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5765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5766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5767" name="Picture 269" descr="cell_tower_radiation copy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68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/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69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/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0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/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1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/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2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/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3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/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4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/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5775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6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7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8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169863"/>
            <a:ext cx="8382000" cy="846137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What’</a:t>
            </a:r>
            <a:r>
              <a:rPr lang="en-US" altLang="ja-JP" sz="3600" dirty="0">
                <a:ea typeface="ＭＳ Ｐゴシック" charset="-128"/>
              </a:rPr>
              <a:t>s the Internet: a service view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2765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74650" y="1655763"/>
            <a:ext cx="4435475" cy="4105275"/>
          </a:xfrm>
        </p:spPr>
        <p:txBody>
          <a:bodyPr/>
          <a:lstStyle/>
          <a:p>
            <a:pPr marL="287338" indent="-287338" eaLnBrk="1" hangingPunct="1"/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infrastructure that provides services to applications:</a:t>
            </a:r>
            <a:endParaRPr lang="en-US" altLang="en-US" sz="2400" dirty="0">
              <a:ea typeface="ＭＳ Ｐゴシック" charset="-128"/>
            </a:endParaRP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Web, VoIP, email, games, e-commerce, social nets, …</a:t>
            </a:r>
          </a:p>
          <a:p>
            <a:pPr marL="287338" indent="-287338" eaLnBrk="1" hangingPunct="1"/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provides programming interface to apps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hooks that allow sending and receiving  app programs to “</a:t>
            </a:r>
            <a:r>
              <a:rPr lang="en-US" altLang="ja-JP" dirty="0">
                <a:ea typeface="ＭＳ Ｐゴシック" charset="-128"/>
              </a:rPr>
              <a:t>connect” to Internet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provides service options, analogous to postal service</a:t>
            </a:r>
          </a:p>
        </p:txBody>
      </p:sp>
      <p:pic>
        <p:nvPicPr>
          <p:cNvPr id="27651" name="Picture 6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04863"/>
            <a:ext cx="6548437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2765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00E282D4-9A0D-4E13-9BF6-B7D81D6AD09E}" type="slidenum">
              <a:rPr lang="en-US" altLang="en-US" sz="1200">
                <a:latin typeface="Tahoma" pitchFamily="34" charset="0"/>
              </a:rPr>
              <a:pPr/>
              <a:t>9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27654" name="Group 979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7655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8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8265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266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7659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1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2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3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0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1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72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3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4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7693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7694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27695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8263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6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98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825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5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5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58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61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2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9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99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824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50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53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4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1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0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823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42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45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6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43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01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02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823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3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3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34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37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8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35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3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822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2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2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26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9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0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27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4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821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1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1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18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1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2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9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0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5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8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10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13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4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1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6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8191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2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3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4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5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6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7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8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9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0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1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2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3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4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5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6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07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08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709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8189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90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0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8187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8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1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8185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6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2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8183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4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7713" name="Picture 933" descr="iphone_stylized_small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4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5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16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8151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53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5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6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81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2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7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8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79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0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9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0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61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77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8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2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63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7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6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4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5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8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0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1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2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73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4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7717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8119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0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1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4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49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50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5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6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47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8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7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8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9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45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6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0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31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43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4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2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3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5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6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8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9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0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41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2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18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9" name="Picture 1006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0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21" name="Picture 1008" descr="screen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2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28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8113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5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29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735" name="Picture 1030" descr="laptop_keyboard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6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37" name="Picture 1032" descr="screen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8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44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8107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0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45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51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8085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6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087" name="Picture 1056" descr="screen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8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0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094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8101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2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3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4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5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6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95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0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7752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3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7754" name="Picture 1081" descr="laptop_keyboard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5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56" name="Picture 1083" descr="screen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7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63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8079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64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70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807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7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7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74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77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5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1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806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6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6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66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69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2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80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58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61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2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9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3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80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50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53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4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1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4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80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42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45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6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43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5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8037" name="Picture 555" descr="fridge2.png"/>
              <p:cNvPicPr>
                <a:picLocks noChangeAspect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038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7776" name="Picture 603" descr="car_icon_small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7" name="Picture 814" descr="light2.png"/>
            <p:cNvPicPr>
              <a:picLocks noChangeAspect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8" name="Picture 1017" descr="antenna_stylized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9" name="Picture 1017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80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/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1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/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2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/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3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/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4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/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5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/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6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/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7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/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8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/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9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/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90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/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7791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3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793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3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3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33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36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34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4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792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2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2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25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8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26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5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791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1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1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17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0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8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06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7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790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0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0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09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12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0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8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789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89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0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01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04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02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9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789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89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89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893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896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94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10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7811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7812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7813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7814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7815" name="Picture 269" descr="cell_tower_radiation copy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816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/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7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/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8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/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9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/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0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/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1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/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2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/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7823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4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5" name="Picture 1005" descr="antenna_stylized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theme/theme1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65325</TotalTime>
  <Words>5994</Words>
  <Application>Microsoft Office PowerPoint</Application>
  <PresentationFormat>On-screen Show (4:3)</PresentationFormat>
  <Paragraphs>1650</Paragraphs>
  <Slides>79</Slides>
  <Notes>79</Notes>
  <HiddenSlides>3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79</vt:i4>
      </vt:variant>
    </vt:vector>
  </HeadingPairs>
  <TitlesOfParts>
    <vt:vector size="90" baseType="lpstr">
      <vt:lpstr>Arial</vt:lpstr>
      <vt:lpstr>Calibri</vt:lpstr>
      <vt:lpstr>Comic Sans MS</vt:lpstr>
      <vt:lpstr>Courier New</vt:lpstr>
      <vt:lpstr>Gill Sans MT</vt:lpstr>
      <vt:lpstr>Tahoma</vt:lpstr>
      <vt:lpstr>Times New Roman</vt:lpstr>
      <vt:lpstr>Wingdings</vt:lpstr>
      <vt:lpstr>ZapfDingbats</vt:lpstr>
      <vt:lpstr>12_Default Design</vt:lpstr>
      <vt:lpstr>Clip</vt:lpstr>
      <vt:lpstr>PowerPoint Presentation</vt:lpstr>
      <vt:lpstr>Some logistics</vt:lpstr>
      <vt:lpstr>Some logistics</vt:lpstr>
      <vt:lpstr>Chapter 1: introduction</vt:lpstr>
      <vt:lpstr>Chapter 1: roadmap</vt:lpstr>
      <vt:lpstr>What’s the Internet: “nuts and bolts” view</vt:lpstr>
      <vt:lpstr>“Fun” Internet-connected devices</vt:lpstr>
      <vt:lpstr>PowerPoint Presentation</vt:lpstr>
      <vt:lpstr>What’s the Internet: a service view</vt:lpstr>
      <vt:lpstr>What’s a protocol?</vt:lpstr>
      <vt:lpstr>PowerPoint Presentation</vt:lpstr>
      <vt:lpstr>Chapter 1: roadmap</vt:lpstr>
      <vt:lpstr>A closer look at network structure:</vt:lpstr>
      <vt:lpstr>Access networks and physical media</vt:lpstr>
      <vt:lpstr>Access network: digital subscriber line (DSL)</vt:lpstr>
      <vt:lpstr>PowerPoint Presentation</vt:lpstr>
      <vt:lpstr>PowerPoint Presentation</vt:lpstr>
      <vt:lpstr>PowerPoint Presentation</vt:lpstr>
      <vt:lpstr>Enterprise access networks (Ethernet)</vt:lpstr>
      <vt:lpstr>Wireless access networks</vt:lpstr>
      <vt:lpstr>Host: sends packets of data</vt:lpstr>
      <vt:lpstr>Physical media</vt:lpstr>
      <vt:lpstr>Physical media: coax, fiber</vt:lpstr>
      <vt:lpstr>Physical media: radio</vt:lpstr>
      <vt:lpstr>Chapter 1: roadmap</vt:lpstr>
      <vt:lpstr>The network core</vt:lpstr>
      <vt:lpstr>Packet-switching: store-and-forward</vt:lpstr>
      <vt:lpstr>Packet Switching: queueing delay, loss</vt:lpstr>
      <vt:lpstr>Two key network-core functions</vt:lpstr>
      <vt:lpstr>Alternative core: circuit switching</vt:lpstr>
      <vt:lpstr>Circuit switching: FDM versus TDM</vt:lpstr>
      <vt:lpstr>Packet switching versus circuit switching</vt:lpstr>
      <vt:lpstr>PowerPoint Presentation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Tier-1 ISP: e.g., Sprint</vt:lpstr>
      <vt:lpstr>Chapter 1: roadmap</vt:lpstr>
      <vt:lpstr>How do loss and delay occur?</vt:lpstr>
      <vt:lpstr>Four sources of packet delay</vt:lpstr>
      <vt:lpstr>PowerPoint Presentation</vt:lpstr>
      <vt:lpstr>Caravan analogy</vt:lpstr>
      <vt:lpstr>Caravan analogy (more)</vt:lpstr>
      <vt:lpstr>Queueing delay (revisited)</vt:lpstr>
      <vt:lpstr>“Real” Internet delays and routes</vt:lpstr>
      <vt:lpstr>“Real” Internet delays, routes</vt:lpstr>
      <vt:lpstr>Packet loss</vt:lpstr>
      <vt:lpstr>Throughput</vt:lpstr>
      <vt:lpstr>Throughput (more)</vt:lpstr>
      <vt:lpstr>Throughput: Internet scenario</vt:lpstr>
      <vt:lpstr>Chapter 1: roadmap</vt:lpstr>
      <vt:lpstr>Protocol “layers”</vt:lpstr>
      <vt:lpstr>Organization of air travel</vt:lpstr>
      <vt:lpstr>Layering of airline functionality</vt:lpstr>
      <vt:lpstr>Why layering?</vt:lpstr>
      <vt:lpstr>Internet protocol stack</vt:lpstr>
      <vt:lpstr>ISO/OSI reference model</vt:lpstr>
      <vt:lpstr>Encapsulation</vt:lpstr>
      <vt:lpstr>Chapter 1: roadmap</vt:lpstr>
      <vt:lpstr>Network security</vt:lpstr>
      <vt:lpstr>Bad guys: put malware into hosts via Internet</vt:lpstr>
      <vt:lpstr>PowerPoint Presentation</vt:lpstr>
      <vt:lpstr>Bad guys can sniff packets</vt:lpstr>
      <vt:lpstr>Bad guys can use fake addresses</vt:lpstr>
      <vt:lpstr>Chapter 1: roadmap</vt:lpstr>
      <vt:lpstr>Internet history</vt:lpstr>
      <vt:lpstr>PowerPoint Presentation</vt:lpstr>
      <vt:lpstr>PowerPoint Presentation</vt:lpstr>
      <vt:lpstr>PowerPoint Presentation</vt:lpstr>
      <vt:lpstr>PowerPoint Presentation</vt:lpstr>
      <vt:lpstr>Introduction: summary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4th Edition: Chapter 1</dc:title>
  <dc:creator>Jim Kurose and Keith Ross</dc:creator>
  <cp:lastModifiedBy>Geoffrey Kuenning</cp:lastModifiedBy>
  <cp:revision>363</cp:revision>
  <cp:lastPrinted>2021-08-28T00:03:45Z</cp:lastPrinted>
  <dcterms:created xsi:type="dcterms:W3CDTF">1999-10-08T19:08:27Z</dcterms:created>
  <dcterms:modified xsi:type="dcterms:W3CDTF">2021-12-25T01:08:08Z</dcterms:modified>
</cp:coreProperties>
</file>