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6.xml" ContentType="application/inkml+xml"/>
  <Override PartName="/ppt/notesSlides/notesSlide18.xml" ContentType="application/vnd.openxmlformats-officedocument.presentationml.notesSlide+xml"/>
  <Override PartName="/ppt/ink/ink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8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9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0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1.xml" ContentType="application/inkml+xml"/>
  <Override PartName="/ppt/notesSlides/notesSlide30.xml" ContentType="application/vnd.openxmlformats-officedocument.presentationml.notesSlide+xml"/>
  <Override PartName="/ppt/ink/ink12.xml" ContentType="application/inkml+xml"/>
  <Override PartName="/ppt/notesSlides/notesSlide31.xml" ContentType="application/vnd.openxmlformats-officedocument.presentationml.notesSlide+xml"/>
  <Override PartName="/ppt/ink/ink13.xml" ContentType="application/inkml+xml"/>
  <Override PartName="/ppt/notesSlides/notesSlide32.xml" ContentType="application/vnd.openxmlformats-officedocument.presentationml.notesSlide+xml"/>
  <Override PartName="/ppt/ink/ink14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5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16.xml" ContentType="application/inkml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ink/ink17.xml" ContentType="application/inkml+xml"/>
  <Override PartName="/ppt/notesSlides/notesSlide55.xml" ContentType="application/vnd.openxmlformats-officedocument.presentationml.notesSlide+xml"/>
  <Override PartName="/ppt/ink/ink18.xml" ContentType="application/inkml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ink/ink19.xml" ContentType="application/inkml+xml"/>
  <Override PartName="/ppt/notesSlides/notesSlide60.xml" ContentType="application/vnd.openxmlformats-officedocument.presentationml.notesSlide+xml"/>
  <Override PartName="/ppt/ink/ink20.xml" ContentType="application/inkml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ink/ink21.xml" ContentType="application/inkml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ink/ink22.xml" ContentType="application/inkml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ink/ink23.xml" ContentType="application/inkml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ink/ink24.xml" ContentType="application/inkml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ink/ink25.xml" ContentType="application/inkml+xml"/>
  <Override PartName="/ppt/notesSlides/notesSlide99.xml" ContentType="application/vnd.openxmlformats-officedocument.presentationml.notesSlide+xml"/>
  <Override PartName="/ppt/ink/ink26.xml" ContentType="application/inkml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500" r:id="rId2"/>
    <p:sldId id="256" r:id="rId3"/>
    <p:sldId id="365" r:id="rId4"/>
    <p:sldId id="258" r:id="rId5"/>
    <p:sldId id="368" r:id="rId6"/>
    <p:sldId id="259" r:id="rId7"/>
    <p:sldId id="466" r:id="rId8"/>
    <p:sldId id="467" r:id="rId9"/>
    <p:sldId id="261" r:id="rId10"/>
    <p:sldId id="371" r:id="rId11"/>
    <p:sldId id="372" r:id="rId12"/>
    <p:sldId id="373" r:id="rId13"/>
    <p:sldId id="468" r:id="rId14"/>
    <p:sldId id="469" r:id="rId15"/>
    <p:sldId id="470" r:id="rId16"/>
    <p:sldId id="263" r:id="rId17"/>
    <p:sldId id="264" r:id="rId18"/>
    <p:sldId id="265" r:id="rId19"/>
    <p:sldId id="445" r:id="rId20"/>
    <p:sldId id="471" r:id="rId21"/>
    <p:sldId id="408" r:id="rId22"/>
    <p:sldId id="446" r:id="rId23"/>
    <p:sldId id="447" r:id="rId24"/>
    <p:sldId id="409" r:id="rId25"/>
    <p:sldId id="410" r:id="rId26"/>
    <p:sldId id="411" r:id="rId27"/>
    <p:sldId id="412" r:id="rId28"/>
    <p:sldId id="477" r:id="rId29"/>
    <p:sldId id="413" r:id="rId30"/>
    <p:sldId id="414" r:id="rId31"/>
    <p:sldId id="415" r:id="rId32"/>
    <p:sldId id="454" r:id="rId33"/>
    <p:sldId id="417" r:id="rId34"/>
    <p:sldId id="418" r:id="rId35"/>
    <p:sldId id="419" r:id="rId36"/>
    <p:sldId id="420" r:id="rId37"/>
    <p:sldId id="453" r:id="rId38"/>
    <p:sldId id="452" r:id="rId39"/>
    <p:sldId id="423" r:id="rId40"/>
    <p:sldId id="472" r:id="rId41"/>
    <p:sldId id="473" r:id="rId42"/>
    <p:sldId id="456" r:id="rId43"/>
    <p:sldId id="427" r:id="rId44"/>
    <p:sldId id="428" r:id="rId45"/>
    <p:sldId id="429" r:id="rId46"/>
    <p:sldId id="457" r:id="rId47"/>
    <p:sldId id="458" r:id="rId48"/>
    <p:sldId id="431" r:id="rId49"/>
    <p:sldId id="432" r:id="rId50"/>
    <p:sldId id="433" r:id="rId51"/>
    <p:sldId id="434" r:id="rId52"/>
    <p:sldId id="459" r:id="rId53"/>
    <p:sldId id="436" r:id="rId54"/>
    <p:sldId id="437" r:id="rId55"/>
    <p:sldId id="474" r:id="rId56"/>
    <p:sldId id="475" r:id="rId57"/>
    <p:sldId id="320" r:id="rId58"/>
    <p:sldId id="321" r:id="rId59"/>
    <p:sldId id="322" r:id="rId60"/>
    <p:sldId id="485" r:id="rId61"/>
    <p:sldId id="378" r:id="rId62"/>
    <p:sldId id="379" r:id="rId63"/>
    <p:sldId id="381" r:id="rId64"/>
    <p:sldId id="476" r:id="rId65"/>
    <p:sldId id="383" r:id="rId66"/>
    <p:sldId id="384" r:id="rId67"/>
    <p:sldId id="478" r:id="rId68"/>
    <p:sldId id="326" r:id="rId69"/>
    <p:sldId id="480" r:id="rId70"/>
    <p:sldId id="325" r:id="rId71"/>
    <p:sldId id="386" r:id="rId72"/>
    <p:sldId id="451" r:id="rId73"/>
    <p:sldId id="481" r:id="rId74"/>
    <p:sldId id="482" r:id="rId75"/>
    <p:sldId id="483" r:id="rId76"/>
    <p:sldId id="484" r:id="rId77"/>
    <p:sldId id="486" r:id="rId78"/>
    <p:sldId id="487" r:id="rId79"/>
    <p:sldId id="488" r:id="rId80"/>
    <p:sldId id="489" r:id="rId81"/>
    <p:sldId id="490" r:id="rId82"/>
    <p:sldId id="492" r:id="rId83"/>
    <p:sldId id="491" r:id="rId84"/>
    <p:sldId id="493" r:id="rId85"/>
    <p:sldId id="334" r:id="rId86"/>
    <p:sldId id="494" r:id="rId87"/>
    <p:sldId id="495" r:id="rId88"/>
    <p:sldId id="461" r:id="rId89"/>
    <p:sldId id="496" r:id="rId90"/>
    <p:sldId id="497" r:id="rId91"/>
    <p:sldId id="464" r:id="rId92"/>
    <p:sldId id="465" r:id="rId93"/>
    <p:sldId id="338" r:id="rId94"/>
    <p:sldId id="339" r:id="rId95"/>
    <p:sldId id="498" r:id="rId96"/>
    <p:sldId id="395" r:id="rId97"/>
    <p:sldId id="394" r:id="rId98"/>
    <p:sldId id="398" r:id="rId99"/>
    <p:sldId id="397" r:id="rId100"/>
    <p:sldId id="399" r:id="rId101"/>
    <p:sldId id="400" r:id="rId102"/>
    <p:sldId id="443" r:id="rId103"/>
    <p:sldId id="444" r:id="rId104"/>
    <p:sldId id="347" r:id="rId105"/>
    <p:sldId id="348" r:id="rId106"/>
    <p:sldId id="401" r:id="rId107"/>
    <p:sldId id="501" r:id="rId108"/>
    <p:sldId id="354" r:id="rId109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000099"/>
    <a:srgbClr val="CC0000"/>
    <a:srgbClr val="FF66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t" anchorCtr="0" compatLnSpc="1">
            <a:prstTxWarp prst="textNoShape">
              <a:avLst/>
            </a:prstTxWarp>
          </a:bodyPr>
          <a:lstStyle>
            <a:lvl1pPr algn="l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t" anchorCtr="0" compatLnSpc="1">
            <a:prstTxWarp prst="textNoShape">
              <a:avLst/>
            </a:prstTxWarp>
          </a:bodyPr>
          <a:lstStyle>
            <a:lvl1pPr algn="r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134"/>
            <a:ext cx="3026833" cy="4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b" anchorCtr="0" compatLnSpc="1">
            <a:prstTxWarp prst="textNoShape">
              <a:avLst/>
            </a:prstTxWarp>
          </a:bodyPr>
          <a:lstStyle>
            <a:lvl1pPr algn="l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07134"/>
            <a:ext cx="3026833" cy="4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b" anchorCtr="0" compatLnSpc="1">
            <a:prstTxWarp prst="textNoShape">
              <a:avLst/>
            </a:prstTxWarp>
          </a:bodyPr>
          <a:lstStyle>
            <a:lvl1pPr algn="r" defTabSz="928316">
              <a:defRPr sz="1200">
                <a:latin typeface="Times New Roman" pitchFamily="18" charset="0"/>
              </a:defRPr>
            </a:lvl1pPr>
          </a:lstStyle>
          <a:p>
            <a:fld id="{A18BF700-3575-456B-A137-1285135E7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8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8:13:26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11435 10964 0,'0'0'0,"-25"0"94</inkml:trace>
  <inkml:trace contextRef="#ctx0" brushRef="#br0" timeOffset="1072.01">11162 11633 0,'0'0'0,"-25"-24"78,0 24-78,-24-25 16,24-50-16,-49 26 15,24-1 1,-24-24-16,-1 24 16,-24 1-1,0 24-15,-25-25 16,0 25-16,-25 0 16,0-24-16,0 49 15,-24-25-15,-26 25 16,-24-25-1,0 0-15,-25 25 0,0 0 16,-25 0-16,-25 0 16,0 0-16,1 0 15,-1 0 1,0 0-16,-24 50 16,24-50-16,26 25 15,23-25 1,-23 0-16,-1 0 15,0-25 1,74 25-16,-49-25 16,50 0-16,-25 25 15,-25 0-15,0 0 16,49-24-16,1 24 16,-25 0-16,24 0 15,25 0-15,1 0 16,-1 0-1,25 0-15,25 24 16,0 51 0,25-1-16,0 1 15,24-26-15,26 1 16,-1 49-16,1 75 16,49-50-16,0-25 15,24 124 1,51 1-16,-1-26 15,75 75-15,25-50 16,-25-49-16,74 148 16,50-74-16,0-74 15,24-1 1,26 51-16,49-1 16,0-74-16,-25-25 15,50-50-15,25-24 16,-26-25-16,26-50 15,25-74 1,-1-1-16,-49 1 16,-25 50-16,50-100 15,-75-50-15,-49 50 16,49-123-16,-74 73 16,49-198-16,-99 149 15,-24-124 1,-100 174-16,0-199 15,-49 174-15,-25 49 16,-50-124-16,-25 125 16,26 49-16,-26 24 15,-24 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9:06:16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3249 15875 0,'0'0'31,"-24"0"63,-1-99-79,0 0-15,-25 24 16,50 1-16,-24-75 16,-1-50-16,25 75 15,0 0 1,0-24-16,25-51 15,-25 26-15,24 73 16,-24 1-16,25 49 16,0 1-16,-25-1 15,25 25 1,-25 1-16,25-1 16,-25 0-16,24 25 15,1 25-15,-25 0 16,25-1-16,-25 1 15,50 50 1,-1 24-16,26 50 16,-26-25-16,1 0 15,49 124-15,-49-75 16,-1-49-16,26 100 16,-26-26-1,1-49-15,-25-25 16,24 25-16,-24 0 15,0-75-15</inkml:trace>
  <inkml:trace contextRef="#ctx0" brushRef="#br0" timeOffset="381.03">4192 13692 0,'0'0'0,"-25"75"46,0-1-30,1 0-16,-1-24 16,-25 124-1,1-1-15,24-49 16,-25 149-16,1-50 16,24-74-16,-25 99 15,25-24-15,1-76 16,24-48-1,0-1-15,0-50 16</inkml:trace>
  <inkml:trace contextRef="#ctx0" brushRef="#br0" timeOffset="1038.06">4490 16247 0,'0'0'0,"0"-25"47,0 0-47,0 1 16,24-26-16,1 25 15,0-24-15,25-125 16,-26 25-16,1 50 15,50-99 1,-51-26-16,26 75 16,0 25-16,-1-49 15,26-75-15,-50 124 16,24 24-16,-24 1 16,0 25-16,24-1 15,-24 26 1,-25-1-16,25 25 15,-25-24-15,25 49 16,0-25-16,-1 25 16,-24 50-1,25-1 1,0 26-16,0 123 16,0-24-16,-1-25 15,26 148-15,-25-123 16,0-1-16,-1 76 15,1-51 1,0-74-16,0-25 16,-25-24-16,25-26 15</inkml:trace>
  <inkml:trace contextRef="#ctx0" brushRef="#br0" timeOffset="1314.09">4738 14932 0,'0'0'0,"24"0"46,1 25-46,25-25 16,0 25 0,-1-25-16,50 25 15,1-25-15,-1 0 16,25 0-16</inkml:trace>
  <inkml:trace contextRef="#ctx0" brushRef="#br0" timeOffset="1737.16">6821 13494 0,'0'0'0,"0"74"31,-25 75-15,25-50-16,-24 100 15,-1 24 1,0-74-16,25-25 16,-25 149-16,0-75 15,1-74-15,24-25 16,-25 25-16</inkml:trace>
  <inkml:trace contextRef="#ctx0" brushRef="#br0" timeOffset="2310.19">8012 13667 0,'0'0'16,"-25"0"0,0 0-1,-24 25-15,-1 25 16,-74 24-16,25 1 15,-25-1-15,25 0 16,-25 1 0,74-50-16,-24-1 15,-1 26-15,50-25 16,-24 24-16,24 1 16,0 0-16,25-1 15,25 1 1,25 24-16,24 1 15,0-26-15,26 26 16,-1-1-16,25 125 16,-25-51-16,0-24 15,25 125 1,-25-76-16</inkml:trace>
  <inkml:trace contextRef="#ctx0" brushRef="#br0" timeOffset="90254.45">13841 16470 0,'0'0'16,"0"-24"46,0-51-46,25 1 0,-25 24-16,25-24 15,24-50-15,-24-50 16,25 25-16,-26 50 16,51-99-1,-26-26-15,1 75 16,24 25-16,-24-99 15,0 25-15,-1 49 16,-24 50-16,0 24 16,0 26-16,-25-26 15,25 50 1,-1 1-16,-24-26 16,25 50-16,-25-25 15,25 50 1,-25 25-1,25-1 1,0 150-16,-1-50 16,26 123-16,-25-24 15,0-49-15,-1 74 16,1-75-16,-25-49 16,25 0-1,0 49-15,-25-24 16,25-50-16,-1-74 15</inkml:trace>
  <inkml:trace contextRef="#ctx0" brushRef="#br0" timeOffset="90543.46">13841 14684 0,'0'0'0,"25"0"32,0 25-17,74-25 1,0 25-16,25 0 15,-25 0-15,25-1 16,0 1-16,0 0 16,-24 0-16</inkml:trace>
  <inkml:trace contextRef="#ctx0" brushRef="#br0" timeOffset="91161.57">17190 14387 0,'0'0'0,"-25"0"47,0-25-47,0 0 16,-49 0-16,24 0 15,-24 1-15,-1-1 16,-24 25-16,-25 25 15,0-1-15,0-24 16,0 25 0,-25 99-16,50-24 15,25-26-15,-1 75 16,50 24-16,25-24 16,25-74-16,25 24 15,49-25 1,25 1-16,25-26 15,25 1-15,24-50 16,-24 0-16,-26 25 16</inkml:trace>
  <inkml:trace contextRef="#ctx0" brushRef="#br0" timeOffset="91736.59">18554 13444 0,'0'0'0,"-25"25"32,0 0-17,0 49 1,1 50-1,-26 0-15,25 124 16,25-25-16,-25 1 16,25 98-16,0-123 15,0 98-15,0-73 16,-24-51 0,24-24-16,0 49 15,0-24-15,0-50 16</inkml:trace>
  <inkml:trace contextRef="#ctx0" brushRef="#br0" timeOffset="92211.63">19844 14387 0,'0'0'0,"-25"0"31,0 0-15,-24 0-16,-1 0 15,-24 0 1,-51 25-16,1-25 16,-24 24-16,24 26 15,-25-25-15,25 24 16,25 1-16,24 0 16,50-26-16,-24 1 15,49 25 1,49-25-1,1 74-15,49 25 16,25 25-16,0-50 16,50 25-16,-1 25 15,26 49 1,-50-49-16,-25-50 16,49 100-16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9:12:55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20141 8434 0,'0'0'0,"25"0"141,0 0-110,25 0-31,-1 0 16,26 24-16,24 1 15,0 25-15,0 24 16,1-49-1,24 25-15,-25-1 16,0-24-16,0 0 16,0 0-16,1 24 15,24 26-15,-25 24 16,0 0-16,0-24 16,25 24-1,-49-50 1,-26-24-16,1 0 15,24 49-15,1 50 16,-26-24-16,-24-26 16,0 0-16,0-24 15,-25-25 1,0 24-16,0 1 16,-25 25-16,-25-1 15,1 25-15,-26 0 16,26-49-16,-26 24 15,1 1 1,0-26-16,-26 1 16,-24-25-16,0 24 15,-25 1-15,1-25 16,24 0-16,24-1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9:14:05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6598 11658 0,'0'0'0</inkml:trace>
  <inkml:trace contextRef="#ctx0" brushRef="#br0" timeOffset="237.03">6102 11633 0,'0'0'16</inkml:trace>
  <inkml:trace contextRef="#ctx0" brushRef="#br0" timeOffset="2081.23">5283 12353 0,'0'0'0,"25"-25"172,0 25-172,0-25 16,24 0-1,1 1-15,24-1 16,1 0-16,-26-25 15,51 1-15,-26-1 16,25-24-16,-24 49 16,24-25-1,-25 25-15,26 1 16,-1-26-16,0 25 16,0 0-16,0 1 15,25-26-15,1-24 16,23-1-16,-48-24 15,24 25 1,0 24-16,-25-24 16,-25 49-16,25-25 15,25 25-15,-24 0 16,49-24-16,-1 24 16,1 0-1,0-24-15,25-1 16,-26-24-16,1-1 15,50 1-15,-26 24 16,1 1 0,0 24-16,-1-25 15,1 25-15,0 1 16,24-1-16,0 0 16,1 25-16,24 0 15,-24 0-15,-26 50 16,26-26-1,24 26-15,0 0 16,25 24-16,-25-24 16,1-1-16,-1-24 15,0 25 1,0-26-16,25 1 16,25 0-16,-25 0 15,25 24-15,25 26 16,-1-1-16,-24 1 15,0 24 1,50-25-16,-1 1 16,-24-26-16,-1-24 15,51 25-15,-1-1 16,50 100-16,-50-25 16,25 0-16,0-49 15,50-1 1,24-24-16,26-25 15,-26-1-15,1 1 16,-51 50-16,51 73 16,-125-24-16,1 0 15,-50 25 1,0 50-16,471 371 16</inkml:trace>
  <inkml:trace contextRef="#ctx0" brushRef="#br0" timeOffset="23728.31">14536 4167 0,'0'0'15,"-25"0"63,0 0-62,0 0 15,0 0-31,1 0 16,-1 0-16,-25 0 15,0 0-15,1 0 16,-26 0-16,26 0 16,-1 0-16,1 0 15,-1 0 1,0 0-16,1 50 16,-1 24-16,1 1 15,-1-26-15,25 26 16,0-51-16,1 26 15,-1 0 1,25 24-16,-25 0 16,25 26-16,0-51 15,25 26-15,-25-26 16,49 1 0,-24 24-16,0-24 15,25 24-15,-1 1 16,1-26-16,-25 1 15,49-25-15,-24-25 16,-1 0-16,26 0 16,-1 0-16,0 0 15,-24-25 1,25-49-16,-1-1 16,-49 26-16,24-26 15,1-24-15,0-75 0,-26 50 16,1 50-1,-25-1-15,0 26 0,-25-1 16,25 25 0,-24 1-16,-26-26 15,0 25-15,1 0 16,-1 1-16,1-1 16,-1 0-16</inkml:trace>
  <inkml:trace contextRef="#ctx0" brushRef="#br0" timeOffset="26461.71">15404 15081 0,'0'0'0,"0"-25"125,0 1-110,-25-26-15,25 0 16,-50 1-16,25 24 15,1-25-15,-1 1 16,0 24-16,0 0 16,-24 0-16,24 25 0,0-24 15,-49 24 1,24 0-16,-24 24 16,-1 1-16,-24 25 15,25-1-15,-1-24 16,26 0-16,-1 0 15,-24 0-15,24 24 32,0 50-17,25-24-15,-24 24 16,49-49-16,0-1 16,0 1-16,49 0 15,-24 49-15,50 25 16,24 0-16,-25-25 15,-24-49 1,74 24-16,-50-24 16,26-26-16,-1-48 15,25-26-15,-25 25 16,25-24-16,0-51 16,-25-48-1,1 48-15,-51-24 16,26-74-16,-26 24 15,-49 75-15,0-25 16,-25-25-16,-49-24 16,0 73-16,-1 51 15,-24 49 1,-50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9:14:57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12700 6871 0,'0'0'0,"-25"0"78,25 25-78,-25 0 16,1-25-16,24 24 16,-25 1-16,25 25 15,-25-1-15,-25 1 16,50 0-1,-24-1-15,24 1 16,-25 74-16,-25 0 16,25-25-16,1-25 15,-1 1-15,0 74 16,0 24 0,0-24-16,1-50 15,24-24-15,-25 49 16,0 74-16,0-49 15,0-25-15,25-49 16,-25 49-16,25 124 16,-24-75-1,-1-74-15,25 25 16,-25 75-16,25-50 16,0-25-16,0-25 15,0 99-15,0 26 16,0-76-1,0-48-15,0 73 16,0 75-16,25-124 16,-25-24-16,0 24 15,0 99-15,0-49 16,25-50 0,-1-25-16,-24 0 15,25 50-15,-25-50 16,25 0-16,0 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9:16:57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22944 10641 0,'0'0'0,"0"-49"47,0 24-31,0 0-16,0 0 15,-24 25-15,-26-25 16,0 1-16,-49-26 16,25 25-16,-50 25 15,0-25 1,-25 25-16,-25-24 15,1-1-15,-26 25 16,-24-25-16,24 25 16,1 0-16,0-25 15,-26 0 1,1 1-16,-25-26 16,25 0-16,0 26 15,-1-1-15,-24 0 16,-25 25-1,25 0-15,-25 0 16,50 0-16,-25 0 16,0 50-16,-50-26 15,50 1-15,-24 25 16,24-50-16,-25 25 16,25-25-1,0 24-15,0 1 16,49-25-16,1 0 15,-26 25-15,26-25 16,0 0-16,-26 25 16,51 0-1,-26 49-15,50 0 16,1 26-16,-1-26 16,0 0-16,-25 50 15,1 50-15,49-75 16,0 1-1,24 48-15,-24 76 16,50-100-16,24-50 16,-24 149-16,24 1 15,1-100-15,49 74 16,-25 50 0,50-99-16,-25 74 15,49 75-15,26-125 16,-26 1-16,51 148 15,24-148-15,-25 0 16,50 99-16,-1-50 16,1-74-1,25-1-15,49 26 16,50 49-16,-25-49 16,0-50-16,50-25 15,-1 75-15,51 24 16,-1-24-1,-25-50-15,51-25 16,-51-24-16,50-26 16,-25-24-16,25 0 15,-49 0-15,24-1 16,-24-24 0,-1 25-16,0-25 15,1-25-15,-1 1 16,1-76-16,-25-48 15,-26 48-15,-24 26 16,25 0 0,0-100-16,0 25 15,-75 25-15,-24 50 16,0-100-16,-1 0 16,-73 75-16,98-149 15,-49 25-15,-25 74 16,0-124-1,-25 25-15,-25 99 16,-24-148-16,0 98 16,-50 26-16,0-150 15,0 125-15,-50-1 16,-49-123 0,24 148-16,-24-99 15,-25-24-15,50 98 16,-100-49-16,1-25 15,-1 75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8T18:06:47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4887 4142 0,'0'0'0,"24"0"203,1 25-203,25 0 16,-1 25-16,1 24 15,24 0-15,1-24 16,-1 24-16,1-24 16,49 74-16,0 0 15,-25 0 1,25-25-16,0 1 16,0 24-16,25 49 15,0 1-15,-25-75 16,24 0-16,1-24 15,25 74 1,24 24-16,-49-24 16,0-50-16,0 25 15,24 75-15,26-26 16,-25-49-16,24 25 16,0 25-16,26-1 15,-26-24 1,-24-50-16,49 1 15,0 49-15,25 49 16,-49-49-16,-1-25 16,-24-25-16,99 99 15,-25 1 1,-50-75-16,1-25 16,24 25-16,-25 50 15,25-1-15,-24-49 16,-1-24-16,26-1 15,-1 75 1,25-1-16,-25-49 16,-24-25-16,24 50 15,0 0-15,0 25 16,-49-50-16,0-50 16,24 1-1,25 49-15,0 24 16,26 26-16,-26-50 15,25-25-15,0-24 16,74-1-16,-49 25 16,-25 50-16,0 0 15,0-25 1,0-25-16,75 124 16,-75-49-16,-25-50 15,75 174-15,-50-100 16,0 50-16,0 25 15,0-50 1,25 149-16,0-124 16,24 125-16,-24-125 15,50 148-15,-26-123 16,75 99-16,0-74 16,-49 24-1,74 1-15,99 49 16,-25 0-16,447 124 15</inkml:trace>
  <inkml:trace contextRef="#ctx0" brushRef="#br0" timeOffset="49202.11">20712 5829 0,'0'0'0,"25"-25"15,0-24 1,-1 24 15,1 25-31,-25-25 16,25 25-16,-25-25 15,0 0-15,0 1 16,0-26 0,0 0-1,0-24-15,0 0 16,0 24-16,0 0 15,-25 26-15,25-1 16,-25-25-16,1 25 16,-1 1-1,0-1-15,0 0 16,-25 0-16,1-24 16,-26 49-16,1-25 15,0 25-15,-26 25 16,26-1-16,0 26 15,24 0 1,-24-26-16,24 26 16,25-25-16,0 24 15,-24 26-15,24 74 16,25-50-16,0-25 16,0 1-1,25 74-15,24-1 16,1-24-16,0-49 15,-26-1-15,26-24 16,0-50-16,-1 0 16,50 0-1,1-25-15,-1 0 16,0-24-16,50-75 16,-25 0-1,-25 24-15,0-24 16,-24-74-16,-26 74 15,-24 49-15,-25 26 16,-25-26-16,-24 26 16,-26-1-16,-24 1 15,25-1-15,-25 0 16</inkml:trace>
  <inkml:trace contextRef="#ctx0" brushRef="#br0" timeOffset="50061.21">20290 5432 0,'0'0'0,"-25"0"47,-24 0-16,24 0-31,0 0 16,-49 0-16,-1-25 15,-24 1-15,-25-51 16,-25 1-16,25-1 16,-25 26-16,-24-1 15,-50-49 1,-25-50-16,24 0 16,1 25-16,25 50 15,-26-50-15,-48-75 16,48 26-16,1 74 15,49-25 1,-49-25-16,25-50 16,-1 75-16,26 0 15,-26-74-15,26-1 16,49 75-16,0 0 16,-25-74-1,49 24-15,26 50 16,24 25-16,1-50 15,-1-25-15,25 26 16,1 48-16,24 26 16,24 24-1,-24 1-15</inkml:trace>
  <inkml:trace contextRef="#ctx0" brushRef="#br0" timeOffset="51471.09">16545 397 0,'0'0'0,"-25"25"32,0-25-32,0 49 15,-49 1-15,-1 24 16,-24 26-16,-25 24 16,25 24-1,49-73-15,-24-50 16,49 24-16,-24 26 15,-1-1-15,25 25 16,25 0-16,0-24 16,0-1-1,25-24-15,0 0 16,24-26-16,1-24 16,0 0-16,24 0 15,25-24-15,-24-1 16,24-25-16,-25 25 15,1 0 1,24 1-16,-25-1 16,1 0-16,-1-25 15,1 26-15,-26-1 16,1 25-16,-25-25 16,24 0-1,-24 25-15,0 0 16,0 0-1,-1 0-15,-48 0 79,-1 0-64,0 25 1,0 25-1,-24-1-15,49 1 16,-25-1-16,25-24 16,0 0-16,25 0 15,24-50 1,-24 25-16,25-25 16,-1 0-1,26-24-15,-1-26 16,-24-24-16,-1 25 15,-24 24-15,-25 1 16,0 24-16,0 0 16,-25 0-1,0 25 1,1 0-16</inkml:trace>
  <inkml:trace contextRef="#ctx0" brushRef="#br0" timeOffset="51991.07">17959 1191 0,'0'0'0,"0"24"47,0 1-31,0 0 15,0 25-16,24-50 32,1 0-47,0 0 16,25 0-16,-1-50 16,26 25-16,-26-49 15,1 49-15,-1-25 16,-24 26-16,0 24 15,-25 24 1,25 1-16,0 0 16,-1 49-16,-24 50 15,50 0-15,-50-49 16,25-1-16,0-24 16,0-25-1,-1-25-15,1 0 16</inkml:trace>
  <inkml:trace contextRef="#ctx0" brushRef="#br0" timeOffset="52257.1">19348 695 0,'0'0'0,"0"24"47,-25 150-47,0-50 15,0-99-15,25 24 16,-25 75-16,1-24 16,24-26-16,0-24 15,0-1 1,0-24-16,0 0 15</inkml:trace>
  <inkml:trace contextRef="#ctx0" brushRef="#br0" timeOffset="52761.12">19993 1364 0,'0'0'0,"-25"0"63,0 0-63,0 50 16,0 24-16,-24 25 15,24-49 1,0 0-16,0-1 15,25-24-15,0 0 16,25-25 0,0-50-1,0 26-15,49-51 16,25-99-16,-24 50 16,24-24-16,0-76 15,0 1-15,50-75 16,-74 174-16,-75 100 15,24-1 1,-24 50 0,-24 24-16,-1 1 15,-50 223-15,26-50 16,24-99-16,25-74 16,0 49-1,0 0-15,0 0 16,0-24-16,25-51 15</inkml:trace>
  <inkml:trace contextRef="#ctx0" brushRef="#br0" timeOffset="53400.11">22200 967 0,'0'0'0,"-25"-24"31,1-1-15,-1 0-1,-74 0-15,49 0 16,0 25-16,-24 0 16,-25 0-16,74 0 15,0 0 1,0 25-16,0-25 16,25 25-16,0 0 15,0 0 1,0-1-16,25 1 15,0 0 1,-25 0-16,25 0 16,-25-1-16,0 26 15,0-25-15,-25 74 16,-25 25-16,1 0 16,-1-50-1,1 1-15,-1-25 16,25-1-16,-24-24 15,24 0-15,0-25 16</inkml:trace>
  <inkml:trace contextRef="#ctx0" brushRef="#br0" timeOffset="53867.21">21977 1463 0,'0'0'0,"25"0"31,-25 25-15,25-25-1,-1 0-15,26 0 16,0 0-16,-1-25 15,26-24-15,24-50 16,0-1-16,-25 26 16,-24 24-16,-25 26 15,-25-1 1,-25 0 0,0 25-16,-24 50 15,-1-26-15,-24 26 16,24 0-16,-24-1 15,49-24 1,-25 0-16,25 0 16,25-1-16,0 1 15,25-25 17,0 0-17,0 0-15,24 0 16</inkml:trace>
  <inkml:trace contextRef="#ctx0" brushRef="#br0" timeOffset="54347.14">23168 1290 0,'0'0'0,"0"25"47,0-1-31,0 1-1,0 50-15,0-1 16,0-24-16,0-1 15,0-24-15,0 0 16,0-50 15,24 0-15,1 0-16,0-24 16,25 24-16,-1-25 15,-24 26-15,0-1 16,0 25-16,-1 49 47,-24 1-32,0 24-15,0-49 16,0 0-16,0 0 16</inkml:trace>
  <inkml:trace contextRef="#ctx0" brushRef="#br0" timeOffset="54900.2">24110 1439 0,'0'0'0,"-25"0"63,1 0-48,-26 0 1,25 0-16,-24 24 16,-1 51-16,-25-1 15,1 1-15,49-50 16,0 24-1,-24-24-15,49 0 16,0 0-16,25-25 16,-1-25-1,26-25-15,0 1 16,49-100 0,0-25-16,-24 50 15,24-74-15,25-75 16,25-50-16,-100 199 15,-24 50-15,-25 49 16,0 0 0,0 50-1,-74 74 1,-26 125-16,1 98 16,25-148-16,-1 24 15,51-24-15,-26-75 16,25 0-1,25 0-15,-25-49 16</inkml:trace>
  <inkml:trace contextRef="#ctx0" brushRef="#br0" timeOffset="55555.08">22076 1315 0,'0'0'0,"0"-25"16,0 0-1,0 50 48,0 0-48,0 24-15,25 1 16,0-1-16,24 1 16,1 0-16,24-26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9T18:51:02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23292 7689 0,'0'0'0,"-25"0"125,0 0-109,0 0-16,0-24 15,1 24-15,-76 0 16,1-25-16,25 0 15,-50 0 1,0-49-16,24-1 16,1 1-16,0 0 15,25 24-15,-1 0 16,26 1-16,-26 24 16,1 0-16,-1 0 15,1 1 1,-25 24-16,-1 24 15,1 26-15,0-25 16,0 49-16,0-24 16,-1-1-16,26-24 15,24 25 1,1-25-16,-26 49 16,51 0-16,-26 26 15,25-51-15,-24 26 16,24-1-16,25 75 15,0 0 1,0-25-16,0-50 16,25 1-16,24-1 15,26-24-15,24-1 16,0 1-16,25-1 16,50-24-1,-1 25-15,26-25 16,74-25-16,-50-75 15,-50-24-15,-24 25 16,-25 24-16,-49 0 16,-26 26-1,26-51-15,-26-49 16,-24 50-16,0-25 16,-25-100-16,-25 1 15,-24 49-15,-26 50 16,-24-1-1,-25 26-15,-25 0 16</inkml:trace>
  <inkml:trace contextRef="#ctx0" brushRef="#br0" timeOffset="886.01">23391 9624 0,'0'0'0,"-25"0"63,0-49-48,-24 24-15,-26-50 16,-24-24 0,-25 25-16,25 24 15,-50 1-15,25-1 16,-25 0-1,0 50-15,-24-24 16,-1 24-16,0 24 16,1 26-16,-1 0 15,0 24-15,26-24 16,24-1-16,0-24 16,24 25-16,26-26 15,24 1 1,1 25-16,-1 49 15,50-25-15,0-24 16,50 24 0,-1-24-16,26 24 0,74-24 15,-25 25-15,74-1 16,-24-24 0,74 24-16,49-49 15,-73-25-15,-26 0 16,-24 0-16,-50 0 15,-25 0-15,25-25 16,-74-25 0,24-24-16,-49 0 15,-25 24-15,0 25 16,0-25-16,-50 1 16,-24-26-16,-25 1 15,-26 24 1,-23 26-16,-1-1 15,25 25-15,-25-25 16,25 25-16</inkml:trace>
  <inkml:trace contextRef="#ctx0" brushRef="#br0" timeOffset="1729.14">23292 10964 0,'0'0'0,"24"0"47,1 0-31,0 0-1,-50 0 32,0-25-31,-24-25-16,-26 1 16,-24-26-1,0 50-15,-75-24 16,25 24-16,-24 25 15,-1 0-15,-49 25 16,25 24-16,24-24 16,0 0-1,1 0-15,49 0 16,0-25-16,24 24 16,26-24-1,24 25-15,1-25 0,-1 50 16,1 24-1,24 25-15,0-49 16,25 0-16,0-1 16,25 26-16,24-1 15,51 25-15,24-24 16,49-26-16,50-24 16,25-25-1,75 0-15,-75 0 16,-25 0-16,-49 0 15,74 0-15,-50-25 16,-24-24-16,-25-26 16,-50 1-1,-25 0-15,-24 49 16,-25-25-16,-25 1 16,0-1-16,-25-74 15,-49 25-15,-1-25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9T19:11:42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17115 7590 0,'0'0'0,"-25"-74"78,-24-1-62,-1 1-16,1 24 16,-1-24-16,-24 49 15,-1-24-15,1-1 16,-1 25-16,-49 0 15,-25 1-15,25-1 16,-49 0 0,-1 0-16,25 0 15,1 25-15,-1 0 16,25 0-16,0 25 16,24 25-16,-24-1 15,-24 26 1,24-1-16,24 1 15,1-51-15,-25 76 16,25 48-16,24-48 16,26-26-16,-1 0 15,25 50-15,1 25 16,48 0 0,-24-50-16,50 25 15,24 100-15,1-26 16,24-74-16,25-25 15,-25 1-15,50-1 16,0-25 0,49 1-16,26-1 15,-26-74-15,1 25 16,-1-25-16,25 25 16,0-25-16,1-25 15,-51-50 1,26-49-16,-75 50 15,0 24-15,-25-49 16,0-75-16,-49 50 16,-25 50-16,-25-25 15,-25-100 1,-50 51-16,-24-1 16,-50-25-16,-74-74 15,0 25-15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9T19:14:15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19422 3770 0,'0'0'0,"0"-24"125,0-1-110,-25 0-15,0 0 16,1 0 0,-26 25-1,25-25 1,-24 1-16,-1 24 15,-49 0-15,0-25 16,-25 25-16,0 25 16,-25-25-16,25 49 15,-25-24 1,0 0-16,0-25 16,0 25-16,1 0 15,-26-25-15,0 0 16,1 0-16,24 0 15,-25 0 1,1-25-16,-26 0 16,25 0-16,-24 25 15,0-25-15,24-24 16,0 24-16,1 25 16,-26-25-16,1 0 15,24 25 1,-49 0-16,25-25 15,24 25-15,0 0 16,-24 0-16,-1 0 16,1 0-16,0 0 15,-26 0 1,26 0-16,24 0 16,-24 0-16,-25 0 15,24 0-15,1 0 16,-26 0-16,51 0 15,-26 0-15,1 0 16,24 0 0,-24 0-16,-1 0 0,1 0 15,0 0-15,49 0 16,0 25-16,-50 25 16,26-25-1,-26 24-15,51-24 16,-1 25-16,0-1 15,25 1-15,0 0 16,25-26 0,-25 26-16,0-25 15,0 24-15,-25-24 16,0 0-16,25-25 16,-25 25-16,25 0 15,0 24-15,0 26 16,0-26-16,25 26 15,-1-1-15,1 0 16,0-24-16,25 0 31,-1-26-31,1 1 16,-1 0-16,26 0 16,-1 24-16,25-49 15,1 25-15,-1-25 16,0 25-1,25 0 1,0 0-16,0 0 16,25-25-1,0 24-15,-1-24 16,1 50-16,50-25 16,-26-25-16,50 25 15,-24 24-15,49-24 16,25 0-16,0 0 15,-1-1-15,-24 1 32,25 25-32,0-50 15,0 25-15,74-1 16,-24-24-16,-1 25 16,0 0-1,26-25-15,-51 25 16,51 0-16,-26-25 15,25 24-15,0 1 16,-24-25-16,-25 0 16,49 0-1,-25 25-15,1-25 16,24 0-16,-25 0 16,1 0-16,-26 0 15,51 25-15,-1-25 16,0 0-1,25 0-15,-49 0 16,24 0-16,-25 0 16,26 0-16,-1 0 15,-25 0-15,50 0 16,-49 0-16,24 0 16,0 0-1,-24 0-15,24 0 16,0 0-16,-24 0 15,-1 0-15,25 0 16,-24 0-16,24 0 16,-25 0-1,1 0-15,-26-25 16,1 25-16,24 0 16,1 0-16,-25 0 15,49 0-15,-25 0 16,-24-25-1,-1 0-15,1 1 16,-25-26-16,25 0 16,-1 1-16,1-1 15,24 1-15,-24-1 16,-25 25 0,0-24-16,-1 24 0,26 0 15,-25 25-15,-25-25 16,25 0-16,-25 25 15,-25-24 1,0-1-16,-24 0 16,-1 0-16,-49 0 15,24 0-15,-24-24 16,0-26-16,0 51 16,-25-26-16,-25 25 15,0-24-15,-49-1 16,-1 0-16,-49-49 15,-49-25-15,-75 0 16,0 25 0,-50-25-1,-24 50-15,-26-1 16,-73 25-16,73 26 16,-619-76-16</inkml:trace>
  <inkml:trace contextRef="#ctx0" brushRef="#br0" timeOffset="91915.29">9004 7590 0,'0'0'0,"-25"0"94,0 0-63,1 0-15,-26 0-1,0 0-15,26 0 16,-1 0-16,0 0 16,0 0-16,0 0 15,-24 0 1,-1 0-16,1 0 16,-1 0-16,0 0 15,1-25-15,-26 25 16,26-24-1,-1 24-15,-24 0 16,-1 0-16,-24 0 16,25 0-16,-1 0 15,1 0-15,-1 0 16,1 0-16,24 0 16,1 0-1,-26 24-15,26-24 16,-1 25-16,1 25 15,24-1-15,-25-24 16,1 50 0,24-51-16,0 26 15,0-25-15,25 0 16,-25-1-16,25 1 16,0 0-16,0 25 15,0-25-15,25 24 16,-25 1-1,25 24-15,0 1 16,0-26-16,24 26 16,1-26-16,-25 1 15,49-25-15,0 24 16,-24 1-16,0-25 16,24-1-1,0 1-15,1 25 16,-26-50-16,26 25 15,-26-25-15,26 0 16,-1 0-16,1 0 16,-1-25-1,1-25-15,-1 1 16,0-1-16,-24 0 16,0 1-16,-1 24 15,1 0-15,-25 0 16,-1 1-1,1-26-15,25-24 16,-50-1-16,25 1 16,-25-1-16,-25 51 15,25-26-15,-50 0 16,1-74-16,-26 0 16,1-25-1,-1 25-15,26 50 16,-26 0-16</inkml:trace>
  <inkml:trace contextRef="#ctx0" brushRef="#br0" timeOffset="96923.36">7491 8260 0,'0'0'0,"25"0"31,0 0-15,-1 0-1,-48 0 79,-1 0-78,0 0-1,0 0 1,0 0 0,-24 25-16,-1 0 15,1-25-15,-1 24 16,0 1-16,1 25 15,-26-1-15,1 26 16,0-26 0,24 1-16,-25-25 15,1 24-15,0-24 16,24 0-16,-24 0 16,24 24-16,0 51 15,-24-1 1,24 0-16,1-49 15,-1-1-15,25 1 16,1-25-16,-1 0 16,0-1-16,0 26 15,0 0 1,1 24-16,24-24 16,-25 49-16,25-25 15,0-24-15,0-1 16,0 1-16,0-25 15,25 0-15,-25 24 16,24-24 0,1-25-16,0 25 15,0 0-15,0 0 16,-1-25-16,1 24 16,25-24-16,-25 25 15,-1-25 1,26 25-16,0 0 15,-1-25-15,-24 25 16,25-25-16,-26 24 16,26 1-16,0-25 15,-1 0 1,1 0-16,-1 25 16,-24-25-16,25 0 15,0 0-15,-1 0 16,-24 0-16,0 0 15,24 0 1,-24 0-16,0 0 16,0 0-16,0 0 15,-1 0-15,26 0 16,-25 0 0,0 0-1,-50 0 32,0 0-16,-25 0-31,26-25 16,-51-24-16,1-26 16,24 1-16,-24 24 15,24 0-15,0 1 16,1 24-1</inkml:trace>
  <inkml:trace contextRef="#ctx0" brushRef="#br0" timeOffset="97671.27">7342 10319 0,'0'0'0,"-25"0"78,1 0-78,-1 0 16,0 0-1,0 0 1,-24 0-16,-26 49 16,1 51-16,-25-26 15,-26 149 1,-23-24-16,24-26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04T18:15:50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22671 3845 0,'0'0'16,"-24"0"77,-1 0-77,0 0 0,-25 0-1,26 0-15,-26 0 16,0 0-16,1 0 15,-1 25-15,1-25 16,-26 0-16,26 0 16,-26 0-16,1 0 15,-1 0-15,26 0 16,-497-75 46,372 26-46,100-1-16,0 25 16,-1 0-16,26 25 15,-26-25 1,1 1-16,-1 24 16,-24-25-16,25 25 15,-26-25-15,1 0 0,25 25 16,-25 0-1,-1 0-15,26 0 16,-25 0-16,49 0 16,-49 0-16,25 0 15,-1 0-15,1 0 32,24 0-32,0 0 15,-24 0-15,0-25 16,24 25-16,-24 0 15,-1 0-15,1 0 16,24 0 0,-24 0-16,-1 0 15,1 0-15,24 0 0,-24 0 16,-1 0-16,26 0 16,-26 0-1,1 0-15,0 0 16,-1 0-16,26 0 15,-1 0-15,-24 0 16,24 0 0,0 0-1,1 0-15,-1 0 16,1 0-16,-1 0 16,25 0-16,-24 25 15,24-25-15,0 50 16,-25-25-1,-24 24-15,24 1 0,1 0 16,-1-1-16,0 1 16,26-25-16,-26-1 15,25 1 1,0 0-16,1 0 16,-1-25-1,25 25-15,-25-1 0,25 1 16,-25 25-1,25-25-15,0 24 16,0 1-16,0-1 16,0 26-16,0-26 15,0-24-15,25 25 32,-25-25-32,25-1 15,0 1-15,-1 25 16,1-25-16,25-1 15,-1 1-15,1 0 16,0 0 0,24 0-16,0-1 15,1-24-15,24 25 0,0-25 16,25 25-16,0 0 16,25 0-1,0-25-15,-25 25 16,0-25-16,25 24 15,0-24-15,0 25 16,-1 0 0,26-25-1,0 0-15,-25 0 16,24 0-16,1-25 16,24 0-16,1 25 15,-1-24-15,1 24 16,-26 0-1,1 0-15,-1-25 0,1 25 16,-25-25-16,0-25 16,49 1-16,-49-26 15,25 1 1,-26-1-16,-48 1 16,-26 49-16,0 0 15,-24-24-15,25 24 0,-51-49 16,26-1-1,-25 1-15,-25-1 16,0 26-16,-25-26 16,-25 26-16,-49-1 15,0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8:26:15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24185 4961 0,'0'0'0,"-25"0"62,0 0-46,0 0 0,0 0-16,1 0 31,-26 0-31,25-25 16,0 0-16,-24 25 15,-1-24-15,-24 24 16,24-25-16,0 25 15,-24-25-15,0 0 16,-26-25 0,1 1-16,0 24 15,-50-49-15,50 49 16,-25-25-16,-25 25 16,25 1-16,0-26 15,25 25 1,-25 25-16,0-25 15,-25-24-15,0 24 16,25 0-16,-25 0 16,-24 25-16,49-24 15,-25 24 1,-25 0-16,25 0 16,-24 0-16,24 0 15,-25 0-15,1 0 16,24 0-16,0 0 15,0 0 1,0 24-16,0-24 16,-24 0-16,-1 0 15,1 25-15,-1 0 16,25-25-16,0 0 16,0 0-16,1 0 15,-1 0 1,25 0-16,-50 0 15,25 0-15,-24 0 16,24 25-16,0-25 16,0 49-1,25-24-15,-25 0 16,1 0-16,-1 24 16,0-24-16,25 25 15,-25-25-15,25-1 16,25 26-16,-25-25 15,0 0 1,24-1-16,-48-24 16,24 25-16,0 25 15,0 24-15,-25 1 16,25 24-16,25-25 16,-1-49-1,1 25-15,25-25 16,-1-1-16,26 26 15,-26-25-15,26 49 16,-1-24 0,-24 49-16,24-25 15,0 1-15,1-1 16,24-49-16,0 0 16,25 25-16,-25-26 15,1 1-15,24 0 16,0 25-1,0 24-15,0 0 16,0 1-16,0-1 16,24-24-16,1-1 15,0 1-15,0-25 16,24 24-16,-24-24 16,50 0-1,-26 25-15,26-26 16,-1 1-16,0 0 15,26 0-15,-26 0 16,25-25 0,1 24-16,-1 1 15,25-25-15,0 25 16,0-25-16,25 0 16,-25 0-16,24 25 15,1-25 1,-25 0-16,25 0 15,-50 25-15,25 0 16,25-1-16,0 1 16,0 25-16,0-25 15,0-1-15,-1 26 16,1 0 0,-25-1-16,0-24 15,0 0-15,50 0 16,-25-1-16,0 1 15,24 0-15,1 0 16,-1-25 0,-24 0-16,0 0 15,50-25-15,24 0 16,-25 0-16,-24 1 16,0-26-16,-1 0 15,1 1 1,49-1-16,-25 1 15,1 24-15,-1 0 16,1 0-16,-26 0 16,26 1-16,-1 24 15,1-25 1,49 0-16,-50 25 16,-24-25-16,-1 0 15,1-24-15,0-1 16,-1-24-16,1-1 15,-25 1-15,0 24 16,-1 1 0,1 24-16,-25 0 15,0-25-15,0 1 16,0-26-16,-24 1 16,-1-25-16,-25 24 15,1 26 1,-26-1-16,26-24 15,-1-50-15,-24 24 16,-1 1-16,-24 25 16,25-1-16,-50-24 15,0-25 1,0-25-16,-50 25 16,-24 25-16,-1 25 15,-74-50-15,-24 24 16,-1 1-16,-74 25 15,-570-224-15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04T18:20:17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23168 12055 0,'0'0'0,"0"-25"62,-25 0-62,25 1 16,-25-1-16,0 0 15,0 0-15,-49 0 16,0 1-16,24-26 16,-49 50-16,24-25 15,-24 25 1,-25-25-16,25 1 0,0 24 15,-25-25-15,0 0 16,0-25 0,-25 26-16,0-51 15,-25 26 1,25-1-16,25 0 16,-24 1-16,24 24 15,-25-25 1,0 26-16,0-1 15,25 0-15,-25 0 16,0 25-16,25 0 16,-24 0-16,48 0 15,1 25-15,0 0 16,0 0-16,-1 24 16,1 1-16,0-1 15,0 1-15,24-25 16,1 0-1,0-1-15,-1 51 0,1-1 16,-1 25-16,26 1 16,-26-51-16,50 26 15,-49 24 1,24 50-16,1 0 16,24-50-16,0-25 15,0 25 1,1 50-16,-1 0 15,25-25 1,25-50-16,-25-24 16,24 25-16,26 24 15,0 0-15,24 25 16,25 0-16,-24 0 16,24-50-16,0 1 15,25-26-15,25 26 16,0-26-16,0 1 15,74-25 1,-49 0-16,24-25 16,0-25-16,50-25 15,25-24 1,-49-25-16,24 24 16,0 26-1,-50-1-15,25 25 16,-24-49-16,24-25 15,0-25-15,-49 49 16,-25 1-16,-50-1 16,50-24-16,-25-50 15,-50 25-15,-24 50 16,-25 24-16,24-49 16,-24-50-16,-25-24 15,0 73 1,-25 1-16,-24-25 15,-26-25-15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04T18:33:29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11361 13097 0,'0'0'16,"-25"0"46,0 0-46,0 0 0,0 0-16,1 0 15,-1 0-15,-25 0 16,0 0-16,1 0 16,24 0-1,-25 0-15,1 0 0,-26 0 16,26 0-16,-1 0 15,-24 0-15,-1 0 16,-24-25 0,0 25-16,0 0 15,-50 0-15,50 0 16,-25 0-16,0 0 0,24-25 16,-24 0-1,0 1-15,0-26 16,0 0-16,-24 1 15,-125-75 1,173 49-16,1 51 31,0-26-31,0 25 16,-25 0-16,0-24 16,25 49-16,-50-25 15,25 25-15,-25-25 16,-25 25-1,25-25-15,1 1 16,-1 24-16,0 0 0,0 0 16,-25 0-16,-24 0 15,24 0-15,1 0 16,-1 0-16,0 0 16,1 0-1,24 0-15,-25 0 16,-49 49-1,49-24 1,26 0-16,-26 24 16,25 1-16,0 24 15,1 1-15,-1-1 16,25-49-16,-25 25 16,50-26-1,-25 1-15,0 0 0,24 25 16,-24 24-16,25 25 15,0-49-15,25 24 16,-26 1 0,26-50-16,-1 49 15,-24 50-15,25 25 16,-1-50-16,26-25 0,-1-24 16,25 24-1,1 50-15,-26 50 16,50-75-16,0 1 15,0 24-15,0 124 16,25-100-16,0-48 31,-1-1-31,1 75 16,50-1-16,-26-49 16,1-25-16,24-24 15,1-1-15,-1 1 16,25-1-1,25 50-15,50 0 16,0 0-16,-1 25 0,-49-75 16,50 26-16,24-51 15,26 1 1,-1-1-16,0-24 16,-25 0-16,51 0 15,23 0-15,-24-1 16,50-24-1,0 25 1,-1-25-16,26 0 16,24-25-16,-74 25 15,25-49-15,24-1 16,1-24-16,-1-1 16,-49 1-1,49-25-15,-24 49 0,0 1 16,-26 24-16,-23-25 15,-26 25 1,0-99-16,0 0 16,-49 25-16,0 0 15,-1-25-15,-49-50 16,-25 50-16,50-149 16,-74 75-16,-1-25 15,-24-75-15,-26 100 16,-24-150-16,-49 150 15,-26 49-15,-24 0 16,-74-24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04T18:39:00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4911 5606 0,'0'0'0,"0"25"47,0-1-31,0 1-1,0 0 1,0 0-1,0 0 1,-24-25 78,-1-25-79,0 25 1,0-25-16,0 25 16,0-25-1,-24 0-15,-1 25 0,1-24 16,-26 24 0,26-25-16,-1 25 0,-24-25 15,24 0-15,0 25 16,-24-25-1,-25 25 1,24 0-16,-24 0 0,0 0 16,0 0-16,-25 0 15,0 0 1,24 0 0,1 0-16,0 0 15,0 25-15,24 0 16,-24 25-1,-50 49-15,100-25 16,-26-24 0,26 0-16,-26-26 0,26 1 15,-1 0-15,0 25 16,1-1 0,-1 26-16,1-1 15,24 0-15,-25 1 16,50-26-16,-25 1 15,25-25 1,0 0 0,0-1-16,0 1 15,0 0 1,25 0-16,0 0 16,0-1-16,24 26 15,1-25-15,24 49 16,-24-24-16,49 24 15,25 26-15,-24-1 16,24-25-16,-25-24 16,25-1-16,-25-24 15,0 25 1,0-25-16,1-25 16,48 24-16,-23-24 0,23 0 15,-24-24 1,124-76-1,-148 51-15,-1-1 16,-50 1-16,1 24 16,0 0-16,-26 0 31,1 0-31,0-24 16,0-1-16,-25-74 15,0 50-15,0 24 16,-25-24-16,0-26 15,-24-98 1,-1 49-16,25 50 16,-24 0-16,-1 0 0,-24-26 15,-1 1 1,1 0-16,-25 25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04T18:41:52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10939 16446 0,'0'0'0,"-25"0"141,0 0-141,0 0 15,1 0 1,-1 0-16,25-25 16,-25 0-1,0 25-15,-24-25 16,-1 0-16,0-24 15,-24-1-15,24-24 16,-24 24-16,0 25 31,-1-24-15,1 24-16,-25 0 0,24 0 16,1-24-16,-26 24 15,1 0 1,-25 25-16,-99-50 15,74 50 1,-297-49 0,322 49-16,-25 0 15,-25 0 1,1 0-16,-1 0 16,0 0-16,1 0 15,-1 0-15,0 0 16,26 0-16,-26 0 15,-25 0-15,26 0 16,-1 0-16,25 0 16,-24 0-16,24 0 15,0 0-15,-25 0 16,26 0 0,-26 0-1,25 0-15,-24 0 16,-26 25-16,50-1 15,-24 26-15,24 0 16,-25 49-16,1-25 16,24-24-16,-25-1 15,50 1 1,-50 0-16,26 49 0,-1 50 16,0-50-16,25 0 15,25-49-15,24-1 16,-24-24-1,25 25-15,-1-25 16,1 24-16,-1 26 16,1-1-1,24 25 1,1-24-16,24-26 16,0 1-16,0-25 15,1-1-15,24 1 16,0 0-16,24 25 31,1-25-31,0 24 0,0 1 16,24 24-16,1 25 15,24-24-15,1 24 16,24-49-16,0 24 16,25-24-1,0-1-15,-24 1 16,73-1-1,-24 1-15,-25-25 16,25 24 0,49 1-16,-24 25 15,24-26-15,1 26 16,24-26-16,-49 1 16,24-1-16,1 1 15,-1-25-15,25 0 16,0-1-16,1-24 15,-1 0-15,0 25 16,0-25 0,1 0-16,-1 0 15,0-25-15,-24 25 16,24-24 0,25-1-16,-25-50 15,0 26-15,1-1 16,-51 1-1,50-1-15,-24 0 16,-1 26-16,-24-1 16,0 0-16,-26-25 15,-24-24-15,1-25 16,-1 24-16,-25 26 16,-50-26-16,26 26 15,-1-100-15,-24 0 16,-25 50-1,-1 24-15,-24 1 16,0-75-16,0-25 0,-24 50 16,-26 25-16,0 0 15,-24 0 1,0-25-16,-50-50 16,0 50-16,24 25 15</inkml:trace>
  <inkml:trace contextRef="#ctx0" brushRef="#br0" timeOffset="26134.88">22523 16768 0,'0'0'0,"0"-25"47,-25 25-31,0-25-16,0 1 16,0-1-16,1 25 31,-26-25-31,25 0 15,-49 0-15,24 1 16,1-1-16,-26 25 16,1-25-1,-25 0-15,-1 0 16,1 25-16,0-24 16,-25 24-16,0-25 15,-99-25 1,123 25-16,1-24 15,0 49-15,-25-25 16,0 25-16,0 0 16,-25 25-16,0-25 15,0 24 1,-24 1 0,49-25-16,0 25 15,24 0-15,1 49 16,25 1-16,-1-1 15,26-24-15,-1 24 16,25-49 0,1 25-16,-1 49 0,-25 25 15,50 0-15,0-50 16,0 1-16,0-26 16,50 50-16,-25 1 15,49 49 1,25-1-16,0-48 15,25-26-15,25 25 0,0-24 16,25-26 0,24 1-16,25-50 15,1-50-15,-26-24 16,1-1-16,-26 26 16,1-26-16,-1-24 31,26-74-31,-50 73 15,-50 1-15,25-75 16,50-24-16,-100 74 16,-49 25-1,24 0-15,-49-75 16,0 25-16,-49 25 16,24 50-16,-49-1 0,-26-24 15,-48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04T18:48:41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8954 13667 0,'0'0'0,"0"-24"93,0-1-77,0 0-16,0 0 16,0 0-16,0-24 15,0 24-15,0 0 16,-24 0 0,-1 1-16,25-1 15,-25 25-15,25-50 0,-25 50 16,0-25-1,1 1-15,-1-1 16,-25 0-16,1 25 16,-1-25-16,-24 25 15,49-25 1,-50 25 0,26-25-16,-1 1 15,1 24-15,-1-25 16,-24 25-16,24 0 15,-24 0 1,-1 0-16,1 0 16,24 0-16,-24 0 0,-26 0 15,26 0-15,0 0 16,-1 0-16,1 49 16,-1 1-1,1 25-15,0-26 16,24 1-16,0-25 15,-24 24 1,49 1-16,-24 24 16,24 1-16,0 24 15,0 0-15,0-49 16,25-1-16,0 1 16,0-25-1,0-1 1,50 51-1,0-50-15,-1 24 16,50 1-16,1 24 16,-1-49-16,25 0 15,0 0 1,25-25-16,-1 0 16,1 0-16,0 0 0,0-25 15,25-25 1,-1-24-16,-49-25 15,0 24-15,-25 26 16,-49-1-16,0 0 16,-25-24-16,-1-25 31,-24 0-31,0 24 16,-49 26-16,-1-1 15,-49-24-15,-50-1 16,-49 26-16</inkml:trace>
  <inkml:trace contextRef="#ctx0" brushRef="#br0" timeOffset="941.63">11757 13692 0,'0'0'0,"-24"0"63,-1 50-63,-25 24 16,1-24-16,24 24 15,-25-24-15,-24 74 16,24 74-16,1-74 15,24-49-15,0 24 16,25-25-16,0-24 16,0 0-1,25-26 1,0 1-16</inkml:trace>
  <inkml:trace contextRef="#ctx0" brushRef="#br0" timeOffset="1427.32">11807 13444 0,'0'0'0,"0"25"78,0 0-62,0 0-1,25-1 1,0-24-16,-25 25 0,24 0 15,26 74-15,-25 25 16,-25-74-16,25 24 16,-25 1-16,0 24 15,-25 0-15,0 0 16,-25-24 0,26 24-1,-51-49 1,26 24-16,-26-24 15,1-26-15,-1 1 16,1 0-16,0 0 16,49-25-16,0 0 15,0 0 1</inkml:trace>
  <inkml:trace contextRef="#ctx0" brushRef="#br0" timeOffset="2060.81">12576 14957 0,'0'0'0,"0"-49"47,0 24-31,0 0-16,0-25 0,0 26 15,0-1 1,25-25-16,-25 25 16,25-74-16,24 0 15,1-25-15,-25 49 16,-1 1-16,1 0 31,50-26-15,-51 76-16,-24-1 15,25 0-15,0 0 16,0 0 0,-25 1-1,0-1 1,0 74-16,0-24 16,0 25-16,-25 24 15,25 149-15,-25-98 16,0-26-1,25-50-15,0 1 16,0 24-16,25 26 16,0-51-16,-25-24 0</inkml:trace>
  <inkml:trace contextRef="#ctx0" brushRef="#br0" timeOffset="2346.46">12725 14387 0,'0'0'0,"25"0"46,-1 0-30,26 0 0,0 0-16,24 0 15,0 0-15,-24 0 16,24 0-16,26 0 16,-26 0-1</inkml:trace>
  <inkml:trace contextRef="#ctx0" brushRef="#br0" timeOffset="2747.23">14511 14213 0,'0'0'0,"-25"25"46,0 0-30,25-1-16,-49 51 0,24 49 16,-25-74-1,25 24-15,0 0 16,-24 75 0,-26 99-1,75-149-15,-24-49 0,24 0 16</inkml:trace>
  <inkml:trace contextRef="#ctx0" brushRef="#br0" timeOffset="3094.97">13667 13692 0,'0'0'0,"0"25"31,25 0-15,50 49-16,-1 1 15,0-1-15,26 0 16,-1-24 0,0 0-1,-25-26-15,26 26 16,-26-25-16,25-25 16,-24 25-16,-1-1 15</inkml:trace>
  <inkml:trace contextRef="#ctx0" brushRef="#br0" timeOffset="3848.47">14387 15304 0,'0'0'0,"0"-24"78,0-1-62,25 0 0,-1-25-16,26-49 15,0 0-15,-1 0 16,26 24-16,-26 26 15,26-75 1,24 0-16,-25 25 0,1-1 16,-1 26-16,-49 24 15,24 1-15,-24 24 16,0 25 0,0 0-16,0 0 15,-25 25-15,24-25 16,-24 74-16,25 75 15,0-50-15,0 0 16,-25 125-16,25-26 16,-25-74-16,25-25 15,-25 25-15,0 0 16</inkml:trace>
  <inkml:trace contextRef="#ctx0" brushRef="#br0" timeOffset="4095.65">14784 14412 0,'0'0'0,"24"24"15,26 51 1,49 24-16,25-25 16,75 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04T19:18:26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13221 5060 0,'0'0'0,"0"25"63,0 0-48,0 0-15</inkml:trace>
  <inkml:trace contextRef="#ctx0" brushRef="#br0" timeOffset="1819.86">13370 4862 0,'0'0'0,"-25"0"156,0 0-156,0 0 32,1 0-32,-1 0 15,0 0-15,-50 0 16,51 0 0,-26-25-16,0 0 31,-24 0-31,24 0 15,1-24-15,-1 49 16,1-25-16,-1 25 16,0-50-1,-98 1 1,123 49-16,-25-25 16,1 0-16,-1 25 15,25-25-15,-49 25 16,49-24-1,-50-1-15,-49 0 16,75 0 0,-26 25-16,26-25 15,-1 25 1,-24 0 0,-1-24-16,26-1 15,-1 25-15,-148-50 63,99 50-63,74 0 0,-25 0 0,0 0 15,1 0-15,24 0 16,-25 0-16,26 0 16,-26 0-1,0 0-15,26 0 16,-26 25-16,25-25 15,-24 25-15,24-25 0,-25 25 16,1-1 0,-1 1-16,0 0 15,1 0-15,-1 24 16,1-24-16,24 0 16,-50 0-16,51 0 31,-26-1-31,0-24 15,1 25-15,24 0 16,-25 0-16,1 0 16,24-1-16,0 1 15,0 25 1,-24 0-16,24-26 16,0 51-16,-25-50 0,26 24 15,-1-24-15,25 25 16,-25-26-1,0 1-15,0 0 16,25 0 0,0 0-1,0-1 17,0 1-17,0 0-15,25 0 16,0 0-1,0-25 1,0 24 0,-1 1-16,26-25 0,0 25 15,-1-25-15,26 25 16,-26-25-16,26 25 16,-26-1-1,26-24-15,-1 25 16,1-25-16,-1 25 15,0 0-15,26-25 0,-26 25 16,25-25 0,0 0-16,1 0 15,-1 0-15,25 0 16,-25 0-16,0 0 16,1 0-16,-1 0 31,0-25-31,0 25 15,0 0-15,1 0 16,-1-25-16,0 0 16,25 25-1,-25 0-15,1 0 16,24 0-16,-25 0 16,0 0-16,-25-25 0,1 25 15,-1 0 1,1-24-16,-1-1 15,-24 25-15,24-50 16,1 1-16,-1-1 16,-24-24-16,-1 49 31,-24-25-31,0 25 16,24 1-16,-49-26 15,25 25-15,-25-49 16,-25-25-16,1-1 15,-26 26 1,25-1-16,-49 1 16,-25 24-16,-25 1 0,-25 24 15,-25 50 1,-24 24-16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04T19:21:26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19075 7615 0,'0'0'0,"0"-25"94,-25 0-63,0-24-31,25 24 16,-25-25-1,-24 26-15,24-26 16,0 0-16,-24 26 16,24-26-16,0 25 15,-25 0-15,1-24 16,-1 24-16,25 0 15,-24 0-15,-1 1 16,0 24-16,26-25 16,-51 25-1,26-25-15,-1 0 16,-74 0 0,74 25-1,-24-24-15,0 24 16,-1-25-1,-24 25-15,0 0 16,0 0-16,-26 0 16,1 0-16,-124 0 31,124 0-31,25 0 0,0 0 16,25 0-16,24 0 15,0 25-15,1-1 16,-26 1-16,26 25 15,-51 49 1,76-25 0,-26-49-16,25 0 0,0 25 15,1-26-15,-1-24 16,25 25 0,0 0-16,0 25 15,0 24-15,0 25 16,0-24-16,25-26 15,-1 1 1,-24-25 0,25 24-16,25 1 15,-25 24-15,49 1 16,-24 24-16,49 0 16,-25 25-16,26-25 15,-1-24 1,25-1-16,-25-24 0,0-1 15,25-24-15,25 25 16,0-25-16,0-1 16,24-24-16,-24 0 15,-25-24 1,25-51-16,0 1 16,-25-1-1,-25 26-15,-24-1 16,24 25-1,-25 1-15,-24-26 16,-1 0-16,-24-49 16,25 25-16,-25-1 15,-25 26-15,0-26 16,0-49-16,-25-49 16,0 24-16,0 74 15,0 1-15,-49 0 16,-25-1-16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8:30:50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18752 13717 0,'0'0'0,"-24"0"93,-1 0-77,0 0 0,0 0-1,0 0 1,1 0-16,-1 0 16,0 0-16,0 0 15,0 0-15,0 0 16,-49 25-16,24-25 15,1 25 1,-26 24-16,26 1 16,-1-1-1,1 1-15,-1 0 16,25-1-16,-24-24 16,24 0-16,0 0 15,25-1-15,-25-24 16,0 50-16,25-25 15,-24 0 1,24-1-16,0 26 16,0-25-16,0 0 15,0 0-15,24-1 16,-24 1-16,50 0 16,-25 0-16,49 0 15,1-25 1,-26 24-16,26-24 15,24 0-15,-25-24 16,1 24-16,-26-25 16,1 25-16,-25-25 15,24 25-15,-24 0 16,0 0 0,25-25-16,-26 0 15,1-24-15,0-26 16,-25 1-16,25-1 15,-25 51 1,0-26-16,0 0 16,0 1-16,0-1 15,0 1-15,0-1 16,0 25-16,-25 25 16,0 0-1</inkml:trace>
  <inkml:trace contextRef="#ctx0" brushRef="#br0" timeOffset="1811.36">18455 13692 0,'0'0'0,"-25"0"141,0 0-141,0 0 31,0-25-15,-24 25-16,24-24 15,-25-51-15,1 26 16,-1-1-16,25 0 16,-24 1-16,-1 24 15,1-49-15,-1-51 16,-24-23-1,24 48-15,0 26 16,1 0-16,-1-50 16,1-50-16,-26 25 15,25 50-15,-24 24 16,24 1 0,-24-75-16,0 0 15,-1 1-15,1 48 16,24 26-16,1 0 15,-26-26-15,1-24 16,-1-25 0,26 50-16,-1 25 15,1 24-15,24-49 16,-50 0-16,26-50 16,-1 25-16,0 25 15,26 24 1,-1 1-16,0 24 15,-25-24-15,1-25 16,24-1-16,-25-48 16,1 73-16,24 1 15,0 24 1,0 1-16,-24-26 16,-1-24-16,1-50 15,-1 25-15,0 50 16,1-1-16,-1-24 15,1-25-15,-26-50 16,26 75 0,24 0-16,0 25 15,-25-26-15,25-73 16,-24 24-16,24 25 16,0 49-16,-24 1 15,24 24 1,0 1-16,0-1 15,0 1-15,-24-1 16,-1-24 0,25 49-16,-24-50 15,-1 51-15,-24-26 16,-1 0-16,1 1 16,-25 24-16,24 0 15,1-25-15,-1 50 16,1-24-16,0 24 15,-1-25 1,26 0-16,-51 25 16,26-25-16,0 25 15,-1-25-15,1 25 16,-1-49-16,1 24 16,-25 0-16,24 0 15,-24 1 1,25-1-16,-26 0 15,26 25-15,0-25 16,-1 0-16,1 25 16,-1-24-1,1 24-15,0-25 16,-1 0-16,1 25 16,-1 0-1,1 0-15,-1-25 0,26 25 16,-1-25-1,-24 25-15,49-24 16,-25-1-16,26 25 16,-26-25-16,25 25 15,50 0 32,0 0-47,24 0 16,51-25-1,48-24-15,-23 24 0,23 0 16,-24 0-16,-24 0 16,24 25-1</inkml:trace>
  <inkml:trace contextRef="#ctx0" brushRef="#br0" timeOffset="2369.5">11857 5978 0,'0'0'0,"24"25"46,1 0-30,0 24 0,25 50-1,-1 1-15,1-1 16,-1-25-16,26 50 16,49 75-16,0-50 15,0-25-15</inkml:trace>
  <inkml:trace contextRef="#ctx0" brushRef="#br0" timeOffset="6671.44">17115 17090 0,'0'0'0</inkml:trace>
  <inkml:trace contextRef="#ctx0" brushRef="#br0" timeOffset="8280.84">16718 16917 0,'0'0'0,"25"0"203,0 0-188,0 0 1,0 0 0,-1 0-1,1 0-15,0 0 16,0 0-16,0 0 15,24 0-15,1-25 16,-1 25 0,1-25-16,0 25 15,24-25-15,-24 25 16,-1 0-16,1 0 16,24-24-1,-24 24-15,24-25 16,1 0-16,24-25 15,-25 1-15,26 24 16,-26 0-16,0 0 16,1 1-1,-1 24-15,1-25 16,-1 0-16,0-25 16,1 1-16,-1-26 15,-24 1-15,24 24 16,-24 1-16,-25-1 15,24 0 1,1 1-16,-25 24 16,49-49-16,-24-26 15,24 1-15,-24 0 16,-1 25-16,1 24 16,0 0-1,-26 1-15,1 24 16,0 0-16,0 0 15,0 0-15,-25 1 16,24 24-16,-24-25 16,25 25-1,0-25-15,-25 0 16,0 0 0,0 1-1,0-1-15,0-25 16,0 25-1,0 1 1,0-1 0,0 0-16,0 0 15,0 0 17,-25 1-32,0-1 15,25 0-15,-24 0 16,24 0-16,-25 1 15,0-1 1,0 25-16,25-25 16,-25 0-1,1 0 1,-1 25-16,0-24 16,0 24-16,-24 0 15,24 0-15,0 0 16,-25 24-1,26-24-15,-1 25 16,-25-25-16,25 25 16,1 0-16,-1-25 15,0 0-15,0 0 32,0 0-17,1 25-15,-1-1 16,0-24-1,-25 25-15,26 0 16,-1-25-16,0 25 16,0-25-1,0 25-15,1-25 16,-1 0 0,25-25 15,0 0-16,0-25 1,25 26-16,-1-26 16,26 25-16,0 0 15,24 1-15,-24-26 16,24 25 0,25 0-16,-24 1 15,24-1-15,-25 25 16,-24-25-16,24 25 15,-24-25-15</inkml:trace>
  <inkml:trace contextRef="#ctx0" brushRef="#br0" timeOffset="8928.1">18455 14412 0,'0'0'0,"24"24"78,26 26-62,-25-25 0,0 49-16,24-24 15,-24-1 1,-25-24-16,25 50 15,25 24-15,-26 25 16,26 0-16,-25-50 16</inkml:trace>
  <inkml:trace contextRef="#ctx0" brushRef="#br0" timeOffset="12117.82">16743 17066 0,'0'0'0</inkml:trace>
  <inkml:trace contextRef="#ctx0" brushRef="#br0" timeOffset="17422.16">16619 17090 0,'0'0'0,"25"0"297,0 0-266,0 0-31,-1 0 16,26 0-16,0 25 16,-1-25-16,26 25 15,-1-25-15,25 25 16,-24 0-1,24-1-15,0 1 16,0 0-16,1 0 16,24 0-16,0-1 15,0 1-15,0 0 16,0-25-16,-25 25 16,25-25-1,0 0-15,0 0 16,0 0-16,0 0 15,25 0-15,-25-25 16,25 25-16,-25-25 16,25 0-1,-50 25-15,25-24 16,-25-1-16,25 0 16,-25 0-16,25 25 15,0-25-15,0 25 16,-25-24-1,1 24-15,-1-25 16,25 0-16,-25 0 16,0 0-16,1-49 15,-1 0-15,0-1 16,-25 26 0,26-1-16,-26 0 15,-24 1-15,24 24 16,1 0-16,-1 0 15,0-24-15,26-1 16,-26 1 0,25-26-16,0-24 15,-24 24-15,-1 26 16,1-1-16,-26 1 16,1 24-16,24 0 15,-24-25 1,0 1-16,24-50 15,-24-1-15,-1 26 16,1 0-16,24-1 16,-24 26-16,24 24 15,-24-25-15,24-24 16,1-26 0,24-24-16,-25 25 15,1 25-15,-26-1 16,1 26-16,0-1 15,-1 25-15,-24 1 16,25-26 0,-1 25-16,1-24 15,-25-1-15,24-24 16,1-26-16,-1 26 16,-24-1-16,25 26 15,-25-1 1,-1 1-16,1 24 15,0 0-15,0-25 16,0-24-16,24 0 16,-24-26-16,25 1 15,-50 50-15,24-1 16,-24 25 0,25-24-16,-25-1 15,25-24-15,0-26 16,0 1-16,-25-25 15,24 74-15,1-24 16,-25 49 0,0-24-16,0-1 15,0 0-15,0-24 16,0 0-16,0-50 16,0 24-16,0 26 15,0 24-15,0 1 16,0-1-1,0 0-15,0 1 16,0-26-16,0-24 16,0 0-16,0 0 15,0 24-15,0 26 16,-25-1 0,25 1-16,-24 24 15,24-25-15,-25-24 16,25-1-16,-50-24 15,25 0-15,25 24 16,-24 1 0,-1 24-16,0 1 15,0-1-15,0-24 16,-24-25-16,24-1 16,-25 1-16,1 0 15,24 25-15,0 24 16,-24 0-1,-1-24-15,25-25 16,-49-25-16,24 0 16,1 24-16,-1 26 15,25 24-15,0 1 16,-24-1 0,-1-24-16,0-1 15,-24-24-15,24 0 16,-24 0-16,24-1 15,1 51-15,-1-1 16,25 1 0,-24-1-16,-1 0 15,1 26-15,-1-26 16,-24 0-16,-1-24 16,1 0-16,24 24 15,-24 0 1,-1 1-16,1-26 15,-1 50-15,1-24 16,24 24-16,-24-25 16,24 26-16,1-1 15,-1 25-15,1-25 16,24 0 0,-25 25-16,1-25 15,-1 1-15,-24-1 16,24 0-16,0 0 15,1 0-15,-26-24 16,26 24 0,-26 0-16,1 0 15,-1 1-15,-24-26 16,25 0-16,-25 26 16,24-26-16,1 0 15,-1 1 1,26 24-16,-26 0 15,26 0-15,-1 1 16,1 24-16,24-25 16,0 25-16,-25-25 15,25 0 1,1 25-16,-1 0 16,0 0-16,0 0 15,0 0-15,1 0 16,-1 0-1,0 0 1,0 0 0,50 0 15,0-25-15,74 1-1,50-26-15,-25-25 16,50 1-16,-26 0 15,-48-1-15,-1 50 16,-25-24-16</inkml:trace>
  <inkml:trace contextRef="#ctx0" brushRef="#br0" timeOffset="17927.27">20489 6474 0,'0'0'16,"24"25"15,1 24-15,-25-24-16,25 74 15,0 50-15,0-25 16,-1-24-1,1 73-15,25 26 16,0-75-16,24 0 16</inkml:trace>
  <inkml:trace contextRef="#ctx0" brushRef="#br0" timeOffset="26675.83">16247 17115 0,'0'0'0,"-25"0"79,25-25 108,0 1-187,0-1 16,0 0-16,0-25 15,0 26-15,0-1 16,0-25-16,-25 25 16,25 1-16,-24 24 15,-1-25 1,25 0-16,-25 25 15,25-25-15,-25 25 16,0-25-16,1 25 16,-1-24-16,0-1 15,-25 25-15,26 0 16,-1 0 0,0 0-16,0 0 15,0 0-15,1 49 16,-1-24-16,0 25 15,0-25-15,-24-1 16,24 1 0,0 25-16,0 24 15,0 25-15,1 1 16,24-26 0,0-24-16,0-1 15,0 1-15,0-1 16,0 1-16,24 25 15,1 24-15,0-25 16,0 1-16,0-1 16,24-24-16,-24-1 15,0-24 1,24 0-16,1 0 16,0-25-16,-26-25 15,51 0-15,-26-25 16,1 50-1,-25-24-15,24 24 16,1-25-16,-25 0 16,0-25-16,-1 1 15,-24-50-15,0 24 16,0 26-16,0-1 16,-24-49-1,24-1-15,-25 26 16,25 24-16,-25 26 15,0 24 1</inkml:trace>
  <inkml:trace contextRef="#ctx0" brushRef="#br0" timeOffset="27502.07">17363 18008 0,'0'0'15,"0"-25"32,-25 25-31,1-24-16,-1-1 15,0 25 1,0 0 15,0 0-31,1 0 16,-1 0 15,0 0-31,0 0 31,0-25-15,-24 0-16,24 25 16,0 0-16,-24 25 15,-1 25 1,0 24-16,1-24 16,-1-1-16,25-24 15,1 25-15,-1-26 16,25 1-16,0 0 15,0 0-15,0 0 16,25-25 0,-1 24-1,1-24-15,25 25 16,-25 0-16,24-25 16,1-25-16,-25 0 15,24 1-15,-24-1 16,0-25-1,0 25-15,-25 1 16,-25 24 31,25 24-47,-25-24 16,25 25-16,-25-25 15,25 25-15</inkml:trace>
  <inkml:trace contextRef="#ctx0" brushRef="#br0" timeOffset="28007.16">17835 17810 0,'0'0'0,"-25"0"94,0 0-78,0 25-16,25-1 15,-25 1-15,25 50 16,0-26 0,0 1-16,0-25 15,0-1-15,25 1 16,0 0-16,0 25 16,0-26-16,-1 1 15,26-25-15</inkml:trace>
  <inkml:trace contextRef="#ctx0" brushRef="#br0" timeOffset="28301.22">18430 17810 0,'0'0'0,"-25"0"32,0 25-17,-24 49-15,-1 0 16,-24 1-16,-1 24 16,-24 99-16,25-49 15,24-49 1,0-26-16,26-24 15,-1-1-15,0 1 16,0-25-16</inkml:trace>
  <inkml:trace contextRef="#ctx0" brushRef="#br0" timeOffset="28833.47">18455 17810 0,'0'0'0,"24"0"47,1 0-15,0 0-32,0 0 15,0 0-15,0 0 16,-1 0-1,-24 25 17,-24 24-32,-1 26 15,0-26-15,0 1 16,25-1-16,-25-24 16,0 0-16,25 25 15,25-26 1,0 1-1,25 0-15,-1 0 16,26 0-16,24-1 16,-25-24-16,26 25 15,-1-25-15</inkml:trace>
  <inkml:trace contextRef="#ctx0" brushRef="#br0" timeOffset="29640.55">20117 17487 0,'0'0'0,"-25"0"15,25-25 1,-25 1-16,0-1 16,0 0-16,-24 25 15,-1-25-15,25 0 16,-24 25 0,-1 0-16,1 0 15,24 25-15,-25 0 16,25 25-16,1-26 15,-1 1-15,0 0 16,25 0 0,0 0-16,-25 24 15,25 1-15,25 24 16,-25 26-16,50-26 16,-26 0-16,1-24 15,0 0 1,0-1-16,0-24 15,24 0-15,-24 0 16,0-1-16,0 1 16,-1 25-16,-24-25 15,25-1 1,-25 1-16,0 0 16,0 0-16,-25 0 15,25-1-15,-24 1 16,-1-25-1,0 0-15,0 0 16,-24 0-16,24 0 16,0 0-16,0 0 15,0 0-15,1-49 16,-1 24-16,25-25 16,25 1-16,-1-26 15,1 26 1,25-1-16,24-24 15,1-1-15,-1-24 16,25 0-16,-24 0 16,-26 49-16,1-24 15,-25 49 1,-1-25-16,-73 50 31,24 50-15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8:36:14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9996 12923 0,'0'0'0,"0"-25"109,-25 25-93,25-24-16,-24-1 15,-1 0 1,0 0-16,0 0 16,0 1-1,1-26-15,-1 25 16,0 0-16,-25 1 15,26-26-15,-1 50 16,0-25-16,0 25 16,0-25-1,-24 25-15,24-24 16,-25-1-16,1 25 16,24-25-16,-25 25 15,1-25-15,-1 25 16,25 0-1,-24 0-15,-26 0 16,51 0-16,-26 0 16,0 0-16,25 0 15,-24 0-15,-1 0 16,1 0 0,24 0-16,-25 0 15,1 0-15,-1 0 16,25 0-16,-24 0 15,24 0-15,0 25 16,-25-25 0,1 25-16,-1-25 15,25 49-15,1-49 16,-1 25-16,0 0 16,0 25-16,-24-26 15,24 26 1,0-25-16,0 0 15,0 24-15,1-24 16,-26-25-16,25 25 16,0-25-16,0 25 15,1-1 1,-1-24-16,0 25 16,-25 0-16,26 25 15,-1-26-15,0 26 16,0 0-16,0-1 15,-24-24-15,49 0 16,-25 0 0,25 0-16,-25-1 15,25 1-15,0 0 16,0 0 0,0 0-1,0-1 1,0 1-1,25 0 1,-25 0-16,25 24 16,0 1-16,-1 24 15,1 1 1,0 24-16,25-25 16,-26-24-16,1 0 15,0-26-15,0 1 16,0 0-16,24 0 15,1 0-15,0-1 16,-1 26 0,26-25-16,-1-25 15,0 25-15,26-1 16,-1-24-16,0 25 16,0-25-16,0 25 15,1-25 1,-1 0-16,25-25 15,0-24-15,0-51 16,0 26-16,-25 24 16,-24 1-16,24-1 15,-25 1 1,1-51-16,-26-24 16,1 50-16,-25 0 15,0 24-15,24-49 16,-24-75-16,-25 50 15,0 0 1,0 74-16,-25-24 16,-24 0-16,-26 24 15,1-49-15,-1 24 16</inkml:trace>
  <inkml:trace contextRef="#ctx0" brushRef="#br0" timeOffset="1999.5">11361 15081 0,'0'0'0,"-25"-25"110,0 25-95,0-24-15,-24-1 16,24 0-16,-25-25 16,-24 1-16,24 24 15,0-25-15,1 26 16,-26-26 0,-24 0-16,25 26 15,-25-26-15,24 25 16,-24-24-16,0 24 15,0 25-15,-25-25 16,49 25 0,1-25-16,-26 0 15,26 25-15,0 0 16,-26 0-16,1 0 16,25 0-16,-25 0 15,-1 0 1,26 0-16,-25 50 15,24-25-15,-24 49 16,25-24-16,-1-1 16,26 1-16,-1 0 15,-24-26-15,49 26 16,-50 0 0,26 74-16,-1 0 15,25-50-15,1-24 16,-1 24-16,25-24 15,-25 49-15,25 25 16,0 0 0,25-25-16,0-24 15,-1-26-15,26 1 16,0 24-16,49 25 16,0 25-16,25 1 15,0-1 1,25-25-16,0-25 15,24 1-15,26-75 16,-26-50-16,1 0 16,0-24-16,-1 49 15,1-24 1,-50-51-16,50-24 16,-26 0-16,-48 50 15,-26-50-15,0-75 16,-49 100-1,-25 0-15,0-25 16,-74-75-16,-1 26 16,-24 24-16,-50 25 15,1 50-15,-76-26 16</inkml:trace>
  <inkml:trace contextRef="#ctx0" brushRef="#br0" timeOffset="3488.86">20563 13618 0,'0'0'0,"0"-25"78,0 0-62,-25 0-16,25-24 16,-25 24-16,1 0 15,-1-24-15,0 24 16,-25 0-16,26 0 15,-26 0 1,0 1-16,1-26 16,-26 25-16,1 25 15,-25-25-15,24 0 16,-24 1-16,0 24 16,25-25-1,24 25-15,-25 0 16,26 0-16,-1 0 15,1 0-15,-26 0 16,1 0-16,-25 0 16,24 0-1,-24 25-15,25 24 16,-26 1-16,26 24 16,0-24-16,-1 0 15,25-1-15,-24-24 16,-25 49-1,24-24-15,-24 49 16,25 25-16,-1-25 16,1-49-16,24 0 15,1-1-15,-1 1 16,25-1-16,-24 26 16,24 49-1,0-25-15,0-24 16,25-26-16,0 1 15,25-1-15,-25 1 16,50 24-16,-1 1 16,26-1-1,-1 1-15,50-26 16,0 1-16,0-25 16,0-50-16,25 25 15,0-25-15,25 25 16,-1 0-1,1-25-15,24-49 16,1-50-16,-26 25 16,-24 24-16,-25 26 15,0-75-15,0-25 16,-49 49 0,-26 1-16,1-99 15,-25 24-15,-25 25 16,0 75-16,-25-75 15,-50-24-15,1-26 16,-50 50 0,25 50-16,-75 25 15,50-1-15</inkml:trace>
  <inkml:trace contextRef="#ctx0" brushRef="#br0" timeOffset="4522.21">21034 15751 0,'0'0'0,"-24"-25"47,-1 0-31,0-24-16,-25-1 15,1-24-15,-1 24 16,1 1-16,-1 24 15,-25-25-15,1 0 16,-25 26 0,-25-1-16,0 0 15,0-25-15,0 50 16,-25-24-16,0 24 16,-25-25-16,-24 25 15,0 25 1,-50 49-16,0 25 15,49 1-15,1-26 16,24-24-16,0 24 16,1 50-16,49 25 15,0-75 1,49 1-16,-24 73 16,25 26-16,49-50 15,25-49-15,25 49 16,24 49-16,50 26 15,50-51 1,25-24-16,74 0 16,25-49-16,24-1 15,51-24-15,-1-25 16,-25-50-16,1-74 16,24-1-1,-49 1-15,-50 50 16,-50-51-16,-24-73 15,-75 74-15,-24-1 16,-51-48-16,-24-26 16,-24 50-16,-76 0 15,-48-75 1,-76 1-16,-49-25 16,-49 74-16,-546-248 15</inkml:trace>
  <inkml:trace contextRef="#ctx0" brushRef="#br0" timeOffset="25647.84">15528 5432 0,'0'0'0,"0"-49"47,0 24-47,0 0 15,0-25-15,0 26 16,0-1-16,0 0 0,0 0 16,0 0-1,-25 1 1,0-26-1,0 25-15,-24 0 16,24-24-16,-50 24 16,26-49-16,-26 24 15,1-25-15,0 1 16,-26 0-16,1-1 16,0 26-16,-25-1 15,25 25 1,-25-24-16,0 24 15,0 0 1,0-25-16,0 50 16,-25-24-16,0 24 15,-25-25 1,1 25-16,-1-25 16,-24 0-16,24 25 15,0 0-15,-24 0 16,-1 0-16,-24 0 15,0 0-15,25 0 16,24 0-16,-49 0 31,49 0-31,-24 50 16,-1 24-16,-24 25 16,49 1-16,25-51 15,1 26-15,-1-26 16,0 26-1,-25 24-15,26 25 16,24-25-16,-1-24 16,1-26-16,25 26 15,0 24-15,25 25 16,-1 0 0,26-25-16,24-49 15,0-1-15,0 1 16,25 49-16,0 50 15,0-25-15,0-50 16,50 1 0,-25 24-16,74 75 15,-25 24-15,25-74 16,1-25-16,-1-24 16,50-1-16,-25 1 15,74-1 1,1-24-16,24-1 15,25 1-15,0-25 16,25 24-16,-25-24 16,74 25-16,-49-1 15,25 1-15,49-25 16,-24-25 0,-26 24-16,1-24 15,49 25-15,-24-25 16,-26-25-16,-24 1 15,25-26-15,-25 25 16,-25 0 0,0 1-16,-50-26 15,1-49-15,-26 0 16,-24-1-16,-25 26 16,-25-25-16,50-100 15,-99 75 1,-1 0-16,-24-99 0,-25 25 0,-49 24 15,-26-99-15,-74 50 16,-24 49 0,-125-148-16,-24 49 15,-1 74-15,-49 1 16,-50-75 0,-24 75-16,-522-249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8:41:14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21307 13022 0,'0'0'16,"-25"0"15,1 0-31,-1 0 15,-25 0-15,25 0 16,-49 0 0,0 0-16,-1 0 15,1 0-15,-25 0 16,-1-24 0,1 24-16,-25 0 15,0-25-15,-25 0 16,-24 25-16,24 0 15,-25 0-15,25-25 16,-24 25-16,-1-25 16,0 1-16,-24-1 15,24 0 1,1 0-16,24-24 16,-25 49-16,1-25 15,-26 25-15,1 25 16,-50-1-1,24 26-15,1-25 16,25 24-16,-25-24 16,24 0-16,1 0 15,-1 0-15,50-25 16,1 24-16,-1-24 16,25 50-1,0-25-15,0 0 16,24 24-16,26-24 15,0 0-15,24 25 16,-24-26-16,24 1 16,25 0-1,25 0-15,0 0 16,50 24 0,49 50-1,50 75-15,49-25 16,25-25-1,1-50-15,49 25 16,24-49-16,1 0 16,49-26-16,25 1 15,25 0-15,0-25 16,-25 25 0,0 0-16,0-25 15,-25 0-15,1 0 16,-26 0-16,-24 0 15,-1 0-15,-24 0 16,-74-25 0,24-25-16,-25-49 15,-24 0-15,-75 24 16,-24 1-16,-1-25 16,-49-50-16,-25 50 15,-50-224-15,1 125 16,-150-199-1,1 124-15,-75-74 16,25 24-16,25 125 16,-25 49-16,-25 75 15,-25 123-15,-49 26 16,-571 123 0</inkml:trace>
  <inkml:trace contextRef="#ctx0" brushRef="#br0" timeOffset="1008.32">14610 13072 0,'0'0'0,"-25"25"47,0 24-47,-49 26 16,-25-1-16,-25 1 15,-25 98-15,-25 26 16,1-75 0,-75 173-16,49-48 15,1-1-15,-26 49 16,100-74-16,-49 125 15,74-125 1,-1 199-16,26-249 16,49 100-16,-24 25 15,49-149-15,24-25 16,26 24-16</inkml:trace>
  <inkml:trace contextRef="#ctx0" brushRef="#br0" timeOffset="1692.4">14114 16346 0,'0'0'0,"-25"0"0,0 0 15,0 0 1,1 0-16,-26 0 16,0 0-16,-24 25 15,-25-25-15,0 0 16,-25 25-16,0 49 16,-25 26-1,25-1-15,24-25 16,1-24-16,25 74 15,-1 49-15,26-73 16,24-26-16,25-24 16,25-1-1,0 1-15,-1-1 16,26-24-16,0 0 16,24-25-16,0-50 15,26 1-15,-26-26 16,50-73-16,-49-1 15,-1 50 1,-49-1-16,24-24 16,-24-24-16,-25 24 15,-25 49-15,1 1 16,-1 24-16,0 0 16,25 26-1,-25-1-15,0 25 16,25 25-16,-24-25 15,24 24-15</inkml:trace>
  <inkml:trace contextRef="#ctx0" brushRef="#br0" timeOffset="2126.54">14387 16421 0,'0'0'16,"0"25"31,-50 24-32,25 50-15,25-49 16,-25 24-16,-24 26 15,24-1-15,0 0 16,0-25-16,1-49 16,-1 0-1,25 0-15,0-50 32,0-74-32,0 24 15,25 1-15,24-25 16,1-25-1,24-25-15,1 75 16,-1-1-16,1 50 16,-1 25-16,0 0 15,26 0-15,-1 25 16</inkml:trace>
  <inkml:trace contextRef="#ctx0" brushRef="#br0" timeOffset="2873.68">16470 15602 0,'0'0'0,"-24"25"47,-1 74-32,-25 0-15,0 25 16,1 124-16,-1-74 15,25-75-15,1 25 16,-1-49 0,25-1-16,-25-49 15,25 25-15,0-26 16,0-48 15,25-1-15,-25 0-16,49-25 15,-24 26-15,0-1 16,0 0-16,0 0 16,-1 25-16,1 0 15,25 50 1,-25-1-16,49 51 16,1 98-16,-51-74 15,26-25-15,-25-24 16,0-26-16,-1 1 15,1-1-15,0-24 16,25-25 0,-26 0-16,1-25 15,25 1-15,-1-1 16</inkml:trace>
  <inkml:trace contextRef="#ctx0" brushRef="#br0" timeOffset="3365.84">17661 16346 0,'0'0'16,"-25"0"15,-24 0-15,24 50-1,0 49-15,-25-24 16,25-1 0,-24 0-16,49-49 15,0 25-15,0-25 16,0-1-16,0 1 16,25 0-1,-1 0 1,1-75-16,25 1 15,-25-1-15,24 25 16,1-24-16,-25-1 16,24 25-16,-24-24 15,0 24 1,0 25 0,-25 25-16,0 24 15,25 1-15,-25 49 16,24 50-16,26-25 15,-25-25 1,0-25-16,-1-49 16,1-25-16,0 0 15</inkml:trace>
  <inkml:trace contextRef="#ctx0" brushRef="#br0" timeOffset="4059.07">18678 16396 0,'0'0'0,"0"25"32,0 24-32,0 51 15,0-51 1,0 1-16,0-1 15,0-24-15,0 0 16,0 25-16,0-26 16,0-48-1,25-26 1,0 25 0,-25 0-16,24-24 15,26-1-15,-25 1 16,-25 24-16,25 25 15,-25-25-15,24 25 16,1 0 0,0 74-16,-25-24 15,25 0-15,-25-26 16,0 1-16,0 0 16,0 25-16,0-26 31,0 1-16,25-25-15,-1 0 16,1-49 0,25-1-16,-25 25 15,-1 0 1,1 1-16,0-1 16,0 0-16,0 0 15,24 25-15,-24 25 16,0 49-16,0-49 15,-1 25 1,1-1-16,25 1 16,-1 24-16,1 1 15,-25-26-15,25-24 16,-1 0-16,-24-25 16,25 0-16,-1 0 15,1 0 1,-1 0-16,1-25 15</inkml:trace>
  <inkml:trace contextRef="#ctx0" brushRef="#br0" timeOffset="4604.13">20786 16446 0,'0'0'0,"-24"0"78,-1 0-63,0 0-15,-25 0 16,1 0-16,-1 0 16,-24 49-16,-1 26 15,26-1 1,-1 0-16,0-49 15,26 0-15,-1 25 16,25-26 0,0 1-16,0 0 15,25 0 1,-1-25-16,-24 25 16,25-25-16,0 0 15,0 0-15,24-50 16,1 0-16,-25 1 15,0-1 1,24 25-16,-24 1 16,-25-1-16,25 25 15,-25-25-15,0 50 32,25 24-17,-25-24-15,24 50 16,1 98-16,25-49 15,0-25-15,-26-24 16,26-26-16,-25 26 16,0-75-1</inkml:trace>
  <inkml:trace contextRef="#ctx0" brushRef="#br0" timeOffset="4977.26">21506 16297 0,'0'0'0,"24"24"31,-24 101-15,25-26-16,-25-25 15,0-24-15,0-1 16,0-24 0,-25 0-16,25 0 15,0 0-15,0-50 16,0 0-16,25 0 16,0-49-1,25-50-15,-1 25 16,1 24-16,24 75 15,1 0-15,24 0 16,99 174-16,-74-75 16,50 199-16,322 545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8:45:09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16669 11658 0,'0'0'0,"25"0"156,-1 0-140,1 25-16,25 0 31,-1 0-31,26 24 16,-26-24-16,1 25 15,24-1-15,1 26 16,-1-51-16,1 26 16,-1-25-16,0 0 15,26 24 1,24-24-16,25 0 0,-25 0 16,49 0-16,-24-25 15,25 0 1,24-25-16,1-25 15,49 0-15,0-24 16,-50 0-16,1-1 16,-1 26-16,50-1 15,-25 25-15,25 0 16,-24 1-16,-26 24 16,25-25-16,0 25 15,1-25-15,49 0 16,-25 0-1,-50 25 1,-24-24-16,49 24 16,-74 0-1,24 24-15,1-24 16,-25 0-16,0 0 16,-1 0-16</inkml:trace>
  <inkml:trace contextRef="#ctx0" brushRef="#br0" timeOffset="1398.03">18827 12030 0,'0'0'0,"0"-25"78,0 1-62,-25-1-16,0 0 15,0 0 1,1 0 0,-1 1 15,0-26-31,0-24 15,0-50-15,1 49 16,-1 1-16,0 24 16,25-24-16,-25-75 15,-25 0 1,50 50-16,-24 0 16,24-1-16,-25-73 15,0-26-15,25 100 16,-25-25-16,25-50 15,-25-49-15,25 99 16,0-25 0,0-74-16,0 0 15,0 74-15,0 0 16,0-49-16,0 24 16,0 50-16,25 25 15,0-100 1,0-24-16,0 99 15,-1 25-15,26 0 16,-25 24-16,25-24 16,-1 0-16,26 25 15,-26-26 1,1 26-16,24-1 16,-24 26-16,24-26 15,-24 51-15,-1-1 16</inkml:trace>
  <inkml:trace contextRef="#ctx0" brushRef="#br0" timeOffset="2249.98">19174 6201 0,'0'0'0,"25"0"109,0 0-93,24 0-16,-24 0 16,25 0-1,-26 0-15,1 0 16,25 0-16,-25 0 16,-1 0-16,1 0 15,0 25-15,0 25 16,25 24-1,-50-24 1,0-1-16,0 50 16,-25 25-16,0 25 15,0-25-15,25-49 16,-25-1-16,25-24 16,0 24-1,25-24-15,-25-1 16,25-24-16,25 0 15,-26 0-15,26 0 16,0-25-16,24 24 16,0-24-1,-24 25-15,24-25 16,-24-25-16,0 1 16,-1-1-16</inkml:trace>
  <inkml:trace contextRef="#ctx0" brushRef="#br0" timeOffset="3431.16">20241 6499 0,'0'0'0,"24"0"94,1-25-79,0 0 1,0 25 0,0-25-16,-1 1 15,26 24-15,0-25 16,-1 0-16,-24 0 16,25-24-16,-1-1 15,-24 25-15,0-24 16,0-1-1,-25 25-15,25 0 16,-25 1-16,-25 24 31,0 24 1,-25 1-32,25-25 15,-49 25-15,24 0 16,1 24-16,-26 51 15,26-26-15,-1-24 16,50-1 0,0-24-16,0 0 15,0 24-15,50-24 16,-25 0-16,49 0 16,-24 0-16,24-1 15,0 26 1,1-50-16,-25 25 15,-1-25-15,26 25 16</inkml:trace>
  <inkml:trace contextRef="#ctx0" brushRef="#br0" timeOffset="4078.14">21382 5730 0,'0'0'0,"0"25"47,0-1-32,0 1-15,0 0 16,0 0-16,0 25 15,0 49-15,-25 74 16,0-73-16,25-26 16,-25-24-16,0 24 15,25-49 1,-24 24-16,24-24 16,0 0-16,0 0 15,0 0 1,0-50-1,0 0 1,0 0-16,0 0 16,24-24-16,1 24 15,0 0 1,0-24-16,0 49 16,-1-25-16,26 25 15,-25-25 1,24 25-16,1-25 15,0 0-15,-26 25 16,1 0-16,0 0 16,0 0-16</inkml:trace>
  <inkml:trace contextRef="#ctx0" brushRef="#br0" timeOffset="4982.24">22895 5978 0,'0'0'0,"-25"0"62,0 0-30,0 0-32,1-25 15,-26 0-15,25 25 16,-25 0-16,1 0 15,24 0-15,-25 0 16,-24 50 0,49-25-16,-24 0 15,-1-25-15,25 74 16,-24 0-16,24 26 16,0-26-16,25-24 15,25-1-15,0-24 16,49 49-1,0-49-15,-24 0 16,24 25-16,1-50 16,-1 0-16,-24 0 15,24-50-15,1 0 16,-26 1 0,1 24-16,-25 0 15,0 0-15,-1-24 16,1-50-16,0-25 15,-25 49-15,0 1 16,-25 49 0,25-25-16,-49 26 15,-26 24-15,-24 24 16,-25 26-16</inkml:trace>
  <inkml:trace contextRef="#ctx0" brushRef="#br0" timeOffset="-122309.88">15404 17686 0,'0'0'0,"0"-50"31,0 25-31,0-24 16,-25-1-16,25 25 15,-25 0-15,0 1 16,0-1-16,1 0 15,-26 0 1,25 0-16,0 25 16,-24-24-16,24 24 15,-49-25-15,24 25 16,-49-25-16,0 0 16,-1 25-16,-24-25 15,-24 25 1,-1-24-16,0 24 15,0-25-15,0 0 16,-24 25-16,-1 0 16,0 0-1,-49 0-15,49 0 16,26 0-16,-26 0 16,0 0-16,-24 0 15,-1 0-15,1 0 16,24 0-16,1 0 15,-1 0 1,-24-25-16,-1 25 16,26-25-16,-26-24 15,1-1-15,24 1 16,0 24-16,1-25 16,-26 1-1,-24-1-15,0 25 16,24-24-16,-24-1 15,50 50-15,-26-25 16,1-24-16,-1 49 16,-49-25-16,50 0 15,-25 0 1,74 25-16,-74 0 16,24-25-16,1 50 15,-26-25-15,26 0 16,24 0-16,25 25 15,-24-25 1,-1 0-16,1 25 0,-51-25 16,51 25-16,24-1 15,-25 1-15,25 25 16,1-1 0,-1-24-16,-25 50 15,1-51-15,48 1 16,-48 25-16,24-25 15,0 24-15,25-49 16,-25 25-16,25 0 16,-25-25-16,25 25 15,0-25-15,-24 0 16,24 24 0,0-24-1,24 0-15,1 25 16,0 25-16,0-1 15,-1 1-15,26 0 16,0-1-16,24 1 16,0-1-16,1-24 15,-1 0 1,25 25-16,1-25 0,-1-25 16,0 24-1,-25-24-15,26 25 16,-1 0-16,0-25 15,-25 74-15,1 1 16,24 24-16,0-25 31,25 26-31,0-76 16,0 1-16,25 0 16,-25 25-16,25-50 15,0 24-15,-1 1 16,1-25-1,50 50-15,-51-25 16,26-25-16,-25 24 16,49 1-16,1 0 15,24 0 1,-25 0-16,25 24 16,1-49-16,24 25 15,0-25-15,-25 0 16,25 0-16,25 0 15,-25 0-15,49 0 16,-24 0-16,25 0 16,-25 0-1,0 0-15,-25 0 16,24 0-16,26 0 16,0 0-16,-25 0 15,24 0-15,-24 0 16,49 0-1,-24 0-15,-25 0 16,49-25-16,26 25 16,-1 0-16,-25 0 15,1 0 1,-1 0-16,1 0 16,24 0-16,0 0 15,-25 0-15,26 0 16,-26 0-16,1 0 15,-1 0 1,25 0-16,1 0 16,-26 0-16,25 0 15,0 0-15,1 0 16,24 0-16,25 0 16,-1 0-16,-24 0 15,25 0 1,-25 0-16,25 0 15,0 0-15,-50 0 16,1 0-16,48 0 16,1 0-16,0 0 15,0 0 1,-25 0-16,0 0 0,25 0 16,0 0-16,0 0 15,-25 0-15,-25 0 16,0 0-16,-24 0 15,24 0-15,-25 0 16,-24 0-16,-25 0 16,0 0-16,-50 0 15,25 0 1,-25 0-16,0 0 16,-49 0-1,-1 0-15,1 0 16,-25 0-16,0 0 15,-25-49-15,0-1 16,0-24 0,0-1-16,-25 50 15,-50-99-15,-24-74 16,0 49-16,-25 50 16,0 0-16,-25-1 15,-24-48-15,-1 48 16,-49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8:51:43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23143 10592 0,'0'0'0</inkml:trace>
  <inkml:trace contextRef="#ctx0" brushRef="#br0" timeOffset="1263.04">23019 9624 0,'0'0'0,"25"0"172,-1 0-172,1 0 15,25 0 1,-25 0-16,24 25 16,1 0-16,-1 24 15,1 1 1,0 24-16,-26-24 16,1-25-16,25 0 15,-50 24-15,25-24 16,-1 0-1,-24 0 1,0 0 0,-24-1-1,-1 1 1,25 0 0,-50 0-16,25 0 15,1 24-15,-1 1 16,-25-1-16,1-24 15,24 25-15,-25-1 16,25-24 0,1 25-16,-1-25 15,-25-1-15,50 26 16,-25-25-16,1 0 16,-1-1-1,0 1 1,0 0-1,50-50 110,0-49-109,99 24 0,-25-24-16,25-100 15,-25 25-15,-24 50 16,-26 25-16</inkml:trace>
  <inkml:trace contextRef="#ctx0" brushRef="#br0" timeOffset="3605.31">22920 10294 0,'0'0'0,"24"0"266,1-25-266,0 25 15,0-25-15,24 1 16,-24-1 0,0 0-1,0 25 1,-50 0 218,0 0-234,0 0 32,1 0-17,-1 0-15,0 0 31,0 25 94,0-25-31,1 25-94,-1 49 16,0 0-16,0 1 15,25-26-15,0 1 16,0-25 0,0 0-16,0-1 15,0 26-15,0-25 0,0 0 16,0-1-16,0 1 16,0 0-1,0 0 1,0 0-1,0-1 1,25-24 125,0 0-126,0-24 1,-1-26-16,26 25 16,-25-49-16,99 24 15,-25 1-15,75-26 16,-1 50-16,-24 1 15,50-26-15,-51 50 16,1-25 0,-25 25-16</inkml:trace>
  <inkml:trace contextRef="#ctx0" brushRef="#br0" timeOffset="10984.91">22523 8880 0,'0'0'0,"-25"0"47,0-25-31,0 0-16,0 1 15,1-1-15,-1-25 16,0 25-16,0-24 16,-24 24-16,24-25 15,-25 26 1,25-1-16,-24 0 15,-1-25-15,1 26 16,24 24-16,-25-25 16,1 25-16,-26-25 15,-24 0 1,24 25-16,-24-25 16,-25 25-16,25 0 15,-25-24-15,0 24 16,25 0-16,0 0 15,-25 0 1,24 24-16,-24-24 16,25 25-16,-50-25 15,50 50-15,-25-25 16,0-25-16,25 24 16,24-24-1,1 25-15,0 0 16,-1-25-16,-24 25 15,0-25-15,24 25 16,-24-25-16,25 49 16,-1-24-16,1 0 15,24 0 1,-24-1-16,49 1 16,-25 0-16,26 0 15,-26-25-15,25 25 16,0-25-16,1 24 15,-1-24 1,0 25-16,0-25 16,-25 0-16,26 0 15,-1 0 1,0 0-16,25 25 16,-25-25-1,25 25-15,0 24 16,0 1-16,25 25 15,-25-1-15,25-49 16,0 24-16,-1-24 16,1 25-1,0-25-15,25-1 16,-1 1-16,-24 25 16,50-1-16,-1 26 15,-24-26-15,-1 1 16,1 24-1,24-24-15,1 0 16,-1-1-16,0 1 16,1-25-16,-1 24 15,1-24-15,24-25 16,-25 25-16,26-25 16,-26 0-1,25 0-15,0-25 16,-24 0-16,24 0 15,0-24-15,-24 24 16,24-25-16,0 26 16,25-26-1,25 50-15,-25-25 16,0 25-16,0-25 16,0 25-16,0 0 15,-25 0-15,0 0 16,-24 0-1,-1 0-15,-24 0 16,0 0-16,24 0 16,-24 0-16,-1-24 15,-24-1-15,25 25 16,49 0 0,-25 0-16,-24 0 15,-1 0-15,1 0 16,24 0-16,-24 0 15,0 0-15,-1 0 16,1 0 0,-25 0-16,0 0 15,-1 0-15,-24-25 16,25 0-16,-25-24 16,-25-1-16,-24-24 15,-26-1-15,1 1 16,-50 24-1,-25-49-15,0-25 16,-24 25-16,24-1 16,-25 26-16</inkml:trace>
  <inkml:trace contextRef="#ctx0" brushRef="#br0" timeOffset="14959.32">18901 11658 0,'0'0'0,"25"0"547,0 0-531,0 0-1,-1 0 1,1 0 0,-25-25-1,25 25-15,0 0 16,-25-24-16,25 24 16,-1-25-16,26 25 15,-25-25 1,0 0-16,24 25 15,1-25-15,-1 1 16,1-1-16,0 0 16,-26 0-16,26 25 15,0-25-15,-1 1 16,-24 24 0,25-25-16,-1 25 15,1-25-15,24 25 16,-24 0-16,0 0 15,-1 0-15,1 0 16,24 0 0,-24 0-16,-1 0 15,26 0-15,-26 0 16,1 25-16,24-25 16,1 25-16,-1-25 15,1 0 1,-1 0-16,1 0 15,-1 0-15,0 0 16,1 0-16,-1 0 16,1 0-16,-1 0 15,-24 0 1,-1 0-16,26 0 16,-26 0-16,26 0 15,-26 0-15,26 0 16,-1 0-16,1 24 15,24 1 1,-25-25-16,25 25 16,1-25-16,-1 25 15,-25 0-15,1-25 16,-1 24-16,0-24 16,-24 25-16,25-25 15,-51 25 1,26 0-16,0-25 15,-26 0-15,1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8:57:53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3349 4887 0,'0'0'0,"24"0"250,1 0-250,25 0 15,-1 0-15,26 0 16,-1 0-16,26 0 15,24 0-15,0 0 16,24 0 0,-24 0-16,25 0 15,0 0-15,-25 0 16,0 0-16,-25 0 16,-24 0-16,-1 0 15,-24 0 1,24 0-16,-24-25 15</inkml:trace>
  <inkml:trace contextRef="#ctx0" brushRef="#br0" timeOffset="702.14">4390 4862 0,'0'0'0,"-24"74"47,-1-24-32,0 24-15,0-49 16,0 74-16,-49 75 0,49-25 15,-24-50 1,24 0-16,-25 25 16,25 25-16,1-25 15,-1-25-15,25-24 16,0-26-16</inkml:trace>
  <inkml:trace contextRef="#ctx0" brushRef="#br0" timeOffset="1005.13">4663 5457 0,'0'0'0,"0"74"62,-25 26-62,1-26 16,-26-24-1,25 24-15,-24 25 0,-1 1 16,25-1 0,0 0-16,25-25 15,0-24-15,0 0 16,0-1-16,0-24 15</inkml:trace>
  <inkml:trace contextRef="#ctx0" brushRef="#br0" timeOffset="1396.2">3373 5457 0,'0'0'0,"25"0"46,0 0-46,25 0 16,-1 0-16,26 0 16,24 0-16,25 0 15,-25 0-15,0 25 16,1 0-16,24 24 16,-50 26-1,0-1-15,-24-24 16,0-1-16,-26 1 15,1-25-15,0 0 16</inkml:trace>
  <inkml:trace contextRef="#ctx0" brushRef="#br0" timeOffset="1713.16">3547 5482 0,'0'0'0,"25"0"31,0 0-15,-1 0-16,26 0 15,0 25-15,49-1 16,0 26-16,0 0 16,1 24-16,-26 0 15,0-24 1,1 0-16,-26-1 16,26 26-16</inkml:trace>
  <inkml:trace contextRef="#ctx0" brushRef="#br0" timeOffset="2143.31">5581 5482 0,'0'0'0,"-25"49"32,0 51-32,-24-1 15,-26 174 1,26-100-16,-26 75 15,1 25-15,49-124 16</inkml:trace>
  <inkml:trace contextRef="#ctx0" brushRef="#br0" timeOffset="26391.72">14858 8930 0,'0'0'0,"-25"0"156,0 0-124,1 0-32,-1 0 15,0 0 1,-25 0 0,26 0-1,-26 0-15,25 0 16,-24 0-16,-1 0 15,-24 0-15,24-25 16,0 25-16,-24-25 16,-1 25-1,26 0-15,-26 0 16,1 0-16,0 0 16,-1-25-16,1 0 15,-1 25-15,1 0 16,-25 0-16,0 0 15,-1 0 1,26 0-16,-25 0 16,-1 0-16,1 0 15,25 25-15,-25 0 16,24-25-16,1 0 16,-1 0-1,1 0-15,0 0 16,-1 0-16,1 0 15,24 0-15,-24 25 16,-1 0-16,1 24 16,-1 1-1,-24 24-15,25 1 16,-1-26-16,26 1 16,-1-25-16,1 24 15,-1-24-15,25 0 16,0-25-16,1 25 0,-1 0 15,0-25 1,-25 24-16,50 26 16,-24-25-16,24 24 15,-25 1-15,25-25 16,0 49 0,0-49-16,0 25 15,25-1-15,-25 1 16,24-25-1,26 24-15,0-24 16,-1 0-16,26-25 16,-26 50-16,26-26 15,24-24-15,-25 25 16,1-25-16,24 25 16,25-25-16,-25 25 15,25-25-15,-25 0 16,25-25-16,-24 0 15,24 0 1,-25 1 0,0-26-16,0 0 15,0 25-15,1 1 16,49-26-16,-25 25 16,0 0-16,0 1 15,0 24 1,0-25-16,-25 0 15,0 25-15,0-25 0,-24 25 16,-26-25 0,1 25-16,-25-24 15,24-1-15,-24 25 16,0 0-16,0 0 16,0 0-16,-1 0 15,1-75 16,0 1-31,0 0 16,-25 24-16,0-74 16,-25-74-16,25 49 15,-50 49-15,26 1 16,-51 25 0,1-1-16,-25 26 15,-26-26-15,1 51 16,25-1-16,0-25 15,0 50-15</inkml:trace>
  <inkml:trace contextRef="#ctx0" brushRef="#br0" timeOffset="27229.86">13419 8905 0,'0'0'0,"0"-25"47,0 0-32,0 0-15,0 1 16,0-1-16,0-25 16,0 1-16,25-1 15,-25 25 1,25 0-16,-25 1 15,25-1-15,-25 0 16,25 0-16,-1 0 16,1 1-16,25-26 15,24-49 1,1 0-16,24-1 16,0 1-16,0 49 15,25-24-15,0-25 16,25-50-16,0 25 15,25 0-15,-1 50 16,-24-1 0,0 1-16,0 24 15,0 1-15,-1-1 16,1-24-16,25-1 16,24 1-16,1-26 15</inkml:trace>
  <inkml:trace contextRef="#ctx0" brushRef="#br0" timeOffset="30490.22">23316 9624 0,'0'0'0,"25"0"141,-25-25-94,0 1-32,-25 24 1,1-25-16,-1 25 16,0-25-16,-25-25 15,26 26-15,-51-26 16,26 25-16,-1-24 15,-24-1 1,-1 25-16,1-24 16,-1 24-16,-24 0 15,25 0-15,-26 0 16,26 1-16,-25-1 16,0 0-1,-1 25-15,1-25 16,-25 25-16,25-25 15,0 25-15,-1 0 16,1 0-16,-50 0 16,50 25-16,0-25 15,-25 25 1,0 25-16,25-26 16,-1 26-16,-24-25 15,0 49-15,25-24 16,0-1-1,0-24-15,24 0 16,-24 25-16,25-50 16,24 24-16,-24-24 15,-1 25-15,26 0 16,-1-25-16,-24 25 16,24 0-1,0 24-15,-24-24 16,0 25-16,49-1 15,-25 1-15,25-1 16,1 1-16,-1-25 16,25 0-1,0 24-15,0-24 16,25 0 0,-1 0-16,1 0 15,25-1-15,24 1 16,25 25-16,25-25 15,25-25 1,-25 24-16,25 1 16,0-25-16,0 25 15,24-25-15,26 0 16,-1 25 0,1-25-16,-26 25 15,1-25-15,24 0 16,-24 24-16,-25-24 15,74 0-15,-49 0 16,-25 0-16,-1 0 16,-24 0-1,1 0-15,23 0 16,-24 0-16,-24 0 16,-1 0-16,-25 0 15,-24 0-15,-25 0 16,-1 0-1,1-24-15,-25-1 16,0-25-16,0-49 16,-25 25-16,-24 24 15,-1 0-15,-74-74 16,-25-25 0,-24-24-16,24 49 15,50 49-15,-1 1 16</inkml:trace>
  <inkml:trace contextRef="#ctx0" brushRef="#br0" timeOffset="32420.42">13519 7144 0,'0'0'0,"0"-25"79,0 0-48,-25 0-31,25 1 31,25 24 16,-25-25-31,24 25-16,1 0 15,0 0 1,-25 25 93,0 24-93,0 1-16,0-1 15,0-24-15,0 0 16,0 0-16,0 0 16,0 24-1,0 26-15,0-26 16,0 1-16,0-1 16,0-24-16,0 0 15,0 25-15,0-26 16,0 1-1,0 0 1,0 0 0,0 0-1,0-1 1,0 1 0,0 0-1,0 0 1,0 0-1,0-1-15,0 1 16,0 0 15,25 0-15,24 0-16,1-25 16,24 0-16,26-25 15,24-25 1,0-24-16,24 49 15,-48-25-15,24 1 16,-25 24-16,0 0 16,-24-24-16</inkml:trace>
  <inkml:trace contextRef="#ctx0" brushRef="#br0" timeOffset="34380.67">21903 8930 0,'0'0'0,"0"-25"125,-25 0-110,25-25-15,-25 1 16,0-1 0,25 1-16,-25-1 15,25 25-15,-24-24 16,-1 24-16,25 0 16,-25-49-16,0-50 15,25 24 1,-25 26-16,0-25 15,1-75-15,24-24 16,-25 74-16,25 0 16,-25 24-16,0-24 15,25-24 1,-25 24-16,-24 24 16,49 1-16,-25 49 15,25 1-15,-25-1 16,25 1-16</inkml:trace>
  <inkml:trace contextRef="#ctx0" brushRef="#br0" timeOffset="35082.74">21630 6276 0,'0'0'16,"-25"0"31,0 0-32,0 0 1,0 0-16,-24 24 16,-1 51-16,1-1 15,-26-24 1,1-1-16,-25 51 15,-25 48-15,24 1 16,26-49-16,0-1 16,-1 0-16,25 0 15,1 0 1,24 1-16,0-51 16</inkml:trace>
  <inkml:trace contextRef="#ctx0" brushRef="#br0" timeOffset="35458.78">21704 6201 0,'0'0'0,"25"0"31,0 0-16,24 25-15,51 74 16,-26-24-16,0-1 16,26 50-1,-26 99-15,-24-99 16,-1 25-16,26 74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27T19:02: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21704 11658 0,'0'0'62,"0"-25"-46,-25 1 15,0-1-31,25-25 16,-24 25-16,24 1 15,-25-1-15,-25 0 16,25 0-16,-24-24 16,-1-1-16,-24 0 15,-1 26 1,1-1-16,0 0 16,-1 0-16,-24 0 15,25 0-15,-50-24 16,24 49-16,1-25 15,-25 25 1,0-25-16,0 0 16,-25 25-16,0-24 15,1-1-15,24 0 16,-25 0-16,0 0 16,-25 1-1,1-26-15,-1 25 16,0-24-16,1-1 15,24 0-15,-25 26 16,1-26-16,24 25 16,-25 0-1,0 1-15,1-26 16,-26 50-16,26-25 16,24 25-16,-49-25 15,24 25-15,-25 0 16,26 0-1,-26 0-15,26 0 16,-1 0-16,0-24 16,1 24-16,-26 0 15,1 0-15,24 0 16,-49 0 0,49 0-16,1 0 15,-1 0-15,1 24 16,-1-24-16,25 25 15,-25-25-15,26 25 16,-1 25 0,25-1-16,0 1 15,0-1-15,0 26 16,0-26-16,24-24 16,-24 0-16,0 0 15,0 0-15,0-1 16,25 1-1,0 25-15,0 24 16,0 25-16,-1 1 16,26-51-16,24 1 15,1-25-15,-1 24 16,0 1 0,-24 24-16,49 26 15,-49 24-15,49-50 16,0 0-16,0-49 15,25 25-15,0-1 16,-24 51 0,24-1-16,0 25 15,24-25-15,-24-24 16,25-26-16,0 26 16,0-51-16,24 26 15,1 0-15,24-1 16,1 26-1,24-1-15,0 50 16,1-25-16,-1-24 16,0-1-16,0-24 15,0-1-15,1 1 16,24-25 0,0 49-16,0-24 15,25 24-15,24 1 16,1 24-16,-1 0 15,-24-25-15,25 1 16,0-26 0,-1 1-16,1-25 15,24 24-15,1-24 16,-1-25-16,-24 25 16,24 25-16,1-25 15,49 24 1,-50 1-16,1 24 15,24-24-15,-25-1 16,25 1-16,1 0 16,-1-26-16,0 1 15,-24 0 1,-26 0-16,50-25 16,1 25-16,-26-25 15,50 0-15,-49 0 16,-1 0-16,1-25 15,24 0 1,-25-25-16,25 1 16,1-26-16,-51 26 15,1-1-15,0 1 16,-1 24-16,1 0 16,-25 0-16,49-49 15,1-50 1,-51 0-16,1 49 15,-50 1-15,25-1 16,0-73-16,0 24 16,-49 24-16,-1 26 15,1-25 1,-26-75-16,26 0 16,-50 75-16,24 0 15,-24-174-15,0 124 16,0 25-16,-25-49 15,-25-26 1,-25 26-16,1 49 16,-1 0-16,-24 49 15,-50-49-15,-50 0 16,-49 0-16,-1 25 16,-594-273-1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t" anchorCtr="0" compatLnSpc="1">
            <a:prstTxWarp prst="textNoShape">
              <a:avLst/>
            </a:prstTxWarp>
          </a:bodyPr>
          <a:lstStyle>
            <a:lvl1pPr algn="l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t" anchorCtr="0" compatLnSpc="1">
            <a:prstTxWarp prst="textNoShape">
              <a:avLst/>
            </a:prstTxWarp>
          </a:bodyPr>
          <a:lstStyle>
            <a:lvl1pPr algn="r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4359"/>
            <a:ext cx="5122333" cy="41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134"/>
            <a:ext cx="3026833" cy="4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b" anchorCtr="0" compatLnSpc="1">
            <a:prstTxWarp prst="textNoShape">
              <a:avLst/>
            </a:prstTxWarp>
          </a:bodyPr>
          <a:lstStyle>
            <a:lvl1pPr algn="l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134"/>
            <a:ext cx="3026833" cy="4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b" anchorCtr="0" compatLnSpc="1">
            <a:prstTxWarp prst="textNoShape">
              <a:avLst/>
            </a:prstTxWarp>
          </a:bodyPr>
          <a:lstStyle>
            <a:lvl1pPr algn="r" defTabSz="928316">
              <a:defRPr sz="1200">
                <a:latin typeface="Times New Roman" pitchFamily="18" charset="0"/>
              </a:defRPr>
            </a:lvl1pPr>
          </a:lstStyle>
          <a:p>
            <a:fld id="{B94C7CCC-01B5-457C-ABAA-360AB3012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358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10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bottom of this slide is animated.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7501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103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73542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104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82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54903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new app gets R/2 because there are already 9 existing connections.  So they each get R/18; the new app gets R/2!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40363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ECE = ECN </a:t>
            </a:r>
            <a:r>
              <a:rPr lang="en-US" dirty="0" err="1"/>
              <a:t>Notifcation</a:t>
            </a:r>
            <a:r>
              <a:rPr lang="en-US" dirty="0"/>
              <a:t> Echo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107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08106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108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2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six animations.  Q for class: what are source/destination ports on the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96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649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one animation to bring up the message at the bottom.  Note that the server can be threaded so that each connection is served by its own thread.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87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79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10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“no congestion control” can be problematic.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09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check for equality can be done by including the UDP checksum field in the sum; then the sum should be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325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38864" indent="-284178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3671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591399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4608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00770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55455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10141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64826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fld id="{61E4477F-EBEC-4309-AC4C-89462FA227B7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Textbook forgot to say anything about wrapping the carry and adding it to low order bit.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93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191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two animations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6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four animations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193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388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87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Humans use both acks and </a:t>
            </a:r>
            <a:r>
              <a:rPr lang="en-US" dirty="0" err="1"/>
              <a:t>naks</a:t>
            </a:r>
            <a:r>
              <a:rPr lang="en-US" dirty="0"/>
              <a:t>.  Naks are common: “Can you repeat that?”  Acks are also common: “Yes, I see.”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04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1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lambda on the sender side means “take no action, just change states.”  In practice, </a:t>
            </a:r>
            <a:r>
              <a:rPr lang="en-US" dirty="0" err="1"/>
              <a:t>sndpkt</a:t>
            </a:r>
            <a:r>
              <a:rPr lang="en-US" dirty="0"/>
              <a:t> has to be freed.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210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6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770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10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71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three animations, one for each “box”.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35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051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760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112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138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4695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bottom half of this slide is animated.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90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right-hand side of this slide is animated.</a:t>
            </a:r>
          </a:p>
          <a:p>
            <a:r>
              <a:rPr lang="en-US" dirty="0"/>
              <a:t>Countdown timers are readily available in the kernel.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046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Previously, if we received ACK1 in the upper-right corner, we had to retransmit or otherwise the receiver would never send us an ACK0.  Now, the timeout handles that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0170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6 animations.  Some of them have multiple fades.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2640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6 animations.  The last shows all the packets after the premature timeout in a single animation.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4206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39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6002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525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258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720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go-back-N, sender actually needs a timer for every packet. 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8810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9429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(implicitly) the packets from the receiver don’t just have to be ACKs; they just need to contain an ACK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116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5802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six clicks of animation.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1566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676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31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2706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1930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multiple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3701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three animations.</a:t>
            </a:r>
          </a:p>
          <a:p>
            <a:r>
              <a:rPr lang="en-US" dirty="0"/>
              <a:t>The sequence number space has to be at least twice the window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220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799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8601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animates each field.</a:t>
            </a:r>
          </a:p>
          <a:p>
            <a:r>
              <a:rPr lang="en-US" dirty="0"/>
              <a:t>PSH is set at application request and typically means “I’m not going to send anything more for a while”.  Used, e.g., at end of command in </a:t>
            </a:r>
            <a:r>
              <a:rPr lang="en-US" dirty="0" err="1"/>
              <a:t>ssh</a:t>
            </a:r>
            <a:r>
              <a:rPr lang="en-US" dirty="0"/>
              <a:t>/telnet or end of request in HTTP.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7568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two animations highlighting the sequence number and then the ack number.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1301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725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6459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0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3370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699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9035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3488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6492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459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38864" indent="-284178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3671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591399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4608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00770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55455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10141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64826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fld id="{7DF77F5E-B4B3-491D-8BE7-A3241662F75E}" type="slidenum">
              <a:rPr lang="en-US" altLang="en-US" sz="1200">
                <a:latin typeface="Times New Roman" pitchFamily="18" charset="0"/>
              </a:rPr>
              <a:pPr/>
              <a:t>68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The right-hand side of this slide is a popup.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38864" indent="-284178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3671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591399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4608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00770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55455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10141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64826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fld id="{4B1D9933-988D-4567-95FA-89D95A6167E1}" type="slidenum">
              <a:rPr lang="en-US" altLang="en-US" sz="1200">
                <a:latin typeface="Times New Roman" pitchFamily="18" charset="0"/>
              </a:rPr>
              <a:pPr/>
              <a:t>69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8625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6706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17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3979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8294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“flow control” box is animated.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15413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738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3173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787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99846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four animations.</a:t>
            </a:r>
          </a:p>
          <a:p>
            <a:r>
              <a:rPr lang="en-US" dirty="0"/>
              <a:t>Both scenarios assume that the retransmission is extremely delayed by the Internet, so that the entire conversation can take place before the retransmission arrives.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19578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three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68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listen path is the “passive” path followed by a server.  The right-hand path is taken when a client creates a socket and runs connect().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030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52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two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329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four animations.</a:t>
            </a:r>
          </a:p>
          <a:p>
            <a:r>
              <a:rPr lang="en-US" dirty="0"/>
              <a:t>Port is unusable during TIMED_WAIT; can avoid that if closing process has set SO_REUSEADDR.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2761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967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2156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1860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1354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two animations.  The first animates the packet (slowly); the second brings up the 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9753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one animation.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12650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animates the retransmission and then the graph.</a:t>
            </a:r>
          </a:p>
          <a:p>
            <a:r>
              <a:rPr lang="en-US" dirty="0"/>
              <a:t>Asymptotic goodput is R/2 because senders limit themselves to R/2 so on average there are no dropped packets.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51963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two animations showing the packet paths and then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1263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80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457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one animation showing the answer to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3691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7365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88002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MSS = maximum segment size</a:t>
            </a:r>
          </a:p>
          <a:p>
            <a:r>
              <a:rPr lang="en-US" dirty="0"/>
              <a:t>This slide has three clicks of animation.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97348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75163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59650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42117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 = congestion avoidance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100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99438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a bunch of animations.</a:t>
            </a:r>
          </a:p>
          <a:p>
            <a:r>
              <a:rPr lang="en-US" dirty="0"/>
              <a:t>CA increases </a:t>
            </a:r>
            <a:r>
              <a:rPr lang="en-US" dirty="0" err="1"/>
              <a:t>cwnd</a:t>
            </a:r>
            <a:r>
              <a:rPr lang="en-US" dirty="0"/>
              <a:t> by MSS*(MSS/</a:t>
            </a:r>
            <a:r>
              <a:rPr lang="en-US" dirty="0" err="1"/>
              <a:t>cwnd</a:t>
            </a:r>
            <a:r>
              <a:rPr lang="en-US" dirty="0"/>
              <a:t>) because MSS/</a:t>
            </a:r>
            <a:r>
              <a:rPr lang="en-US" dirty="0" err="1"/>
              <a:t>cwnd</a:t>
            </a:r>
            <a:r>
              <a:rPr lang="en-US" dirty="0"/>
              <a:t> is the fraction of </a:t>
            </a:r>
            <a:r>
              <a:rPr lang="en-US" dirty="0" err="1"/>
              <a:t>cwnd</a:t>
            </a:r>
            <a:r>
              <a:rPr lang="en-US" dirty="0"/>
              <a:t> represented by one segment; after </a:t>
            </a:r>
            <a:r>
              <a:rPr lang="en-US" dirty="0" err="1"/>
              <a:t>cwnd</a:t>
            </a:r>
            <a:r>
              <a:rPr lang="en-US" dirty="0"/>
              <a:t>/MSS worth of packets the window will have gone up by one MSS.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101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1259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C7CCC-01B5-457C-ABAA-360AB301237A}" type="slidenum">
              <a:rPr lang="en-US" altLang="en-US" smtClean="0"/>
              <a:pPr/>
              <a:t>102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03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4ED02ACD-EFD0-4B49-BD53-538B4B14C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1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C0C75F28-3E83-4628-9C23-5B4B1168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54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A0E5302D-112F-4F0E-83BA-1C5BBF1CC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76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17402983-F282-45DF-93BD-FDD3CB8CD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E70BE4B6-79D0-4FD6-93BA-25E62D498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6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8498F556-E3C5-4A97-BADC-94BC355E7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57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F275C121-64EE-4D11-BFF7-AC84DA85D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72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A2490B6A-9D31-4AD6-BD30-F26FA6639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E16643A3-F416-4F94-84C2-501B543C2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10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C8384C17-E252-4CCB-A669-5F010D474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61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35EF60B6-8A5D-4994-80F5-A071CC7BB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/>
              <a:t>3-</a:t>
            </a:r>
            <a:fld id="{7F32EC16-AC60-4561-A0BA-96AAD2C9E8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itchFamily="34" charset="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3.png"/><Relationship Id="rId4" Type="http://schemas.openxmlformats.org/officeDocument/2006/relationships/image" Target="../media/image6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customXml" Target="../ink/ink2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customXml" Target="../ink/ink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customXml" Target="../ink/ink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customXml" Target="../ink/ink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customXml" Target="../ink/ink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customXml" Target="../ink/ink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customXml" Target="../ink/ink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customXml" Target="../ink/ink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customXml" Target="../ink/ink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customXml" Target="../ink/ink16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customXml" Target="../ink/ink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customXml" Target="../ink/ink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customXml" Target="../ink/ink19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customXml" Target="../ink/ink20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customXml" Target="../ink/ink2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customXml" Target="../ink/ink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customXml" Target="../ink/ink23.xml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4" Type="http://schemas.openxmlformats.org/officeDocument/2006/relationships/image" Target="../media/image5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customXml" Target="../ink/ink24.xml"/><Relationship Id="rId4" Type="http://schemas.openxmlformats.org/officeDocument/2006/relationships/image" Target="../media/image2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customXml" Target="../ink/ink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0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ts val="3063"/>
              </a:lnSpc>
            </a:pPr>
            <a:r>
              <a:rPr lang="en-US" altLang="en-US" sz="2800" i="1">
                <a:solidFill>
                  <a:srgbClr val="008000"/>
                </a:solidFill>
                <a:cs typeface="Arial" pitchFamily="34" charset="0"/>
              </a:rPr>
              <a:t>Computer Networking: A Top Down Approach </a:t>
            </a:r>
            <a:br>
              <a:rPr lang="en-US" altLang="en-US" sz="2800">
                <a:solidFill>
                  <a:srgbClr val="008000"/>
                </a:solidFill>
                <a:cs typeface="Arial" pitchFamily="34" charset="0"/>
              </a:rPr>
            </a:br>
            <a:endParaRPr lang="en-US" altLang="en-US" sz="200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66734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 descr="kurose7e_cover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7</a:t>
            </a:r>
            <a:r>
              <a:rPr lang="en-US" altLang="en-US" sz="1800" baseline="30000">
                <a:solidFill>
                  <a:srgbClr val="008000"/>
                </a:solidFill>
                <a:cs typeface="Arial" pitchFamily="34" charset="0"/>
              </a:rPr>
              <a:t>th</a:t>
            </a:r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 edition </a:t>
            </a:r>
            <a:br>
              <a:rPr lang="en-US" altLang="en-US" sz="18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Jim Kurose, Keith Ross</a:t>
            </a:r>
            <a:br>
              <a:rPr lang="en-US" altLang="en-US" sz="18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Pearson/Addison Wesley</a:t>
            </a:r>
            <a:br>
              <a:rPr lang="en-US" altLang="en-US" sz="14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April 2016</a:t>
            </a: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Chapter 3</a:t>
            </a:r>
            <a:br>
              <a:rPr lang="en-US" altLang="en-US" sz="48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Transport Layer</a:t>
            </a:r>
          </a:p>
        </p:txBody>
      </p:sp>
      <p:pic>
        <p:nvPicPr>
          <p:cNvPr id="15368" name="Picture 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2600" y="6453188"/>
            <a:ext cx="289560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cs typeface="Arial" pitchFamily="34" charset="0"/>
              </a:rPr>
              <a:t>Transport Layer</a:t>
            </a:r>
          </a:p>
        </p:txBody>
      </p:sp>
      <p:sp>
        <p:nvSpPr>
          <p:cNvPr id="15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cs typeface="Arial" pitchFamily="34" charset="0"/>
              </a:rPr>
              <a:t>2-</a:t>
            </a:r>
            <a:fld id="{BF97FA60-1004-4B49-B810-7921AF025D99}" type="slidenum">
              <a:rPr lang="en-US" altLang="en-US" sz="1200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these slides:</a:t>
            </a:r>
          </a:p>
          <a:p>
            <a:pPr algn="l"/>
            <a:r>
              <a:rPr lang="en-US" altLang="en-US" sz="1200" dirty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14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</a:pPr>
            <a:endParaRPr lang="en-US" altLang="en-US" sz="1200" dirty="0"/>
          </a:p>
          <a:p>
            <a:pPr algn="l"/>
            <a:r>
              <a:rPr lang="en-US" altLang="en-US" sz="1200" dirty="0"/>
              <a:t>     Copyright 1996-2016</a:t>
            </a:r>
          </a:p>
          <a:p>
            <a:pPr algn="l"/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E52C3B7-FB19-42BF-8BBB-18B0FD08062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pic>
        <p:nvPicPr>
          <p:cNvPr id="24579" name="Picture 1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Connectionless </a:t>
            </a:r>
            <a:r>
              <a:rPr lang="en-US" dirty="0" err="1">
                <a:cs typeface="+mj-cs"/>
              </a:rPr>
              <a:t>demultiplexing</a:t>
            </a:r>
            <a:endParaRPr lang="en-US" dirty="0">
              <a:cs typeface="+mj-cs"/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00" y="1495425"/>
            <a:ext cx="4940300" cy="1858963"/>
          </a:xfrm>
        </p:spPr>
        <p:txBody>
          <a:bodyPr/>
          <a:lstStyle/>
          <a:p>
            <a:pPr marL="347663" indent="-290513">
              <a:buFont typeface="Wingdings" charset="2"/>
              <a:buChar char="§"/>
              <a:defRPr/>
            </a:pPr>
            <a:r>
              <a:rPr lang="en-US" i="1">
                <a:cs typeface="+mn-cs"/>
              </a:rPr>
              <a:t>recall:</a:t>
            </a:r>
            <a:r>
              <a:rPr lang="en-US">
                <a:cs typeface="+mn-cs"/>
              </a:rPr>
              <a:t> created socket has host-local port #: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cs typeface="+mn-cs"/>
              </a:rPr>
              <a:t>  DatagramSocket mySocket1        = new DatagramSocket(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cs typeface="+mn-cs"/>
              </a:rPr>
              <a:t>12534</a:t>
            </a:r>
            <a:r>
              <a:rPr lang="en-US" sz="2000" b="1">
                <a:latin typeface="Courier New" charset="0"/>
                <a:cs typeface="+mn-cs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2000">
              <a:latin typeface="Courier New" charset="0"/>
              <a:cs typeface="+mn-cs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3862388"/>
            <a:ext cx="4114800" cy="2368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when host receives UDP segment: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checks destination port # in segment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directs UDP segment to socket with that port #</a:t>
            </a:r>
          </a:p>
        </p:txBody>
      </p:sp>
      <p:sp>
        <p:nvSpPr>
          <p:cNvPr id="10248" name="Rectangle 108"/>
          <p:cNvSpPr>
            <a:spLocks noChangeArrowheads="1"/>
          </p:cNvSpPr>
          <p:nvPr/>
        </p:nvSpPr>
        <p:spPr bwMode="auto">
          <a:xfrm>
            <a:off x="4678363" y="1162050"/>
            <a:ext cx="446563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 dirty="0">
              <a:latin typeface="Courier New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latin typeface="Gill Sans MT" charset="0"/>
                <a:ea typeface="ＭＳ Ｐゴシック" charset="0"/>
              </a:rPr>
              <a:t>recall:</a:t>
            </a:r>
            <a:r>
              <a:rPr lang="en-US" sz="2800" dirty="0">
                <a:latin typeface="Gill Sans MT" charset="0"/>
                <a:ea typeface="ＭＳ Ｐゴシック" charset="0"/>
              </a:rPr>
              <a:t> when creating datagram to send into UDP socket, must specify</a:t>
            </a:r>
          </a:p>
          <a:p>
            <a:pPr marL="858838" lvl="1" indent="-2397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IP address</a:t>
            </a:r>
          </a:p>
          <a:p>
            <a:pPr marL="858838" lvl="1" indent="-2397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IP datagrams with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</a:t>
            </a:r>
            <a:r>
              <a:rPr lang="en-US" sz="2400" i="1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dest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. port #,</a:t>
            </a:r>
            <a:r>
              <a:rPr lang="en-US" sz="2400" dirty="0">
                <a:latin typeface="Gill Sans MT" charset="0"/>
                <a:ea typeface="ＭＳ Ｐゴシック" charset="0"/>
              </a:rPr>
              <a:t> but different source IP addresses or source port numbers will be directed to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socket </a:t>
            </a:r>
            <a:r>
              <a:rPr lang="en-US" sz="2400" dirty="0">
                <a:latin typeface="Gill Sans MT" charset="0"/>
                <a:ea typeface="ＭＳ Ｐゴシック" charset="0"/>
              </a:rPr>
              <a:t>at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dest</a:t>
            </a:r>
            <a:endParaRPr lang="en-US" sz="2400" dirty="0">
              <a:latin typeface="Gill Sans MT" charset="0"/>
              <a:ea typeface="ＭＳ Ｐゴシック" charset="0"/>
            </a:endParaRPr>
          </a:p>
        </p:txBody>
      </p:sp>
      <p:sp>
        <p:nvSpPr>
          <p:cNvPr id="10250" name="Line 112"/>
          <p:cNvSpPr>
            <a:spLocks noChangeShapeType="1"/>
          </p:cNvSpPr>
          <p:nvPr/>
        </p:nvSpPr>
        <p:spPr bwMode="auto">
          <a:xfrm>
            <a:off x="1400175" y="3644900"/>
            <a:ext cx="5845175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build="p"/>
      <p:bldP spid="24075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54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F420904-644D-4AA6-8E63-43E46DE99541}" type="slidenum">
              <a:rPr lang="en-US" altLang="en-US" sz="1200"/>
              <a:pPr/>
              <a:t>100</a:t>
            </a:fld>
            <a:endParaRPr lang="en-US" altLang="en-US" sz="120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Q:</a:t>
            </a:r>
            <a:r>
              <a:rPr lang="en-US" sz="2400">
                <a:cs typeface="+mn-cs"/>
              </a:rPr>
              <a:t> when should the exponential increase switch to linear? 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A:</a:t>
            </a:r>
            <a:r>
              <a:rPr lang="en-US" sz="2400">
                <a:cs typeface="+mn-cs"/>
              </a:rPr>
              <a:t> when </a:t>
            </a:r>
            <a:r>
              <a:rPr lang="en-US" sz="2400" b="1">
                <a:latin typeface="Courier New" charset="0"/>
                <a:cs typeface="+mn-cs"/>
              </a:rPr>
              <a:t>cwnd</a:t>
            </a:r>
            <a:r>
              <a:rPr lang="en-US" sz="2400">
                <a:cs typeface="+mn-cs"/>
              </a:rPr>
              <a:t> gets to 1/2 of its value before timeout.</a:t>
            </a:r>
          </a:p>
          <a:p>
            <a:pPr>
              <a:buFont typeface="Wingdings" charset="0"/>
              <a:buNone/>
              <a:defRPr/>
            </a:pPr>
            <a:endParaRPr lang="en-US" sz="240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</a:t>
            </a: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05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FF0000"/>
                </a:solidFill>
                <a:cs typeface="+mn-cs"/>
              </a:rPr>
              <a:t>Implementation:</a:t>
            </a: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variable </a:t>
            </a:r>
            <a:r>
              <a:rPr lang="en-US" sz="2400" b="1">
                <a:latin typeface="Courier New" charset="0"/>
                <a:cs typeface="+mn-cs"/>
              </a:rPr>
              <a:t>ssthresh</a:t>
            </a:r>
            <a:r>
              <a:rPr lang="en-US" sz="2400">
                <a:latin typeface="Courier New" charset="0"/>
                <a:cs typeface="+mn-cs"/>
              </a:rPr>
              <a:t> 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on loss event, </a:t>
            </a:r>
            <a:r>
              <a:rPr lang="en-US" sz="2400" b="1">
                <a:latin typeface="Courier New" charset="0"/>
                <a:cs typeface="+mn-cs"/>
              </a:rPr>
              <a:t>ssthresh</a:t>
            </a:r>
            <a:r>
              <a:rPr lang="en-US" sz="2400">
                <a:cs typeface="+mn-cs"/>
              </a:rPr>
              <a:t> is set to 1/2 of </a:t>
            </a:r>
            <a:r>
              <a:rPr lang="en-US" sz="2400" b="1">
                <a:latin typeface="Courier New" charset="0"/>
                <a:cs typeface="+mn-cs"/>
              </a:rPr>
              <a:t>cwnd</a:t>
            </a:r>
            <a:r>
              <a:rPr lang="en-US" sz="2400">
                <a:latin typeface="Courier New" charset="0"/>
                <a:cs typeface="+mn-cs"/>
              </a:rPr>
              <a:t> </a:t>
            </a:r>
            <a:r>
              <a:rPr lang="en-US" sz="2400">
                <a:cs typeface="+mn-cs"/>
              </a:rPr>
              <a:t>just before loss event</a:t>
            </a:r>
          </a:p>
        </p:txBody>
      </p:sp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770063"/>
            <a:ext cx="510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814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04386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switching from slow start to CA</a:t>
            </a:r>
          </a:p>
        </p:txBody>
      </p:sp>
      <p:sp>
        <p:nvSpPr>
          <p:cNvPr id="119816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itchFamily="34" charset="0"/>
              </a:rPr>
              <a:t>ttp://gaia.cs.umass.edu/kurose_ross/interactive/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20F4A71-2DAE-42C8-8AC8-DA03587244AE}" type="slidenum">
              <a:rPr lang="en-US" altLang="en-US" sz="1200"/>
              <a:pPr/>
              <a:t>101</a:t>
            </a:fld>
            <a:endParaRPr lang="en-US" altLang="en-US" sz="120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7772400" cy="8604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Summary: TCP Congestion Control</a:t>
            </a:r>
          </a:p>
        </p:txBody>
      </p:sp>
      <p:grpSp>
        <p:nvGrpSpPr>
          <p:cNvPr id="274672" name="Group 240"/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120938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6605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606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6607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604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4671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06597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8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en-US" sz="1000">
                  <a:latin typeface="Symbol" charset="0"/>
                </a:rPr>
                <a:t>L</a:t>
              </a:r>
              <a:endParaRPr lang="en-US" sz="1200">
                <a:latin typeface="Symbol" charset="0"/>
              </a:endParaRPr>
            </a:p>
          </p:txBody>
        </p:sp>
        <p:sp>
          <p:nvSpPr>
            <p:cNvPr id="106599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935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6601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cwnd &gt; ssthresh</a:t>
                </a:r>
              </a:p>
            </p:txBody>
          </p:sp>
          <p:sp>
            <p:nvSpPr>
              <p:cNvPr id="106602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74" name="Group 242"/>
          <p:cNvGrpSpPr>
            <a:grpSpLocks/>
          </p:cNvGrpSpPr>
          <p:nvPr/>
        </p:nvGrpSpPr>
        <p:grpSpPr bwMode="auto">
          <a:xfrm>
            <a:off x="5576888" y="1370013"/>
            <a:ext cx="2692400" cy="2365375"/>
            <a:chOff x="3513" y="786"/>
            <a:chExt cx="1696" cy="1490"/>
          </a:xfrm>
        </p:grpSpPr>
        <p:grpSp>
          <p:nvGrpSpPr>
            <p:cNvPr id="120918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6595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6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congestion</a:t>
                </a:r>
              </a:p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avoidance </a:t>
                </a:r>
              </a:p>
              <a:p>
                <a:pPr eaLnBrk="1" hangingPunct="1"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120919" name="Group 190"/>
            <p:cNvGrpSpPr>
              <a:grpSpLocks/>
            </p:cNvGrpSpPr>
            <p:nvPr/>
          </p:nvGrpSpPr>
          <p:grpSpPr bwMode="auto">
            <a:xfrm>
              <a:off x="3513" y="786"/>
              <a:ext cx="1422" cy="546"/>
              <a:chOff x="3536" y="904"/>
              <a:chExt cx="1422" cy="546"/>
            </a:xfrm>
          </p:grpSpPr>
          <p:sp>
            <p:nvSpPr>
              <p:cNvPr id="106591" name="Text Box 191"/>
              <p:cNvSpPr txBox="1">
                <a:spLocks noChangeArrowheads="1"/>
              </p:cNvSpPr>
              <p:nvPr/>
            </p:nvSpPr>
            <p:spPr bwMode="auto">
              <a:xfrm>
                <a:off x="3536" y="1037"/>
                <a:ext cx="1422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+ MSS   (MSS/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dupACKcount</a:t>
                </a:r>
                <a:r>
                  <a:rPr lang="en-US" sz="1000" dirty="0">
                    <a:latin typeface="Arial" charset="0"/>
                  </a:rPr>
                  <a:t> = 0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i="1" dirty="0">
                  <a:latin typeface="Arial" charset="0"/>
                </a:endParaRPr>
              </a:p>
            </p:txBody>
          </p:sp>
          <p:sp>
            <p:nvSpPr>
              <p:cNvPr id="106592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3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new ACK</a:t>
                </a:r>
              </a:p>
            </p:txBody>
          </p:sp>
          <p:sp>
            <p:nvSpPr>
              <p:cNvPr id="106594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2400" dirty="0">
                    <a:latin typeface="Times New Roman" charset="0"/>
                  </a:rPr>
                  <a:t>.</a:t>
                </a:r>
              </a:p>
            </p:txBody>
          </p:sp>
        </p:grpSp>
        <p:sp>
          <p:nvSpPr>
            <p:cNvPr id="120920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112 w 376"/>
                <a:gd name="T1" fmla="*/ 306 h 452"/>
                <a:gd name="T2" fmla="*/ 24 w 376"/>
                <a:gd name="T3" fmla="*/ 269 h 452"/>
                <a:gd name="T4" fmla="*/ 62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21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6588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89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0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120922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112 w 376"/>
                <a:gd name="T1" fmla="*/ 306 h 452"/>
                <a:gd name="T2" fmla="*/ 24 w 376"/>
                <a:gd name="T3" fmla="*/ 269 h 452"/>
                <a:gd name="T4" fmla="*/ 62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/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120909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6580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81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 </a:t>
                </a:r>
              </a:p>
              <a:p>
                <a:pPr eaLnBrk="1" hangingPunct="1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106582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fast</a:t>
                </a:r>
              </a:p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recovery </a:t>
                </a:r>
              </a:p>
              <a:p>
                <a:pPr eaLnBrk="1" hangingPunct="1"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120910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11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6577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cwnd = cwnd + MSS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8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9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/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120899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6571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= 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/2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 + 3 *MSS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2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3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120900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6568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69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cwnd/2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6570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0901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2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/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120894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6561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= 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/2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 + 3*MSS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dirty="0">
                  <a:latin typeface="Arial" charset="0"/>
                </a:endParaRPr>
              </a:p>
            </p:txBody>
          </p:sp>
          <p:sp>
            <p:nvSpPr>
              <p:cNvPr id="106562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63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120895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120888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89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6555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000">
                  <a:latin typeface="Arial" charset="0"/>
                </a:endParaRP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grpSp>
            <p:nvGrpSpPr>
              <p:cNvPr id="120891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655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10655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sz="1000">
                      <a:latin typeface="Arial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/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120865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6551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52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slow </a:t>
                </a:r>
              </a:p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start</a:t>
                </a:r>
              </a:p>
            </p:txBody>
          </p:sp>
        </p:grpSp>
        <p:grpSp>
          <p:nvGrpSpPr>
            <p:cNvPr id="120866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6548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49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cwnd/2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6550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0867" name="Group 186"/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06545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cwnd+MSS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46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7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new ACK</a:t>
                </a:r>
              </a:p>
            </p:txBody>
          </p:sp>
        </p:grpSp>
        <p:sp>
          <p:nvSpPr>
            <p:cNvPr id="120868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9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70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6542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43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4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120871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7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873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6539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Symbol" charset="0"/>
                  </a:rPr>
                  <a:t>L</a:t>
                </a:r>
              </a:p>
            </p:txBody>
          </p:sp>
          <p:sp>
            <p:nvSpPr>
              <p:cNvPr id="106540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41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87" name="Group 255"/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06527" name="Picture 2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8" name="Picture 2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9" name="Picture 2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74729" name="Group 297"/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120847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120858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5" name="Picture 28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6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4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20848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120854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1" name="Picture 28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0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20849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120850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17" name="Picture 29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18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16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</p:grpSp>
      <p:pic>
        <p:nvPicPr>
          <p:cNvPr id="120846" name="Picture 29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95268A-1A71-4922-B2E6-927CD9F5F209}"/>
                  </a:ext>
                </a:extLst>
              </p14:cNvPr>
              <p14:cNvContentPartPr/>
              <p14:nvPr/>
            </p14:nvContentPartPr>
            <p14:xfrm>
              <a:off x="3455640" y="1544760"/>
              <a:ext cx="1473840" cy="48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95268A-1A71-4922-B2E6-927CD9F5F2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46280" y="1535400"/>
                <a:ext cx="1492560" cy="50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E30520F4-4584-45BF-97C3-899AF87D4E0D}" type="slidenum">
              <a:rPr lang="en-US" altLang="en-US" sz="1200"/>
              <a:pPr/>
              <a:t>102</a:t>
            </a:fld>
            <a:endParaRPr lang="en-US" altLang="en-US" sz="1200"/>
          </a:p>
        </p:txBody>
      </p:sp>
      <p:pic>
        <p:nvPicPr>
          <p:cNvPr id="12185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25513"/>
            <a:ext cx="382428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97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throughput</a:t>
            </a: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362075"/>
            <a:ext cx="8269288" cy="464820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avg. TCP thruput as function of window size, RTT?</a:t>
            </a:r>
          </a:p>
          <a:p>
            <a:pPr lvl="1"/>
            <a:r>
              <a:rPr lang="en-US" altLang="en-US" sz="2400">
                <a:ea typeface="ＭＳ Ｐゴシック" charset="-128"/>
              </a:rPr>
              <a:t>ignore slow start, assume always data to send</a:t>
            </a:r>
          </a:p>
          <a:p>
            <a:r>
              <a:rPr lang="en-US" altLang="en-US" sz="2800">
                <a:ea typeface="ＭＳ Ｐゴシック" charset="-128"/>
              </a:rPr>
              <a:t>W: window size </a:t>
            </a:r>
            <a:r>
              <a:rPr lang="en-US" altLang="en-US" sz="1600">
                <a:ea typeface="ＭＳ Ｐゴシック" charset="-128"/>
              </a:rPr>
              <a:t>(measured in bytes)</a:t>
            </a:r>
            <a:r>
              <a:rPr lang="en-US" altLang="en-US" sz="2800">
                <a:ea typeface="ＭＳ Ｐゴシック" charset="-128"/>
              </a:rPr>
              <a:t> where loss occurs</a:t>
            </a:r>
          </a:p>
          <a:p>
            <a:pPr lvl="1"/>
            <a:r>
              <a:rPr lang="en-US" altLang="en-US" sz="2400">
                <a:ea typeface="ＭＳ Ｐゴシック" charset="-128"/>
              </a:rPr>
              <a:t>avg. window size (# in-flight bytes) is ¾ W</a:t>
            </a:r>
          </a:p>
          <a:p>
            <a:pPr lvl="1"/>
            <a:r>
              <a:rPr lang="en-US" altLang="en-US" sz="2400">
                <a:ea typeface="ＭＳ Ｐゴシック" charset="-128"/>
              </a:rPr>
              <a:t>avg. thruput is 3/4W per RTT</a:t>
            </a:r>
          </a:p>
        </p:txBody>
      </p:sp>
      <p:grpSp>
        <p:nvGrpSpPr>
          <p:cNvPr id="121862" name="Group 35"/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121873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39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0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1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2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3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W</a:t>
              </a:r>
            </a:p>
          </p:txBody>
        </p:sp>
        <p:sp>
          <p:nvSpPr>
            <p:cNvPr id="107544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W/2</a:t>
              </a:r>
            </a:p>
          </p:txBody>
        </p:sp>
      </p:grpSp>
      <p:grpSp>
        <p:nvGrpSpPr>
          <p:cNvPr id="121863" name="Group 45"/>
          <p:cNvGrpSpPr>
            <a:grpSpLocks/>
          </p:cNvGrpSpPr>
          <p:nvPr/>
        </p:nvGrpSpPr>
        <p:grpSpPr bwMode="auto">
          <a:xfrm>
            <a:off x="2733675" y="3440113"/>
            <a:ext cx="3795713" cy="620712"/>
            <a:chOff x="1722" y="2139"/>
            <a:chExt cx="2391" cy="391"/>
          </a:xfrm>
        </p:grpSpPr>
        <p:sp>
          <p:nvSpPr>
            <p:cNvPr id="107529" name="Text Box 36"/>
            <p:cNvSpPr txBox="1">
              <a:spLocks noChangeArrowheads="1"/>
            </p:cNvSpPr>
            <p:nvPr/>
          </p:nvSpPr>
          <p:spPr bwMode="auto">
            <a:xfrm>
              <a:off x="1722" y="2219"/>
              <a:ext cx="13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avg TCP thruput = </a:t>
              </a:r>
            </a:p>
          </p:txBody>
        </p:sp>
        <p:grpSp>
          <p:nvGrpSpPr>
            <p:cNvPr id="121865" name="Group 44"/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107531" name="Text Box 37"/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3</a:t>
                </a:r>
              </a:p>
            </p:txBody>
          </p:sp>
          <p:sp>
            <p:nvSpPr>
              <p:cNvPr id="107532" name="Text Box 38"/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4</a:t>
                </a:r>
              </a:p>
            </p:txBody>
          </p:sp>
          <p:sp>
            <p:nvSpPr>
              <p:cNvPr id="107533" name="Line 39"/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4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W</a:t>
                </a:r>
              </a:p>
            </p:txBody>
          </p:sp>
          <p:sp>
            <p:nvSpPr>
              <p:cNvPr id="107535" name="Text Box 41"/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RTT</a:t>
                </a:r>
              </a:p>
            </p:txBody>
          </p:sp>
          <p:sp>
            <p:nvSpPr>
              <p:cNvPr id="107536" name="Line 42"/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7" name="Text Box 43"/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bytes/sec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587F5B-FB2E-477D-BE46-C616F8CA4B4E}"/>
                  </a:ext>
                </a:extLst>
              </p14:cNvPr>
              <p14:cNvContentPartPr/>
              <p14:nvPr/>
            </p14:nvContentPartPr>
            <p14:xfrm>
              <a:off x="5813280" y="2482560"/>
              <a:ext cx="1063080" cy="69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587F5B-FB2E-477D-BE46-C616F8CA4B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3920" y="2473200"/>
                <a:ext cx="1081800" cy="71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FC783BB0-50BA-4849-8CE6-7F4CE7ED4C72}" type="slidenum">
              <a:rPr lang="en-US" altLang="en-US" sz="1200"/>
              <a:pPr/>
              <a:t>103</a:t>
            </a:fld>
            <a:endParaRPr lang="en-US" altLang="en-US" sz="1200"/>
          </a:p>
        </p:txBody>
      </p:sp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525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TCP Futures: TCP over “</a:t>
            </a:r>
            <a:r>
              <a:rPr lang="en-US" altLang="ja-JP" sz="3600" dirty="0">
                <a:ea typeface="ＭＳ Ｐゴシック" charset="-128"/>
              </a:rPr>
              <a:t>long, fat pipes”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example: 1500 byte segments, 100ms RTT, want 10 Gbps throughput</a:t>
            </a:r>
          </a:p>
          <a:p>
            <a:r>
              <a:rPr lang="en-US" altLang="en-US" sz="2800" dirty="0">
                <a:ea typeface="ＭＳ Ｐゴシック" charset="-128"/>
              </a:rPr>
              <a:t>requires W = 83,333 in-flight segments!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not clear sender can keep that many un-</a:t>
            </a:r>
            <a:r>
              <a:rPr lang="en-US" altLang="en-US" sz="2400" dirty="0" err="1">
                <a:ea typeface="ＭＳ Ｐゴシック" charset="-128"/>
              </a:rPr>
              <a:t>acked</a:t>
            </a:r>
            <a:r>
              <a:rPr lang="en-US" altLang="en-US" sz="2400" dirty="0">
                <a:ea typeface="ＭＳ Ｐゴシック" charset="-128"/>
              </a:rPr>
              <a:t> segments</a:t>
            </a:r>
          </a:p>
          <a:p>
            <a:r>
              <a:rPr lang="en-US" altLang="en-US" sz="2800" dirty="0">
                <a:ea typeface="ＭＳ Ｐゴシック" charset="-128"/>
              </a:rPr>
              <a:t>throughput in terms of segment loss probability, L </a:t>
            </a:r>
            <a:r>
              <a:rPr lang="en-US" altLang="en-US" sz="2000" dirty="0">
                <a:ea typeface="ＭＳ Ｐゴシック" charset="-128"/>
              </a:rPr>
              <a:t>[Mathis 1997]:</a:t>
            </a:r>
            <a:br>
              <a:rPr lang="en-US" altLang="en-US" sz="2800" dirty="0">
                <a:ea typeface="ＭＳ Ｐゴシック" charset="-128"/>
              </a:rPr>
            </a:br>
            <a:br>
              <a:rPr lang="en-US" altLang="en-US" sz="2800" dirty="0">
                <a:ea typeface="ＭＳ Ｐゴシック" charset="-128"/>
              </a:rPr>
            </a:br>
            <a:br>
              <a:rPr lang="en-US" altLang="en-US" sz="2800" dirty="0">
                <a:ea typeface="ＭＳ Ｐゴシック" charset="-128"/>
              </a:rPr>
            </a:br>
            <a:endParaRPr lang="en-US" altLang="en-US" sz="28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latin typeface="MS Mincho" charset="-128"/>
                <a:ea typeface="MS Mincho" charset="-128"/>
              </a:rPr>
              <a:t>➜ </a:t>
            </a:r>
            <a:r>
              <a:rPr lang="en-US" altLang="en-US" sz="2400" dirty="0">
                <a:ea typeface="MS Mincho" charset="-128"/>
              </a:rPr>
              <a:t>to achieve 10 Gbps throughput, need a loss rate of</a:t>
            </a:r>
            <a:br>
              <a:rPr lang="en-US" altLang="en-US" sz="2400" dirty="0">
                <a:ea typeface="MS Mincho" charset="-128"/>
              </a:rPr>
            </a:br>
            <a:r>
              <a:rPr lang="en-US" altLang="en-US" sz="2400" dirty="0">
                <a:ea typeface="ＭＳ Ｐゴシック" charset="-128"/>
              </a:rPr>
              <a:t>L = 2</a:t>
            </a:r>
            <a:r>
              <a:rPr lang="el-GR" altLang="en-US" sz="2400" dirty="0">
                <a:ea typeface="ＭＳ Ｐゴシック" charset="-128"/>
              </a:rPr>
              <a:t>·</a:t>
            </a:r>
            <a:r>
              <a:rPr lang="en-US" altLang="en-US" sz="2400" dirty="0">
                <a:ea typeface="ＭＳ Ｐゴシック" charset="-128"/>
              </a:rPr>
              <a:t>10</a:t>
            </a:r>
            <a:r>
              <a:rPr lang="en-US" altLang="en-US" sz="2400" baseline="30000" dirty="0">
                <a:ea typeface="ＭＳ Ｐゴシック" charset="-128"/>
              </a:rPr>
              <a:t>-10 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charset="-128"/>
              </a:rPr>
              <a:t> – a very small loss rate!</a:t>
            </a:r>
          </a:p>
          <a:p>
            <a:r>
              <a:rPr lang="en-US" altLang="en-US" sz="2800" dirty="0">
                <a:ea typeface="ＭＳ Ｐゴシック" charset="-128"/>
              </a:rPr>
              <a:t>new versions of TCP for high speed</a:t>
            </a:r>
            <a:endParaRPr lang="en-US" altLang="en-US" sz="2800" baseline="30000" dirty="0">
              <a:ea typeface="ＭＳ Ｐゴシック" charset="-128"/>
            </a:endParaRPr>
          </a:p>
          <a:p>
            <a:endParaRPr lang="en-US" altLang="en-US" sz="2800" dirty="0">
              <a:ea typeface="ＭＳ Ｐゴシック" charset="-128"/>
            </a:endParaRPr>
          </a:p>
        </p:txBody>
      </p:sp>
      <p:grpSp>
        <p:nvGrpSpPr>
          <p:cNvPr id="122886" name="Group 16"/>
          <p:cNvGrpSpPr>
            <a:grpSpLocks/>
          </p:cNvGrpSpPr>
          <p:nvPr/>
        </p:nvGrpSpPr>
        <p:grpSpPr bwMode="auto">
          <a:xfrm>
            <a:off x="1947863" y="4130156"/>
            <a:ext cx="4160837" cy="962025"/>
            <a:chOff x="422" y="3400"/>
            <a:chExt cx="2621" cy="606"/>
          </a:xfrm>
        </p:grpSpPr>
        <p:sp>
          <p:nvSpPr>
            <p:cNvPr id="108552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Arial" charset="0"/>
                </a:rPr>
                <a:t>TCP throughput = </a:t>
              </a:r>
            </a:p>
          </p:txBody>
        </p:sp>
        <p:sp>
          <p:nvSpPr>
            <p:cNvPr id="108553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1.22</a:t>
              </a:r>
            </a:p>
          </p:txBody>
        </p:sp>
        <p:grpSp>
          <p:nvGrpSpPr>
            <p:cNvPr id="122889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08555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08556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latin typeface="Arial" charset="0"/>
                  </a:rPr>
                  <a:t>MSS</a:t>
                </a:r>
              </a:p>
            </p:txBody>
          </p:sp>
          <p:sp>
            <p:nvSpPr>
              <p:cNvPr id="108557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8558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latin typeface="Arial" charset="0"/>
                  </a:rPr>
                  <a:t>RTT</a:t>
                </a:r>
              </a:p>
            </p:txBody>
          </p:sp>
          <p:sp>
            <p:nvSpPr>
              <p:cNvPr id="122894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0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latin typeface="Arial" charset="0"/>
                  </a:rPr>
                  <a:t>L</a:t>
                </a:r>
              </a:p>
            </p:txBody>
          </p:sp>
        </p:grpSp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2227BC45-ACD0-4AF6-BE16-58ADF12C55DA}" type="slidenum">
              <a:rPr lang="en-US" altLang="en-US" sz="1200"/>
              <a:pPr/>
              <a:t>104</a:t>
            </a:fld>
            <a:endParaRPr lang="en-US" altLang="en-US" sz="1200"/>
          </a:p>
        </p:txBody>
      </p:sp>
      <p:sp>
        <p:nvSpPr>
          <p:cNvPr id="109572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908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12393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3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3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23939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3942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3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05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06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909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12392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2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3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23931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3934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5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97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598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fairness goal:</a:t>
            </a:r>
            <a:r>
              <a:rPr lang="en-US"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09576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7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8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9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TCP connection 1</a:t>
            </a:r>
          </a:p>
        </p:txBody>
      </p:sp>
      <p:sp>
        <p:nvSpPr>
          <p:cNvPr id="109580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bottleneck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router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capacity R</a:t>
            </a:r>
          </a:p>
        </p:txBody>
      </p:sp>
      <p:sp>
        <p:nvSpPr>
          <p:cNvPr id="123916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3918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Fairness</a:t>
            </a:r>
          </a:p>
        </p:txBody>
      </p:sp>
      <p:pic>
        <p:nvPicPr>
          <p:cNvPr id="123920" name="Picture 4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6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TCP connection 2</a:t>
            </a:r>
          </a:p>
        </p:txBody>
      </p:sp>
      <p:grpSp>
        <p:nvGrpSpPr>
          <p:cNvPr id="123922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123926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7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923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123924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5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05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619116AD-A88E-47B5-ACB6-60E4D9945F8A}" type="slidenum">
              <a:rPr lang="en-US" altLang="en-US" sz="1200"/>
              <a:pPr/>
              <a:t>105</a:t>
            </a:fld>
            <a:endParaRPr lang="en-US" altLang="en-US" sz="1200"/>
          </a:p>
        </p:txBody>
      </p:sp>
      <p:pic>
        <p:nvPicPr>
          <p:cNvPr id="124931" name="Picture 2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two competing sessions: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additive increase gives slope of 1, as throughout increases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multiplicative decrease decreases throughput proportionally </a:t>
            </a:r>
          </a:p>
        </p:txBody>
      </p:sp>
      <p:sp>
        <p:nvSpPr>
          <p:cNvPr id="110599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0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1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2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3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</a:rPr>
              <a:t>R</a:t>
            </a:r>
            <a:endParaRPr lang="en-US" sz="1000">
              <a:latin typeface="Arial" charset="0"/>
            </a:endParaRPr>
          </a:p>
        </p:txBody>
      </p:sp>
      <p:sp>
        <p:nvSpPr>
          <p:cNvPr id="110604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</a:rPr>
              <a:t>R</a:t>
            </a:r>
            <a:endParaRPr lang="en-US" sz="1000">
              <a:latin typeface="Arial" charset="0"/>
            </a:endParaRPr>
          </a:p>
        </p:txBody>
      </p:sp>
      <p:sp>
        <p:nvSpPr>
          <p:cNvPr id="110605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</a:rPr>
              <a:t>equal bandwidth share</a:t>
            </a:r>
            <a:endParaRPr lang="en-US" sz="1000">
              <a:latin typeface="Arial" charset="0"/>
            </a:endParaRPr>
          </a:p>
        </p:txBody>
      </p:sp>
      <p:sp>
        <p:nvSpPr>
          <p:cNvPr id="110606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</a:rPr>
              <a:t>Connection 1 throughput</a:t>
            </a:r>
            <a:endParaRPr lang="en-US" sz="1000">
              <a:latin typeface="Arial" charset="0"/>
            </a:endParaRPr>
          </a:p>
        </p:txBody>
      </p:sp>
      <p:sp>
        <p:nvSpPr>
          <p:cNvPr id="110607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</a:rPr>
              <a:t>Connection 2 throughput</a:t>
            </a:r>
            <a:endParaRPr lang="en-US" sz="1000"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congestion avoidance: additive increase</a:t>
            </a:r>
            <a:endParaRPr lang="en-US" sz="1000"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loss: decrease window by factor of 2</a:t>
            </a:r>
            <a:endParaRPr lang="en-US" sz="1000"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congestion avoidance: additive increase</a:t>
            </a:r>
            <a:endParaRPr lang="en-US" sz="1000"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loss: decrease window by factor of 2</a:t>
            </a:r>
            <a:endParaRPr lang="en-US" sz="1000"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16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FEF4D2B-8E4B-4E66-8FA3-B665032E3F5E}" type="slidenum">
              <a:rPr lang="en-US" altLang="en-US" sz="1200"/>
              <a:pPr/>
              <a:t>106</a:t>
            </a:fld>
            <a:endParaRPr lang="en-US" altLang="en-US" sz="1200"/>
          </a:p>
        </p:txBody>
      </p:sp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223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Fairness (more)</a:t>
            </a:r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cs typeface="+mn-cs"/>
              </a:rPr>
              <a:t>Fairness and UDP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multimedia apps often do not use TCP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do not want rate throttled by congestion control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instead use UDP: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send audio/video at constant rate, tolerate packet loss</a:t>
            </a: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1116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87875" y="1223963"/>
            <a:ext cx="40290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Fairness &amp; parallel TCP connections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web browsers do this 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/>
              <a:t>new app asks for 1 TCP, gets rate R/10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/>
              <a:t>new app asks for 9 TCPs, gets R/2 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US" sz="2000" dirty="0">
              <a:cs typeface="+mn-cs"/>
            </a:endParaRP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F5899D0C-C08A-4A0D-9A90-D953A91472E5}" type="slidenum">
              <a:rPr lang="en-US" altLang="en-US" sz="1200"/>
              <a:pPr/>
              <a:t>107</a:t>
            </a:fld>
            <a:endParaRPr lang="en-US" altLang="en-US" sz="1200"/>
          </a:p>
        </p:txBody>
      </p: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09688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network-assisted congestion control: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two bits in IP header (</a:t>
            </a:r>
            <a:r>
              <a:rPr lang="en-US" sz="2400" dirty="0" err="1">
                <a:cs typeface="+mn-cs"/>
              </a:rPr>
              <a:t>ToS</a:t>
            </a:r>
            <a:r>
              <a:rPr lang="en-US" sz="2400" dirty="0">
                <a:cs typeface="+mn-cs"/>
              </a:rPr>
              <a:t> field) marked </a:t>
            </a:r>
            <a:r>
              <a:rPr lang="en-US" sz="2400" i="1" dirty="0">
                <a:solidFill>
                  <a:srgbClr val="000090"/>
                </a:solidFill>
                <a:cs typeface="+mn-cs"/>
              </a:rPr>
              <a:t>by network router</a:t>
            </a:r>
            <a:r>
              <a:rPr lang="en-US" sz="2400" dirty="0">
                <a:cs typeface="+mn-cs"/>
              </a:rPr>
              <a:t> to indicate congestion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congestion indication carried to receiving host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receiver (seeing congestion indication in IP datagram) ) sets ECE bit on receiver-to-sender ACK segment to notify sender of congestion</a:t>
            </a:r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Explicit Congestion Notification </a:t>
            </a:r>
            <a:r>
              <a:rPr lang="en-US" sz="2800" dirty="0">
                <a:cs typeface="+mj-cs"/>
              </a:rPr>
              <a:t>(ECN)</a:t>
            </a:r>
          </a:p>
        </p:txBody>
      </p:sp>
      <p:pic>
        <p:nvPicPr>
          <p:cNvPr id="126981" name="Picture 4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6731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8"/>
          <p:cNvSpPr txBox="1">
            <a:spLocks noChangeArrowheads="1"/>
          </p:cNvSpPr>
          <p:nvPr/>
        </p:nvSpPr>
        <p:spPr bwMode="auto">
          <a:xfrm>
            <a:off x="1393825" y="4090988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  <a:latin typeface="Arial" pitchFamily="34" charset="0"/>
              </a:rPr>
              <a:t>source</a:t>
            </a:r>
            <a:endParaRPr lang="en-US" altLang="en-US" sz="2000" i="1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6983" name="Freeform 10"/>
          <p:cNvSpPr>
            <a:spLocks/>
          </p:cNvSpPr>
          <p:nvPr/>
        </p:nvSpPr>
        <p:spPr bwMode="auto">
          <a:xfrm flipH="1">
            <a:off x="855663" y="4383088"/>
            <a:ext cx="369887" cy="1368425"/>
          </a:xfrm>
          <a:custGeom>
            <a:avLst/>
            <a:gdLst>
              <a:gd name="T0" fmla="*/ 2147483647 w 12213"/>
              <a:gd name="T1" fmla="*/ 2147483647 h 10000"/>
              <a:gd name="T2" fmla="*/ 0 w 12213"/>
              <a:gd name="T3" fmla="*/ 0 h 10000"/>
              <a:gd name="T4" fmla="*/ 0 w 12213"/>
              <a:gd name="T5" fmla="*/ 2147483647 h 10000"/>
              <a:gd name="T6" fmla="*/ 2147483647 w 12213"/>
              <a:gd name="T7" fmla="*/ 2147483647 h 10000"/>
              <a:gd name="T8" fmla="*/ 2147483647 w 12213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4" name="Rectangle 23"/>
          <p:cNvSpPr>
            <a:spLocks noChangeArrowheads="1"/>
          </p:cNvSpPr>
          <p:nvPr/>
        </p:nvSpPr>
        <p:spPr bwMode="auto">
          <a:xfrm>
            <a:off x="1228725" y="4381500"/>
            <a:ext cx="1076325" cy="13493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26985" name="Rectangle 24"/>
          <p:cNvSpPr>
            <a:spLocks noChangeArrowheads="1"/>
          </p:cNvSpPr>
          <p:nvPr/>
        </p:nvSpPr>
        <p:spPr bwMode="auto">
          <a:xfrm>
            <a:off x="1189038" y="4446588"/>
            <a:ext cx="1066800" cy="123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26986" name="Line 25"/>
          <p:cNvSpPr>
            <a:spLocks noChangeShapeType="1"/>
          </p:cNvSpPr>
          <p:nvPr/>
        </p:nvSpPr>
        <p:spPr bwMode="auto">
          <a:xfrm>
            <a:off x="1189038" y="47244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1152525" y="4414838"/>
            <a:ext cx="11049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application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transport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network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link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physical</a:t>
            </a:r>
          </a:p>
        </p:txBody>
      </p:sp>
      <p:grpSp>
        <p:nvGrpSpPr>
          <p:cNvPr id="126988" name="Group 190"/>
          <p:cNvGrpSpPr>
            <a:grpSpLocks/>
          </p:cNvGrpSpPr>
          <p:nvPr/>
        </p:nvGrpSpPr>
        <p:grpSpPr bwMode="auto">
          <a:xfrm flipH="1">
            <a:off x="525463" y="4921250"/>
            <a:ext cx="673100" cy="701675"/>
            <a:chOff x="-44" y="1473"/>
            <a:chExt cx="981" cy="1105"/>
          </a:xfrm>
        </p:grpSpPr>
        <p:pic>
          <p:nvPicPr>
            <p:cNvPr id="127133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34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3382 w 356"/>
                <a:gd name="T3" fmla="*/ 3172 h 368"/>
                <a:gd name="T4" fmla="*/ 51464 w 356"/>
                <a:gd name="T5" fmla="*/ 66095 h 368"/>
                <a:gd name="T6" fmla="*/ 11342 w 356"/>
                <a:gd name="T7" fmla="*/ 8266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989" name="Line 25"/>
          <p:cNvSpPr>
            <a:spLocks noChangeShapeType="1"/>
          </p:cNvSpPr>
          <p:nvPr/>
        </p:nvSpPr>
        <p:spPr bwMode="auto">
          <a:xfrm>
            <a:off x="1193800" y="4953000"/>
            <a:ext cx="10588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25"/>
          <p:cNvSpPr>
            <a:spLocks noChangeShapeType="1"/>
          </p:cNvSpPr>
          <p:nvPr/>
        </p:nvSpPr>
        <p:spPr bwMode="auto">
          <a:xfrm>
            <a:off x="1198563" y="51816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Line 25"/>
          <p:cNvSpPr>
            <a:spLocks noChangeShapeType="1"/>
          </p:cNvSpPr>
          <p:nvPr/>
        </p:nvSpPr>
        <p:spPr bwMode="auto">
          <a:xfrm>
            <a:off x="1201738" y="5421313"/>
            <a:ext cx="1060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2" name="Group 3"/>
          <p:cNvGrpSpPr>
            <a:grpSpLocks/>
          </p:cNvGrpSpPr>
          <p:nvPr/>
        </p:nvGrpSpPr>
        <p:grpSpPr bwMode="auto">
          <a:xfrm>
            <a:off x="6169025" y="4102100"/>
            <a:ext cx="2047875" cy="1657350"/>
            <a:chOff x="4882752" y="4007261"/>
            <a:chExt cx="2046816" cy="1656589"/>
          </a:xfrm>
        </p:grpSpPr>
        <p:sp>
          <p:nvSpPr>
            <p:cNvPr id="127120" name="Text Box 54"/>
            <p:cNvSpPr txBox="1">
              <a:spLocks noChangeArrowheads="1"/>
            </p:cNvSpPr>
            <p:nvPr/>
          </p:nvSpPr>
          <p:spPr bwMode="auto">
            <a:xfrm>
              <a:off x="4882752" y="4007261"/>
              <a:ext cx="122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i="1">
                  <a:solidFill>
                    <a:srgbClr val="000099"/>
                  </a:solidFill>
                  <a:latin typeface="Arial" pitchFamily="34" charset="0"/>
                </a:rPr>
                <a:t>destination</a:t>
              </a:r>
              <a:endParaRPr lang="en-US" altLang="en-US" sz="2000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  <p:grpSp>
          <p:nvGrpSpPr>
            <p:cNvPr id="127121" name="Group 2"/>
            <p:cNvGrpSpPr>
              <a:grpSpLocks/>
            </p:cNvGrpSpPr>
            <p:nvPr/>
          </p:nvGrpSpPr>
          <p:grpSpPr bwMode="auto">
            <a:xfrm>
              <a:off x="4926877" y="4293078"/>
              <a:ext cx="2002691" cy="1370772"/>
              <a:chOff x="1305321" y="4687783"/>
              <a:chExt cx="2002691" cy="1370772"/>
            </a:xfrm>
          </p:grpSpPr>
          <p:sp>
            <p:nvSpPr>
              <p:cNvPr id="127122" name="Freeform 10"/>
              <p:cNvSpPr>
                <a:spLocks/>
              </p:cNvSpPr>
              <p:nvPr/>
            </p:nvSpPr>
            <p:spPr bwMode="auto">
              <a:xfrm>
                <a:off x="2432639" y="4689320"/>
                <a:ext cx="302067" cy="1369235"/>
              </a:xfrm>
              <a:custGeom>
                <a:avLst/>
                <a:gdLst>
                  <a:gd name="T0" fmla="*/ 2147483647 w 267"/>
                  <a:gd name="T1" fmla="*/ 2147483647 h 1186"/>
                  <a:gd name="T2" fmla="*/ 0 w 267"/>
                  <a:gd name="T3" fmla="*/ 0 h 1186"/>
                  <a:gd name="T4" fmla="*/ 0 w 267"/>
                  <a:gd name="T5" fmla="*/ 2147483647 h 1186"/>
                  <a:gd name="T6" fmla="*/ 2147483647 w 267"/>
                  <a:gd name="T7" fmla="*/ 2147483647 h 1186"/>
                  <a:gd name="T8" fmla="*/ 2147483647 w 267"/>
                  <a:gd name="T9" fmla="*/ 2147483647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3" name="Rectangle 23"/>
              <p:cNvSpPr>
                <a:spLocks noChangeArrowheads="1"/>
              </p:cNvSpPr>
              <p:nvPr/>
            </p:nvSpPr>
            <p:spPr bwMode="auto">
              <a:xfrm>
                <a:off x="1381170" y="4687783"/>
                <a:ext cx="1076676" cy="135037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124" name="Rectangle 24"/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125" name="Line 25"/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1305623" y="4722494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application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transport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network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link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physical</a:t>
                </a:r>
              </a:p>
            </p:txBody>
          </p:sp>
          <p:grpSp>
            <p:nvGrpSpPr>
              <p:cNvPr id="127127" name="Group 190"/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27131" name="Picture 19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7132" name="Freeform 19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3382 w 356"/>
                    <a:gd name="T3" fmla="*/ 3172 h 368"/>
                    <a:gd name="T4" fmla="*/ 51464 w 356"/>
                    <a:gd name="T5" fmla="*/ 66095 h 368"/>
                    <a:gd name="T6" fmla="*/ 11342 w 356"/>
                    <a:gd name="T7" fmla="*/ 8266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27128" name="Line 25"/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9" name="Line 25"/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0" name="Line 25"/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993" name="Freeform 2"/>
          <p:cNvSpPr>
            <a:spLocks/>
          </p:cNvSpPr>
          <p:nvPr/>
        </p:nvSpPr>
        <p:spPr bwMode="auto">
          <a:xfrm>
            <a:off x="2730500" y="5227638"/>
            <a:ext cx="2849563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Freeform 6"/>
          <p:cNvSpPr>
            <a:spLocks/>
          </p:cNvSpPr>
          <p:nvPr/>
        </p:nvSpPr>
        <p:spPr bwMode="auto">
          <a:xfrm>
            <a:off x="3368675" y="5530850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5" name="Group 7"/>
          <p:cNvGrpSpPr>
            <a:grpSpLocks/>
          </p:cNvGrpSpPr>
          <p:nvPr/>
        </p:nvGrpSpPr>
        <p:grpSpPr bwMode="auto">
          <a:xfrm>
            <a:off x="2874963" y="5705475"/>
            <a:ext cx="501650" cy="233363"/>
            <a:chOff x="3600" y="219"/>
            <a:chExt cx="360" cy="175"/>
          </a:xfrm>
        </p:grpSpPr>
        <p:sp>
          <p:nvSpPr>
            <p:cNvPr id="127107" name="Oval 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108" name="Line 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09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10" name="Rectangle 1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111" name="Oval 12"/>
            <p:cNvSpPr>
              <a:spLocks noChangeArrowheads="1"/>
            </p:cNvSpPr>
            <p:nvPr/>
          </p:nvSpPr>
          <p:spPr bwMode="auto">
            <a:xfrm>
              <a:off x="3603" y="219"/>
              <a:ext cx="354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112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1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8" name="Line 1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13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14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5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6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6" name="Group 21"/>
          <p:cNvGrpSpPr>
            <a:grpSpLocks/>
          </p:cNvGrpSpPr>
          <p:nvPr/>
        </p:nvGrpSpPr>
        <p:grpSpPr bwMode="auto">
          <a:xfrm>
            <a:off x="3227388" y="6343650"/>
            <a:ext cx="501650" cy="233363"/>
            <a:chOff x="3600" y="219"/>
            <a:chExt cx="360" cy="175"/>
          </a:xfrm>
        </p:grpSpPr>
        <p:sp>
          <p:nvSpPr>
            <p:cNvPr id="127094" name="Oval 22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95" name="Line 23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96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97" name="Rectangle 25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98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99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04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29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00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01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3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7" name="Group 35"/>
          <p:cNvGrpSpPr>
            <a:grpSpLocks/>
          </p:cNvGrpSpPr>
          <p:nvPr/>
        </p:nvGrpSpPr>
        <p:grpSpPr bwMode="auto">
          <a:xfrm>
            <a:off x="3902075" y="5400675"/>
            <a:ext cx="501650" cy="233363"/>
            <a:chOff x="3600" y="219"/>
            <a:chExt cx="360" cy="175"/>
          </a:xfrm>
        </p:grpSpPr>
        <p:sp>
          <p:nvSpPr>
            <p:cNvPr id="127081" name="Oval 36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82" name="Line 37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83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84" name="Rectangle 39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85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86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91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Line 43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3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87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88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9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8" name="Group 18"/>
          <p:cNvGrpSpPr>
            <a:grpSpLocks/>
          </p:cNvGrpSpPr>
          <p:nvPr/>
        </p:nvGrpSpPr>
        <p:grpSpPr bwMode="auto">
          <a:xfrm>
            <a:off x="3813175" y="6065838"/>
            <a:ext cx="500063" cy="233362"/>
            <a:chOff x="2269009" y="6392060"/>
            <a:chExt cx="500221" cy="233326"/>
          </a:xfrm>
        </p:grpSpPr>
        <p:sp>
          <p:nvSpPr>
            <p:cNvPr id="127068" name="Oval 50"/>
            <p:cNvSpPr>
              <a:spLocks noChangeArrowheads="1"/>
            </p:cNvSpPr>
            <p:nvPr/>
          </p:nvSpPr>
          <p:spPr bwMode="auto">
            <a:xfrm>
              <a:off x="2275957" y="6497390"/>
              <a:ext cx="493273" cy="1279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69" name="Line 51"/>
            <p:cNvSpPr>
              <a:spLocks noChangeShapeType="1"/>
            </p:cNvSpPr>
            <p:nvPr/>
          </p:nvSpPr>
          <p:spPr bwMode="auto">
            <a:xfrm>
              <a:off x="2275957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0" name="Line 52"/>
            <p:cNvSpPr>
              <a:spLocks noChangeShapeType="1"/>
            </p:cNvSpPr>
            <p:nvPr/>
          </p:nvSpPr>
          <p:spPr bwMode="auto">
            <a:xfrm>
              <a:off x="2769229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1" name="Rectangle 53"/>
            <p:cNvSpPr>
              <a:spLocks noChangeArrowheads="1"/>
            </p:cNvSpPr>
            <p:nvPr/>
          </p:nvSpPr>
          <p:spPr bwMode="auto">
            <a:xfrm>
              <a:off x="2275957" y="6485390"/>
              <a:ext cx="489104" cy="77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72" name="Oval 54"/>
            <p:cNvSpPr>
              <a:spLocks noChangeArrowheads="1"/>
            </p:cNvSpPr>
            <p:nvPr/>
          </p:nvSpPr>
          <p:spPr bwMode="auto">
            <a:xfrm>
              <a:off x="2269009" y="6392060"/>
              <a:ext cx="494662" cy="15066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73" name="Group 55"/>
            <p:cNvGrpSpPr>
              <a:grpSpLocks/>
            </p:cNvGrpSpPr>
            <p:nvPr/>
          </p:nvGrpSpPr>
          <p:grpSpPr bwMode="auto">
            <a:xfrm>
              <a:off x="2388506" y="6425391"/>
              <a:ext cx="245942" cy="86201"/>
              <a:chOff x="2848" y="848"/>
              <a:chExt cx="140" cy="96"/>
            </a:xfrm>
          </p:grpSpPr>
          <p:sp>
            <p:nvSpPr>
              <p:cNvPr id="127078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9" name="Line 57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74" name="Group 59"/>
            <p:cNvGrpSpPr>
              <a:grpSpLocks/>
            </p:cNvGrpSpPr>
            <p:nvPr/>
          </p:nvGrpSpPr>
          <p:grpSpPr bwMode="auto">
            <a:xfrm flipV="1">
              <a:off x="2388506" y="6424059"/>
              <a:ext cx="245942" cy="87997"/>
              <a:chOff x="2848" y="848"/>
              <a:chExt cx="140" cy="98"/>
            </a:xfrm>
          </p:grpSpPr>
          <p:sp>
            <p:nvSpPr>
              <p:cNvPr id="127075" name="Line 60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62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9" name="Group 63"/>
          <p:cNvGrpSpPr>
            <a:grpSpLocks/>
          </p:cNvGrpSpPr>
          <p:nvPr/>
        </p:nvGrpSpPr>
        <p:grpSpPr bwMode="auto">
          <a:xfrm>
            <a:off x="4459288" y="6362700"/>
            <a:ext cx="503237" cy="233363"/>
            <a:chOff x="3600" y="219"/>
            <a:chExt cx="360" cy="175"/>
          </a:xfrm>
        </p:grpSpPr>
        <p:sp>
          <p:nvSpPr>
            <p:cNvPr id="127055" name="Oval 64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56" name="Line 65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57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58" name="Rectangle 67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59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60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65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6" name="Line 71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7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61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2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3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4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000" name="Group 77"/>
          <p:cNvGrpSpPr>
            <a:grpSpLocks/>
          </p:cNvGrpSpPr>
          <p:nvPr/>
        </p:nvGrpSpPr>
        <p:grpSpPr bwMode="auto">
          <a:xfrm>
            <a:off x="4905375" y="5707063"/>
            <a:ext cx="501650" cy="233362"/>
            <a:chOff x="3600" y="219"/>
            <a:chExt cx="360" cy="175"/>
          </a:xfrm>
        </p:grpSpPr>
        <p:sp>
          <p:nvSpPr>
            <p:cNvPr id="127042" name="Oval 7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43" name="Line 7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4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5" name="Rectangle 8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46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47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52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3" name="Line 8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4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48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49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0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1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7001" name="Freeform 91"/>
          <p:cNvSpPr>
            <a:spLocks/>
          </p:cNvSpPr>
          <p:nvPr/>
        </p:nvSpPr>
        <p:spPr bwMode="auto">
          <a:xfrm>
            <a:off x="4410075" y="5524500"/>
            <a:ext cx="506413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Freeform 92"/>
          <p:cNvSpPr>
            <a:spLocks/>
          </p:cNvSpPr>
          <p:nvPr/>
        </p:nvSpPr>
        <p:spPr bwMode="auto">
          <a:xfrm>
            <a:off x="3344863" y="591661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Freeform 93"/>
          <p:cNvSpPr>
            <a:spLocks/>
          </p:cNvSpPr>
          <p:nvPr/>
        </p:nvSpPr>
        <p:spPr bwMode="auto">
          <a:xfrm>
            <a:off x="4292600" y="5892800"/>
            <a:ext cx="630238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Freeform 94"/>
          <p:cNvSpPr>
            <a:spLocks/>
          </p:cNvSpPr>
          <p:nvPr/>
        </p:nvSpPr>
        <p:spPr bwMode="auto">
          <a:xfrm>
            <a:off x="4960938" y="5946775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Freeform 95"/>
          <p:cNvSpPr>
            <a:spLocks/>
          </p:cNvSpPr>
          <p:nvPr/>
        </p:nvSpPr>
        <p:spPr bwMode="auto">
          <a:xfrm>
            <a:off x="3724275" y="6480175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Freeform 96"/>
          <p:cNvSpPr>
            <a:spLocks/>
          </p:cNvSpPr>
          <p:nvPr/>
        </p:nvSpPr>
        <p:spPr bwMode="auto">
          <a:xfrm>
            <a:off x="3187700" y="5940425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Freeform 7"/>
          <p:cNvSpPr>
            <a:spLocks/>
          </p:cNvSpPr>
          <p:nvPr/>
        </p:nvSpPr>
        <p:spPr bwMode="auto">
          <a:xfrm>
            <a:off x="2076450" y="4598988"/>
            <a:ext cx="5156200" cy="1509712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8047 h 1509215"/>
              <a:gd name="T4" fmla="*/ 1131015 w 5156094"/>
              <a:gd name="T5" fmla="*/ 1170389 h 1509215"/>
              <a:gd name="T6" fmla="*/ 1755021 w 5156094"/>
              <a:gd name="T7" fmla="*/ 1490285 h 1509215"/>
              <a:gd name="T8" fmla="*/ 2207298 w 5156094"/>
              <a:gd name="T9" fmla="*/ 1510706 h 1509215"/>
              <a:gd name="T10" fmla="*/ 2988945 w 5156094"/>
              <a:gd name="T11" fmla="*/ 1198737 h 1509215"/>
              <a:gd name="T12" fmla="*/ 3391674 w 5156094"/>
              <a:gd name="T13" fmla="*/ 1210330 h 1509215"/>
              <a:gd name="T14" fmla="*/ 5156412 w 5156094"/>
              <a:gd name="T15" fmla="*/ 1199641 h 1509215"/>
              <a:gd name="T16" fmla="*/ 5126696 w 5156094"/>
              <a:gd name="T17" fmla="*/ 64147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56094" h="1509215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130946" y="1169234"/>
                </a:lnTo>
                <a:lnTo>
                  <a:pt x="1754913" y="1488814"/>
                </a:lnTo>
                <a:lnTo>
                  <a:pt x="2207163" y="1509215"/>
                </a:lnTo>
                <a:lnTo>
                  <a:pt x="2988762" y="1197554"/>
                </a:lnTo>
                <a:lnTo>
                  <a:pt x="3391464" y="1209136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01775" y="5843588"/>
            <a:ext cx="1493838" cy="307975"/>
            <a:chOff x="1502428" y="5844331"/>
            <a:chExt cx="1493249" cy="307777"/>
          </a:xfrm>
        </p:grpSpPr>
        <p:grpSp>
          <p:nvGrpSpPr>
            <p:cNvPr id="127034" name="Group 274"/>
            <p:cNvGrpSpPr>
              <a:grpSpLocks/>
            </p:cNvGrpSpPr>
            <p:nvPr/>
          </p:nvGrpSpPr>
          <p:grpSpPr bwMode="auto">
            <a:xfrm>
              <a:off x="1502428" y="5844331"/>
              <a:ext cx="1493249" cy="307777"/>
              <a:chOff x="3621632" y="5775938"/>
              <a:chExt cx="1493249" cy="307777"/>
            </a:xfrm>
          </p:grpSpPr>
          <p:grpSp>
            <p:nvGrpSpPr>
              <p:cNvPr id="127036" name="Group 275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78" name="Rectangle 277"/>
                <p:cNvSpPr/>
                <p:nvPr/>
              </p:nvSpPr>
              <p:spPr>
                <a:xfrm>
                  <a:off x="-2903722" y="4135317"/>
                  <a:ext cx="1151258" cy="341655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-2968093" y="4221426"/>
                  <a:ext cx="1148783" cy="34443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-2975522" y="4129762"/>
                  <a:ext cx="1223057" cy="94441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 rot="21211447" flipV="1">
                  <a:off x="-1853972" y="4146428"/>
                  <a:ext cx="136170" cy="433318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27037" name="TextBox 276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ECN=</a:t>
                </a:r>
                <a:r>
                  <a:rPr lang="en-US" altLang="en-US" sz="1400">
                    <a:solidFill>
                      <a:srgbClr val="FFFFFF"/>
                    </a:solidFill>
                  </a:rPr>
                  <a:t>00</a:t>
                </a:r>
              </a:p>
            </p:txBody>
          </p:sp>
        </p:grpSp>
        <p:cxnSp>
          <p:nvCxnSpPr>
            <p:cNvPr id="127035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150568" y="6133267"/>
              <a:ext cx="612066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621088" y="5775325"/>
            <a:ext cx="1493837" cy="358775"/>
            <a:chOff x="3621632" y="5775938"/>
            <a:chExt cx="1493249" cy="357723"/>
          </a:xfrm>
        </p:grpSpPr>
        <p:grpSp>
          <p:nvGrpSpPr>
            <p:cNvPr id="127026" name="Group 13"/>
            <p:cNvGrpSpPr>
              <a:grpSpLocks/>
            </p:cNvGrpSpPr>
            <p:nvPr/>
          </p:nvGrpSpPr>
          <p:grpSpPr bwMode="auto">
            <a:xfrm>
              <a:off x="3621632" y="5775938"/>
              <a:ext cx="1493249" cy="307777"/>
              <a:chOff x="3621632" y="5775938"/>
              <a:chExt cx="1493249" cy="307777"/>
            </a:xfrm>
          </p:grpSpPr>
          <p:grpSp>
            <p:nvGrpSpPr>
              <p:cNvPr id="127028" name="Group 11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68" name="Rectangle 267"/>
                <p:cNvSpPr/>
                <p:nvPr/>
              </p:nvSpPr>
              <p:spPr>
                <a:xfrm>
                  <a:off x="-2903723" y="4135274"/>
                  <a:ext cx="1151259" cy="34087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-2968095" y="4221184"/>
                  <a:ext cx="1148783" cy="34364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-2975522" y="4129732"/>
                  <a:ext cx="1223057" cy="94225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 rot="21211447" flipV="1">
                  <a:off x="-1853974" y="4146360"/>
                  <a:ext cx="136171" cy="432326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27029" name="TextBox 12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ECN=</a:t>
                </a:r>
                <a:r>
                  <a:rPr lang="en-US" altLang="en-US" sz="1400">
                    <a:solidFill>
                      <a:srgbClr val="FF0000"/>
                    </a:solidFill>
                  </a:rPr>
                  <a:t>11</a:t>
                </a:r>
              </a:p>
            </p:txBody>
          </p:sp>
        </p:grpSp>
        <p:cxnSp>
          <p:nvCxnSpPr>
            <p:cNvPr id="127027" name="Straight Arrow Connector 286"/>
            <p:cNvCxnSpPr>
              <a:cxnSpLocks noChangeShapeType="1"/>
            </p:cNvCxnSpPr>
            <p:nvPr/>
          </p:nvCxnSpPr>
          <p:spPr bwMode="auto">
            <a:xfrm flipV="1">
              <a:off x="4483694" y="5949896"/>
              <a:ext cx="457353" cy="18376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333625" y="4533900"/>
            <a:ext cx="3983038" cy="379413"/>
            <a:chOff x="2334273" y="4534486"/>
            <a:chExt cx="3981995" cy="378689"/>
          </a:xfrm>
        </p:grpSpPr>
        <p:grpSp>
          <p:nvGrpSpPr>
            <p:cNvPr id="127018" name="Group 27"/>
            <p:cNvGrpSpPr>
              <a:grpSpLocks/>
            </p:cNvGrpSpPr>
            <p:nvPr/>
          </p:nvGrpSpPr>
          <p:grpSpPr bwMode="auto">
            <a:xfrm>
              <a:off x="3508876" y="4534486"/>
              <a:ext cx="1493249" cy="307777"/>
              <a:chOff x="3508876" y="4414358"/>
              <a:chExt cx="1493249" cy="307777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3907074" y="4428619"/>
                <a:ext cx="736407" cy="19489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022" name="Rectangle 298"/>
              <p:cNvSpPr>
                <a:spLocks noChangeArrowheads="1"/>
              </p:cNvSpPr>
              <p:nvPr/>
            </p:nvSpPr>
            <p:spPr bwMode="auto">
              <a:xfrm>
                <a:off x="3863891" y="4478563"/>
                <a:ext cx="737073" cy="1960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90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023" name="Freeform 299"/>
              <p:cNvSpPr>
                <a:spLocks/>
              </p:cNvSpPr>
              <p:nvPr/>
            </p:nvSpPr>
            <p:spPr bwMode="auto">
              <a:xfrm>
                <a:off x="3859775" y="4425511"/>
                <a:ext cx="783947" cy="53534"/>
              </a:xfrm>
              <a:custGeom>
                <a:avLst/>
                <a:gdLst>
                  <a:gd name="T0" fmla="*/ 0 w 1223105"/>
                  <a:gd name="T1" fmla="*/ 9475 h 93730"/>
                  <a:gd name="T2" fmla="*/ 11863 w 1223105"/>
                  <a:gd name="T3" fmla="*/ 0 h 93730"/>
                  <a:gd name="T4" fmla="*/ 206422 w 1223105"/>
                  <a:gd name="T5" fmla="*/ 499 h 93730"/>
                  <a:gd name="T6" fmla="*/ 192977 w 1223105"/>
                  <a:gd name="T7" fmla="*/ 9975 h 93730"/>
                  <a:gd name="T8" fmla="*/ 0 w 1223105"/>
                  <a:gd name="T9" fmla="*/ 9475 h 93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3105" h="93730">
                    <a:moveTo>
                      <a:pt x="0" y="89042"/>
                    </a:moveTo>
                    <a:lnTo>
                      <a:pt x="70293" y="0"/>
                    </a:lnTo>
                    <a:lnTo>
                      <a:pt x="1223105" y="4687"/>
                    </a:lnTo>
                    <a:lnTo>
                      <a:pt x="1143439" y="93730"/>
                    </a:lnTo>
                    <a:lnTo>
                      <a:pt x="0" y="8904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4" name="Freeform 300"/>
              <p:cNvSpPr>
                <a:spLocks/>
              </p:cNvSpPr>
              <p:nvPr/>
            </p:nvSpPr>
            <p:spPr bwMode="auto">
              <a:xfrm rot="21211447" flipV="1">
                <a:off x="4579084" y="4434448"/>
                <a:ext cx="87388" cy="248479"/>
              </a:xfrm>
              <a:custGeom>
                <a:avLst/>
                <a:gdLst>
                  <a:gd name="T0" fmla="*/ 6079 w 136342"/>
                  <a:gd name="T1" fmla="*/ 4406 h 891908"/>
                  <a:gd name="T2" fmla="*/ 0 w 136342"/>
                  <a:gd name="T3" fmla="*/ 0 h 891908"/>
                  <a:gd name="T4" fmla="*/ 17030 w 136342"/>
                  <a:gd name="T5" fmla="*/ 1037 h 891908"/>
                  <a:gd name="T6" fmla="*/ 23010 w 136342"/>
                  <a:gd name="T7" fmla="*/ 5373 h 891908"/>
                  <a:gd name="T8" fmla="*/ 6079 w 136342"/>
                  <a:gd name="T9" fmla="*/ 4406 h 891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42" h="891908">
                    <a:moveTo>
                      <a:pt x="36019" y="731496"/>
                    </a:moveTo>
                    <a:lnTo>
                      <a:pt x="0" y="1"/>
                    </a:lnTo>
                    <a:lnTo>
                      <a:pt x="100909" y="172120"/>
                    </a:lnTo>
                    <a:lnTo>
                      <a:pt x="136342" y="891907"/>
                    </a:lnTo>
                    <a:lnTo>
                      <a:pt x="36019" y="73149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5" name="TextBox 296"/>
              <p:cNvSpPr txBox="1">
                <a:spLocks noChangeArrowheads="1"/>
              </p:cNvSpPr>
              <p:nvPr/>
            </p:nvSpPr>
            <p:spPr bwMode="auto">
              <a:xfrm>
                <a:off x="3508876" y="441435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ECE=</a:t>
                </a:r>
                <a:r>
                  <a:rPr lang="en-US" alt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cxnSp>
          <p:nvCxnSpPr>
            <p:cNvPr id="127019" name="Straight Arrow Connector 294"/>
            <p:cNvCxnSpPr>
              <a:cxnSpLocks noChangeShapeType="1"/>
            </p:cNvCxnSpPr>
            <p:nvPr/>
          </p:nvCxnSpPr>
          <p:spPr bwMode="auto">
            <a:xfrm flipH="1" flipV="1">
              <a:off x="3801047" y="4905427"/>
              <a:ext cx="697737" cy="774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020" name="Straight Arrow Connector 25"/>
            <p:cNvCxnSpPr>
              <a:cxnSpLocks noChangeShapeType="1"/>
            </p:cNvCxnSpPr>
            <p:nvPr/>
          </p:nvCxnSpPr>
          <p:spPr bwMode="auto">
            <a:xfrm flipH="1">
              <a:off x="2334273" y="4839428"/>
              <a:ext cx="3981995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901700" y="6161088"/>
            <a:ext cx="1160463" cy="461962"/>
            <a:chOff x="902416" y="6160831"/>
            <a:chExt cx="1160369" cy="462226"/>
          </a:xfrm>
        </p:grpSpPr>
        <p:sp>
          <p:nvSpPr>
            <p:cNvPr id="127016" name="TextBox 29"/>
            <p:cNvSpPr txBox="1">
              <a:spLocks noChangeArrowheads="1"/>
            </p:cNvSpPr>
            <p:nvPr/>
          </p:nvSpPr>
          <p:spPr bwMode="auto">
            <a:xfrm>
              <a:off x="902416" y="6315280"/>
              <a:ext cx="1160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IP datagram</a:t>
              </a:r>
            </a:p>
          </p:txBody>
        </p:sp>
        <p:cxnSp>
          <p:nvCxnSpPr>
            <p:cNvPr id="127017" name="Straight Connector 31"/>
            <p:cNvCxnSpPr>
              <a:cxnSpLocks noChangeShapeType="1"/>
            </p:cNvCxnSpPr>
            <p:nvPr/>
          </p:nvCxnSpPr>
          <p:spPr bwMode="auto">
            <a:xfrm flipH="1">
              <a:off x="1785033" y="6160831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32313" y="3995738"/>
            <a:ext cx="1620837" cy="515937"/>
            <a:chOff x="4531899" y="3996483"/>
            <a:chExt cx="1620957" cy="514832"/>
          </a:xfrm>
        </p:grpSpPr>
        <p:sp>
          <p:nvSpPr>
            <p:cNvPr id="127014" name="TextBox 312"/>
            <p:cNvSpPr txBox="1">
              <a:spLocks noChangeArrowheads="1"/>
            </p:cNvSpPr>
            <p:nvPr/>
          </p:nvSpPr>
          <p:spPr bwMode="auto">
            <a:xfrm>
              <a:off x="4531899" y="3996483"/>
              <a:ext cx="1620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TCP ACK segment</a:t>
              </a:r>
            </a:p>
          </p:txBody>
        </p:sp>
        <p:cxnSp>
          <p:nvCxnSpPr>
            <p:cNvPr id="127015" name="Straight Connector 313"/>
            <p:cNvCxnSpPr>
              <a:cxnSpLocks noChangeShapeType="1"/>
            </p:cNvCxnSpPr>
            <p:nvPr/>
          </p:nvCxnSpPr>
          <p:spPr bwMode="auto">
            <a:xfrm flipH="1">
              <a:off x="4632144" y="4271060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8C431F9-98D1-423F-A58F-9357F26CBF01}" type="slidenum">
              <a:rPr lang="en-US" altLang="en-US" sz="1200"/>
              <a:pPr/>
              <a:t>108</a:t>
            </a:fld>
            <a:endParaRPr lang="en-US" altLang="en-US" sz="1200"/>
          </a:p>
        </p:txBody>
      </p:sp>
      <p:pic>
        <p:nvPicPr>
          <p:cNvPr id="128003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048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88913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3: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multiplexing, </a:t>
            </a:r>
            <a:r>
              <a:rPr lang="en-US" sz="2800" dirty="0" err="1"/>
              <a:t>demultiplexing</a:t>
            </a:r>
            <a:endParaRPr lang="en-US" sz="2800" dirty="0"/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congestion control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instantiation, implementation in the Internet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UDP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TCP</a:t>
            </a:r>
          </a:p>
        </p:txBody>
      </p:sp>
      <p:sp>
        <p:nvSpPr>
          <p:cNvPr id="1126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78463" y="1839913"/>
            <a:ext cx="3333750" cy="4321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next:</a:t>
            </a:r>
            <a:endParaRPr lang="en-US" altLang="en-US" dirty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leaving the network “</a:t>
            </a:r>
            <a:r>
              <a:rPr lang="en-US" altLang="ja-JP" dirty="0">
                <a:ea typeface="ＭＳ Ｐゴシック" charset="-128"/>
              </a:rPr>
              <a:t>edge” (application, transport layers)</a:t>
            </a:r>
          </a:p>
          <a:p>
            <a:r>
              <a:rPr lang="en-US" altLang="en-US" dirty="0">
                <a:ea typeface="ＭＳ Ｐゴシック" charset="-128"/>
              </a:rPr>
              <a:t>into the network “</a:t>
            </a:r>
            <a:r>
              <a:rPr lang="en-US" altLang="ja-JP" dirty="0">
                <a:ea typeface="ＭＳ Ｐゴシック" charset="-128"/>
              </a:rPr>
              <a:t>core”</a:t>
            </a:r>
          </a:p>
          <a:p>
            <a:r>
              <a:rPr lang="en-US" altLang="en-US" dirty="0">
                <a:ea typeface="ＭＳ Ｐゴシック" charset="-128"/>
              </a:rPr>
              <a:t>two network layer chapters: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control plane</a:t>
            </a:r>
          </a:p>
          <a:p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131E1DC-7C13-4575-B2CC-AB61BDDFD6A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pic>
        <p:nvPicPr>
          <p:cNvPr id="25603" name="Picture 21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Connectionless demux: 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870200" y="1320800"/>
            <a:ext cx="3211513" cy="725488"/>
          </a:xfrm>
        </p:spPr>
        <p:txBody>
          <a:bodyPr/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cs typeface="+mn-cs"/>
              </a:rPr>
              <a:t>DatagramSocket serverSocket = new DatagramSocket</a:t>
            </a: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cs typeface="+mn-cs"/>
              </a:rPr>
              <a:t> 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cs typeface="+mn-cs"/>
              </a:rPr>
              <a:t>6428</a:t>
            </a:r>
            <a:r>
              <a:rPr lang="en-US" sz="2000" b="1">
                <a:latin typeface="Courier New" charset="0"/>
                <a:cs typeface="+mn-cs"/>
              </a:rPr>
              <a:t>);</a:t>
            </a:r>
          </a:p>
          <a:p>
            <a:pPr marL="173038" indent="-173038">
              <a:buFont typeface="Wingdings" charset="2"/>
              <a:buChar char="§"/>
              <a:defRPr/>
            </a:pPr>
            <a:endParaRPr lang="en-US" sz="4000">
              <a:cs typeface="+mn-cs"/>
            </a:endParaRPr>
          </a:p>
        </p:txBody>
      </p:sp>
      <p:sp>
        <p:nvSpPr>
          <p:cNvPr id="25606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09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10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12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16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17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18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1284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11390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1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2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3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28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29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25630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11386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7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8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9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34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35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36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38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42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43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44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1310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5646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11382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3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4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5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1137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11376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7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8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11373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4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5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port: ?</a:t>
              </a:r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11370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1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2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port: ?</a:t>
              </a:r>
            </a:p>
          </p:txBody>
        </p:sp>
      </p:grpSp>
      <p:grpSp>
        <p:nvGrpSpPr>
          <p:cNvPr id="25666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5703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4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7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5701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2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8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5669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1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4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64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5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0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6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62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3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2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3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9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60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1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5680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81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8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59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7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3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6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4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5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356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7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DB9BAA-EBA1-4BE3-AEB4-A713F5160CEA}"/>
                  </a:ext>
                </a:extLst>
              </p14:cNvPr>
              <p14:cNvContentPartPr/>
              <p14:nvPr/>
            </p14:nvContentPartPr>
            <p14:xfrm>
              <a:off x="4241520" y="2134080"/>
              <a:ext cx="4706280" cy="465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DB9BAA-EBA1-4BE3-AEB4-A713F5160C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2160" y="2124720"/>
                <a:ext cx="4725000" cy="467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B5EF0781-3A3E-4894-8E20-2F0EA0A5B514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Connection-oriented demux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TCP socket identified by 4-tuple: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source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source port number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dest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dest port number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demux: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587500"/>
            <a:ext cx="41148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server host may support many simultaneous TCP sockets: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each socket identified by its own 4-tuple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e.g. Web servers have different sockets for each connecting client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non-persistent HTTP will have different socket for each request</a:t>
            </a:r>
          </a:p>
        </p:txBody>
      </p:sp>
      <p:pic>
        <p:nvPicPr>
          <p:cNvPr id="26630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842259A-DF9F-4A84-A7CE-986AC12EB18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pic>
        <p:nvPicPr>
          <p:cNvPr id="27651" name="Picture 159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Connection-oriented demux: example</a:t>
            </a: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5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6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6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7667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3451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2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3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4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766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6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7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13339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7675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76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77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78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79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80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7681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47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7683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84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3448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9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0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27685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3445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6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7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1335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A</a:t>
            </a:r>
          </a:p>
        </p:txBody>
      </p:sp>
      <p:sp>
        <p:nvSpPr>
          <p:cNvPr id="1335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C</a:t>
            </a:r>
          </a:p>
        </p:txBody>
      </p:sp>
      <p:sp>
        <p:nvSpPr>
          <p:cNvPr id="1335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90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5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693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3441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2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3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4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59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360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27696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437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8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9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0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697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3433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4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5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6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3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4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5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6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702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3429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0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1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2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03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342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7705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6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7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708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3422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3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4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27709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3419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0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1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/>
                <a:t>source </a:t>
              </a:r>
              <a:r>
                <a:rPr lang="en-US" sz="1400" dirty="0" err="1"/>
                <a:t>IP,port</a:t>
              </a:r>
              <a:r>
                <a:rPr lang="en-US" sz="1400" dirty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/>
                <a:t>dest</a:t>
              </a:r>
              <a:r>
                <a:rPr lang="en-US" sz="1400" dirty="0"/>
                <a:t> </a:t>
              </a:r>
              <a:r>
                <a:rPr lang="en-US" sz="1400" dirty="0" err="1"/>
                <a:t>IP,port</a:t>
              </a:r>
              <a:r>
                <a:rPr lang="en-US" sz="1400" dirty="0"/>
                <a:t>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three segments, all destined to IP address: B,</a:t>
            </a:r>
          </a:p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 dest port: 80 are demultiplexed to </a:t>
            </a:r>
            <a:r>
              <a:rPr lang="en-US" i="1">
                <a:solidFill>
                  <a:srgbClr val="CC0000"/>
                </a:solidFill>
              </a:rPr>
              <a:t>different </a:t>
            </a:r>
            <a:r>
              <a:rPr lang="en-US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79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server: IP address B</a:t>
            </a:r>
          </a:p>
        </p:txBody>
      </p:sp>
      <p:grpSp>
        <p:nvGrpSpPr>
          <p:cNvPr id="27715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7722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24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7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17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8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3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9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415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6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5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396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32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413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4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7733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34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411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2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400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6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9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6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7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8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9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10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16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7720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1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7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7718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9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B0BC2D-6F5E-4F7E-A434-E981F80E911E}"/>
                  </a:ext>
                </a:extLst>
              </p14:cNvPr>
              <p14:cNvContentPartPr/>
              <p14:nvPr/>
            </p14:nvContentPartPr>
            <p14:xfrm>
              <a:off x="2732400" y="1267920"/>
              <a:ext cx="4929480" cy="5099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B0BC2D-6F5E-4F7E-A434-E981F80E91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3040" y="1258560"/>
                <a:ext cx="4948200" cy="511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88D3F58-3346-42CA-972B-66DF844BB14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Connection-oriented demux: example</a:t>
            </a: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79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80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682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686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688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8690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4471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2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3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4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8691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3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696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697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8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700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701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702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703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69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8705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6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446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28707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4465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6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7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14373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A</a:t>
            </a:r>
          </a:p>
        </p:txBody>
      </p:sp>
      <p:sp>
        <p:nvSpPr>
          <p:cNvPr id="14374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C</a:t>
            </a:r>
          </a:p>
        </p:txBody>
      </p:sp>
      <p:sp>
        <p:nvSpPr>
          <p:cNvPr id="14375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server: IP address B</a:t>
            </a:r>
          </a:p>
        </p:txBody>
      </p:sp>
      <p:sp>
        <p:nvSpPr>
          <p:cNvPr id="14376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77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713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79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0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716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4461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2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3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4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7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4457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8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9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0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8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453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4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5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6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84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5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6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7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723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4449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0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1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2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24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4445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6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7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8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90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8726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7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8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8729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4442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3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4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28730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4439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0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1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/>
                <a:t>source </a:t>
              </a:r>
              <a:r>
                <a:rPr lang="en-US" sz="1400" dirty="0" err="1"/>
                <a:t>IP,port</a:t>
              </a:r>
              <a:r>
                <a:rPr lang="en-US" sz="1400" dirty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/>
                <a:t>dest</a:t>
              </a:r>
              <a:r>
                <a:rPr lang="en-US" sz="1400" dirty="0"/>
                <a:t> </a:t>
              </a:r>
              <a:r>
                <a:rPr lang="en-US" sz="1400" dirty="0" err="1"/>
                <a:t>IP,port</a:t>
              </a:r>
              <a:r>
                <a:rPr lang="en-US" sz="1400" dirty="0"/>
                <a:t>: B,80</a:t>
              </a:r>
            </a:p>
          </p:txBody>
        </p:sp>
      </p:grpSp>
      <p:sp>
        <p:nvSpPr>
          <p:cNvPr id="14396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4397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14398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28734" name="Picture 103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35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8772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3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6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8770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1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7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8738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40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3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433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4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09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5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431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2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1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12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8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29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0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8749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50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427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28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6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2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5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2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3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4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25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6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63212D3-4F10-4A88-BD91-16D783C2A25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29702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B51522A0-B9C2-4EA8-9E05-79C659F166F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pic>
        <p:nvPicPr>
          <p:cNvPr id="30723" name="Picture 1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UDP: User Datagram Protocol </a:t>
            </a:r>
            <a:r>
              <a:rPr lang="en-US" sz="3200">
                <a:cs typeface="+mj-cs"/>
              </a:rPr>
              <a:t>[RFC 768]</a:t>
            </a:r>
            <a:endParaRPr lang="en-US"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25563"/>
            <a:ext cx="3810000" cy="4648200"/>
          </a:xfrm>
        </p:spPr>
        <p:txBody>
          <a:bodyPr/>
          <a:lstStyle/>
          <a:p>
            <a:r>
              <a:rPr lang="en-US" altLang="ja-JP" sz="2400" dirty="0">
                <a:ea typeface="ＭＳ Ｐゴシック" charset="-128"/>
              </a:rPr>
              <a:t>“no frills,” “bare bones” Internet transport protocol</a:t>
            </a:r>
          </a:p>
          <a:p>
            <a:r>
              <a:rPr lang="en-US" altLang="ja-JP" sz="2400" dirty="0">
                <a:ea typeface="ＭＳ Ｐゴシック" charset="-128"/>
              </a:rPr>
              <a:t>“best effort” service; UDP segments may be: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lost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delivered to app out of order</a:t>
            </a:r>
          </a:p>
          <a:p>
            <a:r>
              <a:rPr lang="en-US" altLang="en-US" sz="2400" i="1" dirty="0">
                <a:solidFill>
                  <a:srgbClr val="CC0000"/>
                </a:solidFill>
                <a:ea typeface="ＭＳ Ｐゴシック" charset="-128"/>
              </a:rPr>
              <a:t>connectionless:</a:t>
            </a:r>
            <a:endParaRPr lang="en-US" altLang="en-US" dirty="0">
              <a:solidFill>
                <a:srgbClr val="CC0000"/>
              </a:solidFill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no handshaking between </a:t>
            </a:r>
            <a:r>
              <a:rPr lang="en-US" altLang="en-US" dirty="0" err="1">
                <a:ea typeface="ＭＳ Ｐゴシック" charset="-128"/>
              </a:rPr>
              <a:t>UDP</a:t>
            </a:r>
            <a:r>
              <a:rPr lang="en-US" altLang="en-US" dirty="0">
                <a:ea typeface="ＭＳ Ｐゴシック" charset="-128"/>
              </a:rPr>
              <a:t> sender, receiver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each </a:t>
            </a:r>
            <a:r>
              <a:rPr lang="en-US" altLang="en-US" dirty="0" err="1">
                <a:ea typeface="ＭＳ Ｐゴシック" charset="-128"/>
              </a:rPr>
              <a:t>UDP</a:t>
            </a:r>
            <a:r>
              <a:rPr lang="en-US" altLang="en-US" dirty="0">
                <a:ea typeface="ＭＳ Ｐゴシック" charset="-128"/>
              </a:rPr>
              <a:t> segment handled independently of others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745038" y="1271588"/>
            <a:ext cx="405288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UDP use: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streaming multimedia apps (loss tolerant, rate-sensitive)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DNS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SNMP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reliable transfer over UDP: 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add reliability at application layer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application-specific error recovery!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F3CB10-B8FA-4118-999E-876B4A137B00}"/>
                  </a:ext>
                </a:extLst>
              </p14:cNvPr>
              <p14:cNvContentPartPr/>
              <p14:nvPr/>
            </p14:nvContentPartPr>
            <p14:xfrm>
              <a:off x="4411440" y="4080960"/>
              <a:ext cx="3857760" cy="232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F3CB10-B8FA-4118-999E-876B4A137B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2080" y="4071600"/>
                <a:ext cx="3876480" cy="234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17C8FBD-4B88-4628-B269-2FFFC1C3A17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pic>
        <p:nvPicPr>
          <p:cNvPr id="31747" name="Picture 3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UDP: segment header</a:t>
            </a:r>
            <a:endParaRPr lang="en-US">
              <a:cs typeface="+mj-cs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source port #</a:t>
            </a:r>
            <a:endParaRPr lang="en-US" sz="240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dest port #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32 bits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application</a:t>
            </a:r>
          </a:p>
          <a:p>
            <a:pPr>
              <a:defRPr/>
            </a:pPr>
            <a:r>
              <a:rPr lang="en-US" sz="2000"/>
              <a:t>data </a:t>
            </a:r>
          </a:p>
          <a:p>
            <a:pPr>
              <a:defRPr/>
            </a:pPr>
            <a:r>
              <a:rPr lang="en-US" sz="2000"/>
              <a:t>(payload)</a:t>
            </a:r>
            <a:endParaRPr lang="en-US" sz="2400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UDP segment format</a:t>
            </a:r>
            <a:endParaRPr lang="en-US" sz="2400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length</a:t>
            </a:r>
            <a:endParaRPr lang="en-US" sz="2400"/>
          </a:p>
        </p:txBody>
      </p:sp>
      <p:sp>
        <p:nvSpPr>
          <p:cNvPr id="17428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checksum</a:t>
            </a:r>
            <a:endParaRPr lang="en-US" sz="2400"/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length, in bytes of UDP segment, including header</a:t>
            </a:r>
            <a:endParaRPr lang="en-US" sz="2400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1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no connection establishment (which can add delay)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simple: no connection state at sender, receiver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small header size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no congestion control: UDP can blast away as fast as desired</a:t>
            </a: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4935538" y="2643188"/>
            <a:ext cx="31305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914F515-040A-480C-8B24-92C80811BD2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UDP checksum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57463"/>
            <a:ext cx="3657600" cy="349567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sender: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treat segment contents, including header fields,  as sequence of 16-bit integers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checksum: addition (one’</a:t>
            </a:r>
            <a:r>
              <a:rPr lang="en-US" altLang="ja-JP" sz="2400" dirty="0">
                <a:ea typeface="ＭＳ Ｐゴシック" charset="-128"/>
              </a:rPr>
              <a:t>s complement sum) of segment contents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sender puts complement of checksum value into </a:t>
            </a:r>
            <a:r>
              <a:rPr lang="en-US" altLang="en-US" sz="2400" dirty="0" err="1">
                <a:ea typeface="ＭＳ Ｐゴシック" charset="-128"/>
              </a:rPr>
              <a:t>UDP</a:t>
            </a:r>
            <a:r>
              <a:rPr lang="en-US" altLang="en-US" sz="2400" dirty="0">
                <a:ea typeface="ＭＳ Ｐゴシック" charset="-128"/>
              </a:rPr>
              <a:t> checksum field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receiver:</a:t>
            </a:r>
          </a:p>
          <a:p>
            <a:r>
              <a:rPr lang="en-US" altLang="en-US" sz="2400" dirty="0">
                <a:ea typeface="ＭＳ Ｐゴシック" charset="-128"/>
              </a:rPr>
              <a:t>compute checksum of received segment</a:t>
            </a:r>
          </a:p>
          <a:p>
            <a:r>
              <a:rPr lang="en-US" altLang="en-US" sz="2400" dirty="0">
                <a:ea typeface="ＭＳ Ｐゴシック" charset="-128"/>
              </a:rPr>
              <a:t>check if computed checksum equals checksum field value: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NO—error detected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YES—no error detected. </a:t>
            </a:r>
            <a:r>
              <a:rPr lang="en-US" altLang="en-US" i="1" dirty="0">
                <a:ea typeface="ＭＳ Ｐゴシック" charset="-128"/>
              </a:rPr>
              <a:t>But maybe errors nonetheless?</a:t>
            </a:r>
            <a:r>
              <a:rPr lang="en-US" altLang="en-US" dirty="0">
                <a:ea typeface="ＭＳ Ｐゴシック" charset="-128"/>
              </a:rPr>
              <a:t> More later ….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695325" y="1512888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Goal:</a:t>
            </a:r>
            <a:r>
              <a:rPr lang="en-US" altLang="en-US" sz="2800" dirty="0">
                <a:latin typeface="Gill Sans MT" pitchFamily="34" charset="0"/>
              </a:rPr>
              <a:t> detect “</a:t>
            </a:r>
            <a:r>
              <a:rPr lang="en-US" altLang="ja-JP" sz="2800" dirty="0">
                <a:latin typeface="Gill Sans MT" pitchFamily="34" charset="0"/>
              </a:rPr>
              <a:t>errors” (e.g., flipped bits) in transmitted segment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800" dirty="0">
              <a:latin typeface="Gill Sans MT" pitchFamily="34" charset="0"/>
            </a:endParaRPr>
          </a:p>
        </p:txBody>
      </p:sp>
      <p:pic>
        <p:nvPicPr>
          <p:cNvPr id="32775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27113"/>
            <a:ext cx="38385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792" y="6339155"/>
            <a:ext cx="5151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Note: This is a primitive and lousy way to detect errors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F43EEA-70DF-4B39-8BD0-6A0665AAD8FA}"/>
                  </a:ext>
                </a:extLst>
              </p14:cNvPr>
              <p14:cNvContentPartPr/>
              <p14:nvPr/>
            </p14:nvContentPartPr>
            <p14:xfrm>
              <a:off x="267840" y="2062800"/>
              <a:ext cx="8304840" cy="460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F43EEA-70DF-4B39-8BD0-6A0665AAD8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480" y="2053440"/>
                <a:ext cx="8323560" cy="462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24AB4DB3-02EC-484D-9741-B89C50A09209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pic>
        <p:nvPicPr>
          <p:cNvPr id="33795" name="Picture 1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493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30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Internet checksum: example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7772400" cy="2743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example: add two 16-bit integers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1860550" y="2190750"/>
            <a:ext cx="64008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1  1  1  0  0  1  1  0  0  1  1  0  0  1  1  0</a:t>
            </a:r>
          </a:p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  <a:defRPr/>
            </a:pPr>
            <a:endParaRPr lang="en-US" sz="2000" b="1">
              <a:latin typeface="Comic Sans MS" charset="0"/>
            </a:endParaRPr>
          </a:p>
          <a:p>
            <a:pPr algn="l">
              <a:defRPr/>
            </a:pPr>
            <a:r>
              <a:rPr lang="en-US" sz="2000" b="1">
                <a:latin typeface="Comic Sans MS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  <a:defRPr/>
            </a:pPr>
            <a:endParaRPr lang="en-US" sz="2000" b="1">
              <a:latin typeface="Comic Sans MS" charset="0"/>
            </a:endParaRPr>
          </a:p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1  0  1  1  1  0  1  1  1  0  1  1  1  1  0  0</a:t>
            </a:r>
          </a:p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0  1  0  0  0  1  0  0  0  1  0  0  0  0  1  1</a:t>
            </a:r>
            <a:endParaRPr lang="en-US" sz="2400" b="1">
              <a:latin typeface="Comic Sans MS" charset="0"/>
            </a:endParaRPr>
          </a:p>
        </p:txBody>
      </p:sp>
      <p:sp>
        <p:nvSpPr>
          <p:cNvPr id="19464" name="Line 5"/>
          <p:cNvSpPr>
            <a:spLocks noChangeShapeType="1"/>
          </p:cNvSpPr>
          <p:nvPr/>
        </p:nvSpPr>
        <p:spPr bwMode="auto">
          <a:xfrm flipH="1">
            <a:off x="1784350" y="30178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465" name="Oval 6"/>
          <p:cNvSpPr>
            <a:spLocks noChangeArrowheads="1"/>
          </p:cNvSpPr>
          <p:nvPr/>
        </p:nvSpPr>
        <p:spPr bwMode="auto">
          <a:xfrm>
            <a:off x="1860550" y="31940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260350" y="3149600"/>
            <a:ext cx="154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wraparound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1169988" y="3757613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sum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487363" y="4110038"/>
            <a:ext cx="1319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checksum</a:t>
            </a:r>
          </a:p>
        </p:txBody>
      </p:sp>
      <p:sp>
        <p:nvSpPr>
          <p:cNvPr id="19469" name="Line 10"/>
          <p:cNvSpPr>
            <a:spLocks noChangeShapeType="1"/>
          </p:cNvSpPr>
          <p:nvPr/>
        </p:nvSpPr>
        <p:spPr bwMode="auto">
          <a:xfrm flipH="1">
            <a:off x="1784350" y="37369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805" name="Freeform 11"/>
          <p:cNvSpPr>
            <a:spLocks/>
          </p:cNvSpPr>
          <p:nvPr/>
        </p:nvSpPr>
        <p:spPr bwMode="auto">
          <a:xfrm>
            <a:off x="2022475" y="35004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49313" y="5043488"/>
            <a:ext cx="76882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>
                <a:latin typeface="Gill Sans MT" charset="0"/>
              </a:rPr>
              <a:t>Note:</a:t>
            </a:r>
            <a:r>
              <a:rPr lang="en-US" sz="2400">
                <a:latin typeface="Gill Sans MT" charset="0"/>
              </a:rPr>
              <a:t> when adding numbers, a carryout from the most significant bit needs to be added to the result</a:t>
            </a:r>
          </a:p>
          <a:p>
            <a:pPr>
              <a:defRPr/>
            </a:pPr>
            <a:endParaRPr lang="en-US" sz="2400"/>
          </a:p>
        </p:txBody>
      </p:sp>
      <p:sp>
        <p:nvSpPr>
          <p:cNvPr id="33807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itchFamily="34" charset="0"/>
              </a:rPr>
              <a:t>ttp://gaia.cs.umass.edu/kurose_ross/interactive/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2B48D4-1359-4699-988A-6FCABC3BD972}"/>
                  </a:ext>
                </a:extLst>
              </p14:cNvPr>
              <p14:cNvContentPartPr/>
              <p14:nvPr/>
            </p14:nvContentPartPr>
            <p14:xfrm>
              <a:off x="6616800" y="2991600"/>
              <a:ext cx="2152440" cy="120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2B48D4-1359-4699-988A-6FCABC3BD9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7440" y="2982240"/>
                <a:ext cx="2171160" cy="122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3E72D3A-8916-4736-97B2-3AEED675EE5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pic>
        <p:nvPicPr>
          <p:cNvPr id="1638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287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3: Transport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9388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our goals: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understand 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multiplexing, </a:t>
            </a:r>
            <a:r>
              <a:rPr lang="en-US" dirty="0" err="1"/>
              <a:t>demultiplexing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/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congestion control</a:t>
            </a:r>
            <a:endParaRPr lang="en-US" sz="2800" dirty="0"/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501775"/>
            <a:ext cx="42672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learn about Internet transport layer protocols: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UDP: connectionless transport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TCP: connection-oriented reliable transport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TCP congestion control</a:t>
            </a:r>
            <a:endParaRPr lang="en-US" sz="2000"/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06D4B6A-A2D7-42FA-91D8-3E79D69AF7B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3.4 principles of reliable data transfer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35846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A1CA4FD-900D-4067-97FE-35E91279B09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pic>
        <p:nvPicPr>
          <p:cNvPr id="36867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  <a:endParaRPr lang="en-US" sz="4800"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cs typeface="+mn-cs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FE2130D-5C6B-44E1-A42C-B8CDB94AE7A0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7892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7894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</a:p>
        </p:txBody>
      </p:sp>
      <p:sp>
        <p:nvSpPr>
          <p:cNvPr id="2253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50EB169-15AD-4265-B5E3-DE483FA9083F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8916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cs typeface="+mn-cs"/>
            </a:endParaRPr>
          </a:p>
        </p:txBody>
      </p:sp>
      <p:pic>
        <p:nvPicPr>
          <p:cNvPr id="38918" name="Picture 1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1602C9-585B-42C8-85CC-784A313E307D}"/>
                  </a:ext>
                </a:extLst>
              </p14:cNvPr>
              <p14:cNvContentPartPr/>
              <p14:nvPr/>
            </p14:nvContentPartPr>
            <p14:xfrm>
              <a:off x="1205640" y="1750320"/>
              <a:ext cx="7242120" cy="198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1602C9-585B-42C8-85CC-784A313E30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6280" y="1740960"/>
                <a:ext cx="7260840" cy="200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84D5CBBE-7DDC-4848-96B9-1F73C651C63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pic>
        <p:nvPicPr>
          <p:cNvPr id="39939" name="Picture 2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Reliable data transfer: getting started</a:t>
            </a:r>
            <a:endParaRPr lang="en-US">
              <a:cs typeface="+mj-cs"/>
            </a:endParaRPr>
          </a:p>
        </p:txBody>
      </p:sp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4601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rdt_send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/>
                <a:t>called from above, (e.g., by app.). Passes data to </a:t>
              </a:r>
            </a:p>
            <a:p>
              <a:pPr>
                <a:defRPr/>
              </a:pPr>
              <a:r>
                <a:rPr lang="en-US" sz="1800" dirty="0"/>
                <a:t>deliver to receiver upper layer</a:t>
              </a:r>
              <a:endParaRPr lang="en-US" sz="2400" dirty="0"/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4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by rdt,</a:t>
              </a:r>
            </a:p>
            <a:p>
              <a:pPr>
                <a:defRPr/>
              </a:pPr>
              <a:r>
                <a:rPr lang="en-US" sz="1800"/>
                <a:t>to transfer packet over </a:t>
              </a:r>
            </a:p>
            <a:p>
              <a:pPr>
                <a:defRPr/>
              </a:pPr>
              <a:r>
                <a:rPr lang="en-US" sz="1800"/>
                <a:t>unreliable channel to receiver</a:t>
              </a:r>
              <a:endParaRPr lang="en-US" sz="2400"/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4599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0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rdt_rcv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/>
                <a:t>called when packet arrives on </a:t>
              </a:r>
              <a:r>
                <a:rPr lang="en-US" sz="1800" dirty="0" err="1"/>
                <a:t>rcv</a:t>
              </a:r>
              <a:r>
                <a:rPr lang="en-US" sz="1800" dirty="0"/>
                <a:t> side of channel</a:t>
              </a:r>
              <a:endParaRPr lang="en-US" sz="2400" dirty="0"/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4589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deliver_data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/>
                <a:t>called by </a:t>
              </a:r>
              <a:r>
                <a:rPr lang="en-US" sz="1800" b="1" dirty="0" err="1"/>
                <a:t>rdt</a:t>
              </a:r>
              <a:r>
                <a:rPr lang="en-US" sz="1800" dirty="0"/>
                <a:t> to deliver data upwards</a:t>
              </a:r>
              <a:endParaRPr lang="en-US" sz="2400" dirty="0"/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4591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2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CBA0DD7-14FD-4F64-8CE1-0DD654B8200E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We’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ll:</a:t>
            </a:r>
          </a:p>
          <a:p>
            <a:r>
              <a:rPr lang="en-US" altLang="en-US" dirty="0">
                <a:ea typeface="ＭＳ Ｐゴシック" charset="-128"/>
              </a:rPr>
              <a:t>incrementally develop sender, receiver sides of </a:t>
            </a: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r</a:t>
            </a:r>
            <a:r>
              <a:rPr lang="en-US" altLang="en-US" dirty="0">
                <a:ea typeface="ＭＳ Ｐゴシック" charset="-128"/>
              </a:rPr>
              <a:t>eliable </a:t>
            </a: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</a:rPr>
              <a:t>ata </a:t>
            </a: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t</a:t>
            </a:r>
            <a:r>
              <a:rPr lang="en-US" altLang="en-US" dirty="0">
                <a:ea typeface="ＭＳ Ｐゴシック" charset="-128"/>
              </a:rPr>
              <a:t>ransfer protocol (</a:t>
            </a:r>
            <a:r>
              <a:rPr lang="en-US" altLang="en-US" dirty="0" err="1">
                <a:ea typeface="ＭＳ Ｐゴシック" charset="-128"/>
              </a:rPr>
              <a:t>rdt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r>
              <a:rPr lang="en-US" altLang="en-US" dirty="0">
                <a:ea typeface="ＭＳ Ｐゴシック" charset="-128"/>
              </a:rPr>
              <a:t>consider only unidirectional data transfer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but control information will flow on both directions!</a:t>
            </a:r>
          </a:p>
          <a:p>
            <a:r>
              <a:rPr lang="en-US" altLang="en-US" dirty="0">
                <a:ea typeface="ＭＳ Ｐゴシック" charset="-128"/>
              </a:rPr>
              <a:t>use finite state machines (FSM) to specify sender, receiver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state</a:t>
            </a:r>
          </a:p>
          <a:p>
            <a:pPr>
              <a:defRPr/>
            </a:pPr>
            <a:r>
              <a:rPr lang="en-US" sz="2000"/>
              <a:t>1</a:t>
            </a:r>
          </a:p>
        </p:txBody>
      </p:sp>
      <p:sp>
        <p:nvSpPr>
          <p:cNvPr id="40967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state</a:t>
            </a:r>
          </a:p>
          <a:p>
            <a:pPr>
              <a:defRPr/>
            </a:pPr>
            <a:r>
              <a:rPr lang="en-US" sz="2000"/>
              <a:t>2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event causing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actions taken on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1800" dirty="0">
                <a:solidFill>
                  <a:srgbClr val="CC0000"/>
                </a:solidFill>
              </a:rPr>
              <a:t>state:</a:t>
            </a:r>
            <a:r>
              <a:rPr lang="en-US" altLang="en-US" sz="1800" dirty="0"/>
              <a:t> when in this “</a:t>
            </a:r>
            <a:r>
              <a:rPr lang="en-US" altLang="ja-JP" sz="1800" dirty="0"/>
              <a:t>state,” next state uniquely determined by next event</a:t>
            </a:r>
            <a:endParaRPr lang="en-US" altLang="en-US" sz="1800" dirty="0"/>
          </a:p>
        </p:txBody>
      </p:sp>
      <p:sp>
        <p:nvSpPr>
          <p:cNvPr id="40975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event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20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actions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81" name="Picture 2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Reliable data transfer: getting started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26CE8A-6634-4143-84D4-4F12D772CAB6}"/>
                  </a:ext>
                </a:extLst>
              </p14:cNvPr>
              <p14:cNvContentPartPr/>
              <p14:nvPr/>
            </p14:nvContentPartPr>
            <p14:xfrm>
              <a:off x="3813120" y="3723840"/>
              <a:ext cx="4161600" cy="1643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26CE8A-6634-4143-84D4-4F12D772CA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3760" y="3714480"/>
                <a:ext cx="4180320" cy="166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5937E79-CE88-4206-B053-D93864AC057A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100488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rdt1.0: </a:t>
            </a:r>
            <a:r>
              <a:rPr lang="en-US" sz="3200">
                <a:cs typeface="+mj-cs"/>
              </a:rPr>
              <a:t>reliable transfer over a 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underlying channel perfectly reliable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no bit errors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no loss of packets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no out-of-order packets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separate FSMs for sender, receiver: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sends data into underlying channel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receiver reads data from underlying channel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packet = make_pkt(data)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udt_send(packet)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 (packet,data)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7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below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9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>
              <a:latin typeface="Times New Roman" pitchFamily="18" charset="0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rdt_rcv(packet)</a:t>
            </a:r>
          </a:p>
        </p:txBody>
      </p:sp>
      <p:sp>
        <p:nvSpPr>
          <p:cNvPr id="26645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6646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receiver</a:t>
            </a:r>
          </a:p>
        </p:txBody>
      </p:sp>
      <p:pic>
        <p:nvPicPr>
          <p:cNvPr id="42006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31EEB01-A606-4EB8-872D-9AB0BE6F4774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checksum to detect bit errors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i="1">
                <a:cs typeface="+mn-cs"/>
              </a:rPr>
              <a:t>the</a:t>
            </a:r>
            <a:r>
              <a:rPr lang="en-US">
                <a:cs typeface="+mn-cs"/>
              </a:rPr>
              <a:t> question: how to recover from errors: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</a:rPr>
              <a:t>acknowledgements (ACKs):</a:t>
            </a:r>
            <a:r>
              <a:rPr lang="en-US"/>
              <a:t> receiver explicitly tells sender that pkt received OK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</a:rPr>
              <a:t>negative acknowledgements (NAKs):</a:t>
            </a:r>
            <a:r>
              <a:rPr lang="en-US"/>
              <a:t> receiver explicitly tells sender that pkt had errors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sender retransmits pkt on receipt of NAK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cs typeface="+mn-cs"/>
              </a:rPr>
              <a:t>rdt2.0</a:t>
            </a:r>
            <a:r>
              <a:rPr lang="en-US">
                <a:cs typeface="+mn-cs"/>
              </a:rPr>
              <a:t> (beyond </a:t>
            </a:r>
            <a:r>
              <a:rPr lang="en-US" sz="2400" b="1">
                <a:latin typeface="Courier New" charset="0"/>
                <a:cs typeface="+mn-cs"/>
              </a:rPr>
              <a:t>rdt1.0</a:t>
            </a:r>
            <a:r>
              <a:rPr lang="en-US"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receiver feedback: control msgs (ACK,NAK) rcvr-&gt;sender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rdt2.0: channel with bit errors</a:t>
            </a:r>
          </a:p>
        </p:txBody>
      </p:sp>
      <p:pic>
        <p:nvPicPr>
          <p:cNvPr id="43013" name="Picture 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1113" y="251618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1740949" y="3678238"/>
            <a:ext cx="607326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3200" i="1" dirty="0">
                <a:solidFill>
                  <a:srgbClr val="CC0000"/>
                </a:solidFill>
                <a:latin typeface="Gill Sans MT" pitchFamily="34" charset="0"/>
              </a:rPr>
              <a:t>How do humans recover from “</a:t>
            </a:r>
            <a:r>
              <a:rPr lang="en-US" altLang="ja-JP" sz="3200" i="1" dirty="0">
                <a:solidFill>
                  <a:srgbClr val="CC0000"/>
                </a:solidFill>
                <a:latin typeface="Gill Sans MT" pitchFamily="34" charset="0"/>
              </a:rPr>
              <a:t>errors”</a:t>
            </a:r>
          </a:p>
          <a:p>
            <a:r>
              <a:rPr lang="en-US" altLang="en-US" sz="3200" i="1" dirty="0">
                <a:solidFill>
                  <a:srgbClr val="CC0000"/>
                </a:solidFill>
                <a:latin typeface="Gill Sans MT" pitchFamily="34" charset="0"/>
              </a:rPr>
              <a:t>during conversation?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4DE66E-7A46-4161-9282-E80C01F674FF}"/>
                  </a:ext>
                </a:extLst>
              </p14:cNvPr>
              <p14:cNvContentPartPr/>
              <p14:nvPr/>
            </p14:nvContentPartPr>
            <p14:xfrm>
              <a:off x="1107360" y="4839840"/>
              <a:ext cx="6099120" cy="108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4DE66E-7A46-4161-9282-E80C01F674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000" y="4830480"/>
                <a:ext cx="6117840" cy="110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E9F9EB4-CF9F-4C99-B373-96515C85D67A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checksum to detect bit errors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i="1" dirty="0">
                <a:cs typeface="+mn-cs"/>
              </a:rPr>
              <a:t>the</a:t>
            </a:r>
            <a:r>
              <a:rPr lang="en-US" dirty="0"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</a:rPr>
              <a:t>acknowledgements (ACKs):</a:t>
            </a:r>
            <a:r>
              <a:rPr lang="en-US" dirty="0"/>
              <a:t> receiver explicitly tells sender that packet received OK</a:t>
            </a:r>
          </a:p>
          <a:p>
            <a:pPr lvl="1"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</a:rPr>
              <a:t>negative acknowledgements (NAKs):</a:t>
            </a:r>
            <a:r>
              <a:rPr lang="en-US" dirty="0"/>
              <a:t> receiver explicitly tells sender that packet had errors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retransmits packet on receipt of NAK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new mechanisms in </a:t>
            </a:r>
            <a:r>
              <a:rPr lang="en-US" sz="2400" b="1" dirty="0">
                <a:latin typeface="Courier New" charset="0"/>
                <a:cs typeface="+mn-cs"/>
              </a:rPr>
              <a:t>rdt2.0</a:t>
            </a:r>
            <a:r>
              <a:rPr lang="en-US" dirty="0">
                <a:cs typeface="+mn-cs"/>
              </a:rPr>
              <a:t> (beyond </a:t>
            </a:r>
            <a:r>
              <a:rPr lang="en-US" sz="2400" b="1" dirty="0">
                <a:latin typeface="Courier New" charset="0"/>
                <a:cs typeface="+mn-cs"/>
              </a:rPr>
              <a:t>rdt1.0</a:t>
            </a:r>
            <a:r>
              <a:rPr lang="en-US" dirty="0"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feedback: control messages (ACK, 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rdt2.0: channel with bit errors</a:t>
            </a:r>
          </a:p>
        </p:txBody>
      </p:sp>
      <p:pic>
        <p:nvPicPr>
          <p:cNvPr id="4403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30ABEA1-A68F-4956-B7A7-C11E22C52814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pic>
        <p:nvPicPr>
          <p:cNvPr id="45059" name="Picture 3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rdt2.0: FSM specification</a:t>
            </a:r>
            <a:endParaRPr lang="en-US">
              <a:cs typeface="+mj-cs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sndpkt = make_pkt(data,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udt_send(ACK)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itchFamily="34" charset="0"/>
              </a:rPr>
              <a:t>   notcorrupt(rcvpkt)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isACK(rcvpkt)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itchFamily="34" charset="0"/>
              </a:rPr>
              <a:t>   isNAK(rcvpkt)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091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udt_send(NAK)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92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corrupt(rcvpkt)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93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089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0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ACK or NAK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5078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0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4508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8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call from below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5081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receiver</a:t>
            </a:r>
          </a:p>
        </p:txBody>
      </p:sp>
      <p:sp>
        <p:nvSpPr>
          <p:cNvPr id="45084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5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9727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221F44A-C1C8-406D-B04B-75824DEB8FF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pic>
        <p:nvPicPr>
          <p:cNvPr id="17411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CDE815-4E79-4A1F-9BE0-39BDDBC1BCE6}"/>
                  </a:ext>
                </a:extLst>
              </p14:cNvPr>
              <p14:cNvContentPartPr/>
              <p14:nvPr/>
            </p14:nvContentPartPr>
            <p14:xfrm>
              <a:off x="473400" y="3875400"/>
              <a:ext cx="3643560" cy="149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CDE815-4E79-4A1F-9BE0-39BDDBC1BC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040" y="3866040"/>
                <a:ext cx="3662280" cy="151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DF416FD-987E-44C8-886B-B40442DE8A37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pic>
        <p:nvPicPr>
          <p:cNvPr id="46083" name="Picture 4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rdt2.0: operation with no errors</a:t>
            </a:r>
            <a:endParaRPr lang="en-US">
              <a:cs typeface="+mj-cs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 err="1">
                <a:latin typeface="Arial" pitchFamily="34" charset="0"/>
              </a:rPr>
              <a:t>sndpkt</a:t>
            </a:r>
            <a:r>
              <a:rPr lang="en-US" altLang="en-US" dirty="0">
                <a:latin typeface="Arial" pitchFamily="34" charset="0"/>
              </a:rPr>
              <a:t> = </a:t>
            </a:r>
            <a:r>
              <a:rPr lang="en-US" altLang="en-US" dirty="0" err="1">
                <a:latin typeface="Arial" pitchFamily="34" charset="0"/>
              </a:rPr>
              <a:t>make_pkt</a:t>
            </a:r>
            <a:r>
              <a:rPr lang="en-US" altLang="en-US" dirty="0">
                <a:latin typeface="Arial" pitchFamily="34" charset="0"/>
              </a:rPr>
              <a:t>(data, checksum)</a:t>
            </a:r>
          </a:p>
          <a:p>
            <a:pPr algn="l"/>
            <a:r>
              <a:rPr lang="en-US" altLang="en-US" dirty="0" err="1">
                <a:latin typeface="Arial" pitchFamily="34" charset="0"/>
              </a:rPr>
              <a:t>udt_send</a:t>
            </a:r>
            <a:r>
              <a:rPr lang="en-US" altLang="en-US" dirty="0">
                <a:latin typeface="Arial" pitchFamily="34" charset="0"/>
              </a:rPr>
              <a:t>(</a:t>
            </a:r>
            <a:r>
              <a:rPr lang="en-US" altLang="en-US" dirty="0" err="1">
                <a:latin typeface="Arial" pitchFamily="34" charset="0"/>
              </a:rPr>
              <a:t>sndpkt</a:t>
            </a:r>
            <a:r>
              <a:rPr lang="en-US" altLang="en-US" dirty="0">
                <a:latin typeface="Arial" pitchFamily="34" charset="0"/>
              </a:rPr>
              <a:t>)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udt_send(ACK)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itchFamily="34" charset="0"/>
              </a:rPr>
              <a:t>   notcorrupt(rcvpkt)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isACK(rcvpkt)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itchFamily="34" charset="0"/>
              </a:rPr>
              <a:t>   isNAK(rcvpkt)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0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6128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udt_send(NAK)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129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corrupt(rcvpkt)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130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1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7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ACK or NAK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below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6124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6122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6108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0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18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0758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5" grpId="0" animBg="1"/>
      <p:bldP spid="288809" grpId="0" animBg="1"/>
      <p:bldP spid="288811" grpId="0" animBg="1"/>
      <p:bldP spid="288815" grpId="0" animBg="1"/>
      <p:bldP spid="2888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624B42B-3C8D-4A77-941D-C22C680CFB01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rdt2.0: error scenario</a:t>
            </a:r>
            <a:endParaRPr lang="en-US">
              <a:cs typeface="+mj-cs"/>
            </a:endParaRPr>
          </a:p>
        </p:txBody>
      </p:sp>
      <p:sp>
        <p:nvSpPr>
          <p:cNvPr id="47108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 err="1">
                <a:latin typeface="Arial" pitchFamily="34" charset="0"/>
              </a:rPr>
              <a:t>sndpkt</a:t>
            </a:r>
            <a:r>
              <a:rPr lang="en-US" altLang="en-US" dirty="0">
                <a:latin typeface="Arial" pitchFamily="34" charset="0"/>
              </a:rPr>
              <a:t> = </a:t>
            </a:r>
            <a:r>
              <a:rPr lang="en-US" altLang="en-US" dirty="0" err="1">
                <a:latin typeface="Arial" pitchFamily="34" charset="0"/>
              </a:rPr>
              <a:t>make_pkt</a:t>
            </a:r>
            <a:r>
              <a:rPr lang="en-US" altLang="en-US" dirty="0">
                <a:latin typeface="Arial" pitchFamily="34" charset="0"/>
              </a:rPr>
              <a:t>(data, checksum)</a:t>
            </a:r>
          </a:p>
          <a:p>
            <a:pPr algn="l"/>
            <a:r>
              <a:rPr lang="en-US" altLang="en-US" dirty="0" err="1">
                <a:latin typeface="Arial" pitchFamily="34" charset="0"/>
              </a:rPr>
              <a:t>udt_send</a:t>
            </a:r>
            <a:r>
              <a:rPr lang="en-US" altLang="en-US" dirty="0">
                <a:latin typeface="Arial" pitchFamily="34" charset="0"/>
              </a:rPr>
              <a:t>(</a:t>
            </a:r>
            <a:r>
              <a:rPr lang="en-US" altLang="en-US" dirty="0" err="1">
                <a:latin typeface="Arial" pitchFamily="34" charset="0"/>
              </a:rPr>
              <a:t>sndpkt</a:t>
            </a:r>
            <a:r>
              <a:rPr lang="en-US" altLang="en-US" dirty="0">
                <a:latin typeface="Arial" pitchFamily="34" charset="0"/>
              </a:rPr>
              <a:t>)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udt_send(ACK)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itchFamily="34" charset="0"/>
              </a:rPr>
              <a:t>   notcorrupt(rcvpkt)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isACK(rcvpkt)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itchFamily="34" charset="0"/>
              </a:rPr>
              <a:t>   isNAK(rcvpkt)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3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7156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udt_send(NAK)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7157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corrupt(rcvpkt)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7158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4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715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55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ACK or NAK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7125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7127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below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28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7152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7150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7131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8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6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pic>
        <p:nvPicPr>
          <p:cNvPr id="47145" name="Picture 5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9" grpId="0" animBg="1"/>
      <p:bldP spid="289833" grpId="0" animBg="1"/>
      <p:bldP spid="289835" grpId="0" animBg="1"/>
      <p:bldP spid="289839" grpId="0" animBg="1"/>
      <p:bldP spid="289839" grpId="1" animBg="1"/>
      <p:bldP spid="289841" grpId="0" animBg="1"/>
      <p:bldP spid="2898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A329733-8709-4C3B-B028-8A93575E6901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7772400" cy="10191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 has a fatal flaw!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10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what happens if ACK/NAK corrupted?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sender doesn’</a:t>
            </a:r>
            <a:r>
              <a:rPr lang="en-US" altLang="ja-JP" sz="2400" dirty="0">
                <a:ea typeface="ＭＳ Ｐゴシック" charset="-128"/>
              </a:rPr>
              <a:t>t know what happened at receiver!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Can’</a:t>
            </a:r>
            <a:r>
              <a:rPr lang="en-US" altLang="ja-JP" sz="2400" dirty="0">
                <a:ea typeface="ＭＳ Ｐゴシック" charset="-128"/>
              </a:rPr>
              <a:t>t just retransmit: possible duplicate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None/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handling duplicates</a:t>
            </a:r>
            <a:r>
              <a:rPr lang="en-US" altLang="en-US" sz="3200" dirty="0">
                <a:solidFill>
                  <a:srgbClr val="FF0000"/>
                </a:solidFill>
                <a:ea typeface="ＭＳ Ｐゴシック" charset="-128"/>
              </a:rPr>
              <a:t>: </a:t>
            </a:r>
          </a:p>
          <a:p>
            <a:r>
              <a:rPr lang="en-US" altLang="en-US" sz="2400" dirty="0">
                <a:ea typeface="ＭＳ Ｐゴシック" charset="-128"/>
              </a:rPr>
              <a:t>sender retransmits current pkt if ACK/NAK corrupted</a:t>
            </a:r>
          </a:p>
          <a:p>
            <a:r>
              <a:rPr lang="en-US" altLang="en-US" sz="2400" dirty="0">
                <a:ea typeface="ＭＳ Ｐゴシック" charset="-128"/>
              </a:rPr>
              <a:t>sender adds </a:t>
            </a:r>
            <a:r>
              <a:rPr lang="en-US" altLang="en-US" sz="2400" i="1" dirty="0">
                <a:solidFill>
                  <a:srgbClr val="000099"/>
                </a:solidFill>
                <a:ea typeface="ＭＳ Ｐゴシック" charset="-128"/>
              </a:rPr>
              <a:t>sequence number</a:t>
            </a:r>
            <a:r>
              <a:rPr lang="en-US" altLang="en-US" sz="2400" dirty="0">
                <a:ea typeface="ＭＳ Ｐゴシック" charset="-128"/>
              </a:rPr>
              <a:t> to each pkt</a:t>
            </a:r>
          </a:p>
          <a:p>
            <a:r>
              <a:rPr lang="en-US" altLang="en-US" sz="2400" dirty="0">
                <a:ea typeface="ＭＳ Ｐゴシック" charset="-128"/>
              </a:rPr>
              <a:t>receiver discards (doesn’</a:t>
            </a:r>
            <a:r>
              <a:rPr lang="en-US" altLang="ja-JP" sz="2400" dirty="0">
                <a:ea typeface="ＭＳ Ｐゴシック" charset="-128"/>
              </a:rPr>
              <a:t>t deliver up) duplicate pkt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48134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CC0000"/>
                  </a:solidFill>
                  <a:latin typeface="Gill Sans MT" charset="0"/>
                </a:rPr>
                <a:t>stop and wait</a:t>
              </a:r>
            </a:p>
          </p:txBody>
        </p:sp>
        <p:sp>
          <p:nvSpPr>
            <p:cNvPr id="32780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sender sends one packet,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then waits for receiver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response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48174A-5E6E-47A3-BF21-FF7B717F5CC2}"/>
                  </a:ext>
                </a:extLst>
              </p14:cNvPr>
              <p14:cNvContentPartPr/>
              <p14:nvPr/>
            </p14:nvContentPartPr>
            <p14:xfrm>
              <a:off x="7250760" y="3036240"/>
              <a:ext cx="804240" cy="87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48174A-5E6E-47A3-BF21-FF7B717F5C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1400" y="3026880"/>
                <a:ext cx="822960" cy="89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DD0DD15-CD32-45F4-8A89-867607DBD3B7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pic>
        <p:nvPicPr>
          <p:cNvPr id="49155" name="Picture 39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rdt2.1: sender, handles garbled ACK/NAKs</a:t>
            </a:r>
            <a:endParaRPr lang="en-US">
              <a:cs typeface="+mj-cs"/>
            </a:endParaRPr>
          </a:p>
        </p:txBody>
      </p:sp>
      <p:sp>
        <p:nvSpPr>
          <p:cNvPr id="49157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Wait for call 0 from above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sndpkt = make_pkt(0, 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4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919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2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 or NAK 0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49165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 err="1">
                <a:latin typeface="Arial" pitchFamily="34" charset="0"/>
              </a:rPr>
              <a:t>rdt_rcv</a:t>
            </a:r>
            <a:r>
              <a:rPr lang="en-US" altLang="en-US" dirty="0">
                <a:latin typeface="Arial" pitchFamily="34" charset="0"/>
              </a:rPr>
              <a:t>(</a:t>
            </a:r>
            <a:r>
              <a:rPr lang="en-US" altLang="en-US" dirty="0" err="1">
                <a:latin typeface="Arial" pitchFamily="34" charset="0"/>
              </a:rPr>
              <a:t>rcvpkt</a:t>
            </a:r>
            <a:r>
              <a:rPr lang="en-US" altLang="en-US" dirty="0">
                <a:latin typeface="Arial" pitchFamily="34" charset="0"/>
              </a:rPr>
              <a:t>) &amp;&amp;  </a:t>
            </a:r>
          </a:p>
          <a:p>
            <a:pPr algn="l"/>
            <a:r>
              <a:rPr lang="en-US" altLang="en-US" dirty="0">
                <a:latin typeface="Arial" pitchFamily="34" charset="0"/>
              </a:rPr>
              <a:t>(corrupt(</a:t>
            </a:r>
            <a:r>
              <a:rPr lang="en-US" altLang="en-US" dirty="0" err="1">
                <a:latin typeface="Arial" pitchFamily="34" charset="0"/>
              </a:rPr>
              <a:t>rcvpkt</a:t>
            </a:r>
            <a:r>
              <a:rPr lang="en-US" altLang="en-US" dirty="0">
                <a:latin typeface="Arial" pitchFamily="34" charset="0"/>
              </a:rPr>
              <a:t>) ||</a:t>
            </a:r>
          </a:p>
          <a:p>
            <a:pPr algn="l"/>
            <a:r>
              <a:rPr lang="en-US" altLang="en-US" dirty="0" err="1">
                <a:latin typeface="Arial" pitchFamily="34" charset="0"/>
              </a:rPr>
              <a:t>isNAK</a:t>
            </a:r>
            <a:r>
              <a:rPr lang="en-US" altLang="en-US" dirty="0">
                <a:latin typeface="Arial" pitchFamily="34" charset="0"/>
              </a:rPr>
              <a:t>(</a:t>
            </a:r>
            <a:r>
              <a:rPr lang="en-US" altLang="en-US" dirty="0" err="1">
                <a:latin typeface="Arial" pitchFamily="34" charset="0"/>
              </a:rPr>
              <a:t>rcvpkt</a:t>
            </a:r>
            <a:r>
              <a:rPr lang="en-US" altLang="en-US" dirty="0">
                <a:latin typeface="Arial" pitchFamily="34" charset="0"/>
              </a:rPr>
              <a:t>))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sndpkt = make_pkt(1, 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isACK(rcvpkt) 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 err="1">
                <a:latin typeface="Arial" pitchFamily="34" charset="0"/>
              </a:rPr>
              <a:t>rdt_rcv</a:t>
            </a:r>
            <a:r>
              <a:rPr lang="en-US" altLang="en-US" dirty="0">
                <a:latin typeface="Arial" pitchFamily="34" charset="0"/>
              </a:rPr>
              <a:t>(</a:t>
            </a:r>
            <a:r>
              <a:rPr lang="en-US" altLang="en-US" dirty="0" err="1">
                <a:latin typeface="Arial" pitchFamily="34" charset="0"/>
              </a:rPr>
              <a:t>rcvpkt</a:t>
            </a:r>
            <a:r>
              <a:rPr lang="en-US" altLang="en-US" dirty="0">
                <a:latin typeface="Arial" pitchFamily="34" charset="0"/>
              </a:rPr>
              <a:t>) &amp;&amp;  </a:t>
            </a:r>
          </a:p>
          <a:p>
            <a:pPr algn="l"/>
            <a:r>
              <a:rPr lang="en-US" altLang="en-US" dirty="0">
                <a:latin typeface="Arial" pitchFamily="34" charset="0"/>
              </a:rPr>
              <a:t>(corrupt(</a:t>
            </a:r>
            <a:r>
              <a:rPr lang="en-US" altLang="en-US" dirty="0" err="1">
                <a:latin typeface="Arial" pitchFamily="34" charset="0"/>
              </a:rPr>
              <a:t>rcvpkt</a:t>
            </a:r>
            <a:r>
              <a:rPr lang="en-US" altLang="en-US" dirty="0">
                <a:latin typeface="Arial" pitchFamily="34" charset="0"/>
              </a:rPr>
              <a:t>) ||</a:t>
            </a:r>
          </a:p>
          <a:p>
            <a:pPr algn="l"/>
            <a:r>
              <a:rPr lang="en-US" altLang="en-US" dirty="0" err="1">
                <a:latin typeface="Arial" pitchFamily="34" charset="0"/>
              </a:rPr>
              <a:t>isNAK</a:t>
            </a:r>
            <a:r>
              <a:rPr lang="en-US" altLang="en-US" dirty="0">
                <a:latin typeface="Arial" pitchFamily="34" charset="0"/>
              </a:rPr>
              <a:t>(</a:t>
            </a:r>
            <a:r>
              <a:rPr lang="en-US" altLang="en-US" dirty="0" err="1">
                <a:latin typeface="Arial" pitchFamily="34" charset="0"/>
              </a:rPr>
              <a:t>rcvpkt</a:t>
            </a:r>
            <a:r>
              <a:rPr lang="en-US" altLang="en-US" dirty="0">
                <a:latin typeface="Arial" pitchFamily="34" charset="0"/>
              </a:rPr>
              <a:t>))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isACK(rcvpkt)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9189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0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</a:t>
              </a:r>
            </a:p>
            <a:p>
              <a:r>
                <a:rPr lang="en-US" altLang="en-US" sz="1400">
                  <a:latin typeface="Arial" pitchFamily="34" charset="0"/>
                </a:rPr>
                <a:t> call 1 from above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grpSp>
        <p:nvGrpSpPr>
          <p:cNvPr id="49184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 or NAK 1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745B74-6FE8-4EE5-8DFA-1893A7D4FDD6}"/>
                  </a:ext>
                </a:extLst>
              </p14:cNvPr>
              <p14:cNvContentPartPr/>
              <p14:nvPr/>
            </p14:nvContentPartPr>
            <p14:xfrm>
              <a:off x="1901880" y="1500120"/>
              <a:ext cx="6751440" cy="428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745B74-6FE8-4EE5-8DFA-1893A7D4FD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2520" y="1490760"/>
                <a:ext cx="6770160" cy="430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E385A326-5785-4A9E-B544-46B06832C195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50210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11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0 from below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nakpkt</a:t>
            </a:r>
            <a:r>
              <a:rPr lang="en-US" altLang="en-US" sz="1400" dirty="0">
                <a:latin typeface="Arial" pitchFamily="34" charset="0"/>
              </a:rPr>
              <a:t> 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NAK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udt_send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nakpkt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has_seq0(rcvpkt)</a:t>
            </a:r>
          </a:p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&amp;&amp; has_seq1(rcvpkt)</a:t>
            </a:r>
            <a:r>
              <a:rPr lang="en-US" altLang="en-US">
                <a:latin typeface="Arial" pitchFamily="34" charset="0"/>
              </a:rPr>
              <a:t>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extract(</a:t>
            </a:r>
            <a:r>
              <a:rPr lang="en-US" altLang="en-US" sz="1400" dirty="0" err="1">
                <a:latin typeface="Arial" pitchFamily="34" charset="0"/>
              </a:rPr>
              <a:t>rcvpkt,data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deliver_data</a:t>
            </a:r>
            <a:r>
              <a:rPr lang="en-US" altLang="en-US" sz="1400" dirty="0">
                <a:latin typeface="Arial" pitchFamily="34" charset="0"/>
              </a:rPr>
              <a:t>(data)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 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udt_send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grpSp>
        <p:nvGrpSpPr>
          <p:cNvPr id="5018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50208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9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1 from below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019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&amp;&amp; has_seq0(rcvpkt) 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92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extract(</a:t>
            </a:r>
            <a:r>
              <a:rPr lang="en-US" altLang="en-US" sz="1400" dirty="0" err="1">
                <a:latin typeface="Arial" pitchFamily="34" charset="0"/>
              </a:rPr>
              <a:t>rcvpkt,data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deliver_data</a:t>
            </a:r>
            <a:r>
              <a:rPr lang="en-US" altLang="en-US" sz="1400" dirty="0">
                <a:latin typeface="Arial" pitchFamily="34" charset="0"/>
              </a:rPr>
              <a:t>(data)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 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udt_send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019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(corrupt(rcvpkt)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9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 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udt_send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019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has_seq1(rcvpkt)</a:t>
            </a:r>
          </a:p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5019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(corrupt(rcvpkt)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20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 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udt_send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nakpkt</a:t>
            </a:r>
            <a:r>
              <a:rPr lang="en-US" altLang="en-US" sz="1400" dirty="0">
                <a:latin typeface="Arial" pitchFamily="34" charset="0"/>
              </a:rPr>
              <a:t> 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NAK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udt_send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nakpkt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020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6" name="Picture 3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rdt2.1: receiver, handles garbled </a:t>
            </a:r>
            <a:r>
              <a:rPr lang="en-US" sz="3200">
                <a:cs typeface="+mj-cs"/>
              </a:rPr>
              <a:t>ACK/NAKs</a:t>
            </a:r>
            <a:endParaRPr lang="en-US" sz="3600"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75A887-B2FA-482B-BEB5-013C2643E8D7}"/>
                  </a:ext>
                </a:extLst>
              </p14:cNvPr>
              <p14:cNvContentPartPr/>
              <p14:nvPr/>
            </p14:nvContentPartPr>
            <p14:xfrm>
              <a:off x="4339800" y="2473560"/>
              <a:ext cx="232560" cy="221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75A887-B2FA-482B-BEB5-013C2643E8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0440" y="2464200"/>
                <a:ext cx="251280" cy="223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FD131D32-9DF4-4B7B-877F-C32F77408273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rdt2.1: discussion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sender:</a:t>
            </a:r>
            <a:endParaRPr lang="en-US" altLang="en-US" dirty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seq # added to packet</a:t>
            </a:r>
          </a:p>
          <a:p>
            <a:r>
              <a:rPr lang="en-US" altLang="en-US" dirty="0">
                <a:ea typeface="ＭＳ Ｐゴシック" charset="-128"/>
              </a:rPr>
              <a:t>two seq. #</a:t>
            </a:r>
            <a:r>
              <a:rPr lang="en-US" altLang="ja-JP" dirty="0">
                <a:ea typeface="ＭＳ Ｐゴシック" charset="-128"/>
              </a:rPr>
              <a:t>s (0,1) will suffice.  Why?</a:t>
            </a:r>
          </a:p>
          <a:p>
            <a:r>
              <a:rPr lang="en-US" altLang="en-US" dirty="0">
                <a:ea typeface="ＭＳ Ｐゴシック" charset="-128"/>
              </a:rPr>
              <a:t>must check if received ACK/NAK corrupted </a:t>
            </a:r>
          </a:p>
          <a:p>
            <a:r>
              <a:rPr lang="en-US" altLang="en-US" dirty="0">
                <a:ea typeface="ＭＳ Ｐゴシック" charset="-128"/>
              </a:rPr>
              <a:t>twice as many states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state must “</a:t>
            </a:r>
            <a:r>
              <a:rPr lang="en-US" altLang="ja-JP" dirty="0">
                <a:ea typeface="ＭＳ Ｐゴシック" charset="-128"/>
              </a:rPr>
              <a:t>remember” whether “expected” packet should have seq # of 0 or 1 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cs typeface="+mn-cs"/>
              </a:rPr>
              <a:t>receiver: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must check if received packet is duplicate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state indicates whether 0 or 1 is expected packet seq #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note: receiver </a:t>
            </a:r>
            <a:r>
              <a:rPr lang="en-US" i="1" dirty="0">
                <a:cs typeface="+mn-cs"/>
              </a:rPr>
              <a:t>cannot</a:t>
            </a:r>
            <a:r>
              <a:rPr lang="en-US" dirty="0">
                <a:cs typeface="+mn-cs"/>
              </a:rPr>
              <a:t> know if its last ACK/NAK was received OK at sender</a:t>
            </a:r>
          </a:p>
        </p:txBody>
      </p:sp>
      <p:pic>
        <p:nvPicPr>
          <p:cNvPr id="51206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A79977-A016-47A1-8C10-964DC1A96E7A}"/>
                  </a:ext>
                </a:extLst>
              </p14:cNvPr>
              <p14:cNvContentPartPr/>
              <p14:nvPr/>
            </p14:nvContentPartPr>
            <p14:xfrm>
              <a:off x="4438080" y="3616560"/>
              <a:ext cx="4125960" cy="254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A79977-A016-47A1-8C10-964DC1A96E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8720" y="3607200"/>
                <a:ext cx="4144680" cy="256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FE67848F-B9CE-4BC6-9460-46FD863EF8AB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pic>
        <p:nvPicPr>
          <p:cNvPr id="5222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rdt2.2: a NAK-free protocol</a:t>
            </a:r>
            <a:endParaRPr lang="en-US">
              <a:cs typeface="+mj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same functionality as rdt2.1, using ACKs only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instead of NAK, receiver sends ACK for last packet received OK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receiver must </a:t>
            </a:r>
            <a:r>
              <a:rPr lang="en-US" i="1" dirty="0"/>
              <a:t>explicitly</a:t>
            </a:r>
            <a:r>
              <a:rPr lang="en-US" dirty="0"/>
              <a:t> include seq # of packet being </a:t>
            </a:r>
            <a:r>
              <a:rPr lang="en-US" dirty="0" err="1"/>
              <a:t>ACKed</a:t>
            </a:r>
            <a:r>
              <a:rPr lang="en-US" dirty="0"/>
              <a:t>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duplicate ACK at sender results in same action as NAK: </a:t>
            </a:r>
            <a:r>
              <a:rPr lang="en-US" i="1" dirty="0">
                <a:cs typeface="+mn-cs"/>
              </a:rPr>
              <a:t>retransmit current packet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47A4EFA-55B0-4B5F-A540-9B4BDAB1F43E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pic>
        <p:nvPicPr>
          <p:cNvPr id="53251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048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4625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rdt2.2: sender, receiver fragments</a:t>
            </a:r>
          </a:p>
        </p:txBody>
      </p:sp>
      <p:grpSp>
        <p:nvGrpSpPr>
          <p:cNvPr id="53253" name="Group 3"/>
          <p:cNvGrpSpPr>
            <a:grpSpLocks/>
          </p:cNvGrpSpPr>
          <p:nvPr/>
        </p:nvGrpSpPr>
        <p:grpSpPr bwMode="auto">
          <a:xfrm>
            <a:off x="2427288" y="1238250"/>
            <a:ext cx="6508750" cy="2841625"/>
            <a:chOff x="1529" y="780"/>
            <a:chExt cx="4100" cy="1790"/>
          </a:xfrm>
        </p:grpSpPr>
        <p:grpSp>
          <p:nvGrpSpPr>
            <p:cNvPr id="53271" name="Group 4"/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53288" name="Oval 5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289" name="Text Box 6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latin typeface="Arial" pitchFamily="34" charset="0"/>
                  </a:rPr>
                  <a:t>Wait for call 0 from above</a:t>
                </a:r>
                <a:endParaRPr lang="en-US" altLang="en-US" sz="1400">
                  <a:latin typeface="Times New Roman" pitchFamily="18" charset="0"/>
                </a:endParaRPr>
              </a:p>
            </p:txBody>
          </p:sp>
        </p:grpSp>
        <p:sp>
          <p:nvSpPr>
            <p:cNvPr id="53272" name="Text Box 7"/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 err="1">
                  <a:latin typeface="Arial" pitchFamily="34" charset="0"/>
                </a:rPr>
                <a:t>sndpkt</a:t>
              </a:r>
              <a:r>
                <a:rPr lang="en-US" altLang="en-US" dirty="0">
                  <a:latin typeface="Arial" pitchFamily="34" charset="0"/>
                </a:rPr>
                <a:t> = </a:t>
              </a:r>
              <a:r>
                <a:rPr lang="en-US" altLang="en-US" dirty="0" err="1">
                  <a:latin typeface="Arial" pitchFamily="34" charset="0"/>
                </a:rPr>
                <a:t>make_pkt</a:t>
              </a:r>
              <a:r>
                <a:rPr lang="en-US" altLang="en-US" dirty="0">
                  <a:latin typeface="Arial" pitchFamily="34" charset="0"/>
                </a:rPr>
                <a:t>(0, data, checksum)</a:t>
              </a:r>
            </a:p>
            <a:p>
              <a:pPr algn="l"/>
              <a:r>
                <a:rPr lang="en-US" altLang="en-US" dirty="0" err="1">
                  <a:latin typeface="Arial" pitchFamily="34" charset="0"/>
                </a:rPr>
                <a:t>udt_send</a:t>
              </a:r>
              <a:r>
                <a:rPr lang="en-US" altLang="en-US" dirty="0">
                  <a:latin typeface="Arial" pitchFamily="34" charset="0"/>
                </a:rPr>
                <a:t>(</a:t>
              </a:r>
              <a:r>
                <a:rPr lang="en-US" altLang="en-US" dirty="0" err="1">
                  <a:latin typeface="Arial" pitchFamily="34" charset="0"/>
                </a:rPr>
                <a:t>sndpkt</a:t>
              </a:r>
              <a:r>
                <a:rPr lang="en-US" altLang="en-US" dirty="0">
                  <a:latin typeface="Arial" pitchFamily="34" charset="0"/>
                </a:rPr>
                <a:t>)</a:t>
              </a:r>
              <a:endParaRPr lang="en-US" altLang="en-US" dirty="0">
                <a:latin typeface="Times New Roman" pitchFamily="18" charset="0"/>
              </a:endParaRPr>
            </a:p>
          </p:txBody>
        </p:sp>
        <p:sp>
          <p:nvSpPr>
            <p:cNvPr id="53273" name="Text Box 8"/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rdt_send(data)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3274" name="Line 9"/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Line 10"/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11"/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0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12"/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1 h 1080"/>
                <a:gd name="T2" fmla="*/ 0 w 735"/>
                <a:gd name="T3" fmla="*/ 1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Text Box 13"/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b="1">
                  <a:solidFill>
                    <a:srgbClr val="FF0000"/>
                  </a:solidFill>
                  <a:latin typeface="Arial" pitchFamily="34" charset="0"/>
                </a:rPr>
                <a:t>udt_send(sndpkt)</a:t>
              </a:r>
              <a:endParaRPr lang="en-US" altLang="en-US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3279" name="Text Box 14"/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 err="1">
                  <a:latin typeface="Arial" pitchFamily="34" charset="0"/>
                </a:rPr>
                <a:t>rdt_rcv</a:t>
              </a:r>
              <a:r>
                <a:rPr lang="en-US" altLang="en-US" dirty="0">
                  <a:latin typeface="Arial" pitchFamily="34" charset="0"/>
                </a:rPr>
                <a:t>(</a:t>
              </a:r>
              <a:r>
                <a:rPr lang="en-US" altLang="en-US" dirty="0" err="1">
                  <a:latin typeface="Arial" pitchFamily="34" charset="0"/>
                </a:rPr>
                <a:t>rcvpkt</a:t>
              </a:r>
              <a:r>
                <a:rPr lang="en-US" altLang="en-US" dirty="0">
                  <a:latin typeface="Arial" pitchFamily="34" charset="0"/>
                </a:rPr>
                <a:t>) &amp;&amp;  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(corrupt(</a:t>
              </a:r>
              <a:r>
                <a:rPr lang="en-US" altLang="en-US" dirty="0" err="1">
                  <a:latin typeface="Arial" pitchFamily="34" charset="0"/>
                </a:rPr>
                <a:t>rcvpkt</a:t>
              </a:r>
              <a:r>
                <a:rPr lang="en-US" altLang="en-US" dirty="0">
                  <a:latin typeface="Arial" pitchFamily="34" charset="0"/>
                </a:rPr>
                <a:t>) ||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</a:t>
              </a:r>
              <a:r>
                <a:rPr lang="en-US" altLang="en-US" b="1" dirty="0" err="1">
                  <a:solidFill>
                    <a:srgbClr val="FF0000"/>
                  </a:solidFill>
                  <a:latin typeface="Arial" pitchFamily="34" charset="0"/>
                </a:rPr>
                <a:t>isACK</a:t>
              </a:r>
              <a:r>
                <a:rPr lang="en-US" altLang="en-US" b="1" dirty="0">
                  <a:solidFill>
                    <a:srgbClr val="FF0000"/>
                  </a:solidFill>
                  <a:latin typeface="Arial" pitchFamily="34" charset="0"/>
                </a:rPr>
                <a:t>(rcvpkt,1)</a:t>
              </a:r>
              <a:r>
                <a:rPr lang="en-US" altLang="en-US" dirty="0">
                  <a:latin typeface="Arial" pitchFamily="34" charset="0"/>
                </a:rPr>
                <a:t>)</a:t>
              </a:r>
              <a:endParaRPr lang="en-US" altLang="en-US" dirty="0">
                <a:latin typeface="Times New Roman" pitchFamily="18" charset="0"/>
              </a:endParaRPr>
            </a:p>
          </p:txBody>
        </p:sp>
        <p:sp>
          <p:nvSpPr>
            <p:cNvPr id="53280" name="Line 15"/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16"/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Text Box 17"/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 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&amp;&amp; notcorrupt(rcvpkt)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&amp;&amp; </a:t>
              </a:r>
              <a:r>
                <a:rPr lang="en-US" altLang="en-US" b="1">
                  <a:solidFill>
                    <a:srgbClr val="FF0000"/>
                  </a:solidFill>
                  <a:latin typeface="Arial" pitchFamily="34" charset="0"/>
                </a:rPr>
                <a:t>isACK(rcvpkt,0)</a:t>
              </a:r>
              <a:r>
                <a:rPr lang="en-US" altLang="en-US" sz="1000">
                  <a:latin typeface="Arial" pitchFamily="34" charset="0"/>
                </a:rPr>
                <a:t> 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3283" name="Line 18"/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84" name="Group 19"/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53286" name="Oval 20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287" name="Text Box 21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latin typeface="Arial" pitchFamily="34" charset="0"/>
                  </a:rPr>
                  <a:t>Wait for ACK</a:t>
                </a:r>
              </a:p>
              <a:p>
                <a:r>
                  <a:rPr lang="en-US" altLang="en-US" sz="1400">
                    <a:latin typeface="Arial" pitchFamily="34" charset="0"/>
                  </a:rPr>
                  <a:t>0</a:t>
                </a:r>
                <a:endParaRPr lang="en-US" altLang="en-US" sz="1400">
                  <a:latin typeface="Times New Roman" pitchFamily="18" charset="0"/>
                </a:endParaRPr>
              </a:p>
            </p:txBody>
          </p:sp>
        </p:grpSp>
        <p:sp>
          <p:nvSpPr>
            <p:cNvPr id="37926" name="Text Box 22"/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srgbClr val="000099"/>
                  </a:solidFill>
                </a:rPr>
                <a:t>sender FSM</a:t>
              </a:r>
            </a:p>
            <a:p>
              <a:pPr>
                <a:defRPr/>
              </a:pPr>
              <a:r>
                <a:rPr lang="en-US" sz="2000">
                  <a:solidFill>
                    <a:srgbClr val="000099"/>
                  </a:solidFill>
                </a:rPr>
                <a:t>fragment</a:t>
              </a:r>
            </a:p>
          </p:txBody>
        </p:sp>
      </p:grpSp>
      <p:sp>
        <p:nvSpPr>
          <p:cNvPr id="37895" name="Line 23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46136" name="Group 24"/>
          <p:cNvGrpSpPr>
            <a:grpSpLocks/>
          </p:cNvGrpSpPr>
          <p:nvPr/>
        </p:nvGrpSpPr>
        <p:grpSpPr bwMode="auto">
          <a:xfrm>
            <a:off x="0" y="3824288"/>
            <a:ext cx="7234238" cy="2535237"/>
            <a:chOff x="0" y="2409"/>
            <a:chExt cx="4557" cy="1597"/>
          </a:xfrm>
        </p:grpSpPr>
        <p:sp>
          <p:nvSpPr>
            <p:cNvPr id="53256" name="Text Box 25"/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notcorrupt(rcvpkt)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&amp;&amp; has_seq1(rcvpkt) 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3257" name="Text Box 26"/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>
                  <a:latin typeface="Arial" pitchFamily="34" charset="0"/>
                </a:rPr>
                <a:t>extract(</a:t>
              </a:r>
              <a:r>
                <a:rPr lang="en-US" altLang="en-US" dirty="0" err="1">
                  <a:latin typeface="Arial" pitchFamily="34" charset="0"/>
                </a:rPr>
                <a:t>rcvpkt,data</a:t>
              </a:r>
              <a:r>
                <a:rPr lang="en-US" altLang="en-US" dirty="0">
                  <a:latin typeface="Arial" pitchFamily="34" charset="0"/>
                </a:rPr>
                <a:t>)</a:t>
              </a:r>
            </a:p>
            <a:p>
              <a:pPr algn="l"/>
              <a:r>
                <a:rPr lang="en-US" altLang="en-US" dirty="0" err="1">
                  <a:latin typeface="Arial" pitchFamily="34" charset="0"/>
                </a:rPr>
                <a:t>deliver_data</a:t>
              </a:r>
              <a:r>
                <a:rPr lang="en-US" altLang="en-US" dirty="0">
                  <a:latin typeface="Arial" pitchFamily="34" charset="0"/>
                </a:rPr>
                <a:t>(data)</a:t>
              </a:r>
            </a:p>
            <a:p>
              <a:pPr algn="l"/>
              <a:r>
                <a:rPr lang="en-US" altLang="en-US" b="1" dirty="0" err="1">
                  <a:solidFill>
                    <a:srgbClr val="FF0000"/>
                  </a:solidFill>
                  <a:latin typeface="Arial" pitchFamily="34" charset="0"/>
                </a:rPr>
                <a:t>ackpkt</a:t>
              </a:r>
              <a:r>
                <a:rPr lang="en-US" altLang="en-US" b="1" dirty="0">
                  <a:solidFill>
                    <a:srgbClr val="FF0000"/>
                  </a:solidFill>
                  <a:latin typeface="Arial" pitchFamily="34" charset="0"/>
                </a:rPr>
                <a:t> = </a:t>
              </a:r>
              <a:r>
                <a:rPr lang="en-US" altLang="en-US" b="1" dirty="0" err="1">
                  <a:solidFill>
                    <a:srgbClr val="FF0000"/>
                  </a:solidFill>
                  <a:latin typeface="Arial" pitchFamily="34" charset="0"/>
                </a:rPr>
                <a:t>make_pkt</a:t>
              </a:r>
              <a:r>
                <a:rPr lang="en-US" altLang="en-US" b="1" dirty="0">
                  <a:solidFill>
                    <a:srgbClr val="FF0000"/>
                  </a:solidFill>
                  <a:latin typeface="Arial" pitchFamily="34" charset="0"/>
                </a:rPr>
                <a:t>(ACK1, </a:t>
              </a:r>
              <a:r>
                <a:rPr lang="en-US" altLang="en-US" b="1" dirty="0" err="1">
                  <a:solidFill>
                    <a:srgbClr val="FF0000"/>
                  </a:solidFill>
                  <a:latin typeface="Arial" pitchFamily="34" charset="0"/>
                </a:rPr>
                <a:t>chksum</a:t>
              </a:r>
              <a:r>
                <a:rPr lang="en-US" altLang="en-US" b="1" dirty="0">
                  <a:solidFill>
                    <a:srgbClr val="FF0000"/>
                  </a:solidFill>
                  <a:latin typeface="Arial" pitchFamily="34" charset="0"/>
                </a:rPr>
                <a:t>)</a:t>
              </a:r>
            </a:p>
            <a:p>
              <a:pPr algn="l"/>
              <a:r>
                <a:rPr lang="en-US" altLang="en-US" dirty="0" err="1">
                  <a:latin typeface="Arial" pitchFamily="34" charset="0"/>
                </a:rPr>
                <a:t>udt_send</a:t>
              </a:r>
              <a:r>
                <a:rPr lang="en-US" altLang="en-US" dirty="0">
                  <a:latin typeface="Arial" pitchFamily="34" charset="0"/>
                </a:rPr>
                <a:t>(</a:t>
              </a:r>
              <a:r>
                <a:rPr lang="en-US" altLang="en-US" dirty="0" err="1">
                  <a:latin typeface="Arial" pitchFamily="34" charset="0"/>
                </a:rPr>
                <a:t>ackpkt</a:t>
              </a:r>
              <a:r>
                <a:rPr lang="en-US" altLang="en-US" dirty="0">
                  <a:latin typeface="Arial" pitchFamily="34" charset="0"/>
                </a:rPr>
                <a:t>)</a:t>
              </a:r>
              <a:endParaRPr lang="en-US" altLang="en-US" dirty="0">
                <a:latin typeface="Times New Roman" pitchFamily="18" charset="0"/>
              </a:endParaRPr>
            </a:p>
          </p:txBody>
        </p:sp>
        <p:grpSp>
          <p:nvGrpSpPr>
            <p:cNvPr id="53258" name="Group 27"/>
            <p:cNvGrpSpPr>
              <a:grpSpLocks/>
            </p:cNvGrpSpPr>
            <p:nvPr/>
          </p:nvGrpSpPr>
          <p:grpSpPr bwMode="auto">
            <a:xfrm>
              <a:off x="0" y="2409"/>
              <a:ext cx="3510" cy="1168"/>
              <a:chOff x="0" y="2409"/>
              <a:chExt cx="3510" cy="1168"/>
            </a:xfrm>
          </p:grpSpPr>
          <p:grpSp>
            <p:nvGrpSpPr>
              <p:cNvPr id="53260" name="Group 28"/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53269" name="Oval 29"/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32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400">
                      <a:latin typeface="Arial" pitchFamily="34" charset="0"/>
                    </a:rPr>
                    <a:t>Wait for </a:t>
                  </a:r>
                </a:p>
                <a:p>
                  <a:r>
                    <a:rPr lang="en-US" altLang="en-US" sz="1400">
                      <a:latin typeface="Arial" pitchFamily="34" charset="0"/>
                    </a:rPr>
                    <a:t>0 from below</a:t>
                  </a:r>
                  <a:endParaRPr lang="en-US" altLang="en-US" sz="1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3261" name="Freeform 31"/>
              <p:cNvSpPr>
                <a:spLocks/>
              </p:cNvSpPr>
              <p:nvPr/>
            </p:nvSpPr>
            <p:spPr bwMode="auto">
              <a:xfrm>
                <a:off x="1925" y="2618"/>
                <a:ext cx="520" cy="117"/>
              </a:xfrm>
              <a:custGeom>
                <a:avLst/>
                <a:gdLst>
                  <a:gd name="T0" fmla="*/ 0 w 520"/>
                  <a:gd name="T1" fmla="*/ 117 h 117"/>
                  <a:gd name="T2" fmla="*/ 520 w 520"/>
                  <a:gd name="T3" fmla="*/ 17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2" name="Freeform 32"/>
              <p:cNvSpPr>
                <a:spLocks/>
              </p:cNvSpPr>
              <p:nvPr/>
            </p:nvSpPr>
            <p:spPr bwMode="auto">
              <a:xfrm>
                <a:off x="1996" y="3125"/>
                <a:ext cx="1514" cy="130"/>
              </a:xfrm>
              <a:custGeom>
                <a:avLst/>
                <a:gdLst>
                  <a:gd name="T0" fmla="*/ 0 w 1514"/>
                  <a:gd name="T1" fmla="*/ 0 h 130"/>
                  <a:gd name="T2" fmla="*/ 1514 w 1514"/>
                  <a:gd name="T3" fmla="*/ 17 h 1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14" h="130">
                    <a:moveTo>
                      <a:pt x="0" y="0"/>
                    </a:moveTo>
                    <a:cubicBezTo>
                      <a:pt x="266" y="130"/>
                      <a:pt x="1322" y="113"/>
                      <a:pt x="1514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3" name="Line 33"/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4" name="Freeform 34"/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0 h 1815"/>
                  <a:gd name="T2" fmla="*/ 0 w 619"/>
                  <a:gd name="T3" fmla="*/ 0 h 18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5" name="Line 35"/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6" name="Text Box 36"/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en-US" dirty="0" err="1">
                    <a:latin typeface="Arial" pitchFamily="34" charset="0"/>
                  </a:rPr>
                  <a:t>rdt_rcv</a:t>
                </a:r>
                <a:r>
                  <a:rPr lang="en-US" altLang="en-US" dirty="0">
                    <a:latin typeface="Arial" pitchFamily="34" charset="0"/>
                  </a:rPr>
                  <a:t>(</a:t>
                </a:r>
                <a:r>
                  <a:rPr lang="en-US" altLang="en-US" dirty="0" err="1">
                    <a:latin typeface="Arial" pitchFamily="34" charset="0"/>
                  </a:rPr>
                  <a:t>rcvpkt</a:t>
                </a:r>
                <a:r>
                  <a:rPr lang="en-US" altLang="en-US" dirty="0">
                    <a:latin typeface="Arial" pitchFamily="34" charset="0"/>
                  </a:rPr>
                  <a:t>) &amp;&amp; </a:t>
                </a:r>
              </a:p>
              <a:p>
                <a:pPr algn="l"/>
                <a:r>
                  <a:rPr lang="en-US" altLang="en-US" dirty="0">
                    <a:latin typeface="Arial" pitchFamily="34" charset="0"/>
                  </a:rPr>
                  <a:t>   (corrupt(</a:t>
                </a:r>
                <a:r>
                  <a:rPr lang="en-US" altLang="en-US" dirty="0" err="1">
                    <a:latin typeface="Arial" pitchFamily="34" charset="0"/>
                  </a:rPr>
                  <a:t>rcvpkt</a:t>
                </a:r>
                <a:r>
                  <a:rPr lang="en-US" altLang="en-US" dirty="0">
                    <a:latin typeface="Arial" pitchFamily="34" charset="0"/>
                  </a:rPr>
                  <a:t>) ||</a:t>
                </a:r>
              </a:p>
              <a:p>
                <a:pPr algn="l"/>
                <a:r>
                  <a:rPr lang="en-US" altLang="en-US" dirty="0">
                    <a:latin typeface="Arial" pitchFamily="34" charset="0"/>
                  </a:rPr>
                  <a:t>     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has_seq1(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rcvpkt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))</a:t>
                </a:r>
                <a:endParaRPr lang="en-US" altLang="en-US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67" name="Text Box 37"/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2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udt_send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(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ackpkt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)</a:t>
                </a:r>
                <a:endParaRPr lang="en-US" altLang="en-US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09" name="Text Box 38"/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solidFill>
                      <a:srgbClr val="000099"/>
                    </a:solidFill>
                  </a:rPr>
                  <a:t>receiver FSM</a:t>
                </a:r>
              </a:p>
              <a:p>
                <a:pPr>
                  <a:defRPr/>
                </a:pPr>
                <a:r>
                  <a:rPr lang="en-US" sz="2000">
                    <a:solidFill>
                      <a:srgbClr val="000099"/>
                    </a:solidFill>
                  </a:rPr>
                  <a:t>fragment</a:t>
                </a:r>
              </a:p>
            </p:txBody>
          </p:sp>
        </p:grpSp>
        <p:sp>
          <p:nvSpPr>
            <p:cNvPr id="37900" name="Text Box 39"/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Symbol" charset="0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0E16A7C-9D03-4146-8B93-DD6C53494418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963613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rdt3.0: channels with errors </a:t>
            </a:r>
            <a:r>
              <a:rPr lang="en-US" sz="3600" i="1">
                <a:cs typeface="+mj-cs"/>
              </a:rPr>
              <a:t>and</a:t>
            </a:r>
            <a:r>
              <a:rPr lang="en-US" sz="3600">
                <a:cs typeface="+mj-cs"/>
              </a:rPr>
              <a:t> loss</a:t>
            </a:r>
            <a:endParaRPr lang="en-US"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new assumption:</a:t>
            </a:r>
            <a:r>
              <a:rPr lang="en-US" altLang="en-US" dirty="0">
                <a:ea typeface="ＭＳ Ｐゴシック" charset="-128"/>
              </a:rPr>
              <a:t> underlying channel can also lose packets (data, </a:t>
            </a:r>
            <a:r>
              <a:rPr lang="en-US" altLang="en-US" dirty="0" err="1">
                <a:ea typeface="ＭＳ Ｐゴシック" charset="-128"/>
              </a:rPr>
              <a:t>ACKs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checksum, seq. #, </a:t>
            </a:r>
            <a:r>
              <a:rPr lang="en-US" altLang="en-US" dirty="0" err="1">
                <a:ea typeface="ＭＳ Ｐゴシック" charset="-128"/>
              </a:rPr>
              <a:t>ACKs</a:t>
            </a:r>
            <a:r>
              <a:rPr lang="en-US" altLang="en-US" dirty="0">
                <a:ea typeface="ＭＳ Ｐゴシック" charset="-128"/>
              </a:rPr>
              <a:t>, retransmissions will be of help…but not enough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approach:</a:t>
            </a:r>
            <a:r>
              <a:rPr lang="en-US" altLang="en-US" dirty="0">
                <a:ea typeface="ＭＳ Ｐゴシック" charset="-128"/>
              </a:rPr>
              <a:t> sender waits “</a:t>
            </a:r>
            <a:r>
              <a:rPr lang="en-US" altLang="ja-JP" dirty="0">
                <a:ea typeface="ＭＳ Ｐゴシック" charset="-128"/>
              </a:rPr>
              <a:t>reasonable” amount of time for ACK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retransmits if no </a:t>
            </a:r>
            <a:r>
              <a:rPr lang="en-US" altLang="en-US" sz="2400" dirty="0" err="1">
                <a:ea typeface="ＭＳ Ｐゴシック" charset="-128"/>
              </a:rPr>
              <a:t>ACK</a:t>
            </a:r>
            <a:r>
              <a:rPr lang="en-US" altLang="en-US" sz="2400" dirty="0">
                <a:ea typeface="ＭＳ Ｐゴシック" charset="-128"/>
              </a:rPr>
              <a:t> received in this time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if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r>
              <a:rPr lang="en-US" altLang="en-US" sz="2400" dirty="0">
                <a:ea typeface="ＭＳ Ｐゴシック" charset="-128"/>
              </a:rPr>
              <a:t> (or </a:t>
            </a:r>
            <a:r>
              <a:rPr lang="en-US" altLang="en-US" sz="2400" dirty="0" err="1">
                <a:ea typeface="ＭＳ Ｐゴシック" charset="-128"/>
              </a:rPr>
              <a:t>ACK</a:t>
            </a:r>
            <a:r>
              <a:rPr lang="en-US" altLang="en-US" sz="2400" dirty="0">
                <a:ea typeface="ＭＳ Ｐゴシック" charset="-128"/>
              </a:rPr>
              <a:t>) just delayed (not lost):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retransmission will be  duplicate, but seq. #</a:t>
            </a:r>
            <a:r>
              <a:rPr lang="en-US" altLang="ja-JP" dirty="0">
                <a:ea typeface="ＭＳ Ｐゴシック" charset="-128"/>
              </a:rPr>
              <a:t>s already handle this</a:t>
            </a:r>
            <a:endParaRPr lang="en-US" altLang="ja-JP" sz="2000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receiver must specify seq # of packet being </a:t>
            </a:r>
            <a:r>
              <a:rPr lang="en-US" altLang="en-US" dirty="0" err="1">
                <a:ea typeface="ＭＳ Ｐゴシック" charset="-128"/>
              </a:rPr>
              <a:t>ACKed</a:t>
            </a:r>
            <a:endParaRPr lang="en-US" altLang="en-US" sz="2000" dirty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requires countdown timer</a:t>
            </a:r>
          </a:p>
        </p:txBody>
      </p:sp>
      <p:pic>
        <p:nvPicPr>
          <p:cNvPr id="54278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8B6A9998-8986-4BAF-AA71-49EF700C6FCA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rdt3.0 sender</a:t>
            </a:r>
            <a:endParaRPr lang="en-US">
              <a:cs typeface="+mj-cs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sndpkt = make_pkt(0, data, checksum)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rdt_send(data)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4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55352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53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ACK0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05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rdt_rcv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rcvpkt</a:t>
            </a:r>
            <a:r>
              <a:rPr lang="en-US" altLang="en-US" sz="1400" dirty="0">
                <a:latin typeface="Arial" pitchFamily="34" charset="0"/>
              </a:rPr>
              <a:t>) &amp;&amp;  </a:t>
            </a:r>
          </a:p>
          <a:p>
            <a:pPr algn="l"/>
            <a:r>
              <a:rPr lang="en-US" altLang="en-US" sz="1400" dirty="0">
                <a:latin typeface="Arial" pitchFamily="34" charset="0"/>
              </a:rPr>
              <a:t>(corrupt(</a:t>
            </a:r>
            <a:r>
              <a:rPr lang="en-US" altLang="en-US" sz="1400" dirty="0" err="1">
                <a:latin typeface="Arial" pitchFamily="34" charset="0"/>
              </a:rPr>
              <a:t>rcvpkt</a:t>
            </a:r>
            <a:r>
              <a:rPr lang="en-US" altLang="en-US" sz="1400" dirty="0">
                <a:latin typeface="Arial" pitchFamily="34" charset="0"/>
              </a:rPr>
              <a:t>) ||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isACK</a:t>
            </a:r>
            <a:r>
              <a:rPr lang="en-US" altLang="en-US" sz="1400" dirty="0">
                <a:latin typeface="Arial" pitchFamily="34" charset="0"/>
              </a:rPr>
              <a:t>(rcvpkt,1))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9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55350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51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call 1 from above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10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sndpkt = make_pkt(1, data, checksum)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14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rdt_send(data)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15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isACK(rcvpkt,0)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5317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rdt_rcv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rcvpkt</a:t>
            </a:r>
            <a:r>
              <a:rPr lang="en-US" altLang="en-US" sz="1400" dirty="0">
                <a:latin typeface="Arial" pitchFamily="34" charset="0"/>
              </a:rPr>
              <a:t>) &amp;&amp;  </a:t>
            </a:r>
          </a:p>
          <a:p>
            <a:pPr algn="l"/>
            <a:r>
              <a:rPr lang="en-US" altLang="en-US" sz="1400" dirty="0">
                <a:latin typeface="Arial" pitchFamily="34" charset="0"/>
              </a:rPr>
              <a:t>(corrupt(</a:t>
            </a:r>
            <a:r>
              <a:rPr lang="en-US" altLang="en-US" sz="1400" dirty="0" err="1">
                <a:latin typeface="Arial" pitchFamily="34" charset="0"/>
              </a:rPr>
              <a:t>rcvpkt</a:t>
            </a:r>
            <a:r>
              <a:rPr lang="en-US" altLang="en-US" sz="1400" dirty="0">
                <a:latin typeface="Arial" pitchFamily="34" charset="0"/>
              </a:rPr>
              <a:t>) ||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isACK</a:t>
            </a:r>
            <a:r>
              <a:rPr lang="en-US" altLang="en-US" sz="1400" dirty="0">
                <a:latin typeface="Arial" pitchFamily="34" charset="0"/>
              </a:rPr>
              <a:t>(rcvpkt,0))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5319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isACK(rcvpkt,1)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5321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stop_timer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3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stop_timer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4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6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timeout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7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31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timeout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32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</a:t>
            </a:r>
            <a:endParaRPr lang="en-US" altLang="en-US" sz="1400">
              <a:latin typeface="Times New Roman" pitchFamily="18" charset="0"/>
            </a:endParaRPr>
          </a:p>
        </p:txBody>
      </p:sp>
      <p:grpSp>
        <p:nvGrpSpPr>
          <p:cNvPr id="55335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55348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49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 dirty="0">
                  <a:latin typeface="Arial" pitchFamily="34" charset="0"/>
                </a:rPr>
                <a:t>call 0 from above</a:t>
              </a:r>
              <a:endParaRPr lang="en-US" altLang="en-US" sz="1400" dirty="0">
                <a:latin typeface="Times New Roman" pitchFamily="18" charset="0"/>
              </a:endParaRPr>
            </a:p>
          </p:txBody>
        </p:sp>
      </p:grpSp>
      <p:sp>
        <p:nvSpPr>
          <p:cNvPr id="55336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37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55346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47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ACK1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38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0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5340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41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3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39984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39985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pic>
        <p:nvPicPr>
          <p:cNvPr id="55345" name="Picture 5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02" y="6256966"/>
            <a:ext cx="3018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Receiver is the same as before!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F09808-7A63-4588-8423-C0BDBBCB1280}"/>
                  </a:ext>
                </a:extLst>
              </p14:cNvPr>
              <p14:cNvContentPartPr/>
              <p14:nvPr/>
            </p14:nvContentPartPr>
            <p14:xfrm>
              <a:off x="1759320" y="80280"/>
              <a:ext cx="7206480" cy="676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F09808-7A63-4588-8423-C0BDBBCB12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9960" y="70920"/>
                <a:ext cx="7225200" cy="678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B9203CE3-1B2B-4BBD-88E5-52346DBB9D9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grpSp>
        <p:nvGrpSpPr>
          <p:cNvPr id="18435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18464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5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466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3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4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5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6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7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8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9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0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1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2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3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4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5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481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8841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42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82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0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1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2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3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4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5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6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7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8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9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0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1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2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3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4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5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1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8824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5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6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7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8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9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0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1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2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3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4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5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6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7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8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04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18840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02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816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17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18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819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8822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3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85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86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3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8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810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13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77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4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87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802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05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8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9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5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879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9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9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94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97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8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0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1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6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87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86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9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0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52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53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7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87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78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1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2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44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5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3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9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87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70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73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4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0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87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62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65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6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1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875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5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5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54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57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8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2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87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46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9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3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873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3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3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38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1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2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4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87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30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33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4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96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7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5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8713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15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6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7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8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9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0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1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2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3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4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5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6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14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16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8699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01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2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3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4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5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6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7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8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9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0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1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2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00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18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8697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8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19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8695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6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0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8693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4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1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8691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2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8522" name="Picture 1107" descr="car_icon_smal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23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8689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0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24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8657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59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2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3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28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4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1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0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31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7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9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68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69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7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5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1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4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1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2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3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44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5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5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8625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27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0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21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6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2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9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99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5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7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36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37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5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03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39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42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9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0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1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12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3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6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8602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3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4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605" name="Picture 1181" descr="scre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6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12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619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0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1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2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13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7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8579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0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1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82" name="Picture 1205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3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89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96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8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9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0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1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90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8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8556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7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8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59" name="Picture 1229" descr="screen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60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66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73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4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5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6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8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67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9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8554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5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30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8531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2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3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34" name="Picture 125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5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41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48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9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0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1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2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3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42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8436" name="Picture 864" descr="underline_base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Transport services and protocols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511300"/>
            <a:ext cx="4086225" cy="51149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provide</a:t>
            </a:r>
            <a:r>
              <a:rPr lang="en-US" sz="2400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logical communication</a:t>
            </a:r>
            <a:r>
              <a:rPr lang="en-US" sz="2400" dirty="0">
                <a:cs typeface="+mn-cs"/>
              </a:rPr>
              <a:t> between app processes running on different hosts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transport protocols run in end systems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 side: breaks app messages into </a:t>
            </a:r>
            <a:r>
              <a:rPr lang="en-US" i="1" dirty="0">
                <a:solidFill>
                  <a:srgbClr val="CC0000"/>
                </a:solidFill>
              </a:rPr>
              <a:t>segments</a:t>
            </a:r>
            <a:r>
              <a:rPr lang="en-US" dirty="0"/>
              <a:t>, passes to network layer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receive side: reassembles segments into messages, passes to app layer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more than one transport protocol available to apps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Internet: TCP and </a:t>
            </a:r>
            <a:r>
              <a:rPr lang="en-US" dirty="0" err="1"/>
              <a:t>UDP</a:t>
            </a:r>
            <a:endParaRPr lang="en-US" dirty="0"/>
          </a:p>
        </p:txBody>
      </p: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18455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22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3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4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5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4126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7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8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56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4116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17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18453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18442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09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0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1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2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4113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4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5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43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13D4BCA-15C7-49A0-BD74-45E96AD6C096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0975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1040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41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1038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9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1036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7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1034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5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1032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3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1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(a) no loss</a:t>
            </a:r>
          </a:p>
        </p:txBody>
      </p:sp>
      <p:sp>
        <p:nvSpPr>
          <p:cNvPr id="40984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0995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1028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9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1026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7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1024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5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1022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3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1020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1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</a:rPr>
                <a:t>ack0</a:t>
              </a:r>
            </a:p>
          </p:txBody>
        </p:sp>
      </p:grpSp>
      <p:sp>
        <p:nvSpPr>
          <p:cNvPr id="41002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1016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7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41018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019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1013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4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5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1011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2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56368" name="Picture 87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0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rdt3.0 in action</a:t>
            </a:r>
          </a:p>
        </p:txBody>
      </p:sp>
      <p:pic>
        <p:nvPicPr>
          <p:cNvPr id="56367" name="Picture 9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F9B07D8-EB75-4760-A96C-5AE13CD934D8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rdt3.0 in action</a:t>
            </a:r>
            <a:endParaRPr lang="en-US">
              <a:cs typeface="+mj-cs"/>
            </a:endParaRPr>
          </a:p>
        </p:txBody>
      </p:sp>
      <p:pic>
        <p:nvPicPr>
          <p:cNvPr id="57348" name="Picture 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2103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4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1994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1995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2005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2101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2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2099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0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2097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8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2095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6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2093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4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12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2089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0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91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92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2086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7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8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2084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5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57441" name="Picture 78" descr="alarm_clock_ring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3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2080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1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2021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2022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42027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2078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9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2076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7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31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2073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4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5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2071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2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57428" name="Picture 130" descr="alarm_clock_ring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0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2066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67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68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69817" name="Group 153"/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2038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send ack1</a:t>
              </a:r>
            </a:p>
          </p:txBody>
        </p:sp>
        <p:sp>
          <p:nvSpPr>
            <p:cNvPr id="42039" name="Text Box 96"/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send pkt0</a:t>
              </a:r>
            </a:p>
          </p:txBody>
        </p:sp>
        <p:sp>
          <p:nvSpPr>
            <p:cNvPr id="42040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rcv ack1</a:t>
              </a:r>
            </a:p>
          </p:txBody>
        </p:sp>
        <p:grpSp>
          <p:nvGrpSpPr>
            <p:cNvPr id="57400" name="Group 148"/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2064" name="Line 105"/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5" name="Text Box 106"/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1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2062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3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57402" name="Group 113"/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2060" name="Line 114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1" name="Text Box 115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3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2058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pkt0</a:t>
                </a:r>
              </a:p>
            </p:txBody>
          </p:sp>
          <p:sp>
            <p:nvSpPr>
              <p:cNvPr id="42059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ack1</a:t>
                </a:r>
              </a:p>
            </p:txBody>
          </p:sp>
        </p:grpSp>
        <p:grpSp>
          <p:nvGrpSpPr>
            <p:cNvPr id="57404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2056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7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5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2054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pkt0</a:t>
                </a:r>
              </a:p>
            </p:txBody>
          </p:sp>
          <p:sp>
            <p:nvSpPr>
              <p:cNvPr id="42055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ack0</a:t>
                </a:r>
              </a:p>
            </p:txBody>
          </p:sp>
        </p:grpSp>
        <p:grpSp>
          <p:nvGrpSpPr>
            <p:cNvPr id="57406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2052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3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7" name="Group 152"/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2049" name="Text Box 91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pkt0</a:t>
                </a:r>
              </a:p>
            </p:txBody>
          </p:sp>
          <p:sp>
            <p:nvSpPr>
              <p:cNvPr id="42050" name="Text Box 94"/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ack0</a:t>
                </a:r>
              </a:p>
            </p:txBody>
          </p:sp>
          <p:sp>
            <p:nvSpPr>
              <p:cNvPr id="42051" name="Text Box 151"/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/>
                  <a:t>(detect duplicate)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5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75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75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75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75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75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75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75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75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75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75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75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75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75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75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75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75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75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75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75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75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75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75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54AE2D4-F786-49E8-806A-3E28E3B73F1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Performance of rdt3.0</a:t>
            </a:r>
            <a:endParaRPr lang="en-US"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rdt3.0 is correct, but performance stinks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e.g.: 1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link, 15 </a:t>
            </a:r>
            <a:r>
              <a:rPr lang="en-US" dirty="0" err="1">
                <a:cs typeface="+mn-cs"/>
              </a:rPr>
              <a:t>ms</a:t>
            </a:r>
            <a:r>
              <a:rPr lang="en-US" dirty="0">
                <a:cs typeface="+mn-cs"/>
              </a:rPr>
              <a:t> prop. delay, 8000 bit packet: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688975" indent="-231775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400" dirty="0" err="1">
                <a:latin typeface="Gill Sans MT" pitchFamily="34" charset="0"/>
              </a:rPr>
              <a:t>U</a:t>
            </a:r>
            <a:r>
              <a:rPr lang="en-US" altLang="en-US" sz="2400" baseline="-25000" dirty="0" err="1">
                <a:latin typeface="Gill Sans MT" pitchFamily="34" charset="0"/>
              </a:rPr>
              <a:t>sender</a:t>
            </a:r>
            <a:r>
              <a:rPr lang="en-US" altLang="en-US" sz="2400" dirty="0">
                <a:latin typeface="Gill Sans MT" pitchFamily="34" charset="0"/>
              </a:rPr>
              <a:t>: </a:t>
            </a:r>
            <a:r>
              <a:rPr lang="en-US" altLang="en-US" sz="2400" i="1" dirty="0">
                <a:solidFill>
                  <a:srgbClr val="CC0000"/>
                </a:solidFill>
                <a:latin typeface="Gill Sans MT" pitchFamily="34" charset="0"/>
              </a:rPr>
              <a:t>utilization</a:t>
            </a:r>
            <a:r>
              <a:rPr lang="en-US" altLang="en-US" sz="2400" dirty="0">
                <a:latin typeface="Gill Sans MT" pitchFamily="34" charset="0"/>
              </a:rPr>
              <a:t>—fraction of time sender busy sending</a:t>
            </a:r>
          </a:p>
        </p:txBody>
      </p:sp>
      <p:graphicFrame>
        <p:nvGraphicFramePr>
          <p:cNvPr id="583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95369"/>
              </p:ext>
            </p:extLst>
          </p:nvPr>
        </p:nvGraphicFramePr>
        <p:xfrm>
          <a:off x="1690688" y="3970338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70338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533400" y="4960938"/>
            <a:ext cx="8372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if RTT = 30 msec, 1KB packet sent every 30 msec, then get 33kB/sec throughput over 1 Gbps link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network protocol limits use of physical resources!</a:t>
            </a:r>
          </a:p>
        </p:txBody>
      </p:sp>
      <p:pic>
        <p:nvPicPr>
          <p:cNvPr id="58376" name="Picture 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06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7" name="Group 24"/>
          <p:cNvGrpSpPr>
            <a:grpSpLocks/>
          </p:cNvGrpSpPr>
          <p:nvPr/>
        </p:nvGrpSpPr>
        <p:grpSpPr bwMode="auto">
          <a:xfrm>
            <a:off x="1789113" y="2438400"/>
            <a:ext cx="6440477" cy="812800"/>
            <a:chOff x="137" y="1675"/>
            <a:chExt cx="4057" cy="512"/>
          </a:xfrm>
        </p:grpSpPr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137" y="1795"/>
              <a:ext cx="7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dirty="0" err="1">
                  <a:latin typeface="Arial" charset="0"/>
                </a:rPr>
                <a:t>D</a:t>
              </a:r>
              <a:r>
                <a:rPr lang="en-US" sz="2400" i="1" baseline="-25000" dirty="0" err="1">
                  <a:latin typeface="Arial" charset="0"/>
                </a:rPr>
                <a:t>trans</a:t>
              </a:r>
              <a:r>
                <a:rPr lang="en-US" sz="2400" i="1" dirty="0">
                  <a:latin typeface="Arial" charset="0"/>
                </a:rPr>
                <a:t> =</a:t>
              </a:r>
            </a:p>
          </p:txBody>
        </p:sp>
        <p:grpSp>
          <p:nvGrpSpPr>
            <p:cNvPr id="58379" name="Group 14"/>
            <p:cNvGrpSpPr>
              <a:grpSpLocks/>
            </p:cNvGrpSpPr>
            <p:nvPr/>
          </p:nvGrpSpPr>
          <p:grpSpPr bwMode="auto">
            <a:xfrm>
              <a:off x="827" y="1677"/>
              <a:ext cx="255" cy="496"/>
              <a:chOff x="155" y="2937"/>
              <a:chExt cx="255" cy="496"/>
            </a:xfrm>
          </p:grpSpPr>
          <p:sp>
            <p:nvSpPr>
              <p:cNvPr id="43029" name="Text Box 11"/>
              <p:cNvSpPr txBox="1">
                <a:spLocks noChangeArrowheads="1"/>
              </p:cNvSpPr>
              <p:nvPr/>
            </p:nvSpPr>
            <p:spPr bwMode="auto">
              <a:xfrm>
                <a:off x="170" y="2937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43030" name="Text Box 12"/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43031" name="Line 13"/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58380" name="Group 19"/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43025" name="Text Box 6"/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latin typeface="Comic Sans MS" charset="0"/>
                  </a:rPr>
                  <a:t> 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3026" name="Text Box 16"/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dirty="0">
                    <a:latin typeface="Arial" charset="0"/>
                  </a:rPr>
                  <a:t>8000 bits</a:t>
                </a:r>
              </a:p>
            </p:txBody>
          </p:sp>
          <p:sp>
            <p:nvSpPr>
              <p:cNvPr id="43027" name="Text Box 17"/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4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9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bits/sec</a:t>
                </a:r>
              </a:p>
            </p:txBody>
          </p:sp>
          <p:sp>
            <p:nvSpPr>
              <p:cNvPr id="43028" name="Line 18"/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3022" name="Text Box 20"/>
            <p:cNvSpPr txBox="1">
              <a:spLocks noChangeArrowheads="1"/>
            </p:cNvSpPr>
            <p:nvPr/>
          </p:nvSpPr>
          <p:spPr bwMode="auto">
            <a:xfrm>
              <a:off x="1093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=</a:t>
              </a:r>
            </a:p>
          </p:txBody>
        </p:sp>
        <p:sp>
          <p:nvSpPr>
            <p:cNvPr id="43023" name="Text Box 22"/>
            <p:cNvSpPr txBox="1">
              <a:spLocks noChangeArrowheads="1"/>
            </p:cNvSpPr>
            <p:nvPr/>
          </p:nvSpPr>
          <p:spPr bwMode="auto">
            <a:xfrm>
              <a:off x="2509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=</a:t>
              </a:r>
            </a:p>
          </p:txBody>
        </p:sp>
        <p:sp>
          <p:nvSpPr>
            <p:cNvPr id="43024" name="Text Box 23"/>
            <p:cNvSpPr txBox="1">
              <a:spLocks noChangeArrowheads="1"/>
            </p:cNvSpPr>
            <p:nvPr/>
          </p:nvSpPr>
          <p:spPr bwMode="auto">
            <a:xfrm>
              <a:off x="2719" y="1777"/>
              <a:ext cx="14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dirty="0">
                  <a:latin typeface="Arial" charset="0"/>
                </a:rPr>
                <a:t>8 microseconds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B32B26FF-DCE4-40BA-B1F8-BCCEC79BDA0C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pic>
        <p:nvPicPr>
          <p:cNvPr id="59395" name="Picture 32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rdt3.0: stop-and-wait operation</a:t>
            </a:r>
          </a:p>
        </p:txBody>
      </p:sp>
      <p:sp>
        <p:nvSpPr>
          <p:cNvPr id="59397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first packet bit transmitted, t = 0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sender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02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receiver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RTT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9411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last packet bit transmitted, </a:t>
            </a:r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t = L / R</a:t>
            </a:r>
            <a:endParaRPr lang="en-US" alt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first packet bit arrives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16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packet bit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itchFamily="34" charset="0"/>
              </a:rPr>
              <a:t>packet, </a:t>
            </a:r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t = RTT + L / R</a:t>
            </a:r>
            <a:endParaRPr lang="en-US" alt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9419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20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59424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423" name="Object 35"/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icture" r:id="rId5" imgW="3581400" imgH="495300" progId="Word.Picture.8">
                  <p:embed/>
                </p:oleObj>
              </mc:Choice>
              <mc:Fallback>
                <p:oleObj name="Picture" r:id="rId5" imgW="3581400" imgH="49530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0C9D86F-74EB-4419-98FB-B0A40E94BB16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pic>
        <p:nvPicPr>
          <p:cNvPr id="60419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Pipelined protocols</a:t>
            </a:r>
            <a:endParaRPr lang="en-US">
              <a:cs typeface="+mj-cs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pipelining:</a:t>
            </a:r>
            <a:r>
              <a:rPr lang="en-US" altLang="en-US" dirty="0">
                <a:ea typeface="ＭＳ Ｐゴシック" charset="-128"/>
              </a:rPr>
              <a:t> sender allows multiple, “</a:t>
            </a:r>
            <a:r>
              <a:rPr lang="en-US" altLang="ja-JP" dirty="0">
                <a:ea typeface="ＭＳ Ｐゴシック" charset="-128"/>
              </a:rPr>
              <a:t>in-flight”, yet-to-be-acknowledged packets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range of sequence numbers must be increased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buffering at sender or receiver</a:t>
            </a:r>
          </a:p>
        </p:txBody>
      </p:sp>
      <p:sp>
        <p:nvSpPr>
          <p:cNvPr id="450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two generic forms of pipelined protocols: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go-Back-N </a:t>
            </a:r>
            <a:r>
              <a:rPr lang="en-US" dirty="0">
                <a:cs typeface="+mn-cs"/>
              </a:rPr>
              <a:t>and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selective repeat</a:t>
            </a:r>
          </a:p>
        </p:txBody>
      </p:sp>
      <p:pic>
        <p:nvPicPr>
          <p:cNvPr id="60423" name="Picture 5" descr="rdt_pipeline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4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45138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98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0499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00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0425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7 w 117"/>
              <a:gd name="T1" fmla="*/ 2147483647 h 272"/>
              <a:gd name="T2" fmla="*/ 2147483647 w 117"/>
              <a:gd name="T3" fmla="*/ 2147483647 h 272"/>
              <a:gd name="T4" fmla="*/ 2147483647 w 117"/>
              <a:gd name="T5" fmla="*/ 2147483647 h 272"/>
              <a:gd name="T6" fmla="*/ 0 w 117"/>
              <a:gd name="T7" fmla="*/ 2147483647 h 272"/>
              <a:gd name="T8" fmla="*/ 2147483647 w 117"/>
              <a:gd name="T9" fmla="*/ 2147483647 h 272"/>
              <a:gd name="T10" fmla="*/ 2147483647 w 117"/>
              <a:gd name="T11" fmla="*/ 2147483647 h 272"/>
              <a:gd name="T12" fmla="*/ 2147483647 w 117"/>
              <a:gd name="T13" fmla="*/ 0 h 272"/>
              <a:gd name="T14" fmla="*/ 2147483647 w 117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6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45134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94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0495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496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0427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60461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63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66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32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3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08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68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30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1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0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11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71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8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9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72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73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6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7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75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78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1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2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3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124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5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60428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60429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31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4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00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01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6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6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098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9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8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79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9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096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7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40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41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094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5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83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43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46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89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0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1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092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3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6A9DD284-5F65-41CB-A712-2BEF38B23C3D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pic>
        <p:nvPicPr>
          <p:cNvPr id="61443" name="Picture 6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Pipelining: increased utilization</a:t>
            </a:r>
          </a:p>
        </p:txBody>
      </p:sp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first packet bit transmitted, t = 0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47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sender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50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receiver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51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RTT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57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last bit transmitted, t = L / 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60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1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first packet bit arrives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62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packet bit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64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itchFamily="34" charset="0"/>
              </a:rPr>
              <a:t>packet, t = RTT + L / R</a:t>
            </a:r>
            <a:endParaRPr lang="en-US" altLang="en-US">
              <a:latin typeface="Times New Roman" pitchFamily="18" charset="0"/>
            </a:endParaRPr>
          </a:p>
        </p:txBody>
      </p:sp>
      <p:grpSp>
        <p:nvGrpSpPr>
          <p:cNvPr id="61465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1494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5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96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99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0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7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6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7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9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70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1487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9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92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3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0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1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1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1480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2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85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6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83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2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3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bit of 2</a:t>
            </a:r>
            <a:r>
              <a:rPr lang="en-US" altLang="en-US" baseline="30000">
                <a:latin typeface="Arial" pitchFamily="34" charset="0"/>
              </a:rPr>
              <a:t>nd</a:t>
            </a:r>
            <a:r>
              <a:rPr lang="en-US" altLang="en-US">
                <a:latin typeface="Arial" pitchFamily="34" charset="0"/>
              </a:rPr>
              <a:t> packet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74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5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bit of 3</a:t>
            </a:r>
            <a:r>
              <a:rPr lang="en-US" altLang="en-US" baseline="30000">
                <a:latin typeface="Arial" pitchFamily="34" charset="0"/>
              </a:rPr>
              <a:t>rd</a:t>
            </a:r>
            <a:r>
              <a:rPr lang="en-US" altLang="en-US">
                <a:latin typeface="Arial" pitchFamily="34" charset="0"/>
              </a:rPr>
              <a:t> packet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118" name="Text Box 57"/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pPr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 utilization by a factor of 3!</a:t>
            </a:r>
          </a:p>
        </p:txBody>
      </p:sp>
      <p:sp>
        <p:nvSpPr>
          <p:cNvPr id="46119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61479" name="Object 61"/>
          <p:cNvGraphicFramePr>
            <a:graphicFrameLocks noChangeAspect="1"/>
          </p:cNvGraphicFramePr>
          <p:nvPr/>
        </p:nvGraphicFramePr>
        <p:xfrm>
          <a:off x="1555750" y="5087938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icture" r:id="rId5" imgW="3581400" imgH="495300" progId="Word.Picture.8">
                  <p:embed/>
                </p:oleObj>
              </mc:Choice>
              <mc:Fallback>
                <p:oleObj name="Picture" r:id="rId5" imgW="3581400" imgH="495300" progId="Word.Picture.8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087938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827BC2F-B9AD-4AFA-A0BF-9381E82A55DC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pic>
        <p:nvPicPr>
          <p:cNvPr id="6246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Pipelined protocols: overview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3954463" cy="484822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Go-back-N: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sender can have up to N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packets in pipeline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receiver only sends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cumulative ack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Doesn’</a:t>
            </a:r>
            <a:r>
              <a:rPr lang="en-US" altLang="ja-JP" dirty="0">
                <a:ea typeface="ＭＳ Ｐゴシック" charset="-128"/>
              </a:rPr>
              <a:t>t ack packet if there’s a gap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sender has timer for oldest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when timer expires, retransmit </a:t>
            </a:r>
            <a:r>
              <a:rPr lang="en-US" altLang="en-US" i="1" dirty="0">
                <a:ea typeface="ＭＳ Ｐゴシック" charset="-128"/>
              </a:rPr>
              <a:t>all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packets</a:t>
            </a:r>
          </a:p>
        </p:txBody>
      </p:sp>
      <p:sp>
        <p:nvSpPr>
          <p:cNvPr id="471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55738"/>
            <a:ext cx="4289425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Selective Repeat: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sender can have up to N </a:t>
            </a:r>
            <a:r>
              <a:rPr lang="en-US" altLang="en-US" dirty="0" err="1">
                <a:ea typeface="ＭＳ Ｐゴシック" charset="-128"/>
              </a:rPr>
              <a:t>unack’</a:t>
            </a:r>
            <a:r>
              <a:rPr lang="en-US" altLang="ja-JP" dirty="0" err="1">
                <a:ea typeface="ＭＳ Ｐゴシック" charset="-128"/>
              </a:rPr>
              <a:t>ed</a:t>
            </a:r>
            <a:r>
              <a:rPr lang="en-US" altLang="ja-JP" dirty="0">
                <a:ea typeface="ＭＳ Ｐゴシック" charset="-128"/>
              </a:rPr>
              <a:t> packets in pipeline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receiver sends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individual </a:t>
            </a:r>
            <a:r>
              <a:rPr lang="en-US" altLang="en-US" i="1" dirty="0" err="1">
                <a:solidFill>
                  <a:srgbClr val="CC0000"/>
                </a:solidFill>
                <a:ea typeface="ＭＳ Ｐゴシック" charset="-128"/>
              </a:rPr>
              <a:t>ack</a:t>
            </a:r>
            <a:r>
              <a:rPr lang="en-US" altLang="en-US" dirty="0">
                <a:ea typeface="ＭＳ Ｐゴシック" charset="-128"/>
              </a:rPr>
              <a:t> for each packet</a:t>
            </a:r>
          </a:p>
          <a:p>
            <a:pPr>
              <a:lnSpc>
                <a:spcPct val="7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sender maintains timer for each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charset="-128"/>
              </a:rPr>
              <a:t>when timer expires, retransmit only that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</a:t>
            </a:r>
          </a:p>
          <a:p>
            <a:pPr>
              <a:lnSpc>
                <a:spcPct val="70000"/>
              </a:lnSpc>
            </a:pP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621465B-7C73-41FD-88A1-6A2383C37F09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Go-Back-N: sender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r>
              <a:rPr lang="en-US" altLang="en-US" sz="2400" i="1" dirty="0">
                <a:ea typeface="ＭＳ Ｐゴシック" charset="-128"/>
              </a:rPr>
              <a:t>k</a:t>
            </a:r>
            <a:r>
              <a:rPr lang="en-US" altLang="en-US" sz="2400" dirty="0">
                <a:ea typeface="ＭＳ Ｐゴシック" charset="-128"/>
              </a:rPr>
              <a:t>-bit sequence # in packet header</a:t>
            </a:r>
          </a:p>
          <a:p>
            <a:r>
              <a:rPr lang="en-US" altLang="ja-JP" sz="2400" dirty="0">
                <a:ea typeface="ＭＳ Ｐゴシック" charset="-128"/>
              </a:rPr>
              <a:t>“window” of up to </a:t>
            </a:r>
            <a:r>
              <a:rPr lang="en-US" altLang="ja-JP" sz="2400" i="1" dirty="0">
                <a:ea typeface="ＭＳ Ｐゴシック" charset="-128"/>
              </a:rPr>
              <a:t>N</a:t>
            </a:r>
            <a:r>
              <a:rPr lang="en-US" altLang="ja-JP" sz="2400" dirty="0">
                <a:ea typeface="ＭＳ Ｐゴシック" charset="-128"/>
              </a:rPr>
              <a:t> consecutive </a:t>
            </a:r>
            <a:r>
              <a:rPr lang="en-US" altLang="ja-JP" sz="2400" dirty="0" err="1">
                <a:ea typeface="ＭＳ Ｐゴシック" charset="-128"/>
              </a:rPr>
              <a:t>unack’ed</a:t>
            </a:r>
            <a:r>
              <a:rPr lang="en-US" altLang="ja-JP" sz="2400" dirty="0">
                <a:ea typeface="ＭＳ Ｐゴシック" charset="-128"/>
              </a:rPr>
              <a:t> packets allowed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63493" name="Picture 4" descr="gbn_seq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476250" y="4149725"/>
            <a:ext cx="8324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Gill Sans MT" pitchFamily="34" charset="0"/>
              </a:rPr>
              <a:t>ACK(n):  ACKs all packets up to and including seq # n—</a:t>
            </a:r>
            <a:r>
              <a:rPr lang="en-US" altLang="ja-JP" sz="2400" i="1" dirty="0">
                <a:solidFill>
                  <a:srgbClr val="CC0000"/>
                </a:solidFill>
                <a:latin typeface="Gill Sans MT" pitchFamily="34" charset="0"/>
              </a:rPr>
              <a:t>“cumulative ACK”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sz="2400" dirty="0">
                <a:latin typeface="Gill Sans MT" pitchFamily="34" charset="0"/>
              </a:rPr>
              <a:t>may receive duplicate </a:t>
            </a:r>
            <a:r>
              <a:rPr lang="en-US" altLang="en-US" sz="2400" dirty="0" err="1">
                <a:latin typeface="Gill Sans MT" pitchFamily="34" charset="0"/>
              </a:rPr>
              <a:t>ACKs</a:t>
            </a:r>
            <a:r>
              <a:rPr lang="en-US" altLang="en-US" sz="2400" dirty="0">
                <a:latin typeface="Gill Sans MT" pitchFamily="34" charset="0"/>
              </a:rPr>
              <a:t> (see receiver)</a:t>
            </a:r>
            <a:endParaRPr lang="en-US" altLang="en-US" sz="20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Gill Sans MT" pitchFamily="34" charset="0"/>
              </a:rPr>
              <a:t>timer for oldest in-flight </a:t>
            </a:r>
            <a:r>
              <a:rPr lang="en-US" altLang="en-US" sz="2400" dirty="0" err="1">
                <a:latin typeface="Gill Sans MT" pitchFamily="34" charset="0"/>
              </a:rPr>
              <a:t>pkt</a:t>
            </a:r>
            <a:endParaRPr lang="en-US" altLang="en-US" sz="24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i="1" dirty="0">
                <a:latin typeface="Gill Sans MT" pitchFamily="34" charset="0"/>
              </a:rPr>
              <a:t>timeout(n):</a:t>
            </a:r>
            <a:r>
              <a:rPr lang="en-US" altLang="en-US" sz="2400" dirty="0">
                <a:latin typeface="Gill Sans MT" pitchFamily="34" charset="0"/>
              </a:rPr>
              <a:t> retransmit packet n and all higher-numbered packets in window</a:t>
            </a:r>
            <a:endParaRPr lang="en-US" altLang="en-US" sz="28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800" dirty="0">
              <a:latin typeface="Gill Sans MT" pitchFamily="34" charset="0"/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3496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F09EC31-42A5-4B01-8A6A-28C4DAC3899E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Go-Back-N: sender extended FSM</a:t>
            </a:r>
            <a:endParaRPr lang="en-US" dirty="0">
              <a:cs typeface="+mj-cs"/>
            </a:endParaRP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64537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8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udt_send(sndpkt[base])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udt_send(sndpkt[base+1])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…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udt_send(sndpkt[nextseqnum-1])</a:t>
            </a:r>
          </a:p>
          <a:p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timeout</a:t>
            </a:r>
            <a:endParaRPr lang="en-US" altLang="en-US" sz="1400">
              <a:latin typeface="Times New Roman" pitchFamily="18" charset="0"/>
            </a:endParaRPr>
          </a:p>
          <a:p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rdt_send(data)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if (nextseqnum &lt; base+N) {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sndpkt[nextseqnum] = make_pkt(nextseqnum,data,chksum)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udt_send(sndpkt[nextseqnum])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if (base == nextseqnum)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   start_timer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nextseqnum++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}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else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refuse_data(data)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5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base = getacknum(rcvpkt)+1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If (base == nextseqnum)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stop_timer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else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notcorrupt(rcvpkt) </a:t>
            </a:r>
          </a:p>
          <a:p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8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>
              <a:gd name="T0" fmla="*/ 2147483647 w 664"/>
              <a:gd name="T1" fmla="*/ 2147483647 h 425"/>
              <a:gd name="T2" fmla="*/ 2147483647 w 664"/>
              <a:gd name="T3" fmla="*/ 0 h 4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base=1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nextseqnum=1</a:t>
            </a:r>
            <a:endParaRPr lang="en-US" altLang="en-US" sz="1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4532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&amp;&amp; corrupt(rcvpkt)</a:t>
            </a:r>
            <a:r>
              <a:rPr lang="en-US" altLang="en-US" sz="1000">
                <a:latin typeface="Arial" pitchFamily="34" charset="0"/>
              </a:rPr>
              <a:t> </a:t>
            </a: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4533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>
              <a:gd name="T0" fmla="*/ 2147483647 w 1095"/>
              <a:gd name="T1" fmla="*/ 0 h 1005"/>
              <a:gd name="T2" fmla="*/ 2147483647 w 1095"/>
              <a:gd name="T3" fmla="*/ 2147483647 h 10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Symbol" charset="0"/>
              </a:rPr>
              <a:t>L</a:t>
            </a:r>
          </a:p>
        </p:txBody>
      </p:sp>
      <p:pic>
        <p:nvPicPr>
          <p:cNvPr id="64536" name="Picture 2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7604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4">
            <a:extLst>
              <a:ext uri="{FF2B5EF4-FFF2-40B4-BE49-F238E27FC236}">
                <a16:creationId xmlns:a16="http://schemas.microsoft.com/office/drawing/2014/main" id="{981046B1-0ECC-4FAC-9DFD-49BE2052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833" y="4774984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Symbol" charset="0"/>
              </a:rPr>
              <a:t>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EB31BA1C-9AFA-4D68-AEA7-A5D20BE72C06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err="1">
                <a:ea typeface="ＭＳ Ｐゴシック" charset="-128"/>
              </a:rPr>
              <a:t>ACK</a:t>
            </a:r>
            <a:r>
              <a:rPr lang="en-US" altLang="en-US" dirty="0">
                <a:ea typeface="ＭＳ Ｐゴシック" charset="-128"/>
              </a:rPr>
              <a:t>-only: always send </a:t>
            </a:r>
            <a:r>
              <a:rPr lang="en-US" altLang="en-US" dirty="0" err="1">
                <a:ea typeface="ＭＳ Ｐゴシック" charset="-128"/>
              </a:rPr>
              <a:t>ACK</a:t>
            </a:r>
            <a:r>
              <a:rPr lang="en-US" altLang="en-US" dirty="0">
                <a:ea typeface="ＭＳ Ｐゴシック" charset="-128"/>
              </a:rPr>
              <a:t> for correctly-received packet with highest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in-order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may generate duplicate </a:t>
            </a:r>
            <a:r>
              <a:rPr lang="en-US" altLang="en-US" dirty="0" err="1">
                <a:ea typeface="ＭＳ Ｐゴシック" charset="-128"/>
              </a:rPr>
              <a:t>ACKs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need only remember </a:t>
            </a:r>
            <a:r>
              <a:rPr lang="en-US" altLang="en-US" b="1" dirty="0" err="1">
                <a:latin typeface="Courier New" pitchFamily="49" charset="0"/>
                <a:ea typeface="ＭＳ Ｐゴシック" charset="-128"/>
              </a:rPr>
              <a:t>expectedseqnum</a:t>
            </a:r>
            <a:endParaRPr lang="en-US" altLang="en-US" b="1" dirty="0">
              <a:latin typeface="Courier New" pitchFamily="49" charset="0"/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out-of-order packet: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discard (don’</a:t>
            </a:r>
            <a:r>
              <a:rPr lang="en-US" altLang="ja-JP" dirty="0">
                <a:ea typeface="ＭＳ Ｐゴシック" charset="-128"/>
              </a:rPr>
              <a:t>t buffer): </a:t>
            </a:r>
            <a:r>
              <a:rPr lang="en-US" altLang="ja-JP" i="1" dirty="0">
                <a:solidFill>
                  <a:srgbClr val="CC0000"/>
                </a:solidFill>
                <a:ea typeface="ＭＳ Ｐゴシック" charset="-128"/>
              </a:rPr>
              <a:t>no receiver buffering!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re-</a:t>
            </a:r>
            <a:r>
              <a:rPr lang="en-US" altLang="en-US" dirty="0" err="1">
                <a:ea typeface="ＭＳ Ｐゴシック" charset="-128"/>
              </a:rPr>
              <a:t>ACK</a:t>
            </a:r>
            <a:r>
              <a:rPr lang="en-US" altLang="en-US" dirty="0">
                <a:ea typeface="ＭＳ Ｐゴシック" charset="-128"/>
              </a:rPr>
              <a:t> packet with highest in-order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udt_send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default</a:t>
            </a:r>
            <a:endParaRPr lang="en-US" altLang="en-US" sz="1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Freeform 10"/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rdt_rcv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rcvpkt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>
                <a:latin typeface="Arial" pitchFamily="34" charset="0"/>
              </a:rPr>
              <a:t>  &amp;&amp; </a:t>
            </a:r>
            <a:r>
              <a:rPr lang="en-US" altLang="en-US" sz="1400" dirty="0" err="1">
                <a:latin typeface="Arial" pitchFamily="34" charset="0"/>
              </a:rPr>
              <a:t>notcorrupt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rcvpkt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>
                <a:latin typeface="Arial" pitchFamily="34" charset="0"/>
              </a:rPr>
              <a:t>  &amp;&amp; </a:t>
            </a:r>
            <a:r>
              <a:rPr lang="en-US" altLang="en-US" sz="1400" dirty="0" err="1">
                <a:latin typeface="Arial" pitchFamily="34" charset="0"/>
              </a:rPr>
              <a:t>hasseqnum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rcvpkt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expectedseqnum</a:t>
            </a:r>
            <a:r>
              <a:rPr lang="en-US" altLang="en-US" sz="1400" dirty="0">
                <a:latin typeface="Arial" pitchFamily="34" charset="0"/>
              </a:rPr>
              <a:t>) 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extract(</a:t>
            </a:r>
            <a:r>
              <a:rPr lang="en-US" altLang="en-US" sz="1400" dirty="0" err="1">
                <a:latin typeface="Arial" pitchFamily="34" charset="0"/>
              </a:rPr>
              <a:t>rcvpkt,data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deliver_data</a:t>
            </a:r>
            <a:r>
              <a:rPr lang="en-US" altLang="en-US" sz="1400" dirty="0">
                <a:latin typeface="Arial" pitchFamily="34" charset="0"/>
              </a:rPr>
              <a:t>(data)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 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expectedseqnum,ACK,chksum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udt_send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expectedseqnum</a:t>
            </a:r>
            <a:r>
              <a:rPr lang="en-US" altLang="en-US" sz="1400" dirty="0">
                <a:latin typeface="Arial" pitchFamily="34" charset="0"/>
              </a:rPr>
              <a:t>++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784225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93738" y="2314575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expectedseqnum</a:t>
            </a:r>
            <a:r>
              <a:rPr lang="en-US" altLang="en-US" sz="1400" dirty="0">
                <a:latin typeface="Arial" pitchFamily="34" charset="0"/>
              </a:rPr>
              <a:t>=1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 =    </a:t>
            </a:r>
          </a:p>
          <a:p>
            <a:pPr algn="l"/>
            <a:r>
              <a:rPr lang="en-US" altLang="en-US" sz="1400" dirty="0">
                <a:latin typeface="Arial" pitchFamily="34" charset="0"/>
              </a:rPr>
              <a:t> 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(0,ACK,chksum)</a:t>
            </a:r>
          </a:p>
          <a:p>
            <a:pPr algn="l"/>
            <a:endParaRPr lang="en-US" altLang="en-US" sz="1400" dirty="0">
              <a:latin typeface="Times New Roman" pitchFamily="18" charset="0"/>
            </a:endParaRPr>
          </a:p>
          <a:p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50194" name="Text Box 17"/>
          <p:cNvSpPr txBox="1">
            <a:spLocks noChangeArrowheads="1"/>
          </p:cNvSpPr>
          <p:nvPr/>
        </p:nvSpPr>
        <p:spPr bwMode="auto">
          <a:xfrm>
            <a:off x="730250" y="199072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0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Go-Back-N: receiver extended FSM</a:t>
            </a:r>
          </a:p>
        </p:txBody>
      </p:sp>
      <p:pic>
        <p:nvPicPr>
          <p:cNvPr id="65555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8064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E95A4DC-DAC1-4ED2-8FE9-F2701019AB5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pic>
        <p:nvPicPr>
          <p:cNvPr id="19459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Transport vs. network layer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9088"/>
            <a:ext cx="3810000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>
                <a:solidFill>
                  <a:srgbClr val="000099"/>
                </a:solidFill>
                <a:cs typeface="+mn-cs"/>
              </a:rPr>
              <a:t>network layer:</a:t>
            </a:r>
            <a:r>
              <a:rPr lang="en-US" sz="3200">
                <a:cs typeface="+mn-cs"/>
              </a:rPr>
              <a:t> logical communication between hosts</a:t>
            </a:r>
          </a:p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>
                <a:solidFill>
                  <a:srgbClr val="000099"/>
                </a:solidFill>
                <a:cs typeface="+mn-cs"/>
              </a:rPr>
              <a:t>transport layer:</a:t>
            </a:r>
            <a:r>
              <a:rPr lang="en-US" sz="3200">
                <a:cs typeface="+mn-cs"/>
              </a:rPr>
              <a:t> logical communication between processes</a:t>
            </a:r>
            <a:r>
              <a:rPr lang="en-US"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sz="2800"/>
              <a:t>relies on, enhances, network layer services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230438"/>
            <a:ext cx="3967162" cy="4249737"/>
          </a:xfrm>
          <a:extLst>
            <a:ext uri="{91240B29-F687-4F45-9708-019B960494DF}">
              <a14:hiddenLine xmlns:a14="http://schemas.microsoft.com/office/drawing/2010/main" w="19050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i="1" dirty="0">
                <a:ea typeface="ＭＳ Ｐゴシック" charset="-128"/>
              </a:rPr>
              <a:t>12 kids in Mei’</a:t>
            </a:r>
            <a:r>
              <a:rPr lang="en-US" altLang="ja-JP" sz="2400" i="1" dirty="0">
                <a:ea typeface="ＭＳ Ｐゴシック" charset="-128"/>
              </a:rPr>
              <a:t>s house sending letters to 12 kids in Boris’s house:</a:t>
            </a:r>
            <a:endParaRPr lang="en-US" altLang="ja-JP" sz="2400" dirty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hosts = houses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processes = kids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transport protocol = Mei and Boris, who </a:t>
            </a:r>
            <a:r>
              <a:rPr lang="en-US" altLang="en-US" sz="2400" dirty="0" err="1">
                <a:ea typeface="ＭＳ Ｐゴシック" charset="-128"/>
              </a:rPr>
              <a:t>demux</a:t>
            </a:r>
            <a:r>
              <a:rPr lang="en-US" altLang="en-US" sz="2400" dirty="0">
                <a:ea typeface="ＭＳ Ｐゴシック" charset="-128"/>
              </a:rPr>
              <a:t> to in-house siblings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network-layer protocol = postal service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779963" y="1947863"/>
            <a:ext cx="4016375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900613" y="1724025"/>
            <a:ext cx="2695575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</a:rPr>
              <a:t>household analogy:</a:t>
            </a:r>
            <a:endParaRPr lang="en-US" sz="2800" i="1">
              <a:latin typeface="Gill Sans MT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600ED5D-CA4B-49A3-B524-D0637AA34E11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Go-Back-N in action</a:t>
            </a:r>
            <a:endParaRPr lang="en-US" dirty="0">
              <a:cs typeface="+mj-cs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send  pkt0</a:t>
            </a:r>
          </a:p>
          <a:p>
            <a:pPr algn="r">
              <a:defRPr/>
            </a:pPr>
            <a:r>
              <a:rPr lang="en-US" sz="1800"/>
              <a:t>send  pkt1</a:t>
            </a:r>
          </a:p>
          <a:p>
            <a:pPr algn="r">
              <a:defRPr/>
            </a:pPr>
            <a:r>
              <a:rPr lang="en-US" sz="1800"/>
              <a:t>send  pkt2</a:t>
            </a:r>
          </a:p>
          <a:p>
            <a:pPr algn="r">
              <a:defRPr/>
            </a:pPr>
            <a:r>
              <a:rPr lang="en-US" sz="1800"/>
              <a:t>send  pkt3</a:t>
            </a:r>
          </a:p>
          <a:p>
            <a:pPr algn="r">
              <a:defRPr/>
            </a:pPr>
            <a:r>
              <a:rPr lang="en-US" sz="1800"/>
              <a:t>(wait)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09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pkt0, send ack0</a:t>
            </a:r>
          </a:p>
          <a:p>
            <a:pPr algn="l">
              <a:defRPr/>
            </a:pPr>
            <a:r>
              <a:rPr lang="en-US" sz="1800"/>
              <a:t>receive pkt1, send ack1</a:t>
            </a:r>
          </a:p>
          <a:p>
            <a:pPr algn="l">
              <a:defRPr/>
            </a:pPr>
            <a:r>
              <a:rPr lang="en-US" sz="1800"/>
              <a:t> </a:t>
            </a:r>
          </a:p>
          <a:p>
            <a:pPr algn="l">
              <a:defRPr/>
            </a:pPr>
            <a:r>
              <a:rPr lang="en-US" sz="1800"/>
              <a:t>receive pkt3,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10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rcv ack0, send pkt4</a:t>
            </a:r>
          </a:p>
          <a:p>
            <a:pPr algn="r">
              <a:defRPr/>
            </a:pPr>
            <a:r>
              <a:rPr lang="en-US" sz="1800"/>
              <a:t>rcv ack1, send pkt5</a:t>
            </a:r>
          </a:p>
          <a:p>
            <a:pPr algn="r">
              <a:defRPr/>
            </a:pPr>
            <a:endParaRPr lang="en-US" sz="1800"/>
          </a:p>
        </p:txBody>
      </p:sp>
      <p:pic>
        <p:nvPicPr>
          <p:cNvPr id="66570" name="Picture 34" descr="alarm_clock_r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/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pkt5</a:t>
            </a:r>
          </a:p>
        </p:txBody>
      </p:sp>
      <p:sp>
        <p:nvSpPr>
          <p:cNvPr id="51214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5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6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7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2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4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84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51271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2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3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1226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7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8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9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30" name="Text Box 41"/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pkt4,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31" name="Text Box 42"/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pkt5,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32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/>
              <a:t>rcv pkt2, deliver, send ack2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rcv pkt3, deliver, send ack3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rcv pkt4, deliver, send ack4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rcv pkt5, deliver, send ack5</a:t>
            </a:r>
          </a:p>
        </p:txBody>
      </p:sp>
      <p:sp>
        <p:nvSpPr>
          <p:cNvPr id="51233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ignore duplicate ACK</a:t>
            </a:r>
          </a:p>
        </p:txBody>
      </p:sp>
      <p:grpSp>
        <p:nvGrpSpPr>
          <p:cNvPr id="66593" name="Group 65"/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51269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1235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66595" name="Group 67"/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51267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8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66596" name="Group 70"/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5126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66597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51263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4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1239" name="Rectangle 79"/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0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66600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51261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2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1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51259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0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2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51257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8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3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51255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6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4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51253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4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pic>
        <p:nvPicPr>
          <p:cNvPr id="66605" name="Picture 9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4453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7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8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9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0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1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2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9E2412-B1ED-4CDF-94F0-A8A3C65AA374}"/>
                  </a:ext>
                </a:extLst>
              </p14:cNvPr>
              <p14:cNvContentPartPr/>
              <p14:nvPr/>
            </p14:nvContentPartPr>
            <p14:xfrm>
              <a:off x="7402680" y="2536200"/>
              <a:ext cx="1107720" cy="1661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9E2412-B1ED-4CDF-94F0-A8A3C65AA3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3320" y="2526840"/>
                <a:ext cx="1126440" cy="167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animBg="1"/>
      <p:bldP spid="51215" grpId="0" animBg="1"/>
      <p:bldP spid="51216" grpId="0" animBg="1"/>
      <p:bldP spid="51217" grpId="0" animBg="1"/>
      <p:bldP spid="51218" grpId="0" animBg="1"/>
      <p:bldP spid="51219" grpId="0"/>
      <p:bldP spid="51220" grpId="0"/>
      <p:bldP spid="51221" grpId="0" animBg="1"/>
      <p:bldP spid="51222" grpId="0" animBg="1"/>
      <p:bldP spid="51223" grpId="0" animBg="1"/>
      <p:bldP spid="51224" grpId="0" animBg="1"/>
      <p:bldP spid="51226" grpId="0" animBg="1"/>
      <p:bldP spid="51227" grpId="0" animBg="1"/>
      <p:bldP spid="51228" grpId="0" animBg="1"/>
      <p:bldP spid="51229" grpId="0" animBg="1"/>
      <p:bldP spid="51247" grpId="0" animBg="1"/>
      <p:bldP spid="51248" grpId="0" animBg="1"/>
      <p:bldP spid="51249" grpId="0" animBg="1"/>
      <p:bldP spid="51250" grpId="0" animBg="1"/>
      <p:bldP spid="51251" grpId="0" animBg="1"/>
      <p:bldP spid="512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DFA83BD-BF85-4113-90D7-F3BEC54819BE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pic>
        <p:nvPicPr>
          <p:cNvPr id="6758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001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Selective repeat</a:t>
            </a:r>
            <a:endParaRPr lang="en-US">
              <a:cs typeface="+mj-cs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receiver </a:t>
            </a:r>
            <a:r>
              <a:rPr lang="en-US" altLang="en-US" i="1" dirty="0">
                <a:ea typeface="ＭＳ Ｐゴシック" charset="-128"/>
              </a:rPr>
              <a:t>individually</a:t>
            </a:r>
            <a:r>
              <a:rPr lang="en-US" altLang="en-US" dirty="0">
                <a:ea typeface="ＭＳ Ｐゴシック" charset="-128"/>
              </a:rPr>
              <a:t> acknowledges all correctly received packets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buffers packets, as needed, for eventual in-order delivery to upper layer</a:t>
            </a:r>
          </a:p>
          <a:p>
            <a:r>
              <a:rPr lang="en-US" altLang="en-US" dirty="0">
                <a:ea typeface="ＭＳ Ｐゴシック" charset="-128"/>
              </a:rPr>
              <a:t>sender only resends packets for which </a:t>
            </a:r>
            <a:r>
              <a:rPr lang="en-US" altLang="en-US" dirty="0" err="1">
                <a:ea typeface="ＭＳ Ｐゴシック" charset="-128"/>
              </a:rPr>
              <a:t>ACK</a:t>
            </a:r>
            <a:r>
              <a:rPr lang="en-US" altLang="en-US" dirty="0">
                <a:ea typeface="ＭＳ Ｐゴシック" charset="-128"/>
              </a:rPr>
              <a:t> not received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sender timer for each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</a:t>
            </a:r>
          </a:p>
          <a:p>
            <a:r>
              <a:rPr lang="en-US" altLang="en-US" dirty="0">
                <a:ea typeface="ＭＳ Ｐゴシック" charset="-128"/>
              </a:rPr>
              <a:t>sender window</a:t>
            </a:r>
          </a:p>
          <a:p>
            <a:pPr lvl="1"/>
            <a:r>
              <a:rPr lang="en-US" altLang="en-US" i="1" dirty="0">
                <a:ea typeface="ＭＳ Ｐゴシック" charset="-128"/>
              </a:rPr>
              <a:t>N</a:t>
            </a:r>
            <a:r>
              <a:rPr lang="en-US" altLang="en-US" dirty="0">
                <a:ea typeface="ＭＳ Ｐゴシック" charset="-128"/>
              </a:rPr>
              <a:t> consecutive sequence #</a:t>
            </a:r>
            <a:r>
              <a:rPr lang="en-US" altLang="ja-JP" dirty="0">
                <a:ea typeface="ＭＳ Ｐゴシック" charset="-128"/>
              </a:rPr>
              <a:t>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limits sequence #s of sent,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F356FF3-F524-4E31-B39D-E49E5934692F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8985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Selective repeat: sender, receiver windows</a:t>
            </a:r>
            <a:endParaRPr lang="en-US">
              <a:cs typeface="+mj-cs"/>
            </a:endParaRPr>
          </a:p>
        </p:txBody>
      </p:sp>
      <p:pic>
        <p:nvPicPr>
          <p:cNvPr id="68612" name="Picture 3" descr="sr_seq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8615" name="Picture 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D3FE61E-5704-46EC-A3AF-C548314EBA7D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pic>
        <p:nvPicPr>
          <p:cNvPr id="69635" name="Picture 1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98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Selective repeat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data from above: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if next available sequence # is in window, send packet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timeout(n):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resend packet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err="1">
                <a:solidFill>
                  <a:srgbClr val="CC0000"/>
                </a:solidFill>
                <a:cs typeface="+mn-cs"/>
              </a:rPr>
              <a:t>ACK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(n)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in </a:t>
            </a:r>
            <a:r>
              <a:rPr lang="en-US" sz="1800" dirty="0">
                <a:cs typeface="+mn-cs"/>
              </a:rPr>
              <a:t>[</a:t>
            </a:r>
            <a:r>
              <a:rPr lang="en-US" sz="1800" dirty="0" err="1">
                <a:cs typeface="+mn-cs"/>
              </a:rPr>
              <a:t>sendbase,sendbase+N</a:t>
            </a:r>
            <a:r>
              <a:rPr lang="en-US" sz="1800" dirty="0">
                <a:cs typeface="+mn-cs"/>
              </a:rPr>
              <a:t>]:</a:t>
            </a:r>
            <a:endParaRPr lang="en-US" sz="2400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mark packet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 as received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if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 is smallest </a:t>
            </a:r>
            <a:r>
              <a:rPr lang="en-US" sz="2400" dirty="0" err="1">
                <a:cs typeface="+mn-cs"/>
              </a:rPr>
              <a:t>unACKed</a:t>
            </a:r>
            <a:r>
              <a:rPr lang="en-US" sz="2400" dirty="0">
                <a:cs typeface="+mn-cs"/>
              </a:rPr>
              <a:t> packet, advance window base to next </a:t>
            </a:r>
            <a:r>
              <a:rPr lang="en-US" sz="2400" dirty="0" err="1">
                <a:cs typeface="+mn-cs"/>
              </a:rPr>
              <a:t>unACKed</a:t>
            </a:r>
            <a:r>
              <a:rPr lang="en-US" sz="2400" dirty="0">
                <a:cs typeface="+mn-cs"/>
              </a:rPr>
              <a:t> sequence # </a:t>
            </a: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495300" y="1457325"/>
            <a:ext cx="3838575" cy="505649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9639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54286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7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000099"/>
                  </a:solidFill>
                  <a:latin typeface="Gill Sans MT" charset="0"/>
                </a:rPr>
                <a:t>sender</a:t>
              </a:r>
            </a:p>
          </p:txBody>
        </p:sp>
      </p:grp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packet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n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is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, rcvbase+N-1]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 ACK(n)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out-of-order: buffer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in-order: deliver (also deliver earlier buffered, in-order packets), advance window to next not-yet-received packet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packet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n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is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-N, rcvbase-1]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otherwise: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ignore 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4962525" y="1438274"/>
            <a:ext cx="3838575" cy="5075541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000099"/>
                  </a:solidFill>
                  <a:latin typeface="Gill Sans MT" charset="0"/>
                </a:rPr>
                <a:t>receiver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AD9ADDA-94C7-4005-8399-7E2800D4FEC7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pic>
        <p:nvPicPr>
          <p:cNvPr id="70659" name="Picture 9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Selective repeat in action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send  pkt0</a:t>
            </a:r>
          </a:p>
          <a:p>
            <a:pPr algn="r">
              <a:defRPr/>
            </a:pPr>
            <a:r>
              <a:rPr lang="en-US" sz="1800"/>
              <a:t>send  pkt1</a:t>
            </a:r>
          </a:p>
          <a:p>
            <a:pPr algn="r">
              <a:defRPr/>
            </a:pPr>
            <a:r>
              <a:rPr lang="en-US" sz="1800"/>
              <a:t>send  pkt2</a:t>
            </a:r>
          </a:p>
          <a:p>
            <a:pPr algn="r">
              <a:defRPr/>
            </a:pPr>
            <a:r>
              <a:rPr lang="en-US" sz="1800"/>
              <a:t>send  pkt3</a:t>
            </a:r>
          </a:p>
          <a:p>
            <a:pPr algn="r">
              <a:defRPr/>
            </a:pPr>
            <a:r>
              <a:rPr lang="en-US" sz="1800"/>
              <a:t>(wait)</a:t>
            </a: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pkt0, send ack0</a:t>
            </a:r>
          </a:p>
          <a:p>
            <a:pPr algn="l">
              <a:defRPr/>
            </a:pPr>
            <a:r>
              <a:rPr lang="en-US" sz="1800"/>
              <a:t>receive pkt1, send ack1</a:t>
            </a:r>
          </a:p>
          <a:p>
            <a:pPr algn="l">
              <a:defRPr/>
            </a:pPr>
            <a:r>
              <a:rPr lang="en-US" sz="1800"/>
              <a:t> </a:t>
            </a:r>
          </a:p>
          <a:p>
            <a:pPr algn="l">
              <a:defRPr/>
            </a:pPr>
            <a:r>
              <a:rPr lang="en-US" sz="1800"/>
              <a:t>receive pkt3, buffer, </a:t>
            </a:r>
          </a:p>
          <a:p>
            <a:pPr algn="l">
              <a:defRPr/>
            </a:pPr>
            <a:r>
              <a:rPr lang="en-US" sz="1800"/>
              <a:t>           send ack3</a:t>
            </a: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rcv ack0, send pkt4</a:t>
            </a:r>
          </a:p>
          <a:p>
            <a:pPr algn="r">
              <a:defRPr/>
            </a:pPr>
            <a:r>
              <a:rPr lang="en-US" sz="1800"/>
              <a:t>rcv ack1, send pkt5</a:t>
            </a:r>
          </a:p>
          <a:p>
            <a:pPr algn="r">
              <a:defRPr/>
            </a:pPr>
            <a:endParaRPr lang="en-US" sz="1800"/>
          </a:p>
        </p:txBody>
      </p:sp>
      <p:pic>
        <p:nvPicPr>
          <p:cNvPr id="70667" name="Picture 10" descr="alarm_clock_rin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/>
              <a:t>send  pkt2</a:t>
            </a:r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2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3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6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81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55365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6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7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5323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4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pkt4, buffer, </a:t>
            </a:r>
          </a:p>
          <a:p>
            <a:pPr algn="l">
              <a:defRPr/>
            </a:pPr>
            <a:r>
              <a:rPr lang="en-US" sz="1800"/>
              <a:t>           send ack4</a:t>
            </a:r>
          </a:p>
        </p:txBody>
      </p:sp>
      <p:sp>
        <p:nvSpPr>
          <p:cNvPr id="55325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pkt5, buffer, </a:t>
            </a:r>
          </a:p>
          <a:p>
            <a:pPr algn="l">
              <a:defRPr/>
            </a:pPr>
            <a:r>
              <a:rPr lang="en-US" sz="1800"/>
              <a:t>           send ack5</a:t>
            </a:r>
          </a:p>
        </p:txBody>
      </p:sp>
      <p:sp>
        <p:nvSpPr>
          <p:cNvPr id="55326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/>
              <a:t>rcv pkt2; deliver pkt2,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pkt3, pkt4, pkt5; send ack2</a:t>
            </a:r>
          </a:p>
        </p:txBody>
      </p:sp>
      <p:sp>
        <p:nvSpPr>
          <p:cNvPr id="55327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record ack3 arrived</a:t>
            </a:r>
          </a:p>
        </p:txBody>
      </p:sp>
      <p:grpSp>
        <p:nvGrpSpPr>
          <p:cNvPr id="70687" name="Group 37"/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55363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4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5329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sp>
        <p:nvSpPr>
          <p:cNvPr id="55330" name="Rectangle 41"/>
          <p:cNvSpPr>
            <a:spLocks noChangeArrowheads="1"/>
          </p:cNvSpPr>
          <p:nvPr/>
        </p:nvSpPr>
        <p:spPr bwMode="auto">
          <a:xfrm>
            <a:off x="287338" y="2692400"/>
            <a:ext cx="606425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90" name="Group 42"/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55361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2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0691" name="Group 45"/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55359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0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0692" name="Group 48"/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55357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8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5334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35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70695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55355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6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6" name="Group 56"/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4" name="Text Box 58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7" name="Group 59"/>
          <p:cNvGrpSpPr>
            <a:grpSpLocks/>
          </p:cNvGrpSpPr>
          <p:nvPr/>
        </p:nvGrpSpPr>
        <p:grpSpPr bwMode="auto">
          <a:xfrm>
            <a:off x="207963" y="4954588"/>
            <a:ext cx="1512887" cy="304800"/>
            <a:chOff x="112" y="2105"/>
            <a:chExt cx="953" cy="192"/>
          </a:xfrm>
        </p:grpSpPr>
        <p:sp>
          <p:nvSpPr>
            <p:cNvPr id="55351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2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8" name="Group 62"/>
          <p:cNvGrpSpPr>
            <a:grpSpLocks/>
          </p:cNvGrpSpPr>
          <p:nvPr/>
        </p:nvGrpSpPr>
        <p:grpSpPr bwMode="auto">
          <a:xfrm>
            <a:off x="204788" y="5218113"/>
            <a:ext cx="1512887" cy="304800"/>
            <a:chOff x="112" y="2105"/>
            <a:chExt cx="953" cy="192"/>
          </a:xfrm>
        </p:grpSpPr>
        <p:sp>
          <p:nvSpPr>
            <p:cNvPr id="55349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0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9" name="Group 65"/>
          <p:cNvGrpSpPr>
            <a:grpSpLocks/>
          </p:cNvGrpSpPr>
          <p:nvPr/>
        </p:nvGrpSpPr>
        <p:grpSpPr bwMode="auto">
          <a:xfrm>
            <a:off x="201613" y="5459413"/>
            <a:ext cx="1512887" cy="304800"/>
            <a:chOff x="112" y="2105"/>
            <a:chExt cx="953" cy="192"/>
          </a:xfrm>
        </p:grpSpPr>
        <p:sp>
          <p:nvSpPr>
            <p:cNvPr id="55347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48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sp>
        <p:nvSpPr>
          <p:cNvPr id="55341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2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3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record ack4 arrived</a:t>
            </a:r>
          </a:p>
        </p:txBody>
      </p:sp>
      <p:sp>
        <p:nvSpPr>
          <p:cNvPr id="55344" name="Text Box 91"/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/>
              <a:t>record ack5 arrived</a:t>
            </a:r>
          </a:p>
        </p:txBody>
      </p:sp>
      <p:sp>
        <p:nvSpPr>
          <p:cNvPr id="55345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6" name="Text Box 93"/>
          <p:cNvSpPr txBox="1">
            <a:spLocks noChangeArrowheads="1"/>
          </p:cNvSpPr>
          <p:nvPr/>
        </p:nvSpPr>
        <p:spPr bwMode="auto">
          <a:xfrm>
            <a:off x="2384425" y="5861050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/>
              <a:t>Q: what happens when ack2 arrives?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/>
      <p:bldP spid="55317" grpId="0"/>
      <p:bldP spid="55318" grpId="0" animBg="1"/>
      <p:bldP spid="55319" grpId="0" animBg="1"/>
      <p:bldP spid="55320" grpId="0" animBg="1"/>
      <p:bldP spid="55321" grpId="0" animBg="1"/>
      <p:bldP spid="55323" grpId="0" animBg="1"/>
      <p:bldP spid="55341" grpId="0" animBg="1"/>
      <p:bldP spid="55342" grpId="0" animBg="1"/>
      <p:bldP spid="55345" grpId="0" animBg="1"/>
      <p:bldP spid="5534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6A053EC-D052-4E6F-859E-D321928C2312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17488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>
                <a:cs typeface="+mj-cs"/>
              </a:rPr>
              <a:t>Selective repeat:</a:t>
            </a:r>
            <a:br>
              <a:rPr lang="en-US" sz="3600">
                <a:cs typeface="+mj-cs"/>
              </a:rPr>
            </a:br>
            <a:r>
              <a:rPr lang="en-US" sz="3600">
                <a:cs typeface="+mj-cs"/>
              </a:rPr>
              <a:t>dilemma</a:t>
            </a:r>
            <a:endParaRPr lang="en-US">
              <a:cs typeface="+mj-cs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charset="-128"/>
              </a:rPr>
              <a:t>example: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seq #</a:t>
            </a:r>
            <a:r>
              <a:rPr lang="en-US" altLang="ja-JP" sz="2400" dirty="0">
                <a:ea typeface="ＭＳ Ｐゴシック" charset="-128"/>
              </a:rPr>
              <a:t>s: 0, 1, 2, 3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window size=3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receiver window</a:t>
            </a:r>
          </a:p>
          <a:p>
            <a:pPr algn="l">
              <a:defRPr/>
            </a:pPr>
            <a:r>
              <a:rPr lang="en-US" sz="1400"/>
              <a:t>(after receipt)</a:t>
            </a:r>
          </a:p>
        </p:txBody>
      </p: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sender window</a:t>
            </a:r>
          </a:p>
          <a:p>
            <a:pPr algn="l">
              <a:defRPr/>
            </a:pPr>
            <a:r>
              <a:rPr lang="en-US" sz="1400"/>
              <a:t>(after receipt)</a:t>
            </a:r>
          </a:p>
        </p:txBody>
      </p:sp>
      <p:sp>
        <p:nvSpPr>
          <p:cNvPr id="56328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329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71733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6408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9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734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6406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7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735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6404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5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77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8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9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0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81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pkt1</a:t>
              </a:r>
            </a:p>
          </p:txBody>
        </p:sp>
        <p:sp>
          <p:nvSpPr>
            <p:cNvPr id="56382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pkt2</a:t>
              </a:r>
            </a:p>
          </p:txBody>
        </p:sp>
        <p:grpSp>
          <p:nvGrpSpPr>
            <p:cNvPr id="71742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6402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3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84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5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86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timeout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retransmit pkt0</a:t>
              </a:r>
            </a:p>
          </p:txBody>
        </p:sp>
        <p:sp>
          <p:nvSpPr>
            <p:cNvPr id="56387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8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56389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0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91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2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>
                  <a:latin typeface="Arial" charset="0"/>
                </a:rPr>
                <a:t> 2</a:t>
              </a:r>
            </a:p>
          </p:txBody>
        </p:sp>
        <p:sp>
          <p:nvSpPr>
            <p:cNvPr id="56393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4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5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6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7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8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9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400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401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(b) oops!</a:t>
              </a:r>
            </a:p>
          </p:txBody>
        </p:sp>
      </p:grpSp>
      <p:grpSp>
        <p:nvGrpSpPr>
          <p:cNvPr id="71690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71697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3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698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6370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1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699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6368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9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41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2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3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4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45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pkt1</a:t>
              </a:r>
            </a:p>
          </p:txBody>
        </p:sp>
        <p:sp>
          <p:nvSpPr>
            <p:cNvPr id="56346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pkt2</a:t>
              </a:r>
            </a:p>
          </p:txBody>
        </p:sp>
        <p:sp>
          <p:nvSpPr>
            <p:cNvPr id="56347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8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sz="1200">
                  <a:latin typeface="Arial" charset="0"/>
                </a:rPr>
                <a:t>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49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0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51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2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56353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4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55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6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>
                  <a:latin typeface="Arial" charset="0"/>
                </a:rPr>
                <a:t> 2</a:t>
              </a:r>
            </a:p>
          </p:txBody>
        </p:sp>
        <p:sp>
          <p:nvSpPr>
            <p:cNvPr id="56357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8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9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60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361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62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1722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6366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7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0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sz="1200">
                    <a:latin typeface="Arial" charset="0"/>
                  </a:rPr>
                  <a:t>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sz="120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56364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pkt3</a:t>
              </a:r>
            </a:p>
          </p:txBody>
        </p:sp>
        <p:sp>
          <p:nvSpPr>
            <p:cNvPr id="56365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71695" name="Picture 5" descr="curta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6" name="Picture 111" descr="curta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i="1" dirty="0"/>
              <a:t>receiver can’</a:t>
            </a:r>
            <a:r>
              <a:rPr lang="en-US" altLang="ja-JP" i="1" dirty="0"/>
              <a:t>t see sender side;</a:t>
            </a:r>
          </a:p>
          <a:p>
            <a:r>
              <a:rPr lang="en-US" altLang="en-US" i="1" dirty="0"/>
              <a:t>receiver behavior identical in both cases!</a:t>
            </a:r>
          </a:p>
          <a:p>
            <a:r>
              <a:rPr lang="en-US" altLang="en-US" i="1" dirty="0">
                <a:solidFill>
                  <a:srgbClr val="CC0000"/>
                </a:solidFill>
              </a:rPr>
              <a:t>something’</a:t>
            </a:r>
            <a:r>
              <a:rPr lang="en-US" altLang="ja-JP" i="1" dirty="0">
                <a:solidFill>
                  <a:srgbClr val="CC0000"/>
                </a:solidFill>
              </a:rPr>
              <a:t>s (very) wrong!</a:t>
            </a:r>
            <a:endParaRPr lang="en-US" altLang="en-US" i="1" dirty="0">
              <a:solidFill>
                <a:srgbClr val="CC0000"/>
              </a:solidFill>
            </a:endParaRPr>
          </a:p>
        </p:txBody>
      </p:sp>
      <p:pic>
        <p:nvPicPr>
          <p:cNvPr id="71693" name="Picture 12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546100" y="2732088"/>
            <a:ext cx="3276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receiver sees no difference in two scenarios!</a:t>
            </a:r>
          </a:p>
          <a:p>
            <a:pPr marL="292100" indent="-2921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duplicate data accepted as new in (b)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 dirty="0">
                <a:latin typeface="Gill Sans MT" charset="0"/>
                <a:ea typeface="ＭＳ Ｐゴシック" charset="0"/>
              </a:rPr>
              <a:t> what relationship between sequence # size and window size is needed to avoid problem in (b)?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7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515F64E-3AB3-426D-BFA1-3599370C2C98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7271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D11733A-821D-4102-9DA9-54F195DAD260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2413"/>
            <a:ext cx="8243888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Overview  </a:t>
            </a:r>
            <a:r>
              <a:rPr lang="en-US" sz="2400">
                <a:cs typeface="+mj-cs"/>
              </a:rPr>
              <a:t>RFCs: 793,1122,1323, 2018, 2581</a:t>
            </a:r>
            <a:endParaRPr lang="en-US">
              <a:cs typeface="+mj-c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full duplex data: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bi-directional data flow in same connection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/>
              <a:t>MSS</a:t>
            </a:r>
            <a:r>
              <a:rPr lang="en-US" dirty="0"/>
              <a:t>: maximum segment size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connection-oriented:</a:t>
            </a:r>
            <a:r>
              <a:rPr lang="en-US" dirty="0">
                <a:cs typeface="+mn-cs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handshaking (exchange of control messages) initializes sender, receiver state before data exchange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flow-controlled: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will not overwhelm receiver</a:t>
            </a: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point-to-point: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one sender, one receiver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reliable, in-order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byte steam: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 “</a:t>
            </a:r>
            <a:r>
              <a:rPr lang="en-US" altLang="ja-JP" dirty="0">
                <a:ea typeface="ＭＳ Ｐゴシック" charset="-128"/>
              </a:rPr>
              <a:t>message boundaries”</a:t>
            </a: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pipelined: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TCP congestion and flow control set window size</a:t>
            </a:r>
            <a:endParaRPr lang="en-US" altLang="en-US" i="1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73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18E2FA-E1EA-4F20-9B00-48F47DDE204D}"/>
                  </a:ext>
                </a:extLst>
              </p14:cNvPr>
              <p14:cNvContentPartPr/>
              <p14:nvPr/>
            </p14:nvContentPartPr>
            <p14:xfrm>
              <a:off x="5045400" y="2500200"/>
              <a:ext cx="1232640" cy="94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18E2FA-E1EA-4F20-9B00-48F47DDE20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6040" y="2490840"/>
                <a:ext cx="1251360" cy="96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01D11B5-5246-4BC3-9330-72792241C8C6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pic>
        <p:nvPicPr>
          <p:cNvPr id="74755" name="Picture 5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 segment structure</a:t>
            </a:r>
            <a:endParaRPr lang="en-US">
              <a:cs typeface="+mj-cs"/>
            </a:endParaRP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source port #</a:t>
            </a:r>
            <a:endParaRPr lang="en-US" sz="2400">
              <a:latin typeface="Arial" charset="0"/>
            </a:endParaRP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dest port #</a:t>
            </a:r>
            <a:endParaRPr lang="en-US" sz="1800">
              <a:latin typeface="Arial" charset="0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5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32 bits</a:t>
            </a:r>
            <a:endParaRPr lang="en-US" sz="2400">
              <a:latin typeface="Arial" charset="0"/>
            </a:endParaRPr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8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59409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sequence number</a:t>
            </a:r>
            <a:endParaRPr lang="en-US" sz="2400">
              <a:latin typeface="Arial" charset="0"/>
            </a:endParaRPr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1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</a:rPr>
              <a:t>acknowledgement number</a:t>
            </a:r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6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receive window</a:t>
            </a: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Urg data pointer</a:t>
            </a: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checksum</a:t>
            </a:r>
          </a:p>
        </p:txBody>
      </p:sp>
      <p:sp>
        <p:nvSpPr>
          <p:cNvPr id="59419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F</a:t>
            </a:r>
            <a:endParaRPr lang="en-US" sz="2400">
              <a:latin typeface="Arial" charset="0"/>
            </a:endParaRPr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6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S</a:t>
            </a:r>
            <a:endParaRPr lang="en-US" sz="2400">
              <a:latin typeface="Arial" charset="0"/>
            </a:endParaRPr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R</a:t>
            </a:r>
            <a:endParaRPr lang="en-US" sz="2400">
              <a:latin typeface="Arial" charset="0"/>
            </a:endParaRPr>
          </a:p>
        </p:txBody>
      </p:sp>
      <p:sp>
        <p:nvSpPr>
          <p:cNvPr id="59428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P</a:t>
            </a:r>
            <a:endParaRPr lang="en-US" sz="2400">
              <a:latin typeface="Arial" charset="0"/>
            </a:endParaRPr>
          </a:p>
        </p:txBody>
      </p:sp>
      <p:sp>
        <p:nvSpPr>
          <p:cNvPr id="59429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59430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U</a:t>
            </a:r>
            <a:endParaRPr lang="en-US" sz="2400">
              <a:latin typeface="Arial" charset="0"/>
            </a:endParaRPr>
          </a:p>
        </p:txBody>
      </p:sp>
      <p:sp>
        <p:nvSpPr>
          <p:cNvPr id="59431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len</a:t>
            </a:r>
            <a:endParaRPr lang="en-US" sz="1800">
              <a:latin typeface="Arial" charset="0"/>
            </a:endParaRPr>
          </a:p>
        </p:txBody>
      </p:sp>
      <p:sp>
        <p:nvSpPr>
          <p:cNvPr id="59432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used</a:t>
            </a:r>
            <a:endParaRPr lang="en-US" sz="1800">
              <a:latin typeface="Arial" charset="0"/>
            </a:endParaRPr>
          </a:p>
        </p:txBody>
      </p:sp>
      <p:sp>
        <p:nvSpPr>
          <p:cNvPr id="59433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34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options 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59435" name="Text Box 41"/>
          <p:cNvSpPr txBox="1">
            <a:spLocks noChangeArrowheads="1"/>
          </p:cNvSpPr>
          <p:nvPr/>
        </p:nvSpPr>
        <p:spPr bwMode="auto">
          <a:xfrm>
            <a:off x="261938" y="1427163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URG: urgent data 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(generally not used)</a:t>
            </a:r>
            <a:endParaRPr lang="en-US" sz="1000">
              <a:latin typeface="Arial" charset="0"/>
            </a:endParaRPr>
          </a:p>
        </p:txBody>
      </p:sp>
      <p:sp>
        <p:nvSpPr>
          <p:cNvPr id="59436" name="Text Box 42"/>
          <p:cNvSpPr txBox="1">
            <a:spLocks noChangeArrowheads="1"/>
          </p:cNvSpPr>
          <p:nvPr/>
        </p:nvSpPr>
        <p:spPr bwMode="auto">
          <a:xfrm>
            <a:off x="976313" y="215106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ACK: ACK #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valid</a:t>
            </a:r>
            <a:endParaRPr lang="en-US" sz="1000">
              <a:latin typeface="Arial" charset="0"/>
            </a:endParaRPr>
          </a:p>
        </p:txBody>
      </p:sp>
      <p:sp>
        <p:nvSpPr>
          <p:cNvPr id="59437" name="Text Box 43"/>
          <p:cNvSpPr txBox="1">
            <a:spLocks noChangeArrowheads="1"/>
          </p:cNvSpPr>
          <p:nvPr/>
        </p:nvSpPr>
        <p:spPr bwMode="auto">
          <a:xfrm>
            <a:off x="149007" y="2771066"/>
            <a:ext cx="22878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>
                <a:latin typeface="Arial" charset="0"/>
              </a:rPr>
              <a:t>PSH: push data now</a:t>
            </a:r>
          </a:p>
          <a:p>
            <a:pPr algn="r">
              <a:defRPr/>
            </a:pPr>
            <a:r>
              <a:rPr lang="en-US" sz="1800" dirty="0">
                <a:latin typeface="Arial" charset="0"/>
              </a:rPr>
              <a:t>(roughly equivalent</a:t>
            </a:r>
          </a:p>
          <a:p>
            <a:pPr algn="r">
              <a:defRPr/>
            </a:pPr>
            <a:r>
              <a:rPr lang="en-US" sz="1800" dirty="0">
                <a:latin typeface="Arial" charset="0"/>
              </a:rPr>
              <a:t>to Enter key)</a:t>
            </a:r>
          </a:p>
        </p:txBody>
      </p:sp>
      <p:sp>
        <p:nvSpPr>
          <p:cNvPr id="59438" name="Text Box 44"/>
          <p:cNvSpPr txBox="1">
            <a:spLocks noChangeArrowheads="1"/>
          </p:cNvSpPr>
          <p:nvPr/>
        </p:nvSpPr>
        <p:spPr bwMode="auto">
          <a:xfrm>
            <a:off x="544513" y="3627438"/>
            <a:ext cx="191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RST, SYN, FIN: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connection estab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(setup, teardown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commands)</a:t>
            </a:r>
          </a:p>
        </p:txBody>
      </p:sp>
      <p:sp>
        <p:nvSpPr>
          <p:cNvPr id="59439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0" name="Line 46"/>
          <p:cNvSpPr>
            <a:spLocks noChangeShapeType="1"/>
          </p:cNvSpPr>
          <p:nvPr/>
        </p:nvSpPr>
        <p:spPr bwMode="auto">
          <a:xfrm>
            <a:off x="2376488" y="2487613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1" name="Line 47"/>
          <p:cNvSpPr>
            <a:spLocks noChangeShapeType="1"/>
          </p:cNvSpPr>
          <p:nvPr/>
        </p:nvSpPr>
        <p:spPr bwMode="auto">
          <a:xfrm flipV="1">
            <a:off x="2397125" y="3041650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4801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3" name="Text Box 49"/>
          <p:cNvSpPr txBox="1">
            <a:spLocks noChangeArrowheads="1"/>
          </p:cNvSpPr>
          <p:nvPr/>
        </p:nvSpPr>
        <p:spPr bwMode="auto">
          <a:xfrm>
            <a:off x="7439025" y="3008313"/>
            <a:ext cx="15816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>
                <a:latin typeface="Arial" charset="0"/>
              </a:rPr>
              <a:t># bytes 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receiver is willing to accept</a:t>
            </a:r>
          </a:p>
        </p:txBody>
      </p:sp>
      <p:sp>
        <p:nvSpPr>
          <p:cNvPr id="59444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>
                <a:latin typeface="Arial" charset="0"/>
              </a:rPr>
              <a:t>counting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by bytes 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of data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(not segments!)</a:t>
            </a:r>
          </a:p>
        </p:txBody>
      </p:sp>
      <p:sp>
        <p:nvSpPr>
          <p:cNvPr id="59445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(as in UDP)</a:t>
            </a:r>
          </a:p>
        </p:txBody>
      </p:sp>
      <p:sp>
        <p:nvSpPr>
          <p:cNvPr id="59446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7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8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9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7E5927-4B52-44FF-9EC0-45DEF63374EE}"/>
                  </a:ext>
                </a:extLst>
              </p14:cNvPr>
              <p14:cNvContentPartPr/>
              <p14:nvPr/>
            </p14:nvContentPartPr>
            <p14:xfrm>
              <a:off x="2161080" y="1258920"/>
              <a:ext cx="5483160" cy="275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7E5927-4B52-44FF-9EC0-45DEF63374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1720" y="1249560"/>
                <a:ext cx="5501880" cy="276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5" grpId="0"/>
      <p:bldP spid="59436" grpId="0"/>
      <p:bldP spid="59437" grpId="0"/>
      <p:bldP spid="59438" grpId="0"/>
      <p:bldP spid="59439" grpId="0" animBg="1"/>
      <p:bldP spid="59440" grpId="0" animBg="1"/>
      <p:bldP spid="59441" grpId="0" animBg="1"/>
      <p:bldP spid="74801" grpId="0" animBg="1"/>
      <p:bldP spid="59443" grpId="0"/>
      <p:bldP spid="59444" grpId="0"/>
      <p:bldP spid="59445" grpId="0"/>
      <p:bldP spid="59446" grpId="0" animBg="1"/>
      <p:bldP spid="59447" grpId="0" animBg="1"/>
      <p:bldP spid="59448" grpId="0" animBg="1"/>
      <p:bldP spid="5944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8B747E84-FA47-40C7-886D-F4769AEB7738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pic>
        <p:nvPicPr>
          <p:cNvPr id="75779" name="Picture 3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sequence numbers, ACKs</a:t>
            </a:r>
          </a:p>
        </p:txBody>
      </p:sp>
      <p:sp>
        <p:nvSpPr>
          <p:cNvPr id="604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648200"/>
          </a:xfrm>
        </p:spPr>
        <p:txBody>
          <a:bodyPr/>
          <a:lstStyle/>
          <a:p>
            <a:pPr marL="234950" indent="-123825">
              <a:buFont typeface="Wingdings" pitchFamily="2" charset="2"/>
              <a:buNone/>
            </a:pPr>
            <a:r>
              <a:rPr lang="en-US" altLang="en-US" sz="2400" u="sng" dirty="0">
                <a:solidFill>
                  <a:srgbClr val="CC0000"/>
                </a:solidFill>
                <a:ea typeface="ＭＳ Ｐゴシック" charset="-128"/>
              </a:rPr>
              <a:t>sequence numbers:</a:t>
            </a:r>
            <a:endParaRPr lang="en-US" altLang="en-US" sz="2400" dirty="0">
              <a:solidFill>
                <a:srgbClr val="CC0000"/>
              </a:solidFill>
              <a:ea typeface="ＭＳ Ｐゴシック" charset="-128"/>
            </a:endParaRPr>
          </a:p>
          <a:p>
            <a:pPr marL="512763" lvl="1" indent="-163513"/>
            <a:r>
              <a:rPr lang="en-US" altLang="en-US" dirty="0">
                <a:ea typeface="ＭＳ Ｐゴシック" charset="-128"/>
              </a:rPr>
              <a:t>byte stream “</a:t>
            </a:r>
            <a:r>
              <a:rPr lang="en-US" altLang="ja-JP" dirty="0">
                <a:ea typeface="ＭＳ Ｐゴシック" charset="-128"/>
              </a:rPr>
              <a:t>number” of first byte in segment’s data</a:t>
            </a:r>
            <a:endParaRPr lang="en-US" altLang="ja-JP" sz="2000" dirty="0">
              <a:ea typeface="ＭＳ Ｐゴシック" charset="-128"/>
            </a:endParaRPr>
          </a:p>
          <a:p>
            <a:pPr marL="234950" indent="-123825">
              <a:buFont typeface="Wingdings" pitchFamily="2" charset="2"/>
              <a:buNone/>
            </a:pPr>
            <a:r>
              <a:rPr lang="en-US" altLang="en-US" sz="2400" u="sng" dirty="0">
                <a:solidFill>
                  <a:srgbClr val="CC0000"/>
                </a:solidFill>
                <a:ea typeface="ＭＳ Ｐゴシック" charset="-128"/>
              </a:rPr>
              <a:t>acknowledgements:</a:t>
            </a:r>
            <a:endParaRPr lang="en-US" altLang="en-US" sz="2400" dirty="0">
              <a:solidFill>
                <a:srgbClr val="CC0000"/>
              </a:solidFill>
              <a:ea typeface="ＭＳ Ｐゴシック" charset="-128"/>
            </a:endParaRPr>
          </a:p>
          <a:p>
            <a:pPr marL="512763" lvl="1" indent="-163513"/>
            <a:r>
              <a:rPr lang="en-US" altLang="en-US" dirty="0">
                <a:ea typeface="ＭＳ Ｐゴシック" charset="-128"/>
              </a:rPr>
              <a:t>sequence # of next byte expected from other side</a:t>
            </a:r>
          </a:p>
          <a:p>
            <a:pPr marL="512763" lvl="1" indent="-163513"/>
            <a:r>
              <a:rPr lang="en-US" altLang="en-US" dirty="0">
                <a:ea typeface="ＭＳ Ｐゴシック" charset="-128"/>
              </a:rPr>
              <a:t>cumulative </a:t>
            </a:r>
            <a:r>
              <a:rPr lang="en-US" altLang="en-US" dirty="0" err="1">
                <a:ea typeface="ＭＳ Ｐゴシック" charset="-128"/>
              </a:rPr>
              <a:t>ACK</a:t>
            </a:r>
            <a:endParaRPr lang="en-US" altLang="en-US" dirty="0">
              <a:ea typeface="ＭＳ Ｐゴシック" charset="-128"/>
            </a:endParaRPr>
          </a:p>
          <a:p>
            <a:pPr marL="234950" indent="-123825"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</a:rPr>
              <a:t>Q:</a:t>
            </a:r>
            <a:r>
              <a:rPr lang="en-US" altLang="en-US" sz="2400" dirty="0">
                <a:ea typeface="ＭＳ Ｐゴシック" charset="-128"/>
              </a:rPr>
              <a:t> how does receiver handle out-of-order segments?</a:t>
            </a:r>
          </a:p>
          <a:p>
            <a:pPr marL="512763" lvl="1" indent="-163513"/>
            <a:r>
              <a:rPr lang="en-US" altLang="en-US" dirty="0">
                <a:ea typeface="ＭＳ Ｐゴシック" charset="-128"/>
              </a:rPr>
              <a:t>A: TCP specification doesn’</a:t>
            </a:r>
            <a:r>
              <a:rPr lang="en-US" altLang="ja-JP" dirty="0">
                <a:ea typeface="ＭＳ Ｐゴシック" charset="-128"/>
              </a:rPr>
              <a:t>t say—up to implementor</a:t>
            </a:r>
            <a:endParaRPr lang="en-US" altLang="en-US" dirty="0">
              <a:ea typeface="ＭＳ Ｐゴシック" charset="-128"/>
            </a:endParaRPr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5770563" y="3816350"/>
            <a:ext cx="2897187" cy="2541588"/>
            <a:chOff x="3599" y="2404"/>
            <a:chExt cx="1825" cy="1601"/>
          </a:xfrm>
        </p:grpSpPr>
        <p:sp>
          <p:nvSpPr>
            <p:cNvPr id="60505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65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60509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0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511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512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513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514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515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6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7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8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9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0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1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522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523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4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507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incoming segment to sender</a:t>
              </a:r>
            </a:p>
          </p:txBody>
        </p:sp>
        <p:sp>
          <p:nvSpPr>
            <p:cNvPr id="75867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13768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60503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4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60425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6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7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8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9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0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1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2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3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4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5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6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7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8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9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0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1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2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3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4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5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6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7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8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9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0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1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2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3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4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5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6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7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8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9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0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1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2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3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4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5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6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7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8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9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70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ACKed</a:t>
            </a:r>
          </a:p>
        </p:txBody>
      </p:sp>
      <p:sp>
        <p:nvSpPr>
          <p:cNvPr id="60471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400" dirty="0"/>
              <a:t>sent, not-yet </a:t>
            </a:r>
            <a:r>
              <a:rPr lang="en-US" altLang="en-US" sz="1400" dirty="0" err="1"/>
              <a:t>ACKed</a:t>
            </a:r>
            <a:endParaRPr lang="en-US" altLang="en-US" sz="1400" dirty="0"/>
          </a:p>
          <a:p>
            <a:pPr algn="l">
              <a:lnSpc>
                <a:spcPct val="90000"/>
              </a:lnSpc>
            </a:pPr>
            <a:r>
              <a:rPr lang="en-US" altLang="en-US" sz="1400" dirty="0"/>
              <a:t>(“</a:t>
            </a:r>
            <a:r>
              <a:rPr lang="en-US" altLang="ja-JP" sz="1400" dirty="0"/>
              <a:t>in-flight”)</a:t>
            </a:r>
            <a:endParaRPr lang="en-US" altLang="en-US" sz="1400" dirty="0"/>
          </a:p>
        </p:txBody>
      </p:sp>
      <p:sp>
        <p:nvSpPr>
          <p:cNvPr id="60472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yet sent</a:t>
            </a:r>
          </a:p>
        </p:txBody>
      </p:sp>
      <p:sp>
        <p:nvSpPr>
          <p:cNvPr id="60473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usable</a:t>
            </a:r>
          </a:p>
        </p:txBody>
      </p:sp>
      <p:sp>
        <p:nvSpPr>
          <p:cNvPr id="60474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/>
              <a:t> N</a:t>
            </a:r>
          </a:p>
        </p:txBody>
      </p:sp>
      <p:grpSp>
        <p:nvGrpSpPr>
          <p:cNvPr id="75834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60501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2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5835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60499" name="Line 101"/>
            <p:cNvSpPr>
              <a:spLocks noChangeShapeType="1"/>
            </p:cNvSpPr>
            <p:nvPr/>
          </p:nvSpPr>
          <p:spPr bwMode="auto">
            <a:xfrm>
              <a:off x="4257" y="1745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0" name="Line 102"/>
            <p:cNvSpPr>
              <a:spLocks noChangeShapeType="1"/>
            </p:cNvSpPr>
            <p:nvPr/>
          </p:nvSpPr>
          <p:spPr bwMode="auto">
            <a:xfrm>
              <a:off x="4629" y="1699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0477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/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0479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39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60483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84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485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486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487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488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489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0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1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2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3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4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5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496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497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8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81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outgoing segment from sender</a:t>
              </a:r>
            </a:p>
          </p:txBody>
        </p:sp>
        <p:sp>
          <p:nvSpPr>
            <p:cNvPr id="75841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37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24A2008-BC92-473A-BDF0-EE036603B8E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grpSp>
        <p:nvGrpSpPr>
          <p:cNvPr id="20483" name="Group 940"/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20613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14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15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30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0990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1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631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50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0973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4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5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6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7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8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9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0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1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2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3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4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5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6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7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20989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51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965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66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67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68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0971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2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2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09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59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62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3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3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09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51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54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5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4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09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43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46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7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5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09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35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8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9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6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09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27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0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1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58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09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19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22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3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9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09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11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14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5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0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09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03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06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7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1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08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895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8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9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2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08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887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0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1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3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08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879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82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3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4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0862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64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5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6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7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8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9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0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1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2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3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4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5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63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65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0848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50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1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2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3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4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5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6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7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8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9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0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1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49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67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0846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7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8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0844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5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9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0842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3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0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0840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1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0671" name="Picture 1153" descr="car_icon_smal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2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0838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9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73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0806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08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1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3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6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817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8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20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23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2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74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0774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76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79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81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84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85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86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88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91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0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75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0751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2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3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54" name="Picture 1227" descr="scre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5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61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68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9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0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1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2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3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2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6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0728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9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0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31" name="Picture 1251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2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38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45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6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7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8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9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39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7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0705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6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7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08" name="Picture 1275" descr="screen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9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5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22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3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4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5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6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7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16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8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0703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4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9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0680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1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2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683" name="Picture 1302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4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0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697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8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1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91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484" name="Picture 939" descr="underline_bas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366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85661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Internet transport-layer protocols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reliable, in-order delivery (TCP)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congestion control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flow control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connection setup</a:t>
            </a:r>
            <a:endParaRPr lang="en-US" altLang="en-US" sz="280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unreliable, unordered delivery: UDP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no-frills extension of “</a:t>
            </a:r>
            <a:r>
              <a:rPr lang="en-US" altLang="ja-JP" dirty="0">
                <a:ea typeface="ＭＳ Ｐゴシック" charset="-128"/>
              </a:rPr>
              <a:t>best-effort” IP</a:t>
            </a:r>
          </a:p>
          <a:p>
            <a:r>
              <a:rPr lang="en-US" altLang="en-US" dirty="0">
                <a:ea typeface="ＭＳ Ｐゴシック" charset="-128"/>
              </a:rPr>
              <a:t>services not available: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delay guarantees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bandwidth guarantees</a:t>
            </a:r>
          </a:p>
        </p:txBody>
      </p:sp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0491" name="Group 737"/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2060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608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11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2" name="Group 746"/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20597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8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9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600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03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3" name="Group 782"/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20589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0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1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92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95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4" name="Group 791"/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20581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82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83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84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87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0496" name="Group 814"/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20573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74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75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76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9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7" name="Group 823"/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2056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6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6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68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1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8" name="Group 876"/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20556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6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57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886"/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20547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7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48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0" name="Group 661"/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9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1" name="Group 901"/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4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2" name="Group 907"/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9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3" name="Group 913"/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4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4" name="Group 919"/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9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5" name="Group 925"/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4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6" name="Group 931"/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9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7" name="Group 896"/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4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20510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EE95EAA-7D93-42D2-BE02-41616E89C62E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pic>
        <p:nvPicPr>
          <p:cNvPr id="76803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sequence numbers, </a:t>
            </a:r>
            <a:r>
              <a:rPr lang="en-US" sz="4000" dirty="0" err="1">
                <a:cs typeface="+mj-cs"/>
              </a:rPr>
              <a:t>ACK</a:t>
            </a:r>
            <a:r>
              <a:rPr lang="en-US" dirty="0" err="1">
                <a:cs typeface="+mj-cs"/>
              </a:rPr>
              <a:t>s</a:t>
            </a:r>
            <a:endParaRPr lang="en-US" dirty="0">
              <a:cs typeface="+mj-cs"/>
            </a:endParaRP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2484438" y="2320925"/>
            <a:ext cx="80962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dirty="0"/>
              <a:t>User</a:t>
            </a:r>
          </a:p>
          <a:p>
            <a:pPr algn="r">
              <a:lnSpc>
                <a:spcPct val="90000"/>
              </a:lnSpc>
            </a:pPr>
            <a:r>
              <a:rPr lang="en-US" altLang="en-US" dirty="0"/>
              <a:t>types ‘C’</a:t>
            </a:r>
            <a:endParaRPr lang="en-US" altLang="en-US" sz="1000" dirty="0"/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1967825" y="3933825"/>
            <a:ext cx="135005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dirty="0"/>
              <a:t>host ACKs</a:t>
            </a:r>
          </a:p>
          <a:p>
            <a:pPr algn="r">
              <a:lnSpc>
                <a:spcPct val="90000"/>
              </a:lnSpc>
            </a:pPr>
            <a:r>
              <a:rPr lang="en-US" altLang="en-US" dirty="0"/>
              <a:t>receipt </a:t>
            </a:r>
          </a:p>
          <a:p>
            <a:pPr algn="r">
              <a:lnSpc>
                <a:spcPct val="90000"/>
              </a:lnSpc>
            </a:pPr>
            <a:r>
              <a:rPr lang="en-US" altLang="en-US" dirty="0"/>
              <a:t>of echoed ‘</a:t>
            </a:r>
            <a:r>
              <a:rPr lang="en-US" altLang="ja-JP" dirty="0"/>
              <a:t>C’</a:t>
            </a:r>
            <a:endParaRPr lang="en-US" altLang="en-US" sz="1000" dirty="0"/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5894388" y="3055938"/>
            <a:ext cx="2045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/>
              <a:t>host ACKs</a:t>
            </a:r>
          </a:p>
          <a:p>
            <a:pPr algn="l"/>
            <a:r>
              <a:rPr lang="en-US" altLang="en-US" dirty="0"/>
              <a:t>receipt of ‘</a:t>
            </a:r>
            <a:r>
              <a:rPr lang="en-US" altLang="ja-JP" dirty="0"/>
              <a:t>C’, echoes</a:t>
            </a:r>
          </a:p>
          <a:p>
            <a:pPr algn="l"/>
            <a:r>
              <a:rPr lang="en-US" altLang="en-US" dirty="0"/>
              <a:t>back ‘</a:t>
            </a:r>
            <a:r>
              <a:rPr lang="en-US" altLang="ja-JP" dirty="0"/>
              <a:t>C’</a:t>
            </a:r>
            <a:endParaRPr lang="en-US" altLang="en-US" dirty="0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2" name="Text Box 11"/>
          <p:cNvSpPr txBox="1">
            <a:spLocks noChangeArrowheads="1"/>
          </p:cNvSpPr>
          <p:nvPr/>
        </p:nvSpPr>
        <p:spPr bwMode="auto">
          <a:xfrm>
            <a:off x="3589864" y="5291138"/>
            <a:ext cx="2156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000099"/>
                </a:solidFill>
              </a:rPr>
              <a:t>simple </a:t>
            </a:r>
            <a:r>
              <a:rPr lang="en-US" sz="1800" dirty="0" err="1">
                <a:solidFill>
                  <a:srgbClr val="000099"/>
                </a:solidFill>
              </a:rPr>
              <a:t>ssh</a:t>
            </a:r>
            <a:r>
              <a:rPr lang="en-US" sz="1800" dirty="0">
                <a:solidFill>
                  <a:srgbClr val="000099"/>
                </a:solidFill>
              </a:rPr>
              <a:t> scenario</a:t>
            </a:r>
            <a:endParaRPr lang="en-US" sz="1000" dirty="0">
              <a:solidFill>
                <a:srgbClr val="000099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1455" name="Rectangle 18"/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6" name="Text Box 19"/>
          <p:cNvSpPr txBox="1">
            <a:spLocks noChangeArrowheads="1"/>
          </p:cNvSpPr>
          <p:nvPr/>
        </p:nvSpPr>
        <p:spPr bwMode="auto">
          <a:xfrm>
            <a:off x="3342606" y="2859088"/>
            <a:ext cx="2534989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Seq=42, ACK=79, data = ‘</a:t>
            </a:r>
            <a:r>
              <a:rPr lang="en-US" altLang="ja-JP" sz="1400" dirty="0"/>
              <a:t>C’</a:t>
            </a:r>
            <a:endParaRPr lang="en-US" altLang="en-US" sz="1400" dirty="0"/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8" name="Text Box 21"/>
          <p:cNvSpPr txBox="1">
            <a:spLocks noChangeArrowheads="1"/>
          </p:cNvSpPr>
          <p:nvPr/>
        </p:nvSpPr>
        <p:spPr bwMode="auto">
          <a:xfrm>
            <a:off x="3354108" y="3754438"/>
            <a:ext cx="251357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latin typeface="Arial" pitchFamily="34" charset="0"/>
              </a:rPr>
              <a:t>Seq=79, ACK=43, data = ‘</a:t>
            </a:r>
            <a:r>
              <a:rPr lang="en-US" altLang="ja-JP" sz="1400" dirty="0">
                <a:latin typeface="Arial" pitchFamily="34" charset="0"/>
              </a:rPr>
              <a:t>C’</a:t>
            </a:r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61459" name="Rectangle 22"/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0" name="Text Box 23"/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latin typeface="Arial" charset="0"/>
              </a:rPr>
              <a:t>Seq=43, ACK=80</a:t>
            </a:r>
            <a:endParaRPr lang="en-US" sz="1000">
              <a:latin typeface="Times New Roman" charset="0"/>
            </a:endParaRPr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6822" name="Group 27"/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76826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7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23" name="Group 30"/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76824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5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24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E1F838E-32F9-4BE3-B122-8DF3E5BA156A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pic>
        <p:nvPicPr>
          <p:cNvPr id="77827" name="Picture 102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  <a:endParaRPr lang="en-US" sz="4800">
              <a:cs typeface="+mj-cs"/>
            </a:endParaRPr>
          </a:p>
        </p:txBody>
      </p:sp>
      <p:sp>
        <p:nvSpPr>
          <p:cNvPr id="6247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436688"/>
            <a:ext cx="3716338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u="sng" dirty="0">
                <a:solidFill>
                  <a:srgbClr val="FF0000"/>
                </a:solidFill>
                <a:cs typeface="+mn-cs"/>
              </a:rPr>
              <a:t>Q:</a:t>
            </a:r>
            <a:r>
              <a:rPr lang="en-US" sz="3200" dirty="0">
                <a:cs typeface="+mn-cs"/>
              </a:rPr>
              <a:t> how to set TCP timeout value?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longer than </a:t>
            </a:r>
            <a:r>
              <a:rPr lang="en-US" dirty="0" err="1">
                <a:cs typeface="+mn-cs"/>
              </a:rPr>
              <a:t>RTT</a:t>
            </a:r>
            <a:endParaRPr lang="en-US" dirty="0">
              <a:cs typeface="+mn-cs"/>
            </a:endParaRP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but </a:t>
            </a:r>
            <a:r>
              <a:rPr lang="en-US" dirty="0" err="1"/>
              <a:t>RTT</a:t>
            </a:r>
            <a:r>
              <a:rPr lang="en-US" dirty="0"/>
              <a:t> varies!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 dirty="0">
                <a:cs typeface="+mn-cs"/>
              </a:rPr>
              <a:t>too short:</a:t>
            </a:r>
            <a:r>
              <a:rPr lang="en-US" dirty="0">
                <a:cs typeface="+mn-cs"/>
              </a:rPr>
              <a:t> premature timeout, unnecessary retransmissions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 dirty="0">
                <a:cs typeface="+mn-cs"/>
              </a:rPr>
              <a:t>too long:</a:t>
            </a:r>
            <a:r>
              <a:rPr lang="en-US" dirty="0">
                <a:cs typeface="+mn-cs"/>
              </a:rPr>
              <a:t> slow reaction to segment loss</a:t>
            </a:r>
          </a:p>
        </p:txBody>
      </p:sp>
      <p:sp>
        <p:nvSpPr>
          <p:cNvPr id="62471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059237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 dirty="0">
                <a:solidFill>
                  <a:srgbClr val="FF0000"/>
                </a:solidFill>
                <a:ea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</a:rPr>
              <a:t> how to estimate </a:t>
            </a:r>
            <a:r>
              <a:rPr lang="en-US" altLang="en-US" dirty="0" err="1">
                <a:ea typeface="ＭＳ Ｐゴシック" charset="-128"/>
              </a:rPr>
              <a:t>RTT</a:t>
            </a:r>
            <a:r>
              <a:rPr lang="en-US" altLang="en-US" dirty="0">
                <a:ea typeface="ＭＳ Ｐゴシック" charset="-128"/>
              </a:rPr>
              <a:t>?</a:t>
            </a:r>
          </a:p>
          <a:p>
            <a:r>
              <a:rPr lang="en-US" altLang="en-US" sz="2400" b="1" dirty="0" err="1">
                <a:solidFill>
                  <a:srgbClr val="000099"/>
                </a:solidFill>
                <a:latin typeface="Courier New" pitchFamily="49" charset="0"/>
                <a:ea typeface="ＭＳ Ｐゴシック" charset="-128"/>
              </a:rPr>
              <a:t>SampleRTT</a:t>
            </a:r>
            <a:r>
              <a:rPr lang="en-US" altLang="en-US" sz="2400" dirty="0">
                <a:solidFill>
                  <a:srgbClr val="000099"/>
                </a:solidFill>
                <a:ea typeface="ＭＳ Ｐゴシック" charset="-128"/>
              </a:rPr>
              <a:t>:</a:t>
            </a:r>
            <a:r>
              <a:rPr lang="en-US" altLang="en-US" sz="2400" dirty="0">
                <a:ea typeface="ＭＳ Ｐゴシック" charset="-128"/>
              </a:rPr>
              <a:t> measured time from segment transmission until </a:t>
            </a:r>
            <a:r>
              <a:rPr lang="en-US" altLang="en-US" sz="2400" dirty="0" err="1">
                <a:ea typeface="ＭＳ Ｐゴシック" charset="-128"/>
              </a:rPr>
              <a:t>ACK</a:t>
            </a:r>
            <a:r>
              <a:rPr lang="en-US" altLang="en-US" sz="2400" dirty="0">
                <a:ea typeface="ＭＳ Ｐゴシック" charset="-128"/>
              </a:rPr>
              <a:t> receipt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ignore retransmissions</a:t>
            </a:r>
          </a:p>
          <a:p>
            <a:r>
              <a:rPr lang="en-US" altLang="en-US" sz="2400" b="1" dirty="0" err="1">
                <a:latin typeface="Courier New" pitchFamily="49" charset="0"/>
                <a:ea typeface="ＭＳ Ｐゴシック" charset="-128"/>
              </a:rPr>
              <a:t>SampleRTT</a:t>
            </a:r>
            <a:r>
              <a:rPr lang="en-US" altLang="en-US" sz="2400" dirty="0">
                <a:ea typeface="ＭＳ Ｐゴシック" charset="-128"/>
              </a:rPr>
              <a:t> will vary; want estimated RTT to be “</a:t>
            </a:r>
            <a:r>
              <a:rPr lang="en-US" altLang="ja-JP" sz="2400" dirty="0">
                <a:ea typeface="ＭＳ Ｐゴシック" charset="-128"/>
              </a:rPr>
              <a:t>smoother”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average several </a:t>
            </a:r>
            <a:r>
              <a:rPr lang="en-US" altLang="en-US" i="1" dirty="0">
                <a:ea typeface="ＭＳ Ｐゴシック" charset="-128"/>
              </a:rPr>
              <a:t>recent</a:t>
            </a:r>
            <a:r>
              <a:rPr lang="en-US" altLang="en-US" dirty="0">
                <a:ea typeface="ＭＳ Ｐゴシック" charset="-128"/>
              </a:rPr>
              <a:t> measurements, not just current </a:t>
            </a:r>
            <a:r>
              <a:rPr lang="en-US" altLang="en-US" b="1" dirty="0" err="1">
                <a:latin typeface="Courier New" pitchFamily="49" charset="0"/>
                <a:ea typeface="ＭＳ Ｐゴシック" charset="-128"/>
              </a:rPr>
              <a:t>SampleRTT</a:t>
            </a: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E6A75DF-05B6-43D9-A024-649D05851B28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grpSp>
        <p:nvGrpSpPr>
          <p:cNvPr id="78851" name="Group 14"/>
          <p:cNvGrpSpPr>
            <a:grpSpLocks/>
          </p:cNvGrpSpPr>
          <p:nvPr/>
        </p:nvGrpSpPr>
        <p:grpSpPr bwMode="auto">
          <a:xfrm>
            <a:off x="1708150" y="2565400"/>
            <a:ext cx="6272213" cy="4292600"/>
            <a:chOff x="782" y="1865"/>
            <a:chExt cx="3951" cy="2704"/>
          </a:xfrm>
        </p:grpSpPr>
        <p:pic>
          <p:nvPicPr>
            <p:cNvPr id="7886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8" name="Rectangle 13"/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533400" y="1362075"/>
            <a:ext cx="751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latin typeface="Courier New" charset="0"/>
              </a:rPr>
              <a:t>EstimatedRTT = (1- </a:t>
            </a:r>
            <a:r>
              <a:rPr lang="en-US" sz="2000" b="1">
                <a:latin typeface="Courier New" charset="0"/>
                <a:sym typeface="Symbol" charset="0"/>
              </a:rPr>
              <a:t></a:t>
            </a:r>
            <a:r>
              <a:rPr lang="en-US" sz="2000" b="1">
                <a:latin typeface="Courier New" charset="0"/>
              </a:rPr>
              <a:t>)*EstimatedRTT + </a:t>
            </a:r>
            <a:r>
              <a:rPr lang="en-US" sz="2000" b="1">
                <a:latin typeface="Courier New" charset="0"/>
                <a:sym typeface="Symbol" charset="0"/>
              </a:rPr>
              <a:t></a:t>
            </a:r>
            <a:r>
              <a:rPr lang="en-US" sz="2000" b="1">
                <a:latin typeface="Courier New" charset="0"/>
              </a:rPr>
              <a:t>*SampleRTT</a:t>
            </a:r>
          </a:p>
        </p:txBody>
      </p:sp>
      <p:pic>
        <p:nvPicPr>
          <p:cNvPr id="78854" name="Picture 1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</a:p>
        </p:txBody>
      </p:sp>
      <p:sp>
        <p:nvSpPr>
          <p:cNvPr id="63497" name="Text Box 18"/>
          <p:cNvSpPr txBox="1">
            <a:spLocks noChangeArrowheads="1"/>
          </p:cNvSpPr>
          <p:nvPr/>
        </p:nvSpPr>
        <p:spPr bwMode="auto">
          <a:xfrm rot="10800000">
            <a:off x="1531938" y="3535363"/>
            <a:ext cx="428625" cy="1747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RTT (milliseconds)</a:t>
            </a:r>
          </a:p>
        </p:txBody>
      </p:sp>
      <p:sp>
        <p:nvSpPr>
          <p:cNvPr id="63498" name="Text Box 19"/>
          <p:cNvSpPr txBox="1">
            <a:spLocks noChangeArrowheads="1"/>
          </p:cNvSpPr>
          <p:nvPr/>
        </p:nvSpPr>
        <p:spPr bwMode="auto">
          <a:xfrm>
            <a:off x="2265363" y="3168650"/>
            <a:ext cx="386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RTT: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gaia.cs.umass.edu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to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fantasia.eurecom.fr</a:t>
            </a:r>
          </a:p>
        </p:txBody>
      </p:sp>
      <p:sp>
        <p:nvSpPr>
          <p:cNvPr id="63499" name="Text Box 20"/>
          <p:cNvSpPr txBox="1">
            <a:spLocks noChangeArrowheads="1"/>
          </p:cNvSpPr>
          <p:nvPr/>
        </p:nvSpPr>
        <p:spPr bwMode="auto">
          <a:xfrm>
            <a:off x="6212824" y="5230813"/>
            <a:ext cx="11982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/>
              <a:t>SampleRTT</a:t>
            </a:r>
            <a:endParaRPr lang="en-US" dirty="0"/>
          </a:p>
        </p:txBody>
      </p:sp>
      <p:sp>
        <p:nvSpPr>
          <p:cNvPr id="63500" name="Text Box 21"/>
          <p:cNvSpPr txBox="1">
            <a:spLocks noChangeArrowheads="1"/>
          </p:cNvSpPr>
          <p:nvPr/>
        </p:nvSpPr>
        <p:spPr bwMode="auto">
          <a:xfrm>
            <a:off x="6216471" y="5548313"/>
            <a:ext cx="14291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/>
              <a:t>EstimatedRTT</a:t>
            </a:r>
            <a:endParaRPr lang="en-US" dirty="0"/>
          </a:p>
        </p:txBody>
      </p:sp>
      <p:sp>
        <p:nvSpPr>
          <p:cNvPr id="63501" name="AutoShape 22"/>
          <p:cNvSpPr>
            <a:spLocks noChangeArrowheads="1"/>
          </p:cNvSpPr>
          <p:nvPr/>
        </p:nvSpPr>
        <p:spPr bwMode="auto">
          <a:xfrm>
            <a:off x="6005513" y="5343525"/>
            <a:ext cx="147637" cy="142875"/>
          </a:xfrm>
          <a:prstGeom prst="diamond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502" name="AutoShape 23"/>
          <p:cNvSpPr>
            <a:spLocks noChangeArrowheads="1"/>
          </p:cNvSpPr>
          <p:nvPr/>
        </p:nvSpPr>
        <p:spPr bwMode="auto">
          <a:xfrm rot="2776382">
            <a:off x="6011069" y="5633244"/>
            <a:ext cx="147637" cy="142875"/>
          </a:xfrm>
          <a:prstGeom prst="diamond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503" name="Rectangle 24"/>
          <p:cNvSpPr>
            <a:spLocks noChangeArrowheads="1"/>
          </p:cNvSpPr>
          <p:nvPr/>
        </p:nvSpPr>
        <p:spPr bwMode="auto">
          <a:xfrm>
            <a:off x="4108450" y="6389688"/>
            <a:ext cx="1863725" cy="46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4041775" y="6386513"/>
            <a:ext cx="1512888" cy="336550"/>
            <a:chOff x="2343" y="3645"/>
            <a:chExt cx="953" cy="212"/>
          </a:xfrm>
        </p:grpSpPr>
        <p:sp>
          <p:nvSpPr>
            <p:cNvPr id="63505" name="Rectangle 16"/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6" name="Text Box 17"/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 (seconds)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AFCEF0-CF48-48AB-AED6-F81CF73DCB9A}"/>
                  </a:ext>
                </a:extLst>
              </p14:cNvPr>
              <p14:cNvContentPartPr/>
              <p14:nvPr/>
            </p14:nvContentPartPr>
            <p14:xfrm>
              <a:off x="6116760" y="1258920"/>
              <a:ext cx="2125800" cy="52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AFCEF0-CF48-48AB-AED6-F81CF73DCB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7400" y="1249560"/>
                <a:ext cx="2144520" cy="546120"/>
              </a:xfrm>
              <a:prstGeom prst="rect">
                <a:avLst/>
              </a:prstGeom>
            </p:spPr>
          </p:pic>
        </mc:Fallback>
      </mc:AlternateContent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1163638" y="1836738"/>
            <a:ext cx="70675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“exponentially weighted moving average”</a:t>
            </a:r>
          </a:p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influence of past sample decreases exponentially fast</a:t>
            </a:r>
          </a:p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typical value: </a:t>
            </a:r>
            <a:r>
              <a:rPr lang="en-US" sz="2400" b="1" dirty="0">
                <a:latin typeface="Courier New" charset="0"/>
                <a:ea typeface="ＭＳ Ｐゴシック" charset="0"/>
                <a:sym typeface="Symbol" charset="0"/>
              </a:rPr>
              <a:t> =</a:t>
            </a:r>
            <a:r>
              <a:rPr lang="en-US" sz="2400" dirty="0">
                <a:latin typeface="Gill Sans MT" charset="0"/>
                <a:ea typeface="ＭＳ Ｐゴシック" charset="0"/>
              </a:rPr>
              <a:t> 0.125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F393C22-FD02-4AA2-8249-13F9452F5EDD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595438"/>
            <a:ext cx="7918450" cy="149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timeout interval:</a:t>
            </a:r>
            <a:r>
              <a:rPr lang="en-US" altLang="en-US" sz="2400" b="1" dirty="0">
                <a:latin typeface="Courier New" pitchFamily="49" charset="0"/>
                <a:ea typeface="ＭＳ Ｐゴシック" charset="-128"/>
              </a:rPr>
              <a:t> </a:t>
            </a:r>
            <a:r>
              <a:rPr lang="en-US" altLang="en-US" sz="2400" b="1" dirty="0" err="1">
                <a:latin typeface="Courier New" pitchFamily="49" charset="0"/>
                <a:ea typeface="ＭＳ Ｐゴシック" charset="-128"/>
              </a:rPr>
              <a:t>EstimatedRTT</a:t>
            </a:r>
            <a:r>
              <a:rPr lang="en-US" altLang="en-US" sz="2400" dirty="0">
                <a:ea typeface="ＭＳ Ｐゴシック" charset="-128"/>
              </a:rPr>
              <a:t> plus “</a:t>
            </a:r>
            <a:r>
              <a:rPr lang="en-US" altLang="ja-JP" sz="2400" dirty="0">
                <a:ea typeface="ＭＳ Ｐゴシック" charset="-128"/>
              </a:rPr>
              <a:t>safety margin”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large variation in </a:t>
            </a:r>
            <a:r>
              <a:rPr lang="en-US" altLang="en-US" sz="2000" b="1" dirty="0" err="1">
                <a:latin typeface="Courier New" pitchFamily="49" charset="0"/>
                <a:ea typeface="ＭＳ Ｐゴシック" charset="-128"/>
              </a:rPr>
              <a:t>EstimatedRTT</a:t>
            </a:r>
            <a:r>
              <a:rPr lang="en-US" altLang="en-US" sz="2000" b="1" dirty="0">
                <a:latin typeface="Courier New" pitchFamily="49" charset="0"/>
                <a:ea typeface="ＭＳ Ｐゴシック" charset="-128"/>
              </a:rPr>
              <a:t> </a:t>
            </a:r>
            <a:r>
              <a:rPr lang="en-US" altLang="en-US" sz="2000" b="1" dirty="0">
                <a:latin typeface="Courier New" pitchFamily="49" charset="0"/>
                <a:ea typeface="ＭＳ Ｐゴシック" charset="-128"/>
                <a:sym typeface="Symbol"/>
              </a:rPr>
              <a:t></a:t>
            </a:r>
            <a:r>
              <a:rPr lang="en-US" altLang="en-US" sz="2000" dirty="0">
                <a:ea typeface="ＭＳ Ｐゴシック" charset="-128"/>
              </a:rPr>
              <a:t> larger safety margin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 dirty="0">
                <a:ea typeface="ＭＳ Ｐゴシック" charset="-128"/>
              </a:rPr>
              <a:t>estimate </a:t>
            </a:r>
            <a:r>
              <a:rPr lang="en-US" altLang="en-US" sz="2400" dirty="0" err="1">
                <a:ea typeface="ＭＳ Ｐゴシック" charset="-128"/>
              </a:rPr>
              <a:t>SampleRTT</a:t>
            </a:r>
            <a:r>
              <a:rPr lang="en-US" altLang="en-US" sz="2400" dirty="0">
                <a:ea typeface="ＭＳ Ｐゴシック" charset="-128"/>
              </a:rPr>
              <a:t> deviation from </a:t>
            </a:r>
            <a:r>
              <a:rPr lang="en-US" altLang="en-US" sz="2400" dirty="0" err="1">
                <a:ea typeface="ＭＳ Ｐゴシック" charset="-128"/>
              </a:rPr>
              <a:t>EstimatedRTT</a:t>
            </a:r>
            <a:r>
              <a:rPr lang="en-US" altLang="en-US" sz="2400" dirty="0">
                <a:ea typeface="ＭＳ Ｐゴシック" charset="-128"/>
              </a:rPr>
              <a:t>: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169988" y="2871788"/>
            <a:ext cx="697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>
                <a:latin typeface="Courier New" charset="0"/>
              </a:rPr>
              <a:t>DevRTT = (1-</a:t>
            </a:r>
            <a:r>
              <a:rPr lang="en-US" sz="2000" b="1">
                <a:latin typeface="Courier New" charset="0"/>
                <a:sym typeface="Symbol" charset="0"/>
              </a:rPr>
              <a:t></a:t>
            </a:r>
            <a:r>
              <a:rPr lang="en-US" sz="2000" b="1">
                <a:latin typeface="Courier New" charset="0"/>
              </a:rPr>
              <a:t>)*DevRTT +</a:t>
            </a:r>
          </a:p>
          <a:p>
            <a:pPr algn="l">
              <a:defRPr/>
            </a:pPr>
            <a:r>
              <a:rPr lang="en-US" sz="2000" b="1">
                <a:latin typeface="Courier New" charset="0"/>
              </a:rPr>
              <a:t>             </a:t>
            </a:r>
            <a:r>
              <a:rPr lang="en-US" sz="2000" b="1">
                <a:latin typeface="Courier New" charset="0"/>
                <a:sym typeface="Symbol" charset="0"/>
              </a:rPr>
              <a:t></a:t>
            </a:r>
            <a:r>
              <a:rPr lang="en-US" sz="2000" b="1">
                <a:latin typeface="Courier New" charset="0"/>
              </a:rPr>
              <a:t>*|SampleRTT-EstimatedRTT|</a:t>
            </a:r>
          </a:p>
        </p:txBody>
      </p:sp>
      <p:pic>
        <p:nvPicPr>
          <p:cNvPr id="79877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3084513" y="3592513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>
                <a:latin typeface="Courier New" charset="0"/>
              </a:rPr>
              <a:t>(typically, </a:t>
            </a:r>
            <a:r>
              <a:rPr lang="en-US" sz="2000" b="1">
                <a:latin typeface="Courier New" charset="0"/>
                <a:sym typeface="Symbol" charset="0"/>
              </a:rPr>
              <a:t> = 0.25)</a:t>
            </a:r>
          </a:p>
        </p:txBody>
      </p:sp>
      <p:sp>
        <p:nvSpPr>
          <p:cNvPr id="64521" name="Rectangle 13"/>
          <p:cNvSpPr>
            <a:spLocks noChangeArrowheads="1"/>
          </p:cNvSpPr>
          <p:nvPr/>
        </p:nvSpPr>
        <p:spPr bwMode="auto">
          <a:xfrm>
            <a:off x="565150" y="4368800"/>
            <a:ext cx="79184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defRPr/>
            </a:pPr>
            <a:r>
              <a:rPr lang="en-US" sz="2400" b="1">
                <a:latin typeface="Courier New" charset="0"/>
                <a:ea typeface="ＭＳ Ｐゴシック" charset="0"/>
              </a:rPr>
              <a:t>TimeoutInterval = EstimatedRTT + 4*DevRTT</a:t>
            </a:r>
          </a:p>
        </p:txBody>
      </p:sp>
      <p:sp>
        <p:nvSpPr>
          <p:cNvPr id="64522" name="Text Box 14"/>
          <p:cNvSpPr txBox="1">
            <a:spLocks noChangeArrowheads="1"/>
          </p:cNvSpPr>
          <p:nvPr/>
        </p:nvSpPr>
        <p:spPr bwMode="auto">
          <a:xfrm>
            <a:off x="4010025" y="5122863"/>
            <a:ext cx="181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000099"/>
                </a:solidFill>
              </a:rPr>
              <a:t>estimated RTT</a:t>
            </a:r>
          </a:p>
        </p:txBody>
      </p:sp>
      <p:sp>
        <p:nvSpPr>
          <p:cNvPr id="64523" name="Text Box 16"/>
          <p:cNvSpPr txBox="1">
            <a:spLocks noChangeArrowheads="1"/>
          </p:cNvSpPr>
          <p:nvPr/>
        </p:nvSpPr>
        <p:spPr bwMode="auto">
          <a:xfrm>
            <a:off x="6436496" y="5141913"/>
            <a:ext cx="19288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solidFill>
                  <a:srgbClr val="000099"/>
                </a:solidFill>
              </a:rPr>
              <a:t>“safety margin”</a:t>
            </a: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64524" name="Line 17"/>
          <p:cNvSpPr>
            <a:spLocks noChangeShapeType="1"/>
          </p:cNvSpPr>
          <p:nvPr/>
        </p:nvSpPr>
        <p:spPr bwMode="auto">
          <a:xfrm flipV="1">
            <a:off x="4806950" y="476250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4525" name="Line 19"/>
          <p:cNvSpPr>
            <a:spLocks noChangeShapeType="1"/>
          </p:cNvSpPr>
          <p:nvPr/>
        </p:nvSpPr>
        <p:spPr bwMode="auto">
          <a:xfrm flipV="1">
            <a:off x="7378700" y="476885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9885" name="Picture 20" descr="alarm_clock_ring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773613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itchFamily="34" charset="0"/>
              </a:rPr>
              <a:t>ttp://gaia.cs.umass.edu/kurose_ross/interactive/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36C3CF-4092-4B5C-8A7B-C16D1B9B00A0}"/>
                  </a:ext>
                </a:extLst>
              </p14:cNvPr>
              <p14:cNvContentPartPr/>
              <p14:nvPr/>
            </p14:nvContentPartPr>
            <p14:xfrm>
              <a:off x="6500880" y="4018320"/>
              <a:ext cx="1866600" cy="111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36C3CF-4092-4B5C-8A7B-C16D1B9B00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1520" y="4008960"/>
                <a:ext cx="1885320" cy="113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55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B814D33-16EF-437E-851A-F5CBF4A8D319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80902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8D399B20-4C02-4D7F-A4B9-3EE6DD94202C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reliable data transfer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00188"/>
            <a:ext cx="407035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TCP creates </a:t>
            </a:r>
            <a:r>
              <a:rPr lang="en-US" altLang="en-US" dirty="0" err="1">
                <a:ea typeface="ＭＳ Ｐゴシック" charset="-128"/>
              </a:rPr>
              <a:t>rdt</a:t>
            </a:r>
            <a:r>
              <a:rPr lang="en-US" altLang="en-US" dirty="0">
                <a:ea typeface="ＭＳ Ｐゴシック" charset="-128"/>
              </a:rPr>
              <a:t> service on top of IP’</a:t>
            </a:r>
            <a:r>
              <a:rPr lang="en-US" altLang="ja-JP" dirty="0">
                <a:ea typeface="ＭＳ Ｐゴシック" charset="-128"/>
              </a:rPr>
              <a:t>s unreliable service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pipelined segments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cumulative acks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single retransmission timer</a:t>
            </a:r>
          </a:p>
          <a:p>
            <a:r>
              <a:rPr lang="en-US" altLang="en-US" dirty="0">
                <a:ea typeface="ＭＳ Ｐゴシック" charset="-128"/>
              </a:rPr>
              <a:t>retransmissions  triggered by: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timeout events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duplicate acks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2911475"/>
            <a:ext cx="3933825" cy="2119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charset="-128"/>
              </a:rPr>
              <a:t>Let’</a:t>
            </a:r>
            <a:r>
              <a:rPr lang="en-US" altLang="ja-JP" dirty="0">
                <a:ea typeface="ＭＳ Ｐゴシック" charset="-128"/>
              </a:rPr>
              <a:t>s initially consider simplified TCP sender: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ignore duplicate acks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ignore flow control, congestion control</a:t>
            </a:r>
          </a:p>
        </p:txBody>
      </p:sp>
      <p:pic>
        <p:nvPicPr>
          <p:cNvPr id="81926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969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3A89290-6470-46E4-B665-6889C5C4EBD9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sender events: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data received from app: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create segment with sequence #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sequence # is byte-stream number of first data byte in segment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start timer if not already running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think of timer as for oldest </a:t>
            </a:r>
            <a:r>
              <a:rPr lang="en-US" dirty="0" err="1"/>
              <a:t>unacked</a:t>
            </a:r>
            <a:r>
              <a:rPr lang="en-US" dirty="0"/>
              <a:t> segment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expiration interval: </a:t>
            </a:r>
            <a:r>
              <a:rPr lang="en-US" sz="2000" b="1" dirty="0" err="1">
                <a:latin typeface="Courier New" charset="0"/>
              </a:rPr>
              <a:t>TimeOutInterval</a:t>
            </a:r>
            <a:r>
              <a:rPr lang="en-US" dirty="0">
                <a:latin typeface="Courier New" charset="0"/>
              </a:rPr>
              <a:t> </a:t>
            </a:r>
            <a:endParaRPr lang="en-US" dirty="0"/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timeout: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retransmit segment that caused timeout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restart timer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en-US" i="1" dirty="0" err="1">
                <a:solidFill>
                  <a:srgbClr val="CC0000"/>
                </a:solidFill>
                <a:cs typeface="+mn-cs"/>
              </a:rPr>
              <a:t>ack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received: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if </a:t>
            </a:r>
            <a:r>
              <a:rPr lang="en-US" dirty="0" err="1">
                <a:cs typeface="+mn-cs"/>
              </a:rPr>
              <a:t>ack</a:t>
            </a:r>
            <a:r>
              <a:rPr lang="en-US" dirty="0">
                <a:cs typeface="+mn-cs"/>
              </a:rPr>
              <a:t> acknowledges previously </a:t>
            </a:r>
            <a:r>
              <a:rPr lang="en-US" dirty="0" err="1">
                <a:cs typeface="+mn-cs"/>
              </a:rPr>
              <a:t>unacked</a:t>
            </a:r>
            <a:r>
              <a:rPr lang="en-US" dirty="0">
                <a:cs typeface="+mn-cs"/>
              </a:rPr>
              <a:t> segments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update what is known to be </a:t>
            </a:r>
            <a:r>
              <a:rPr lang="en-US" dirty="0" err="1"/>
              <a:t>ACKed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/>
              <a:t>start timer if there are  still </a:t>
            </a:r>
            <a:r>
              <a:rPr lang="en-US" dirty="0" err="1"/>
              <a:t>unacked</a:t>
            </a:r>
            <a:r>
              <a:rPr lang="en-US" dirty="0"/>
              <a:t> segments</a:t>
            </a:r>
          </a:p>
          <a:p>
            <a:pPr lvl="1"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8295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8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06C617B-01A6-4AD9-9FC8-EE3D3582CD29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pic>
        <p:nvPicPr>
          <p:cNvPr id="83971" name="Picture 2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985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Oval 7"/>
          <p:cNvSpPr>
            <a:spLocks noChangeArrowheads="1"/>
          </p:cNvSpPr>
          <p:nvPr/>
        </p:nvSpPr>
        <p:spPr bwMode="auto">
          <a:xfrm>
            <a:off x="2897188" y="2730500"/>
            <a:ext cx="1071562" cy="97155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2822575" y="2778125"/>
            <a:ext cx="107156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5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7325"/>
            <a:ext cx="7734300" cy="8985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sender </a:t>
            </a:r>
            <a:r>
              <a:rPr lang="en-US" sz="3200">
                <a:cs typeface="+mj-cs"/>
              </a:rPr>
              <a:t>(simplified)</a:t>
            </a:r>
            <a:endParaRPr lang="en-US">
              <a:cs typeface="+mj-cs"/>
            </a:endParaRP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2979738" y="2781300"/>
            <a:ext cx="742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wait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for 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event</a:t>
            </a:r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>
            <a:off x="1855788" y="2247900"/>
            <a:ext cx="1071562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314325" y="2874963"/>
            <a:ext cx="2546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latin typeface="Arial" charset="0"/>
              </a:rPr>
              <a:t>NextSeqNum = InitialSeqNum</a:t>
            </a:r>
          </a:p>
          <a:p>
            <a:pPr algn="l">
              <a:defRPr/>
            </a:pPr>
            <a:r>
              <a:rPr lang="en-US" sz="1400">
                <a:latin typeface="Arial" charset="0"/>
              </a:rPr>
              <a:t>SendBase = InitialSeqNum</a:t>
            </a:r>
          </a:p>
        </p:txBody>
      </p:sp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417513" y="2889250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1287463" y="2571750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  <p:grpSp>
        <p:nvGrpSpPr>
          <p:cNvPr id="83980" name="Group 23"/>
          <p:cNvGrpSpPr>
            <a:grpSpLocks/>
          </p:cNvGrpSpPr>
          <p:nvPr/>
        </p:nvGrpSpPr>
        <p:grpSpPr bwMode="auto">
          <a:xfrm>
            <a:off x="4605338" y="1333500"/>
            <a:ext cx="4251325" cy="1928813"/>
            <a:chOff x="3003" y="1263"/>
            <a:chExt cx="2678" cy="1215"/>
          </a:xfrm>
        </p:grpSpPr>
        <p:sp>
          <p:nvSpPr>
            <p:cNvPr id="68633" name="Text Box 12"/>
            <p:cNvSpPr txBox="1">
              <a:spLocks noChangeArrowheads="1"/>
            </p:cNvSpPr>
            <p:nvPr/>
          </p:nvSpPr>
          <p:spPr bwMode="auto">
            <a:xfrm>
              <a:off x="3019" y="1456"/>
              <a:ext cx="2662" cy="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>
                <a:lnSpc>
                  <a:spcPct val="105000"/>
                </a:lnSpc>
              </a:pPr>
              <a:r>
                <a:rPr lang="en-US" altLang="en-US" dirty="0"/>
                <a:t>create segment, sequence #: </a:t>
              </a:r>
              <a:r>
                <a:rPr lang="en-US" altLang="en-US" dirty="0" err="1"/>
                <a:t>NextSeqNum</a:t>
              </a:r>
              <a:endParaRPr lang="en-US" altLang="en-US" dirty="0"/>
            </a:p>
            <a:p>
              <a:pPr algn="l">
                <a:lnSpc>
                  <a:spcPct val="105000"/>
                </a:lnSpc>
              </a:pPr>
              <a:r>
                <a:rPr lang="en-US" altLang="en-US" dirty="0"/>
                <a:t>pass segment to IP (i.e., “</a:t>
              </a:r>
              <a:r>
                <a:rPr lang="en-US" altLang="ja-JP" dirty="0"/>
                <a:t>send”)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 dirty="0" err="1"/>
                <a:t>NextSeqNum</a:t>
              </a:r>
              <a:r>
                <a:rPr lang="en-US" altLang="en-US" dirty="0"/>
                <a:t> = </a:t>
              </a:r>
              <a:r>
                <a:rPr lang="en-US" altLang="en-US" dirty="0" err="1"/>
                <a:t>NextSeqNum</a:t>
              </a:r>
              <a:r>
                <a:rPr lang="en-US" altLang="en-US" dirty="0"/>
                <a:t> + length(data) 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 dirty="0"/>
                <a:t>if (timer currently not running)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 dirty="0"/>
                <a:t>    start timer</a:t>
              </a:r>
            </a:p>
            <a:p>
              <a:pPr algn="l"/>
              <a:r>
                <a:rPr lang="en-US" altLang="en-US" dirty="0"/>
                <a:t>                 </a:t>
              </a:r>
            </a:p>
          </p:txBody>
        </p:sp>
        <p:sp>
          <p:nvSpPr>
            <p:cNvPr id="68634" name="Text Box 13"/>
            <p:cNvSpPr txBox="1">
              <a:spLocks noChangeArrowheads="1"/>
            </p:cNvSpPr>
            <p:nvPr/>
          </p:nvSpPr>
          <p:spPr bwMode="auto">
            <a:xfrm>
              <a:off x="3003" y="1263"/>
              <a:ext cx="2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 received from application above</a:t>
              </a:r>
            </a:p>
          </p:txBody>
        </p:sp>
        <p:sp>
          <p:nvSpPr>
            <p:cNvPr id="68635" name="Line 15"/>
            <p:cNvSpPr>
              <a:spLocks noChangeShapeType="1"/>
            </p:cNvSpPr>
            <p:nvPr/>
          </p:nvSpPr>
          <p:spPr bwMode="auto">
            <a:xfrm>
              <a:off x="3081" y="1490"/>
              <a:ext cx="17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3981" name="Group 20"/>
          <p:cNvGrpSpPr>
            <a:grpSpLocks/>
          </p:cNvGrpSpPr>
          <p:nvPr/>
        </p:nvGrpSpPr>
        <p:grpSpPr bwMode="auto">
          <a:xfrm>
            <a:off x="4805363" y="3406778"/>
            <a:ext cx="3454400" cy="1152526"/>
            <a:chOff x="1270" y="3518"/>
            <a:chExt cx="2176" cy="726"/>
          </a:xfrm>
        </p:grpSpPr>
        <p:sp>
          <p:nvSpPr>
            <p:cNvPr id="68630" name="Text Box 16"/>
            <p:cNvSpPr txBox="1">
              <a:spLocks noChangeArrowheads="1"/>
            </p:cNvSpPr>
            <p:nvPr/>
          </p:nvSpPr>
          <p:spPr bwMode="auto">
            <a:xfrm>
              <a:off x="1275" y="3721"/>
              <a:ext cx="217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dirty="0"/>
                <a:t>retransmit not-yet-</a:t>
              </a:r>
              <a:r>
                <a:rPr lang="en-US" dirty="0" err="1"/>
                <a:t>acked</a:t>
              </a:r>
              <a:r>
                <a:rPr lang="en-US" dirty="0"/>
                <a:t> segment         	with smallest sequence #</a:t>
              </a:r>
            </a:p>
            <a:p>
              <a:pPr algn="l">
                <a:defRPr/>
              </a:pPr>
              <a:r>
                <a:rPr lang="en-US" dirty="0"/>
                <a:t>start timer</a:t>
              </a:r>
            </a:p>
          </p:txBody>
        </p:sp>
        <p:sp>
          <p:nvSpPr>
            <p:cNvPr id="68631" name="Text Box 17"/>
            <p:cNvSpPr txBox="1">
              <a:spLocks noChangeArrowheads="1"/>
            </p:cNvSpPr>
            <p:nvPr/>
          </p:nvSpPr>
          <p:spPr bwMode="auto">
            <a:xfrm>
              <a:off x="1270" y="3518"/>
              <a:ext cx="5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timeout</a:t>
              </a:r>
            </a:p>
          </p:txBody>
        </p:sp>
        <p:sp>
          <p:nvSpPr>
            <p:cNvPr id="68632" name="Line 18"/>
            <p:cNvSpPr>
              <a:spLocks noChangeShapeType="1"/>
            </p:cNvSpPr>
            <p:nvPr/>
          </p:nvSpPr>
          <p:spPr bwMode="auto">
            <a:xfrm>
              <a:off x="1342" y="3741"/>
              <a:ext cx="1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3982" name="Group 24"/>
          <p:cNvGrpSpPr>
            <a:grpSpLocks/>
          </p:cNvGrpSpPr>
          <p:nvPr/>
        </p:nvGrpSpPr>
        <p:grpSpPr bwMode="auto">
          <a:xfrm>
            <a:off x="952500" y="4513263"/>
            <a:ext cx="4703763" cy="2181225"/>
            <a:chOff x="678" y="2592"/>
            <a:chExt cx="2963" cy="1374"/>
          </a:xfrm>
        </p:grpSpPr>
        <p:sp>
          <p:nvSpPr>
            <p:cNvPr id="68627" name="Text Box 3"/>
            <p:cNvSpPr txBox="1">
              <a:spLocks noChangeArrowheads="1"/>
            </p:cNvSpPr>
            <p:nvPr/>
          </p:nvSpPr>
          <p:spPr bwMode="auto">
            <a:xfrm>
              <a:off x="678" y="2830"/>
              <a:ext cx="296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>
                  <a:latin typeface="Arial" pitchFamily="34" charset="0"/>
                </a:rPr>
                <a:t>if (y &gt; </a:t>
              </a:r>
              <a:r>
                <a:rPr lang="en-US" altLang="en-US" dirty="0" err="1">
                  <a:latin typeface="Arial" pitchFamily="34" charset="0"/>
                </a:rPr>
                <a:t>SendBase</a:t>
              </a:r>
              <a:r>
                <a:rPr lang="en-US" altLang="en-US" dirty="0">
                  <a:latin typeface="Arial" pitchFamily="34" charset="0"/>
                </a:rPr>
                <a:t>) { 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</a:t>
              </a:r>
              <a:r>
                <a:rPr lang="en-US" altLang="en-US" dirty="0" err="1">
                  <a:latin typeface="Arial" pitchFamily="34" charset="0"/>
                </a:rPr>
                <a:t>SendBase</a:t>
              </a:r>
              <a:r>
                <a:rPr lang="en-US" altLang="en-US" dirty="0">
                  <a:latin typeface="Arial" pitchFamily="34" charset="0"/>
                </a:rPr>
                <a:t> = y 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/* </a:t>
              </a:r>
              <a:r>
                <a:rPr lang="en-US" altLang="en-US" dirty="0" err="1">
                  <a:latin typeface="Arial" pitchFamily="34" charset="0"/>
                </a:rPr>
                <a:t>SendBase</a:t>
              </a:r>
              <a:r>
                <a:rPr lang="en-US" altLang="en-US" dirty="0">
                  <a:latin typeface="Arial" pitchFamily="34" charset="0"/>
                </a:rPr>
                <a:t>–1: last cumulatively </a:t>
              </a:r>
              <a:r>
                <a:rPr lang="en-US" altLang="en-US" dirty="0" err="1">
                  <a:latin typeface="Arial" pitchFamily="34" charset="0"/>
                </a:rPr>
                <a:t>ACKed</a:t>
              </a:r>
              <a:r>
                <a:rPr lang="en-US" altLang="en-US" dirty="0">
                  <a:latin typeface="Arial" pitchFamily="34" charset="0"/>
                </a:rPr>
                <a:t> byte */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if (there are any not-yet-</a:t>
              </a:r>
              <a:r>
                <a:rPr lang="en-US" altLang="en-US" dirty="0" err="1">
                  <a:latin typeface="Arial" pitchFamily="34" charset="0"/>
                </a:rPr>
                <a:t>acked</a:t>
              </a:r>
              <a:r>
                <a:rPr lang="en-US" altLang="en-US" dirty="0">
                  <a:latin typeface="Arial" pitchFamily="34" charset="0"/>
                </a:rPr>
                <a:t> segments)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     start timer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   else stop timer 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 } </a:t>
              </a:r>
            </a:p>
          </p:txBody>
        </p:sp>
        <p:sp>
          <p:nvSpPr>
            <p:cNvPr id="68628" name="Text Box 21"/>
            <p:cNvSpPr txBox="1">
              <a:spLocks noChangeArrowheads="1"/>
            </p:cNvSpPr>
            <p:nvPr/>
          </p:nvSpPr>
          <p:spPr bwMode="auto">
            <a:xfrm>
              <a:off x="705" y="2592"/>
              <a:ext cx="2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 received, with ACK field value y </a:t>
              </a:r>
            </a:p>
          </p:txBody>
        </p:sp>
        <p:sp>
          <p:nvSpPr>
            <p:cNvPr id="68629" name="Line 22"/>
            <p:cNvSpPr>
              <a:spLocks noChangeShapeType="1"/>
            </p:cNvSpPr>
            <p:nvPr/>
          </p:nvSpPr>
          <p:spPr bwMode="auto">
            <a:xfrm>
              <a:off x="748" y="2815"/>
              <a:ext cx="2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3983" name="Freeform 26"/>
          <p:cNvSpPr>
            <a:spLocks/>
          </p:cNvSpPr>
          <p:nvPr/>
        </p:nvSpPr>
        <p:spPr bwMode="auto">
          <a:xfrm>
            <a:off x="3649663" y="1644650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84" name="Freeform 27"/>
          <p:cNvSpPr>
            <a:spLocks/>
          </p:cNvSpPr>
          <p:nvPr/>
        </p:nvSpPr>
        <p:spPr bwMode="auto">
          <a:xfrm rot="4468137">
            <a:off x="3972719" y="3117057"/>
            <a:ext cx="1254125" cy="1258887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85" name="Freeform 28"/>
          <p:cNvSpPr>
            <a:spLocks/>
          </p:cNvSpPr>
          <p:nvPr/>
        </p:nvSpPr>
        <p:spPr bwMode="auto">
          <a:xfrm rot="10674503">
            <a:off x="1914525" y="3616325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D4D90D9-E367-4AE4-96FE-D36E487FF3D5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retransmission scenarios</a:t>
            </a:r>
            <a:endParaRPr lang="en-US">
              <a:cs typeface="+mj-cs"/>
            </a:endParaRPr>
          </a:p>
        </p:txBody>
      </p:sp>
      <p:sp>
        <p:nvSpPr>
          <p:cNvPr id="69637" name="Text Box 105"/>
          <p:cNvSpPr txBox="1">
            <a:spLocks noChangeArrowheads="1"/>
          </p:cNvSpPr>
          <p:nvPr/>
        </p:nvSpPr>
        <p:spPr bwMode="auto">
          <a:xfrm>
            <a:off x="1282700" y="5946775"/>
            <a:ext cx="192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lost ACK scenario</a:t>
            </a:r>
            <a:endParaRPr lang="en-US" sz="1000"/>
          </a:p>
        </p:txBody>
      </p:sp>
      <p:sp>
        <p:nvSpPr>
          <p:cNvPr id="69638" name="Line 99"/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39" name="Line 100"/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0" name="Line 104"/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1" name="Text Box 107"/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9642" name="Text Box 111"/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9643" name="Rectangle 112"/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4" name="Text Box 113"/>
          <p:cNvSpPr txBox="1">
            <a:spLocks noChangeArrowheads="1"/>
          </p:cNvSpPr>
          <p:nvPr/>
        </p:nvSpPr>
        <p:spPr bwMode="auto">
          <a:xfrm>
            <a:off x="1222375" y="254952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sp>
        <p:nvSpPr>
          <p:cNvPr id="69645" name="Rectangle 114"/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6" name="Text Box 115"/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charset="0"/>
            </a:endParaRPr>
          </a:p>
        </p:txBody>
      </p:sp>
      <p:sp>
        <p:nvSpPr>
          <p:cNvPr id="69647" name="Line 118"/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8" name="Line 119"/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9" name="Rectangle 122"/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0" name="Text Box 123"/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sp>
        <p:nvSpPr>
          <p:cNvPr id="69651" name="Text Box 124"/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9652" name="Text Box 126"/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timeout</a:t>
            </a:r>
          </a:p>
        </p:txBody>
      </p:sp>
      <p:sp>
        <p:nvSpPr>
          <p:cNvPr id="69653" name="Line 127"/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4" name="Rectangle 128"/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5" name="Text Box 129"/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85015" name="Group 134"/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69710" name="Line 132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11" name="Line 133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16" name="Group 135"/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69708" name="Line 136"/>
            <p:cNvSpPr>
              <a:spLocks noChangeShapeType="1"/>
            </p:cNvSpPr>
            <p:nvPr/>
          </p:nvSpPr>
          <p:spPr bwMode="auto">
            <a:xfrm flipV="1">
              <a:off x="3136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9" name="Line 137"/>
            <p:cNvSpPr>
              <a:spLocks noChangeShapeType="1"/>
            </p:cNvSpPr>
            <p:nvPr/>
          </p:nvSpPr>
          <p:spPr bwMode="auto">
            <a:xfrm>
              <a:off x="3106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9658" name="Text Box 172"/>
          <p:cNvSpPr txBox="1">
            <a:spLocks noChangeArrowheads="1"/>
          </p:cNvSpPr>
          <p:nvPr/>
        </p:nvSpPr>
        <p:spPr bwMode="auto">
          <a:xfrm>
            <a:off x="5945188" y="5953125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premature timeout</a:t>
            </a:r>
            <a:endParaRPr lang="en-US" sz="1000"/>
          </a:p>
        </p:txBody>
      </p:sp>
      <p:sp>
        <p:nvSpPr>
          <p:cNvPr id="69659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0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1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9663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9664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5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85025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69706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7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69667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8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9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0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Seq=92,  8</a:t>
            </a:r>
          </a:p>
          <a:p>
            <a:pPr algn="l">
              <a:defRPr/>
            </a:pPr>
            <a:r>
              <a:rPr lang="en-US" sz="1400"/>
              <a:t>bytes of data</a:t>
            </a:r>
          </a:p>
        </p:txBody>
      </p:sp>
      <p:sp>
        <p:nvSpPr>
          <p:cNvPr id="69671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timeout</a:t>
            </a:r>
          </a:p>
        </p:txBody>
      </p:sp>
      <p:sp>
        <p:nvSpPr>
          <p:cNvPr id="69672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3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4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85034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69704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5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5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69702" name="Line 199"/>
            <p:cNvSpPr>
              <a:spLocks noChangeShapeType="1"/>
            </p:cNvSpPr>
            <p:nvPr/>
          </p:nvSpPr>
          <p:spPr bwMode="auto">
            <a:xfrm flipV="1">
              <a:off x="3137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3" name="Line 200"/>
            <p:cNvSpPr>
              <a:spLocks noChangeShapeType="1"/>
            </p:cNvSpPr>
            <p:nvPr/>
          </p:nvSpPr>
          <p:spPr bwMode="auto">
            <a:xfrm>
              <a:off x="3107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6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69699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0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1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Seq=100, 20 bytes of data</a:t>
              </a:r>
            </a:p>
          </p:txBody>
        </p:sp>
      </p:grpSp>
      <p:sp>
        <p:nvSpPr>
          <p:cNvPr id="69678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5038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69697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98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69680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SendBase=100</a:t>
            </a:r>
          </a:p>
        </p:txBody>
      </p:sp>
      <p:sp>
        <p:nvSpPr>
          <p:cNvPr id="69681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SendBase=120</a:t>
            </a:r>
          </a:p>
        </p:txBody>
      </p:sp>
      <p:sp>
        <p:nvSpPr>
          <p:cNvPr id="69682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SendBase=120</a:t>
            </a:r>
          </a:p>
        </p:txBody>
      </p:sp>
      <p:sp>
        <p:nvSpPr>
          <p:cNvPr id="69683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SendBase=92</a:t>
            </a:r>
          </a:p>
        </p:txBody>
      </p:sp>
      <p:pic>
        <p:nvPicPr>
          <p:cNvPr id="85043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44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85054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5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5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85052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6" name="Group 228"/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85050" name="Picture 2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1" name="Freeform 2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7" name="Group 231"/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85048" name="Picture 2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9" name="Freeform 2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8" grpId="0"/>
      <p:bldP spid="69659" grpId="0" animBg="1"/>
      <p:bldP spid="69660" grpId="0" animBg="1"/>
      <p:bldP spid="69661" grpId="0" animBg="1"/>
      <p:bldP spid="69662" grpId="0"/>
      <p:bldP spid="69663" grpId="0"/>
      <p:bldP spid="69664" grpId="0" animBg="1"/>
      <p:bldP spid="69665" grpId="0"/>
      <p:bldP spid="69667" grpId="0" animBg="1"/>
      <p:bldP spid="69668" grpId="0" animBg="1"/>
      <p:bldP spid="69669" grpId="0" animBg="1"/>
      <p:bldP spid="69670" grpId="0"/>
      <p:bldP spid="69671" grpId="0"/>
      <p:bldP spid="69672" grpId="0" animBg="1"/>
      <p:bldP spid="69673" grpId="0" animBg="1"/>
      <p:bldP spid="69674" grpId="0"/>
      <p:bldP spid="69678" grpId="0" animBg="1"/>
      <p:bldP spid="69680" grpId="0"/>
      <p:bldP spid="69681" grpId="0"/>
      <p:bldP spid="69682" grpId="0"/>
      <p:bldP spid="6968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B5719D1-4813-45F7-8F5C-596017B127FD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retransmission scenarios</a:t>
            </a:r>
            <a:endParaRPr lang="en-US">
              <a:cs typeface="+mj-cs"/>
            </a:endParaRPr>
          </a:p>
        </p:txBody>
      </p:sp>
      <p:sp>
        <p:nvSpPr>
          <p:cNvPr id="70661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662" name="Text Box 34"/>
          <p:cNvSpPr txBox="1">
            <a:spLocks noChangeArrowheads="1"/>
          </p:cNvSpPr>
          <p:nvPr/>
        </p:nvSpPr>
        <p:spPr bwMode="auto">
          <a:xfrm>
            <a:off x="1639888" y="5975350"/>
            <a:ext cx="175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cumulative ACK</a:t>
            </a:r>
            <a:endParaRPr lang="en-US" sz="1000"/>
          </a:p>
        </p:txBody>
      </p:sp>
      <p:sp>
        <p:nvSpPr>
          <p:cNvPr id="70663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4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5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6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70667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70668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9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87053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70699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700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70671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2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3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4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Seq=120,  15 bytes of data</a:t>
            </a:r>
          </a:p>
        </p:txBody>
      </p:sp>
      <p:sp>
        <p:nvSpPr>
          <p:cNvPr id="70675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7059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70692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timeout</a:t>
              </a:r>
            </a:p>
          </p:txBody>
        </p:sp>
        <p:grpSp>
          <p:nvGrpSpPr>
            <p:cNvPr id="87076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70697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8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7077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70695" name="Line 61"/>
              <p:cNvSpPr>
                <a:spLocks noChangeShapeType="1"/>
              </p:cNvSpPr>
              <p:nvPr/>
            </p:nvSpPr>
            <p:spPr bwMode="auto">
              <a:xfrm flipV="1">
                <a:off x="3136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6" name="Line 62"/>
              <p:cNvSpPr>
                <a:spLocks noChangeShapeType="1"/>
              </p:cNvSpPr>
              <p:nvPr/>
            </p:nvSpPr>
            <p:spPr bwMode="auto">
              <a:xfrm>
                <a:off x="3106" y="1758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87060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70689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0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1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Seq=100, 20 bytes of data</a:t>
              </a:r>
            </a:p>
          </p:txBody>
        </p:sp>
      </p:grpSp>
      <p:sp>
        <p:nvSpPr>
          <p:cNvPr id="70678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7062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70687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88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charset="0"/>
              </a:endParaRPr>
            </a:p>
          </p:txBody>
        </p:sp>
      </p:grpSp>
      <p:pic>
        <p:nvPicPr>
          <p:cNvPr id="87063" name="Picture 7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64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87068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9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7065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8706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08F42CE-297A-41E2-A0A2-F235777578A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21510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8B01470-81BD-4490-A307-FC65C2AF1CBC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0838"/>
            <a:ext cx="7772400" cy="6699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 ACK generation</a:t>
            </a:r>
            <a:r>
              <a:rPr lang="en-US">
                <a:cs typeface="+mj-cs"/>
              </a:rPr>
              <a:t> </a:t>
            </a:r>
            <a:r>
              <a:rPr lang="en-US" sz="1800">
                <a:cs typeface="+mj-cs"/>
              </a:rPr>
              <a:t>[RFC 1122, RFC 2581]</a:t>
            </a: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659976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i="1" dirty="0">
                <a:solidFill>
                  <a:srgbClr val="CC0000"/>
                </a:solidFill>
                <a:latin typeface="Arial" charset="0"/>
              </a:rPr>
              <a:t>event at receiver</a:t>
            </a:r>
            <a:endParaRPr lang="en-US" sz="1800" i="1" dirty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endParaRPr lang="en-US" sz="1800" i="1" dirty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arrival of in-order segment with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expected </a:t>
            </a:r>
            <a:r>
              <a:rPr lang="en-US" sz="1800" dirty="0" err="1">
                <a:latin typeface="Arial" charset="0"/>
              </a:rPr>
              <a:t>seq</a:t>
            </a:r>
            <a:r>
              <a:rPr lang="en-US" sz="1800" dirty="0">
                <a:latin typeface="Arial" charset="0"/>
              </a:rPr>
              <a:t> #. All data up to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expected </a:t>
            </a:r>
            <a:r>
              <a:rPr lang="en-US" sz="1800" dirty="0" err="1">
                <a:latin typeface="Arial" charset="0"/>
              </a:rPr>
              <a:t>seq</a:t>
            </a:r>
            <a:r>
              <a:rPr lang="en-US" sz="1800" dirty="0">
                <a:latin typeface="Arial" charset="0"/>
              </a:rPr>
              <a:t> # already </a:t>
            </a:r>
            <a:r>
              <a:rPr lang="en-US" sz="1800" dirty="0" err="1">
                <a:latin typeface="Arial" charset="0"/>
              </a:rPr>
              <a:t>ACKed</a:t>
            </a:r>
            <a:endParaRPr lang="en-US" sz="1800" dirty="0">
              <a:latin typeface="Arial" charset="0"/>
            </a:endParaRP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arrival of in-order segment with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expected </a:t>
            </a:r>
            <a:r>
              <a:rPr lang="en-US" sz="1800" dirty="0" err="1">
                <a:latin typeface="Arial" charset="0"/>
              </a:rPr>
              <a:t>seq</a:t>
            </a:r>
            <a:r>
              <a:rPr lang="en-US" sz="1800" dirty="0">
                <a:latin typeface="Arial" charset="0"/>
              </a:rPr>
              <a:t> #. One other 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segment has </a:t>
            </a:r>
            <a:r>
              <a:rPr lang="en-US" sz="1800" dirty="0" err="1">
                <a:latin typeface="Arial" charset="0"/>
              </a:rPr>
              <a:t>ACK</a:t>
            </a:r>
            <a:r>
              <a:rPr lang="en-US" sz="1800" dirty="0">
                <a:latin typeface="Arial" charset="0"/>
              </a:rPr>
              <a:t> pending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arrival of out-of-order segment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with higher-than-expected seq. #.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Gap detected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arrival of segment that 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partially or completely fills gap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endParaRPr lang="en-US" sz="1000" dirty="0">
              <a:latin typeface="Times New Roman" charset="0"/>
            </a:endParaRPr>
          </a:p>
        </p:txBody>
      </p:sp>
      <p:sp>
        <p:nvSpPr>
          <p:cNvPr id="71686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i="1" dirty="0">
                <a:solidFill>
                  <a:srgbClr val="CC0000"/>
                </a:solidFill>
                <a:latin typeface="Arial" charset="0"/>
              </a:rPr>
              <a:t>TCP receiver action</a:t>
            </a:r>
            <a:endParaRPr lang="en-US" sz="1800" i="1" dirty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endParaRPr lang="en-US" sz="1800" i="1" dirty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delayed ACK. Wait up to 500ms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for next segment. If no next segment,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send ACK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immediately send single cumulative 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ACK, </a:t>
            </a:r>
            <a:r>
              <a:rPr lang="en-US" sz="1800" dirty="0" err="1">
                <a:latin typeface="Arial" charset="0"/>
              </a:rPr>
              <a:t>ACKing</a:t>
            </a:r>
            <a:r>
              <a:rPr lang="en-US" sz="1800" dirty="0">
                <a:latin typeface="Arial" charset="0"/>
              </a:rPr>
              <a:t> both in-order segments 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immediately send </a:t>
            </a:r>
            <a:r>
              <a:rPr lang="en-US" sz="1800" i="1" dirty="0">
                <a:solidFill>
                  <a:srgbClr val="CC0000"/>
                </a:solidFill>
                <a:latin typeface="Arial" charset="0"/>
              </a:rPr>
              <a:t>duplicate ACK</a:t>
            </a:r>
            <a:r>
              <a:rPr lang="en-US" sz="1800" dirty="0">
                <a:solidFill>
                  <a:srgbClr val="CC0000"/>
                </a:solidFill>
                <a:latin typeface="Arial" charset="0"/>
              </a:rPr>
              <a:t>,</a:t>
            </a:r>
            <a:r>
              <a:rPr lang="en-US" sz="1800" dirty="0">
                <a:latin typeface="Arial" charset="0"/>
              </a:rPr>
              <a:t> 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indicating seq. # of next expected byte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immediately send ACK, provided that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segment starts at lower end of gap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endParaRPr lang="en-US" sz="1000" dirty="0">
              <a:latin typeface="Times New Roman" charset="0"/>
            </a:endParaRPr>
          </a:p>
        </p:txBody>
      </p:sp>
      <p:sp>
        <p:nvSpPr>
          <p:cNvPr id="71687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8909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Line 11"/>
          <p:cNvSpPr>
            <a:spLocks noChangeShapeType="1"/>
          </p:cNvSpPr>
          <p:nvPr/>
        </p:nvSpPr>
        <p:spPr bwMode="auto">
          <a:xfrm>
            <a:off x="768350" y="21447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0" name="Line 12"/>
          <p:cNvSpPr>
            <a:spLocks noChangeShapeType="1"/>
          </p:cNvSpPr>
          <p:nvPr/>
        </p:nvSpPr>
        <p:spPr bwMode="auto">
          <a:xfrm>
            <a:off x="752475" y="31988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1" name="Line 13"/>
          <p:cNvSpPr>
            <a:spLocks noChangeShapeType="1"/>
          </p:cNvSpPr>
          <p:nvPr/>
        </p:nvSpPr>
        <p:spPr bwMode="auto">
          <a:xfrm>
            <a:off x="769938" y="4297363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2" name="Line 14"/>
          <p:cNvSpPr>
            <a:spLocks noChangeShapeType="1"/>
          </p:cNvSpPr>
          <p:nvPr/>
        </p:nvSpPr>
        <p:spPr bwMode="auto">
          <a:xfrm>
            <a:off x="763588" y="5386388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4827588" y="2143125"/>
            <a:ext cx="3567112" cy="3813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463550" indent="-238125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dirty="0">
                <a:latin typeface="Gill Sans MT" pitchFamily="34" charset="0"/>
              </a:rPr>
              <a:t>if sender receives 3 ACKs for same data (“</a:t>
            </a:r>
            <a:r>
              <a:rPr lang="en-US" altLang="ja-JP" sz="2800" dirty="0">
                <a:latin typeface="Gill Sans MT" pitchFamily="34" charset="0"/>
              </a:rPr>
              <a:t>triple duplicate ACKs”), resend </a:t>
            </a:r>
            <a:r>
              <a:rPr lang="en-US" altLang="ja-JP" sz="2800" dirty="0" err="1">
                <a:latin typeface="Gill Sans MT" pitchFamily="34" charset="0"/>
              </a:rPr>
              <a:t>unacked</a:t>
            </a:r>
            <a:r>
              <a:rPr lang="en-US" altLang="ja-JP" sz="2800" dirty="0">
                <a:latin typeface="Gill Sans MT" pitchFamily="34" charset="0"/>
              </a:rPr>
              <a:t> segment with smallest seq #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800" dirty="0">
                <a:latin typeface="Gill Sans MT" pitchFamily="34" charset="0"/>
              </a:rPr>
              <a:t>likely that </a:t>
            </a:r>
            <a:r>
              <a:rPr lang="en-US" altLang="en-US" sz="2800" dirty="0" err="1">
                <a:latin typeface="Gill Sans MT" pitchFamily="34" charset="0"/>
              </a:rPr>
              <a:t>unacked</a:t>
            </a:r>
            <a:r>
              <a:rPr lang="en-US" altLang="en-US" sz="2800" dirty="0">
                <a:latin typeface="Gill Sans MT" pitchFamily="34" charset="0"/>
              </a:rPr>
              <a:t> segment was lost, so don’</a:t>
            </a:r>
            <a:r>
              <a:rPr lang="en-US" altLang="ja-JP" sz="2800" dirty="0">
                <a:latin typeface="Gill Sans MT" pitchFamily="34" charset="0"/>
              </a:rPr>
              <a:t>t wait for timeout</a:t>
            </a:r>
            <a:endParaRPr lang="en-US" altLang="en-US" sz="2800" dirty="0">
              <a:latin typeface="Gill Sans MT" pitchFamily="34" charset="0"/>
            </a:endParaRPr>
          </a:p>
        </p:txBody>
      </p:sp>
      <p:sp>
        <p:nvSpPr>
          <p:cNvPr id="7270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D7712FB-E565-483B-9883-BD9D14AEDCDF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97000"/>
            <a:ext cx="38100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time-out period  often relatively long: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long delay before resending lost packet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detect lost segments via duplicate ACKs.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often sends many segments back-to-back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if segment is lost, there will likely be many duplicate ACKs.</a:t>
            </a:r>
          </a:p>
          <a:p>
            <a:pPr lvl="1">
              <a:buFont typeface="Arial"/>
              <a:buChar char="•"/>
              <a:defRPr/>
            </a:pPr>
            <a:endParaRPr lang="en-US" dirty="0"/>
          </a:p>
          <a:p>
            <a:pPr lvl="1"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4751388" y="1914525"/>
            <a:ext cx="3643312" cy="41306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4883150" y="1679575"/>
            <a:ext cx="2773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CC0000"/>
                </a:solidFill>
              </a:rPr>
              <a:t>TCP fast retransmit</a:t>
            </a:r>
          </a:p>
        </p:txBody>
      </p:sp>
      <p:pic>
        <p:nvPicPr>
          <p:cNvPr id="9012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E55FE5-4A5A-421F-9DC0-843384FDD3E8}"/>
                  </a:ext>
                </a:extLst>
              </p14:cNvPr>
              <p14:cNvContentPartPr/>
              <p14:nvPr/>
            </p14:nvContentPartPr>
            <p14:xfrm>
              <a:off x="732240" y="4456080"/>
              <a:ext cx="3589920" cy="1705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E55FE5-4A5A-421F-9DC0-843384FDD3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880" y="4446720"/>
                <a:ext cx="3608640" cy="172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5AC62D1-78C5-4E18-BB3A-5015C212C086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73732" name="Line 3"/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3" name="Line 9"/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4" name="Line 10"/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5" name="Line 11"/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6" name="Line 12"/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7" name="Line 14"/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8" name="Line 15"/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9" name="Line 16"/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0" name="Line 17"/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1" name="Line 18"/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2" name="Line 19"/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3" name="Text Box 20"/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>
              <a:latin typeface="Times New Roman" charset="0"/>
            </a:endParaRPr>
          </a:p>
        </p:txBody>
      </p:sp>
      <p:sp>
        <p:nvSpPr>
          <p:cNvPr id="73744" name="Line 24"/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5" name="Text Box 29"/>
          <p:cNvSpPr txBox="1">
            <a:spLocks noChangeArrowheads="1"/>
          </p:cNvSpPr>
          <p:nvPr/>
        </p:nvSpPr>
        <p:spPr bwMode="auto">
          <a:xfrm>
            <a:off x="2806700" y="5986463"/>
            <a:ext cx="3178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fast retransmit after sender </a:t>
            </a:r>
          </a:p>
          <a:p>
            <a:pPr>
              <a:defRPr/>
            </a:pPr>
            <a:r>
              <a:rPr lang="en-US" sz="1800"/>
              <a:t>receipt of triple duplicate ACK</a:t>
            </a:r>
            <a:endParaRPr lang="en-US" sz="1000"/>
          </a:p>
        </p:txBody>
      </p:sp>
      <p:sp>
        <p:nvSpPr>
          <p:cNvPr id="73746" name="Text Box 34"/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73747" name="Text Box 38"/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73748" name="Text Box 40"/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91156" name="Group 41"/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73779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80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57" name="Group 78"/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73772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timeout</a:t>
              </a:r>
            </a:p>
          </p:txBody>
        </p:sp>
        <p:grpSp>
          <p:nvGrpSpPr>
            <p:cNvPr id="91180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73777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8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91181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73775" name="Line 55"/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6" name="Line 56"/>
              <p:cNvSpPr>
                <a:spLocks noChangeShapeType="1"/>
              </p:cNvSpPr>
              <p:nvPr/>
            </p:nvSpPr>
            <p:spPr bwMode="auto">
              <a:xfrm>
                <a:off x="3106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58" name="Group 71"/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73770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71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59" name="Group 72"/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73768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9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60" name="Group 75"/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73766" name="Rectangle 7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7" name="Text Box 7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73754" name="Rectangle 81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pic>
        <p:nvPicPr>
          <p:cNvPr id="91162" name="Picture 8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6" name="Rectangle 84"/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7" name="Text Box 83"/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Seq=100, 20 bytes of data</a:t>
            </a:r>
          </a:p>
        </p:txBody>
      </p:sp>
      <p:sp>
        <p:nvSpPr>
          <p:cNvPr id="73758" name="Rectangle 85"/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9" name="Text Box 86"/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Seq=100, 20 bytes of data</a:t>
            </a:r>
          </a:p>
        </p:txBody>
      </p:sp>
      <p:grpSp>
        <p:nvGrpSpPr>
          <p:cNvPr id="91167" name="Group 93"/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91171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2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1168" name="Group 96"/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9116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9C25C43-E83F-40A8-B88C-2DAE925CBFB0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92166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49F961A-8A84-477C-914C-1FB10ADCEF79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flow control</a:t>
            </a:r>
          </a:p>
        </p:txBody>
      </p:sp>
      <p:sp>
        <p:nvSpPr>
          <p:cNvPr id="75781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189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84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application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process</a:t>
            </a:r>
          </a:p>
        </p:txBody>
      </p:sp>
      <p:grpSp>
        <p:nvGrpSpPr>
          <p:cNvPr id="93192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75832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3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TCP socket</a:t>
              </a:r>
            </a:p>
            <a:p>
              <a:pPr>
                <a:defRPr/>
              </a:pPr>
              <a:r>
                <a:rPr lang="en-US"/>
                <a:t>receiver buffers</a:t>
              </a:r>
            </a:p>
          </p:txBody>
        </p:sp>
      </p:grpSp>
      <p:sp>
        <p:nvSpPr>
          <p:cNvPr id="75786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7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TCP</a:t>
            </a:r>
          </a:p>
          <a:p>
            <a:pPr algn="l">
              <a:defRPr/>
            </a:pPr>
            <a:r>
              <a:rPr lang="en-US" sz="1400"/>
              <a:t>code</a:t>
            </a:r>
          </a:p>
        </p:txBody>
      </p:sp>
      <p:sp>
        <p:nvSpPr>
          <p:cNvPr id="75788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9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IP</a:t>
            </a:r>
          </a:p>
          <a:p>
            <a:pPr algn="l">
              <a:defRPr/>
            </a:pPr>
            <a:r>
              <a:rPr lang="en-US" sz="1400"/>
              <a:t>code</a:t>
            </a:r>
          </a:p>
        </p:txBody>
      </p:sp>
      <p:sp>
        <p:nvSpPr>
          <p:cNvPr id="93197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91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2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3200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75828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9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0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1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3201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3202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7582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796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7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8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9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3207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75822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application</a:t>
              </a:r>
            </a:p>
          </p:txBody>
        </p:sp>
        <p:sp>
          <p:nvSpPr>
            <p:cNvPr id="75823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OS</a:t>
              </a:r>
            </a:p>
          </p:txBody>
        </p:sp>
        <p:sp>
          <p:nvSpPr>
            <p:cNvPr id="75824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1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receiver protocol stack</a:t>
            </a:r>
          </a:p>
        </p:txBody>
      </p:sp>
      <p:sp>
        <p:nvSpPr>
          <p:cNvPr id="75802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/>
              <a:t>application may </a:t>
            </a:r>
          </a:p>
          <a:p>
            <a:pPr algn="r"/>
            <a:r>
              <a:rPr lang="en-US" altLang="en-US"/>
              <a:t>remove data from </a:t>
            </a:r>
          </a:p>
          <a:p>
            <a:pPr algn="r"/>
            <a:r>
              <a:rPr lang="en-US" altLang="en-US"/>
              <a:t>TCP socket buffers …. </a:t>
            </a:r>
          </a:p>
        </p:txBody>
      </p:sp>
      <p:sp>
        <p:nvSpPr>
          <p:cNvPr id="75803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4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/>
              <a:t>… slower than TCP </a:t>
            </a:r>
          </a:p>
          <a:p>
            <a:pPr algn="r"/>
            <a:r>
              <a:rPr lang="en-US" altLang="en-US"/>
              <a:t>receiver is delivering</a:t>
            </a:r>
          </a:p>
          <a:p>
            <a:pPr algn="r"/>
            <a:r>
              <a:rPr lang="en-US" altLang="en-US"/>
              <a:t>(sender is sending)</a:t>
            </a:r>
          </a:p>
        </p:txBody>
      </p:sp>
      <p:sp>
        <p:nvSpPr>
          <p:cNvPr id="75805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6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7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from sender</a:t>
            </a:r>
          </a:p>
        </p:txBody>
      </p:sp>
      <p:grpSp>
        <p:nvGrpSpPr>
          <p:cNvPr id="384123" name="Group 123"/>
          <p:cNvGrpSpPr>
            <a:grpSpLocks/>
          </p:cNvGrpSpPr>
          <p:nvPr/>
        </p:nvGrpSpPr>
        <p:grpSpPr bwMode="auto">
          <a:xfrm>
            <a:off x="363538" y="4194175"/>
            <a:ext cx="5395912" cy="1755775"/>
            <a:chOff x="221" y="2091"/>
            <a:chExt cx="3399" cy="1106"/>
          </a:xfrm>
        </p:grpSpPr>
        <p:sp>
          <p:nvSpPr>
            <p:cNvPr id="75815" name="Line 82"/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6" name="Rectangle 110"/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7" name="Text Box 111"/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 dirty="0">
                  <a:latin typeface="Gill Sans MT" pitchFamily="34" charset="0"/>
                </a:rPr>
                <a:t>receiver controls sender, so sender won’</a:t>
              </a:r>
              <a:r>
                <a:rPr lang="en-US" altLang="ja-JP" sz="2000" dirty="0">
                  <a:latin typeface="Gill Sans MT" pitchFamily="34" charset="0"/>
                </a:rPr>
                <a:t>t overflow receiver’s buffer by transmitting too much, too fast</a:t>
              </a:r>
              <a:endParaRPr lang="en-US" altLang="en-US" sz="1000" dirty="0">
                <a:latin typeface="Gill Sans MT" pitchFamily="34" charset="0"/>
              </a:endParaRPr>
            </a:p>
          </p:txBody>
        </p:sp>
        <p:grpSp>
          <p:nvGrpSpPr>
            <p:cNvPr id="93224" name="Group 112"/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75820" name="Rectangle 113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5821" name="Text Box 114"/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800" i="1">
                    <a:solidFill>
                      <a:srgbClr val="CC0000"/>
                    </a:solidFill>
                    <a:latin typeface="Gill Sans MT" charset="0"/>
                  </a:rPr>
                  <a:t>flow control</a:t>
                </a:r>
              </a:p>
            </p:txBody>
          </p:sp>
        </p:grpSp>
        <p:sp>
          <p:nvSpPr>
            <p:cNvPr id="75819" name="Line 117"/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9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93217" name="Picture 1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18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93219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0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68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6599B92-8FBF-4B02-9189-E7E9633B2588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flow control</a:t>
            </a:r>
          </a:p>
        </p:txBody>
      </p:sp>
      <p:pic>
        <p:nvPicPr>
          <p:cNvPr id="94212" name="Picture 5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3" name="Group 72"/>
          <p:cNvGrpSpPr>
            <a:grpSpLocks/>
          </p:cNvGrpSpPr>
          <p:nvPr/>
        </p:nvGrpSpPr>
        <p:grpSpPr bwMode="auto">
          <a:xfrm>
            <a:off x="5995988" y="2230438"/>
            <a:ext cx="2578100" cy="2155825"/>
            <a:chOff x="512" y="1294"/>
            <a:chExt cx="1888" cy="1358"/>
          </a:xfrm>
        </p:grpSpPr>
        <p:grpSp>
          <p:nvGrpSpPr>
            <p:cNvPr id="94227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76829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0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1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2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821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2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3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4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5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6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buffered data</a:t>
              </a:r>
            </a:p>
          </p:txBody>
        </p:sp>
        <p:sp>
          <p:nvSpPr>
            <p:cNvPr id="76827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8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free buffer space</a:t>
              </a:r>
            </a:p>
          </p:txBody>
        </p:sp>
      </p:grpSp>
      <p:sp>
        <p:nvSpPr>
          <p:cNvPr id="76807" name="Text Box 62"/>
          <p:cNvSpPr txBox="1">
            <a:spLocks noChangeArrowheads="1"/>
          </p:cNvSpPr>
          <p:nvPr/>
        </p:nvSpPr>
        <p:spPr bwMode="auto">
          <a:xfrm>
            <a:off x="5108575" y="3375025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Courier New" charset="0"/>
              </a:rPr>
              <a:t>rwnd</a:t>
            </a:r>
          </a:p>
        </p:txBody>
      </p:sp>
      <p:sp>
        <p:nvSpPr>
          <p:cNvPr id="76808" name="Line 64"/>
          <p:cNvSpPr>
            <a:spLocks noChangeShapeType="1"/>
          </p:cNvSpPr>
          <p:nvPr/>
        </p:nvSpPr>
        <p:spPr bwMode="auto">
          <a:xfrm>
            <a:off x="5619750" y="31083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09" name="Line 65"/>
          <p:cNvSpPr>
            <a:spLocks noChangeShapeType="1"/>
          </p:cNvSpPr>
          <p:nvPr/>
        </p:nvSpPr>
        <p:spPr bwMode="auto">
          <a:xfrm flipV="1">
            <a:off x="5619750" y="363378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0" name="Line 66"/>
          <p:cNvSpPr>
            <a:spLocks noChangeShapeType="1"/>
          </p:cNvSpPr>
          <p:nvPr/>
        </p:nvSpPr>
        <p:spPr bwMode="auto">
          <a:xfrm>
            <a:off x="5465763" y="396557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1" name="Line 67"/>
          <p:cNvSpPr>
            <a:spLocks noChangeShapeType="1"/>
          </p:cNvSpPr>
          <p:nvPr/>
        </p:nvSpPr>
        <p:spPr bwMode="auto">
          <a:xfrm>
            <a:off x="5514975" y="3097213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2" name="Line 68"/>
          <p:cNvSpPr>
            <a:spLocks noChangeShapeType="1"/>
          </p:cNvSpPr>
          <p:nvPr/>
        </p:nvSpPr>
        <p:spPr bwMode="auto">
          <a:xfrm>
            <a:off x="5487988" y="257175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3" name="Line 69"/>
          <p:cNvSpPr>
            <a:spLocks noChangeShapeType="1"/>
          </p:cNvSpPr>
          <p:nvPr/>
        </p:nvSpPr>
        <p:spPr bwMode="auto">
          <a:xfrm>
            <a:off x="5876925" y="2576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4" name="Line 70"/>
          <p:cNvSpPr>
            <a:spLocks noChangeShapeType="1"/>
          </p:cNvSpPr>
          <p:nvPr/>
        </p:nvSpPr>
        <p:spPr bwMode="auto">
          <a:xfrm flipH="1">
            <a:off x="5875338" y="3000375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5" name="Text Box 71"/>
          <p:cNvSpPr txBox="1">
            <a:spLocks noChangeArrowheads="1"/>
          </p:cNvSpPr>
          <p:nvPr/>
        </p:nvSpPr>
        <p:spPr bwMode="auto">
          <a:xfrm>
            <a:off x="4722813" y="2736850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>
                <a:latin typeface="Courier New" charset="0"/>
              </a:rPr>
              <a:t>RcvBuffer</a:t>
            </a:r>
          </a:p>
        </p:txBody>
      </p:sp>
      <p:sp>
        <p:nvSpPr>
          <p:cNvPr id="76816" name="Text Box 73"/>
          <p:cNvSpPr txBox="1">
            <a:spLocks noChangeArrowheads="1"/>
          </p:cNvSpPr>
          <p:nvPr/>
        </p:nvSpPr>
        <p:spPr bwMode="auto">
          <a:xfrm>
            <a:off x="6153150" y="4365625"/>
            <a:ext cx="222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TCP segment payloads</a:t>
            </a:r>
          </a:p>
        </p:txBody>
      </p:sp>
      <p:sp>
        <p:nvSpPr>
          <p:cNvPr id="76817" name="Text Box 74"/>
          <p:cNvSpPr txBox="1">
            <a:spLocks noChangeArrowheads="1"/>
          </p:cNvSpPr>
          <p:nvPr/>
        </p:nvSpPr>
        <p:spPr bwMode="auto">
          <a:xfrm>
            <a:off x="6226175" y="1865313"/>
            <a:ext cx="213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to application process</a:t>
            </a:r>
          </a:p>
        </p:txBody>
      </p:sp>
      <p:sp>
        <p:nvSpPr>
          <p:cNvPr id="76818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493713" y="1549400"/>
            <a:ext cx="4054475" cy="4906963"/>
          </a:xfrm>
        </p:spPr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receiver “</a:t>
            </a:r>
            <a:r>
              <a:rPr lang="en-US" altLang="ja-JP" sz="2400" dirty="0">
                <a:ea typeface="ＭＳ Ｐゴシック" charset="-128"/>
              </a:rPr>
              <a:t>advertises” free buffer space by including </a:t>
            </a:r>
            <a:r>
              <a:rPr lang="en-US" altLang="ja-JP" sz="2400" b="1" dirty="0" err="1">
                <a:latin typeface="Courier New" pitchFamily="49" charset="0"/>
                <a:ea typeface="ＭＳ Ｐゴシック" charset="-128"/>
              </a:rPr>
              <a:t>rwnd</a:t>
            </a:r>
            <a:r>
              <a:rPr lang="en-US" altLang="ja-JP" sz="2400" dirty="0">
                <a:ea typeface="ＭＳ Ｐゴシック" charset="-128"/>
              </a:rPr>
              <a:t> value in TCP header of receiver-to-sender segments</a:t>
            </a:r>
          </a:p>
          <a:p>
            <a:pPr lvl="1"/>
            <a:r>
              <a:rPr lang="en-US" altLang="en-US" sz="2000" b="1" dirty="0" err="1">
                <a:latin typeface="Courier New" pitchFamily="49" charset="0"/>
                <a:ea typeface="ＭＳ Ｐゴシック" charset="-128"/>
              </a:rPr>
              <a:t>RcvBuffer</a:t>
            </a:r>
            <a:r>
              <a:rPr lang="en-US" altLang="en-US" sz="2000" dirty="0">
                <a:ea typeface="ＭＳ Ｐゴシック" charset="-128"/>
              </a:rPr>
              <a:t> size set via socket options (typical default is 4096 bytes)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many operating systems auto-adjust </a:t>
            </a:r>
            <a:r>
              <a:rPr lang="en-US" altLang="en-US" sz="2000" b="1" dirty="0" err="1">
                <a:latin typeface="Courier New" pitchFamily="49" charset="0"/>
                <a:ea typeface="ＭＳ Ｐゴシック" charset="-128"/>
              </a:rPr>
              <a:t>RcvBuffer</a:t>
            </a:r>
            <a:endParaRPr lang="en-US" altLang="en-US" sz="20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sender limits amount of </a:t>
            </a:r>
            <a:r>
              <a:rPr lang="en-US" altLang="en-US" sz="2400" dirty="0" err="1">
                <a:ea typeface="ＭＳ Ｐゴシック" charset="-128"/>
              </a:rPr>
              <a:t>unacked</a:t>
            </a:r>
            <a:r>
              <a:rPr lang="en-US" altLang="en-US" sz="2400" dirty="0">
                <a:ea typeface="ＭＳ Ｐゴシック" charset="-128"/>
              </a:rPr>
              <a:t> (“</a:t>
            </a:r>
            <a:r>
              <a:rPr lang="en-US" altLang="ja-JP" sz="2400" dirty="0">
                <a:ea typeface="ＭＳ Ｐゴシック" charset="-128"/>
              </a:rPr>
              <a:t>in-flight”) data to receiver’s </a:t>
            </a:r>
            <a:r>
              <a:rPr lang="en-US" altLang="ja-JP" sz="2400" b="1" dirty="0" err="1">
                <a:latin typeface="Courier New" pitchFamily="49" charset="0"/>
                <a:ea typeface="ＭＳ Ｐゴシック" charset="-128"/>
              </a:rPr>
              <a:t>rwnd</a:t>
            </a:r>
            <a:r>
              <a:rPr lang="en-US" altLang="ja-JP" sz="2400" b="1" dirty="0">
                <a:latin typeface="Courier New" pitchFamily="49" charset="0"/>
                <a:ea typeface="ＭＳ Ｐゴシック" charset="-128"/>
              </a:rPr>
              <a:t> </a:t>
            </a:r>
            <a:r>
              <a:rPr lang="en-US" altLang="ja-JP" sz="2400" dirty="0">
                <a:ea typeface="ＭＳ Ｐゴシック" charset="-128"/>
              </a:rPr>
              <a:t>value </a:t>
            </a:r>
          </a:p>
          <a:p>
            <a:r>
              <a:rPr lang="en-US" altLang="en-US" sz="2400" dirty="0">
                <a:ea typeface="ＭＳ Ｐゴシック" charset="-128"/>
              </a:rPr>
              <a:t>guarantees receive buffer will not overflow</a:t>
            </a:r>
          </a:p>
        </p:txBody>
      </p:sp>
      <p:sp>
        <p:nvSpPr>
          <p:cNvPr id="76819" name="Text Box 76"/>
          <p:cNvSpPr txBox="1">
            <a:spLocks noChangeArrowheads="1"/>
          </p:cNvSpPr>
          <p:nvPr/>
        </p:nvSpPr>
        <p:spPr bwMode="auto">
          <a:xfrm>
            <a:off x="5837238" y="5018088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/>
              <a:t>receiver-side buffering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5644B7-A6DF-4AAF-8D30-8BB05CF86C44}"/>
                  </a:ext>
                </a:extLst>
              </p14:cNvPr>
              <p14:cNvContentPartPr/>
              <p14:nvPr/>
            </p14:nvContentPartPr>
            <p14:xfrm>
              <a:off x="758880" y="1955520"/>
              <a:ext cx="1009440" cy="72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5644B7-A6DF-4AAF-8D30-8BB05CF86C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520" y="1946160"/>
                <a:ext cx="1028160" cy="74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78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F8D57E5-BA01-4B59-8EAA-F675B14D84F0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778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95238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217B539-9E84-4C0E-A35D-59A4A055A13C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pic>
        <p:nvPicPr>
          <p:cNvPr id="96259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4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Connection Management</a:t>
            </a:r>
            <a:endParaRPr lang="en-US">
              <a:cs typeface="+mj-cs"/>
            </a:endParaRPr>
          </a:p>
        </p:txBody>
      </p:sp>
      <p:sp>
        <p:nvSpPr>
          <p:cNvPr id="788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0"/>
            <a:ext cx="8335963" cy="2187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 dirty="0">
                <a:ea typeface="ＭＳ Ｐゴシック" charset="-128"/>
              </a:rPr>
              <a:t>before exchanging data, sender &amp; receiver “</a:t>
            </a:r>
            <a:r>
              <a:rPr lang="en-US" altLang="ja-JP" sz="2800" dirty="0">
                <a:ea typeface="ＭＳ Ｐゴシック" charset="-128"/>
              </a:rPr>
              <a:t>handshake”:</a:t>
            </a:r>
          </a:p>
          <a:p>
            <a:r>
              <a:rPr lang="en-US" altLang="en-US" sz="2400" dirty="0">
                <a:ea typeface="ＭＳ Ｐゴシック" charset="-128"/>
              </a:rPr>
              <a:t>agree to establish connection (each knowing the other is willing to do so)</a:t>
            </a:r>
          </a:p>
          <a:p>
            <a:r>
              <a:rPr lang="en-US" altLang="en-US" sz="2400" dirty="0">
                <a:ea typeface="ＭＳ Ｐゴシック" charset="-128"/>
              </a:rPr>
              <a:t>agree on connection parameters</a:t>
            </a:r>
          </a:p>
        </p:txBody>
      </p:sp>
      <p:sp>
        <p:nvSpPr>
          <p:cNvPr id="78857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connection state: ESTAB</a:t>
            </a:r>
          </a:p>
          <a:p>
            <a:pPr algn="l">
              <a:defRPr/>
            </a:pPr>
            <a:r>
              <a:rPr lang="en-US" sz="1400"/>
              <a:t>connection variables:</a:t>
            </a:r>
          </a:p>
          <a:p>
            <a:pPr lvl="1" algn="l">
              <a:defRPr/>
            </a:pPr>
            <a:r>
              <a:rPr lang="en-US" sz="1400"/>
              <a:t>seq # client-to-server</a:t>
            </a:r>
          </a:p>
          <a:p>
            <a:pPr lvl="1" algn="l">
              <a:defRPr/>
            </a:pPr>
            <a:r>
              <a:rPr lang="en-US" sz="1400"/>
              <a:t>         server-to-client</a:t>
            </a:r>
          </a:p>
          <a:p>
            <a:pPr lvl="1" algn="l">
              <a:defRPr/>
            </a:pPr>
            <a:r>
              <a:rPr lang="en-US" sz="1400" b="1">
                <a:latin typeface="Courier New" charset="0"/>
              </a:rPr>
              <a:t>rcvBuffer</a:t>
            </a:r>
            <a:r>
              <a:rPr lang="en-US" sz="1400"/>
              <a:t> size</a:t>
            </a:r>
          </a:p>
          <a:p>
            <a:pPr lvl="1" algn="l">
              <a:defRPr/>
            </a:pPr>
            <a:r>
              <a:rPr lang="en-US" sz="1400"/>
              <a:t>   at server,client </a:t>
            </a:r>
          </a:p>
          <a:p>
            <a:pPr lvl="1" algn="l">
              <a:defRPr/>
            </a:pPr>
            <a:r>
              <a:rPr lang="en-US" sz="1400"/>
              <a:t>           </a:t>
            </a:r>
          </a:p>
        </p:txBody>
      </p:sp>
      <p:grpSp>
        <p:nvGrpSpPr>
          <p:cNvPr id="96266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78921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2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3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4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60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application</a:t>
            </a:r>
          </a:p>
        </p:txBody>
      </p:sp>
      <p:sp>
        <p:nvSpPr>
          <p:cNvPr id="78861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2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</a:t>
            </a:r>
          </a:p>
        </p:txBody>
      </p:sp>
      <p:sp>
        <p:nvSpPr>
          <p:cNvPr id="78863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4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5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73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8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9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0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connection state: ESTAB</a:t>
            </a:r>
          </a:p>
          <a:p>
            <a:pPr algn="l">
              <a:defRPr/>
            </a:pPr>
            <a:r>
              <a:rPr lang="en-US" sz="1400"/>
              <a:t>connection Variables:</a:t>
            </a:r>
          </a:p>
          <a:p>
            <a:pPr lvl="1" algn="l">
              <a:defRPr/>
            </a:pPr>
            <a:r>
              <a:rPr lang="en-US" sz="1400"/>
              <a:t>seq # client-to-server</a:t>
            </a:r>
          </a:p>
          <a:p>
            <a:pPr lvl="1" algn="l">
              <a:defRPr/>
            </a:pPr>
            <a:r>
              <a:rPr lang="en-US" sz="1400"/>
              <a:t>          server-to-client</a:t>
            </a:r>
          </a:p>
          <a:p>
            <a:pPr lvl="1" algn="l">
              <a:defRPr/>
            </a:pPr>
            <a:r>
              <a:rPr lang="en-US" sz="1400" b="1">
                <a:latin typeface="Courier New" charset="0"/>
              </a:rPr>
              <a:t>rcvBuffer</a:t>
            </a:r>
            <a:r>
              <a:rPr lang="en-US" sz="1400"/>
              <a:t> size</a:t>
            </a:r>
          </a:p>
          <a:p>
            <a:pPr lvl="1" algn="l">
              <a:defRPr/>
            </a:pPr>
            <a:r>
              <a:rPr lang="en-US" sz="1400"/>
              <a:t>   at server,client </a:t>
            </a:r>
          </a:p>
          <a:p>
            <a:pPr lvl="1" algn="l">
              <a:defRPr/>
            </a:pPr>
            <a:r>
              <a:rPr lang="en-US" sz="1400"/>
              <a:t>           </a:t>
            </a:r>
          </a:p>
        </p:txBody>
      </p:sp>
      <p:grpSp>
        <p:nvGrpSpPr>
          <p:cNvPr id="96278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78917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8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9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0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72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application</a:t>
            </a:r>
          </a:p>
        </p:txBody>
      </p:sp>
      <p:sp>
        <p:nvSpPr>
          <p:cNvPr id="78873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4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</a:t>
            </a:r>
          </a:p>
        </p:txBody>
      </p:sp>
      <p:sp>
        <p:nvSpPr>
          <p:cNvPr id="78875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6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7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85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>
                <a:latin typeface="Courier New" charset="0"/>
              </a:rPr>
              <a:t>Socket </a:t>
            </a:r>
            <a:r>
              <a:rPr lang="en-US" sz="1200" b="1" dirty="0" err="1">
                <a:latin typeface="Courier New" charset="0"/>
              </a:rPr>
              <a:t>clientSocket</a:t>
            </a:r>
            <a:r>
              <a:rPr lang="en-US" sz="1200" b="1" dirty="0">
                <a:latin typeface="Courier New" charset="0"/>
              </a:rPr>
              <a:t> =   </a:t>
            </a:r>
          </a:p>
          <a:p>
            <a:pPr algn="l">
              <a:defRPr/>
            </a:pPr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latin typeface="Courier New" charset="0"/>
              </a:rPr>
              <a:t>newSocket</a:t>
            </a:r>
            <a:r>
              <a:rPr lang="en-US" sz="1200" b="1" dirty="0">
                <a:latin typeface="Courier New" charset="0"/>
              </a:rPr>
              <a:t>("</a:t>
            </a:r>
            <a:r>
              <a:rPr lang="en-US" sz="1200" b="1" dirty="0" err="1">
                <a:latin typeface="Courier New" charset="0"/>
              </a:rPr>
              <a:t>hostname","port</a:t>
            </a:r>
            <a:r>
              <a:rPr lang="en-US" sz="1200" b="1" dirty="0">
                <a:latin typeface="Courier New" charset="0"/>
              </a:rPr>
              <a:t> number");</a:t>
            </a:r>
          </a:p>
        </p:txBody>
      </p:sp>
      <p:sp>
        <p:nvSpPr>
          <p:cNvPr id="78880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96288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96322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23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89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96290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292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295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8913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4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89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297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8911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2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1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892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300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909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0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6301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2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907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08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6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304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5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307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2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3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4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905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6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ACAEE4-6EAB-49D1-98D3-A18AAC6653A9}"/>
                  </a:ext>
                </a:extLst>
              </p14:cNvPr>
              <p14:cNvContentPartPr/>
              <p14:nvPr/>
            </p14:nvContentPartPr>
            <p14:xfrm>
              <a:off x="705600" y="5679360"/>
              <a:ext cx="7403040" cy="1170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ACAEE4-6EAB-49D1-98D3-A18AAC6653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240" y="5670000"/>
                <a:ext cx="7421760" cy="118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98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03CABE8-A28D-426A-9FDD-C7BAED46EA70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79876" name="Rectangle 6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0" y="1674813"/>
            <a:ext cx="4014788" cy="2503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u="sng" dirty="0">
                <a:solidFill>
                  <a:srgbClr val="CC0000"/>
                </a:solidFill>
                <a:ea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</a:rPr>
              <a:t> will 2-way handshake always work in network?</a:t>
            </a:r>
          </a:p>
          <a:p>
            <a:r>
              <a:rPr lang="en-US" altLang="en-US" sz="2400" dirty="0">
                <a:ea typeface="ＭＳ Ｐゴシック" charset="-128"/>
              </a:rPr>
              <a:t>variable delays</a:t>
            </a:r>
          </a:p>
          <a:p>
            <a:r>
              <a:rPr lang="en-US" altLang="en-US" sz="2400" dirty="0">
                <a:ea typeface="ＭＳ Ｐゴシック" charset="-128"/>
              </a:rPr>
              <a:t>retransmitted messages (e.g. </a:t>
            </a:r>
            <a:r>
              <a:rPr lang="en-US" altLang="en-US" sz="2400" dirty="0" err="1">
                <a:ea typeface="ＭＳ Ｐゴシック" charset="-128"/>
              </a:rPr>
              <a:t>req_conn</a:t>
            </a:r>
            <a:r>
              <a:rPr lang="en-US" altLang="en-US" sz="2400" dirty="0">
                <a:ea typeface="ＭＳ Ｐゴシック" charset="-128"/>
              </a:rPr>
              <a:t>(x)) due to message loss</a:t>
            </a:r>
          </a:p>
          <a:p>
            <a:r>
              <a:rPr lang="en-US" altLang="en-US" sz="2400" dirty="0">
                <a:ea typeface="ＭＳ Ｐゴシック" charset="-128"/>
              </a:rPr>
              <a:t>message reordering</a:t>
            </a:r>
          </a:p>
          <a:p>
            <a:r>
              <a:rPr lang="en-US" altLang="en-US" sz="2400" dirty="0">
                <a:ea typeface="ＭＳ Ｐゴシック" charset="-128"/>
              </a:rPr>
              <a:t>Can’</a:t>
            </a:r>
            <a:r>
              <a:rPr lang="en-US" altLang="ja-JP" sz="2400" dirty="0">
                <a:ea typeface="ＭＳ Ｐゴシック" charset="-128"/>
              </a:rPr>
              <a:t>t “see” other side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97284" name="Picture 62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63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9"/>
          <p:cNvSpPr txBox="1">
            <a:spLocks noChangeArrowheads="1"/>
          </p:cNvSpPr>
          <p:nvPr/>
        </p:nvSpPr>
        <p:spPr bwMode="auto">
          <a:xfrm>
            <a:off x="541338" y="1335088"/>
            <a:ext cx="2652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/>
              <a:t>2-way handshake:</a:t>
            </a:r>
          </a:p>
        </p:txBody>
      </p:sp>
      <p:sp>
        <p:nvSpPr>
          <p:cNvPr id="79880" name="Line 50"/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1" name="Line 51"/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2" name="Line 53"/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3" name="Line 54"/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4" name="Rectangle 56"/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5" name="Text Box 55"/>
          <p:cNvSpPr txBox="1">
            <a:spLocks noChangeArrowheads="1"/>
          </p:cNvSpPr>
          <p:nvPr/>
        </p:nvSpPr>
        <p:spPr bwMode="auto">
          <a:xfrm>
            <a:off x="1793821" y="2652713"/>
            <a:ext cx="98277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dirty="0"/>
              <a:t>Let’</a:t>
            </a:r>
            <a:r>
              <a:rPr lang="en-US" altLang="ja-JP" dirty="0"/>
              <a:t>s talk</a:t>
            </a:r>
            <a:endParaRPr lang="en-US" altLang="en-US" dirty="0"/>
          </a:p>
        </p:txBody>
      </p:sp>
      <p:sp>
        <p:nvSpPr>
          <p:cNvPr id="79886" name="Rectangle 57"/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7" name="Text Box 58"/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OK</a:t>
            </a:r>
          </a:p>
        </p:txBody>
      </p:sp>
      <p:sp>
        <p:nvSpPr>
          <p:cNvPr id="79888" name="Text Box 60"/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89" name="Text Box 61"/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90" name="Oval 66"/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1" name="Oval 67"/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2" name="Text Box 72"/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/>
              <a:t>choose x</a:t>
            </a:r>
          </a:p>
          <a:p>
            <a:pPr algn="r">
              <a:defRPr/>
            </a:pPr>
            <a:endParaRPr lang="en-US"/>
          </a:p>
        </p:txBody>
      </p:sp>
      <p:sp>
        <p:nvSpPr>
          <p:cNvPr id="79893" name="Line 73"/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4" name="Line 74"/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5" name="Line 75"/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6" name="Line 76"/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7" name="Rectangle 77"/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8" name="Text Box 78"/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req_conn(x)</a:t>
            </a:r>
          </a:p>
        </p:txBody>
      </p:sp>
      <p:sp>
        <p:nvSpPr>
          <p:cNvPr id="79899" name="Rectangle 79"/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0" name="Text Box 81"/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1" name="Text Box 82"/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2" name="Oval 83"/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3" name="Oval 84"/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4" name="Rectangle 86"/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5" name="Text Box 85"/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acc_conn(x)</a:t>
            </a:r>
          </a:p>
        </p:txBody>
      </p:sp>
      <p:pic>
        <p:nvPicPr>
          <p:cNvPr id="97313" name="Picture 9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7" name="Rectangle 91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Agreeing to establish a connection</a:t>
            </a:r>
          </a:p>
        </p:txBody>
      </p:sp>
      <p:grpSp>
        <p:nvGrpSpPr>
          <p:cNvPr id="97315" name="Group 92"/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97349" name="Picture 93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50" name="Freeform 9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7316" name="Group 95"/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97317" name="Freeform 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Rectangle 97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19" name="Freeform 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0" name="Freeform 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Rectangle 100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2" name="Group 1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40" name="AutoShape 102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41" name="AutoShape 103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6" name="Rectangle 104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4" name="Group 1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8" name="AutoShape 106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9" name="AutoShape 107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8" name="Rectangle 108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19" name="Rectangle 109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7" name="Group 1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36" name="AutoShape 111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7" name="AutoShape 112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7328" name="Freeform 1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29" name="Group 1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34" name="AutoShape 115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5" name="AutoShape 11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23" name="Rectangle 117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1" name="Freeform 1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Freeform 1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Oval 120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4" name="Freeform 1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AutoShape 122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29" name="AutoShape 123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0" name="Oval 124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1" name="Oval 125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9932" name="Oval 126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3" name="Rectangle 127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08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686D60E-D29B-446B-A552-F2F9396504F9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pic>
        <p:nvPicPr>
          <p:cNvPr id="98307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Agreeing to establish a connection</a:t>
            </a:r>
            <a:endParaRPr lang="en-US">
              <a:cs typeface="+mj-cs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595313" y="1076325"/>
            <a:ext cx="492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/>
              <a:t>2-way handshake failure scenarios:</a:t>
            </a:r>
          </a:p>
        </p:txBody>
      </p:sp>
      <p:sp>
        <p:nvSpPr>
          <p:cNvPr id="80903" name="Line 25"/>
          <p:cNvSpPr>
            <a:spLocks noChangeShapeType="1"/>
          </p:cNvSpPr>
          <p:nvPr/>
        </p:nvSpPr>
        <p:spPr bwMode="auto">
          <a:xfrm flipH="1">
            <a:off x="1793875" y="23018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904" name="Line 39"/>
          <p:cNvSpPr>
            <a:spLocks noChangeShapeType="1"/>
          </p:cNvSpPr>
          <p:nvPr/>
        </p:nvSpPr>
        <p:spPr bwMode="auto">
          <a:xfrm flipH="1">
            <a:off x="3322638" y="2374900"/>
            <a:ext cx="1587" cy="3960813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3311" name="Group 95"/>
          <p:cNvGrpSpPr>
            <a:grpSpLocks/>
          </p:cNvGrpSpPr>
          <p:nvPr/>
        </p:nvGrpSpPr>
        <p:grpSpPr bwMode="auto">
          <a:xfrm>
            <a:off x="490538" y="2927350"/>
            <a:ext cx="3646487" cy="3549650"/>
            <a:chOff x="309" y="1844"/>
            <a:chExt cx="2297" cy="2236"/>
          </a:xfrm>
        </p:grpSpPr>
        <p:sp>
          <p:nvSpPr>
            <p:cNvPr id="81035" name="Text Box 42"/>
            <p:cNvSpPr txBox="1">
              <a:spLocks noChangeArrowheads="1"/>
            </p:cNvSpPr>
            <p:nvPr/>
          </p:nvSpPr>
          <p:spPr bwMode="auto">
            <a:xfrm>
              <a:off x="309" y="184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/>
                <a:t>req_conn(x)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98443" name="Freeform 43"/>
            <p:cNvSpPr>
              <a:spLocks/>
            </p:cNvSpPr>
            <p:nvPr/>
          </p:nvSpPr>
          <p:spPr bwMode="auto">
            <a:xfrm>
              <a:off x="1137" y="2027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37" name="Text Box 44"/>
            <p:cNvSpPr txBox="1">
              <a:spLocks noChangeArrowheads="1"/>
            </p:cNvSpPr>
            <p:nvPr/>
          </p:nvSpPr>
          <p:spPr bwMode="auto">
            <a:xfrm>
              <a:off x="2120" y="3517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38" name="Oval 45"/>
            <p:cNvSpPr>
              <a:spLocks noChangeArrowheads="1"/>
            </p:cNvSpPr>
            <p:nvPr/>
          </p:nvSpPr>
          <p:spPr bwMode="auto">
            <a:xfrm>
              <a:off x="2072" y="3597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446" name="Group 46"/>
            <p:cNvGrpSpPr>
              <a:grpSpLocks/>
            </p:cNvGrpSpPr>
            <p:nvPr/>
          </p:nvGrpSpPr>
          <p:grpSpPr bwMode="auto">
            <a:xfrm>
              <a:off x="1198" y="2407"/>
              <a:ext cx="802" cy="212"/>
              <a:chOff x="1065" y="2085"/>
              <a:chExt cx="802" cy="212"/>
            </a:xfrm>
          </p:grpSpPr>
          <p:sp>
            <p:nvSpPr>
              <p:cNvPr id="81041" name="Rectangle 4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42" name="Text Box 4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req_conn(x)</a:t>
                </a:r>
              </a:p>
            </p:txBody>
          </p:sp>
        </p:grpSp>
        <p:sp>
          <p:nvSpPr>
            <p:cNvPr id="81040" name="Text Box 49"/>
            <p:cNvSpPr txBox="1">
              <a:spLocks noChangeArrowheads="1"/>
            </p:cNvSpPr>
            <p:nvPr/>
          </p:nvSpPr>
          <p:spPr bwMode="auto">
            <a:xfrm>
              <a:off x="980" y="3714"/>
              <a:ext cx="1336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half open connection!</a:t>
              </a:r>
            </a:p>
            <a:p>
              <a:pPr>
                <a:defRPr/>
              </a:pPr>
              <a:r>
                <a:rPr lang="en-US"/>
                <a:t>(no client!)</a:t>
              </a:r>
            </a:p>
          </p:txBody>
        </p:sp>
      </p:grpSp>
      <p:grpSp>
        <p:nvGrpSpPr>
          <p:cNvPr id="393309" name="Group 93"/>
          <p:cNvGrpSpPr>
            <a:grpSpLocks/>
          </p:cNvGrpSpPr>
          <p:nvPr/>
        </p:nvGrpSpPr>
        <p:grpSpPr bwMode="auto">
          <a:xfrm>
            <a:off x="622300" y="4456113"/>
            <a:ext cx="3830638" cy="715962"/>
            <a:chOff x="406" y="2807"/>
            <a:chExt cx="2413" cy="451"/>
          </a:xfrm>
        </p:grpSpPr>
        <p:sp>
          <p:nvSpPr>
            <p:cNvPr id="81031" name="Line 40"/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32" name="Text Box 83"/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client terminates</a:t>
              </a:r>
            </a:p>
          </p:txBody>
        </p:sp>
        <p:sp>
          <p:nvSpPr>
            <p:cNvPr id="81033" name="Text Box 84"/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forgets x</a:t>
              </a:r>
            </a:p>
          </p:txBody>
        </p:sp>
        <p:sp>
          <p:nvSpPr>
            <p:cNvPr id="81034" name="Text Box 85"/>
            <p:cNvSpPr txBox="1">
              <a:spLocks noChangeArrowheads="1"/>
            </p:cNvSpPr>
            <p:nvPr/>
          </p:nvSpPr>
          <p:spPr bwMode="auto">
            <a:xfrm>
              <a:off x="1269" y="2807"/>
              <a:ext cx="706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/>
                <a:t>connection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/>
                <a:t>x completes</a:t>
              </a:r>
            </a:p>
          </p:txBody>
        </p:sp>
      </p:grpSp>
      <p:grpSp>
        <p:nvGrpSpPr>
          <p:cNvPr id="393315" name="Group 99"/>
          <p:cNvGrpSpPr>
            <a:grpSpLocks/>
          </p:cNvGrpSpPr>
          <p:nvPr/>
        </p:nvGrpSpPr>
        <p:grpSpPr bwMode="auto">
          <a:xfrm>
            <a:off x="4810125" y="2914650"/>
            <a:ext cx="4048125" cy="3417888"/>
            <a:chOff x="3030" y="1831"/>
            <a:chExt cx="2550" cy="2153"/>
          </a:xfrm>
        </p:grpSpPr>
        <p:sp>
          <p:nvSpPr>
            <p:cNvPr id="81020" name="Text Box 69"/>
            <p:cNvSpPr txBox="1">
              <a:spLocks noChangeArrowheads="1"/>
            </p:cNvSpPr>
            <p:nvPr/>
          </p:nvSpPr>
          <p:spPr bwMode="auto">
            <a:xfrm>
              <a:off x="3030" y="1831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/>
                <a:t>req_conn(x)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98428" name="Freeform 70"/>
            <p:cNvSpPr>
              <a:spLocks/>
            </p:cNvSpPr>
            <p:nvPr/>
          </p:nvSpPr>
          <p:spPr bwMode="auto">
            <a:xfrm>
              <a:off x="3858" y="2021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2" name="Text Box 71"/>
            <p:cNvSpPr txBox="1">
              <a:spLocks noChangeArrowheads="1"/>
            </p:cNvSpPr>
            <p:nvPr/>
          </p:nvSpPr>
          <p:spPr bwMode="auto">
            <a:xfrm>
              <a:off x="4841" y="350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23" name="Oval 72"/>
            <p:cNvSpPr>
              <a:spLocks noChangeArrowheads="1"/>
            </p:cNvSpPr>
            <p:nvPr/>
          </p:nvSpPr>
          <p:spPr bwMode="auto">
            <a:xfrm>
              <a:off x="4793" y="358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4" name="Rectangle 74"/>
            <p:cNvSpPr>
              <a:spLocks noChangeArrowheads="1"/>
            </p:cNvSpPr>
            <p:nvPr/>
          </p:nvSpPr>
          <p:spPr bwMode="auto">
            <a:xfrm>
              <a:off x="3991" y="3178"/>
              <a:ext cx="67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5" name="Text Box 75"/>
            <p:cNvSpPr txBox="1">
              <a:spLocks noChangeArrowheads="1"/>
            </p:cNvSpPr>
            <p:nvPr/>
          </p:nvSpPr>
          <p:spPr bwMode="auto">
            <a:xfrm>
              <a:off x="4059" y="3140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98433" name="Freeform 86"/>
            <p:cNvSpPr>
              <a:spLocks/>
            </p:cNvSpPr>
            <p:nvPr/>
          </p:nvSpPr>
          <p:spPr bwMode="auto">
            <a:xfrm>
              <a:off x="3847" y="2645"/>
              <a:ext cx="946" cy="1195"/>
            </a:xfrm>
            <a:custGeom>
              <a:avLst/>
              <a:gdLst>
                <a:gd name="T0" fmla="*/ 0 w 946"/>
                <a:gd name="T1" fmla="*/ 15 h 1195"/>
                <a:gd name="T2" fmla="*/ 199 w 946"/>
                <a:gd name="T3" fmla="*/ 164 h 1195"/>
                <a:gd name="T4" fmla="*/ 320 w 946"/>
                <a:gd name="T5" fmla="*/ 960 h 1195"/>
                <a:gd name="T6" fmla="*/ 946 w 946"/>
                <a:gd name="T7" fmla="*/ 1138 h 11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7" name="Rectangle 88"/>
            <p:cNvSpPr>
              <a:spLocks noChangeArrowheads="1"/>
            </p:cNvSpPr>
            <p:nvPr/>
          </p:nvSpPr>
          <p:spPr bwMode="auto">
            <a:xfrm>
              <a:off x="4068" y="3612"/>
              <a:ext cx="448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8" name="Text Box 87"/>
            <p:cNvSpPr txBox="1">
              <a:spLocks noChangeArrowheads="1"/>
            </p:cNvSpPr>
            <p:nvPr/>
          </p:nvSpPr>
          <p:spPr bwMode="auto">
            <a:xfrm>
              <a:off x="3870" y="3584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data(x+1)</a:t>
              </a:r>
            </a:p>
          </p:txBody>
        </p:sp>
        <p:sp>
          <p:nvSpPr>
            <p:cNvPr id="81029" name="Text Box 89"/>
            <p:cNvSpPr txBox="1">
              <a:spLocks noChangeArrowheads="1"/>
            </p:cNvSpPr>
            <p:nvPr/>
          </p:nvSpPr>
          <p:spPr bwMode="auto">
            <a:xfrm>
              <a:off x="3062" y="249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81030" name="Text Box 90"/>
            <p:cNvSpPr txBox="1">
              <a:spLocks noChangeArrowheads="1"/>
            </p:cNvSpPr>
            <p:nvPr/>
          </p:nvSpPr>
          <p:spPr bwMode="auto">
            <a:xfrm>
              <a:off x="4842" y="3664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</p:txBody>
        </p:sp>
      </p:grpSp>
      <p:grpSp>
        <p:nvGrpSpPr>
          <p:cNvPr id="98315" name="Group 102"/>
          <p:cNvGrpSpPr>
            <a:grpSpLocks/>
          </p:cNvGrpSpPr>
          <p:nvPr/>
        </p:nvGrpSpPr>
        <p:grpSpPr bwMode="auto">
          <a:xfrm>
            <a:off x="768350" y="1746250"/>
            <a:ext cx="3389313" cy="2136775"/>
            <a:chOff x="484" y="1100"/>
            <a:chExt cx="2135" cy="1346"/>
          </a:xfrm>
        </p:grpSpPr>
        <p:sp>
          <p:nvSpPr>
            <p:cNvPr id="80971" name="Text Box 103"/>
            <p:cNvSpPr txBox="1">
              <a:spLocks noChangeArrowheads="1"/>
            </p:cNvSpPr>
            <p:nvPr/>
          </p:nvSpPr>
          <p:spPr bwMode="auto">
            <a:xfrm>
              <a:off x="484" y="1393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/>
                <a:t>choose x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80972" name="Line 104"/>
            <p:cNvSpPr>
              <a:spLocks noChangeShapeType="1"/>
            </p:cNvSpPr>
            <p:nvPr/>
          </p:nvSpPr>
          <p:spPr bwMode="auto">
            <a:xfrm>
              <a:off x="1159" y="1516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3" name="Line 105"/>
            <p:cNvSpPr>
              <a:spLocks noChangeShapeType="1"/>
            </p:cNvSpPr>
            <p:nvPr/>
          </p:nvSpPr>
          <p:spPr bwMode="auto">
            <a:xfrm flipH="1">
              <a:off x="1121" y="1739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4" name="Rectangle 106"/>
            <p:cNvSpPr>
              <a:spLocks noChangeArrowheads="1"/>
            </p:cNvSpPr>
            <p:nvPr/>
          </p:nvSpPr>
          <p:spPr bwMode="auto">
            <a:xfrm>
              <a:off x="1359" y="1507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5" name="Text Box 107"/>
            <p:cNvSpPr txBox="1">
              <a:spLocks noChangeArrowheads="1"/>
            </p:cNvSpPr>
            <p:nvPr/>
          </p:nvSpPr>
          <p:spPr bwMode="auto">
            <a:xfrm>
              <a:off x="1214" y="1486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80976" name="Rectangle 108"/>
            <p:cNvSpPr>
              <a:spLocks noChangeArrowheads="1"/>
            </p:cNvSpPr>
            <p:nvPr/>
          </p:nvSpPr>
          <p:spPr bwMode="auto">
            <a:xfrm>
              <a:off x="1471" y="1774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7" name="Text Box 109"/>
            <p:cNvSpPr txBox="1">
              <a:spLocks noChangeArrowheads="1"/>
            </p:cNvSpPr>
            <p:nvPr/>
          </p:nvSpPr>
          <p:spPr bwMode="auto">
            <a:xfrm>
              <a:off x="2133" y="1649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8" name="Text Box 110"/>
            <p:cNvSpPr txBox="1">
              <a:spLocks noChangeArrowheads="1"/>
            </p:cNvSpPr>
            <p:nvPr/>
          </p:nvSpPr>
          <p:spPr bwMode="auto">
            <a:xfrm>
              <a:off x="583" y="223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9" name="Oval 111"/>
            <p:cNvSpPr>
              <a:spLocks noChangeArrowheads="1"/>
            </p:cNvSpPr>
            <p:nvPr/>
          </p:nvSpPr>
          <p:spPr bwMode="auto">
            <a:xfrm>
              <a:off x="1095" y="2298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80" name="Oval 112"/>
            <p:cNvSpPr>
              <a:spLocks noChangeArrowheads="1"/>
            </p:cNvSpPr>
            <p:nvPr/>
          </p:nvSpPr>
          <p:spPr bwMode="auto">
            <a:xfrm>
              <a:off x="2065" y="1723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88" name="Group 113"/>
            <p:cNvGrpSpPr>
              <a:grpSpLocks/>
            </p:cNvGrpSpPr>
            <p:nvPr/>
          </p:nvGrpSpPr>
          <p:grpSpPr bwMode="auto">
            <a:xfrm>
              <a:off x="1277" y="1861"/>
              <a:ext cx="803" cy="212"/>
              <a:chOff x="1065" y="2085"/>
              <a:chExt cx="803" cy="212"/>
            </a:xfrm>
          </p:grpSpPr>
          <p:sp>
            <p:nvSpPr>
              <p:cNvPr id="81018" name="Rectangle 114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19" name="Text Box 115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acc_conn(x)</a:t>
                </a:r>
              </a:p>
            </p:txBody>
          </p:sp>
        </p:grpSp>
        <p:grpSp>
          <p:nvGrpSpPr>
            <p:cNvPr id="98389" name="Group 116"/>
            <p:cNvGrpSpPr>
              <a:grpSpLocks/>
            </p:cNvGrpSpPr>
            <p:nvPr/>
          </p:nvGrpSpPr>
          <p:grpSpPr bwMode="auto">
            <a:xfrm>
              <a:off x="834" y="1112"/>
              <a:ext cx="391" cy="307"/>
              <a:chOff x="-44" y="1473"/>
              <a:chExt cx="981" cy="1105"/>
            </a:xfrm>
          </p:grpSpPr>
          <p:pic>
            <p:nvPicPr>
              <p:cNvPr id="98423" name="Picture 11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424" name="Freeform 11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90" name="Group 119"/>
            <p:cNvGrpSpPr>
              <a:grpSpLocks/>
            </p:cNvGrpSpPr>
            <p:nvPr/>
          </p:nvGrpSpPr>
          <p:grpSpPr bwMode="auto">
            <a:xfrm>
              <a:off x="1973" y="1100"/>
              <a:ext cx="212" cy="323"/>
              <a:chOff x="4140" y="429"/>
              <a:chExt cx="1425" cy="2396"/>
            </a:xfrm>
          </p:grpSpPr>
          <p:sp>
            <p:nvSpPr>
              <p:cNvPr id="98391" name="Freeform 12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5" name="Rectangle 121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93" name="Freeform 12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4" name="Freeform 12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8" name="Rectangle 124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6" name="Group 12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014" name="AutoShape 126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5" name="AutoShape 127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0" name="Rectangle 128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8" name="Group 12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012" name="AutoShape 130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3" name="AutoShape 131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2" name="Rectangle 132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93" name="Rectangle 133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401" name="Group 13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010" name="AutoShape 135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1" name="AutoShape 136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402" name="Freeform 13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03" name="Group 13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008" name="AutoShape 139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09" name="AutoShape 140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7" name="Rectangle 141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5" name="Freeform 14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Freeform 14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0" name="Oval 144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8" name="Freeform 14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2" name="AutoShape 146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3" name="AutoShape 147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4" name="Oval 148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5" name="Oval 149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006" name="Oval 150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7" name="Rectangle 151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93368" name="Group 152"/>
          <p:cNvGrpSpPr>
            <a:grpSpLocks/>
          </p:cNvGrpSpPr>
          <p:nvPr/>
        </p:nvGrpSpPr>
        <p:grpSpPr bwMode="auto">
          <a:xfrm>
            <a:off x="5000625" y="1757363"/>
            <a:ext cx="3933825" cy="4568825"/>
            <a:chOff x="3150" y="1107"/>
            <a:chExt cx="2478" cy="2878"/>
          </a:xfrm>
        </p:grpSpPr>
        <p:sp>
          <p:nvSpPr>
            <p:cNvPr id="80910" name="Line 153"/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1" name="Text Box 154"/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client terminates</a:t>
              </a:r>
            </a:p>
          </p:txBody>
        </p:sp>
        <p:sp>
          <p:nvSpPr>
            <p:cNvPr id="80912" name="Line 155"/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3" name="Line 156"/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4" name="Rectangle 157"/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5" name="Text Box 158"/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16" name="Oval 159"/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7" name="Text Box 160"/>
            <p:cNvSpPr txBox="1">
              <a:spLocks noChangeArrowheads="1"/>
            </p:cNvSpPr>
            <p:nvPr/>
          </p:nvSpPr>
          <p:spPr bwMode="auto">
            <a:xfrm>
              <a:off x="3213" y="1380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/>
                <a:t>choose x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80918" name="Line 161"/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9" name="Rectangle 162"/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0" name="Text Box 163"/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80921" name="Text Box 164"/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22" name="Oval 165"/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30" name="Group 166"/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80969" name="Rectangle 16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70" name="Text Box 16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acc_conn(x)</a:t>
                </a:r>
              </a:p>
            </p:txBody>
          </p:sp>
        </p:grpSp>
        <p:sp>
          <p:nvSpPr>
            <p:cNvPr id="80924" name="Line 169"/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5" name="Rectangle 170"/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6" name="Text Box 171"/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data(x+1)</a:t>
              </a:r>
            </a:p>
          </p:txBody>
        </p:sp>
        <p:sp>
          <p:nvSpPr>
            <p:cNvPr id="80927" name="Oval 172"/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8" name="Text Box 173"/>
            <p:cNvSpPr txBox="1">
              <a:spLocks noChangeArrowheads="1"/>
            </p:cNvSpPr>
            <p:nvPr/>
          </p:nvSpPr>
          <p:spPr bwMode="auto">
            <a:xfrm>
              <a:off x="4890" y="237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</p:txBody>
        </p:sp>
        <p:grpSp>
          <p:nvGrpSpPr>
            <p:cNvPr id="98336" name="Group 174"/>
            <p:cNvGrpSpPr>
              <a:grpSpLocks/>
            </p:cNvGrpSpPr>
            <p:nvPr/>
          </p:nvGrpSpPr>
          <p:grpSpPr bwMode="auto">
            <a:xfrm>
              <a:off x="3826" y="2803"/>
              <a:ext cx="1515" cy="300"/>
              <a:chOff x="3818" y="2796"/>
              <a:chExt cx="1515" cy="300"/>
            </a:xfrm>
          </p:grpSpPr>
          <p:sp>
            <p:nvSpPr>
              <p:cNvPr id="80967" name="Line 175"/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68" name="Text Box 176"/>
              <p:cNvSpPr txBox="1">
                <a:spLocks noChangeArrowheads="1"/>
              </p:cNvSpPr>
              <p:nvPr/>
            </p:nvSpPr>
            <p:spPr bwMode="auto">
              <a:xfrm>
                <a:off x="3989" y="2796"/>
                <a:ext cx="706" cy="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sz="1400"/>
                  <a:t>connection 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400"/>
                  <a:t>x completes</a:t>
                </a:r>
              </a:p>
            </p:txBody>
          </p:sp>
        </p:grpSp>
        <p:sp>
          <p:nvSpPr>
            <p:cNvPr id="80930" name="Text Box 177"/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forgets x</a:t>
              </a:r>
            </a:p>
          </p:txBody>
        </p:sp>
        <p:grpSp>
          <p:nvGrpSpPr>
            <p:cNvPr id="98338" name="Group 178"/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98372" name="Picture 17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373" name="Freeform 18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39" name="Group 181"/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98340" name="Freeform 1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4" name="Rectangle 18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42" name="Freeform 1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3" name="Freeform 1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7" name="Rectangle 18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5" name="Group 1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0963" name="AutoShape 18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39" name="Rectangle 19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7" name="Group 1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0961" name="AutoShape 19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2" name="AutoShape 19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1" name="Rectangle 19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42" name="Rectangle 19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50" name="Group 1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0959" name="AutoShape 19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0" name="AutoShape 19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51" name="Freeform 1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52" name="Group 2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0957" name="AutoShape 20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58" name="AutoShape 20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6" name="Rectangle 20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4" name="Freeform 2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5" name="Freeform 2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Oval 20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7" name="Freeform 2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1" name="AutoShape 20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2" name="AutoShape 20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3" name="Oval 21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4" name="Oval 21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0955" name="Oval 21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6" name="Rectangle 21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699669F-C704-4462-B73D-10578257409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pic>
        <p:nvPicPr>
          <p:cNvPr id="22531" name="Picture 1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3662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Multiplexing/demultiplexing</a:t>
            </a: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process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socket</a:t>
            </a:r>
          </a:p>
        </p:txBody>
      </p:sp>
      <p:grpSp>
        <p:nvGrpSpPr>
          <p:cNvPr id="362673" name="Group 177"/>
          <p:cNvGrpSpPr>
            <a:grpSpLocks/>
          </p:cNvGrpSpPr>
          <p:nvPr/>
        </p:nvGrpSpPr>
        <p:grpSpPr bwMode="auto">
          <a:xfrm>
            <a:off x="4908550" y="1571625"/>
            <a:ext cx="3808413" cy="1468438"/>
            <a:chOff x="3092" y="990"/>
            <a:chExt cx="2399" cy="925"/>
          </a:xfrm>
        </p:grpSpPr>
        <p:sp>
          <p:nvSpPr>
            <p:cNvPr id="8323" name="Rectangle 41"/>
            <p:cNvSpPr>
              <a:spLocks noChangeArrowheads="1"/>
            </p:cNvSpPr>
            <p:nvPr/>
          </p:nvSpPr>
          <p:spPr bwMode="auto">
            <a:xfrm>
              <a:off x="3092" y="1163"/>
              <a:ext cx="2399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use header info to deliver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received segments to correct 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socket</a:t>
              </a:r>
            </a:p>
          </p:txBody>
        </p:sp>
        <p:grpSp>
          <p:nvGrpSpPr>
            <p:cNvPr id="22659" name="Group 42"/>
            <p:cNvGrpSpPr>
              <a:grpSpLocks/>
            </p:cNvGrpSpPr>
            <p:nvPr/>
          </p:nvGrpSpPr>
          <p:grpSpPr bwMode="auto">
            <a:xfrm>
              <a:off x="3188" y="990"/>
              <a:ext cx="1994" cy="288"/>
              <a:chOff x="1136" y="3681"/>
              <a:chExt cx="1600" cy="288"/>
            </a:xfrm>
          </p:grpSpPr>
          <p:sp>
            <p:nvSpPr>
              <p:cNvPr id="8325" name="Rectangle 43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6" name="Text Box 44"/>
              <p:cNvSpPr txBox="1">
                <a:spLocks noChangeArrowheads="1"/>
              </p:cNvSpPr>
              <p:nvPr/>
            </p:nvSpPr>
            <p:spPr bwMode="auto">
              <a:xfrm>
                <a:off x="1136" y="3681"/>
                <a:ext cx="160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solidFill>
                      <a:srgbClr val="CC0000"/>
                    </a:solidFill>
                    <a:latin typeface="Gill Sans MT" charset="0"/>
                  </a:rPr>
                  <a:t>demultiplexing at receiver:</a:t>
                </a:r>
              </a:p>
            </p:txBody>
          </p:sp>
        </p:grpSp>
      </p:grpSp>
      <p:grpSp>
        <p:nvGrpSpPr>
          <p:cNvPr id="362672" name="Group 176"/>
          <p:cNvGrpSpPr>
            <a:grpSpLocks/>
          </p:cNvGrpSpPr>
          <p:nvPr/>
        </p:nvGrpSpPr>
        <p:grpSpPr bwMode="auto">
          <a:xfrm>
            <a:off x="411163" y="1335088"/>
            <a:ext cx="4029075" cy="1466850"/>
            <a:chOff x="259" y="841"/>
            <a:chExt cx="2538" cy="924"/>
          </a:xfrm>
        </p:grpSpPr>
        <p:sp>
          <p:nvSpPr>
            <p:cNvPr id="8318" name="Text Box 45"/>
            <p:cNvSpPr txBox="1">
              <a:spLocks noChangeArrowheads="1"/>
            </p:cNvSpPr>
            <p:nvPr/>
          </p:nvSpPr>
          <p:spPr bwMode="auto">
            <a:xfrm>
              <a:off x="264" y="1068"/>
              <a:ext cx="2533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</a:rPr>
                <a:t>handle data from multiple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</a:rPr>
                <a:t>sockets, add transport header (later used for demultiplexing)</a:t>
              </a:r>
            </a:p>
          </p:txBody>
        </p:sp>
        <p:sp>
          <p:nvSpPr>
            <p:cNvPr id="8319" name="Rectangle 46"/>
            <p:cNvSpPr>
              <a:spLocks noChangeArrowheads="1"/>
            </p:cNvSpPr>
            <p:nvPr/>
          </p:nvSpPr>
          <p:spPr bwMode="auto">
            <a:xfrm>
              <a:off x="259" y="1009"/>
              <a:ext cx="2479" cy="7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55" name="Group 47"/>
            <p:cNvGrpSpPr>
              <a:grpSpLocks/>
            </p:cNvGrpSpPr>
            <p:nvPr/>
          </p:nvGrpSpPr>
          <p:grpSpPr bwMode="auto">
            <a:xfrm>
              <a:off x="332" y="841"/>
              <a:ext cx="1742" cy="288"/>
              <a:chOff x="1101" y="3681"/>
              <a:chExt cx="1673" cy="288"/>
            </a:xfrm>
          </p:grpSpPr>
          <p:sp>
            <p:nvSpPr>
              <p:cNvPr id="8321" name="Rectangle 4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2" name="Text Box 49"/>
              <p:cNvSpPr txBox="1">
                <a:spLocks noChangeArrowheads="1"/>
              </p:cNvSpPr>
              <p:nvPr/>
            </p:nvSpPr>
            <p:spPr bwMode="auto">
              <a:xfrm>
                <a:off x="1101" y="3681"/>
                <a:ext cx="1673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solidFill>
                      <a:srgbClr val="CC0000"/>
                    </a:solidFill>
                    <a:latin typeface="Gill Sans MT" charset="0"/>
                  </a:rPr>
                  <a:t>multiplexing at sender:</a:t>
                </a:r>
              </a:p>
            </p:txBody>
          </p:sp>
        </p:grpSp>
      </p:grpSp>
      <p:grpSp>
        <p:nvGrpSpPr>
          <p:cNvPr id="22538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8314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5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6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7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40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41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43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46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13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P2</a:t>
            </a:r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P1</a:t>
            </a:r>
          </a:p>
        </p:txBody>
      </p:sp>
      <p:grpSp>
        <p:nvGrpSpPr>
          <p:cNvPr id="22552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8310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1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2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3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53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8306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7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8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9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57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58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60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64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65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66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32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P4</a:t>
            </a:r>
          </a:p>
        </p:txBody>
      </p:sp>
      <p:sp>
        <p:nvSpPr>
          <p:cNvPr id="22568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71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72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74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78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79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80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46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P3</a:t>
            </a:r>
          </a:p>
        </p:txBody>
      </p:sp>
      <p:grpSp>
        <p:nvGrpSpPr>
          <p:cNvPr id="22582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8302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3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4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5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83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8298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9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0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1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84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85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51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62665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8295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6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32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68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8293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29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89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2626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7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0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2624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5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1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2592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4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7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87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8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3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9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85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6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5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66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02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83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4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2603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04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81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2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70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6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9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6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7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8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279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80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55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4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4810E87-460C-4234-AB87-8F029F387ABB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pic>
        <p:nvPicPr>
          <p:cNvPr id="99331" name="Picture 8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9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TCP 3-way handshake</a:t>
            </a:r>
            <a:endParaRPr lang="en-US">
              <a:cs typeface="+mj-cs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SYNbit=1, Seq=x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TCP SYN msg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SYNbit=1, Seq=y</a:t>
              </a:r>
            </a:p>
            <a:p>
              <a:pPr>
                <a:defRPr/>
              </a:pPr>
              <a:r>
                <a:rPr lang="en-US"/>
                <a:t>ACKbit=1; ACKnum=x+1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choose init seq num,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TCP SYNACK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msg, acking SYN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ACKbit=1, ACKnum=y+1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received SYNACK(x)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indicates 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ACK for SYNACK;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client-to-server data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received ACK(y)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9343" name="Group 113"/>
          <p:cNvGrpSpPr>
            <a:grpSpLocks/>
          </p:cNvGrpSpPr>
          <p:nvPr/>
        </p:nvGrpSpPr>
        <p:grpSpPr bwMode="auto">
          <a:xfrm>
            <a:off x="309563" y="1590675"/>
            <a:ext cx="8548687" cy="736600"/>
            <a:chOff x="195" y="1002"/>
            <a:chExt cx="5385" cy="464"/>
          </a:xfrm>
        </p:grpSpPr>
        <p:sp>
          <p:nvSpPr>
            <p:cNvPr id="81937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>
                  <a:solidFill>
                    <a:srgbClr val="000099"/>
                  </a:solidFill>
                </a:rPr>
                <a:t>client state</a:t>
              </a:r>
            </a:p>
            <a:p>
              <a:pPr algn="r">
                <a:defRPr/>
              </a:pP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38" name="Text Box 115"/>
            <p:cNvSpPr txBox="1">
              <a:spLocks noChangeArrowheads="1"/>
            </p:cNvSpPr>
            <p:nvPr/>
          </p:nvSpPr>
          <p:spPr bwMode="auto">
            <a:xfrm>
              <a:off x="204" y="1243"/>
              <a:ext cx="50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READY</a:t>
              </a:r>
            </a:p>
          </p:txBody>
        </p:sp>
        <p:sp>
          <p:nvSpPr>
            <p:cNvPr id="81939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>
                  <a:solidFill>
                    <a:srgbClr val="000099"/>
                  </a:solidFill>
                </a:rPr>
                <a:t>server state</a:t>
              </a:r>
            </a:p>
            <a:p>
              <a:pPr algn="r">
                <a:defRPr/>
              </a:pP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LISTEN</a:t>
              </a:r>
            </a:p>
          </p:txBody>
        </p:sp>
        <p:grpSp>
          <p:nvGrpSpPr>
            <p:cNvPr id="99348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99382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83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9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99350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52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3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5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7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60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9361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62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4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5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7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7CA852-71DE-457E-9537-A7E780E2102C}"/>
                  </a:ext>
                </a:extLst>
              </p14:cNvPr>
              <p14:cNvContentPartPr/>
              <p14:nvPr/>
            </p14:nvContentPartPr>
            <p14:xfrm>
              <a:off x="2455560" y="4714920"/>
              <a:ext cx="3099240" cy="84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7CA852-71DE-457E-9537-A7E780E210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6200" y="4705560"/>
                <a:ext cx="3117960" cy="86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29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B16719E-2568-40BA-BE38-FE29B510E59F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TCP 3-way handshake: FSM</a:t>
            </a:r>
            <a:endParaRPr lang="en-US">
              <a:cs typeface="+mj-cs"/>
            </a:endParaRPr>
          </a:p>
        </p:txBody>
      </p:sp>
      <p:pic>
        <p:nvPicPr>
          <p:cNvPr id="100356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7" name="Group 47"/>
          <p:cNvGrpSpPr>
            <a:grpSpLocks/>
          </p:cNvGrpSpPr>
          <p:nvPr/>
        </p:nvGrpSpPr>
        <p:grpSpPr bwMode="auto">
          <a:xfrm>
            <a:off x="3690938" y="1246188"/>
            <a:ext cx="876300" cy="827087"/>
            <a:chOff x="1778" y="1720"/>
            <a:chExt cx="722" cy="642"/>
          </a:xfrm>
        </p:grpSpPr>
        <p:sp>
          <p:nvSpPr>
            <p:cNvPr id="82988" name="Oval 4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9" name="Oval 4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1" name="Text Box 43"/>
          <p:cNvSpPr txBox="1">
            <a:spLocks noChangeArrowheads="1"/>
          </p:cNvSpPr>
          <p:nvPr/>
        </p:nvSpPr>
        <p:spPr bwMode="auto">
          <a:xfrm>
            <a:off x="3686175" y="14668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closed</a:t>
            </a:r>
          </a:p>
        </p:txBody>
      </p:sp>
      <p:sp>
        <p:nvSpPr>
          <p:cNvPr id="82952" name="Text Box 46"/>
          <p:cNvSpPr txBox="1">
            <a:spLocks noChangeArrowheads="1"/>
          </p:cNvSpPr>
          <p:nvPr/>
        </p:nvSpPr>
        <p:spPr bwMode="auto">
          <a:xfrm>
            <a:off x="3597275" y="2498725"/>
            <a:ext cx="34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  <p:grpSp>
        <p:nvGrpSpPr>
          <p:cNvPr id="100360" name="Group 48"/>
          <p:cNvGrpSpPr>
            <a:grpSpLocks/>
          </p:cNvGrpSpPr>
          <p:nvPr/>
        </p:nvGrpSpPr>
        <p:grpSpPr bwMode="auto">
          <a:xfrm>
            <a:off x="3652838" y="3175000"/>
            <a:ext cx="876300" cy="827088"/>
            <a:chOff x="1778" y="1720"/>
            <a:chExt cx="722" cy="642"/>
          </a:xfrm>
        </p:grpSpPr>
        <p:sp>
          <p:nvSpPr>
            <p:cNvPr id="82986" name="Oval 49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7" name="Oval 50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4" name="Text Box 51"/>
          <p:cNvSpPr txBox="1">
            <a:spLocks noChangeArrowheads="1"/>
          </p:cNvSpPr>
          <p:nvPr/>
        </p:nvSpPr>
        <p:spPr bwMode="auto">
          <a:xfrm>
            <a:off x="3711575" y="339566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listen</a:t>
            </a:r>
          </a:p>
        </p:txBody>
      </p:sp>
      <p:grpSp>
        <p:nvGrpSpPr>
          <p:cNvPr id="100362" name="Group 52"/>
          <p:cNvGrpSpPr>
            <a:grpSpLocks/>
          </p:cNvGrpSpPr>
          <p:nvPr/>
        </p:nvGrpSpPr>
        <p:grpSpPr bwMode="auto">
          <a:xfrm>
            <a:off x="1643063" y="4227513"/>
            <a:ext cx="876300" cy="827087"/>
            <a:chOff x="1778" y="1720"/>
            <a:chExt cx="722" cy="642"/>
          </a:xfrm>
        </p:grpSpPr>
        <p:sp>
          <p:nvSpPr>
            <p:cNvPr id="82984" name="Oval 53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5" name="Oval 54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6" name="Text Box 55"/>
          <p:cNvSpPr txBox="1">
            <a:spLocks noChangeArrowheads="1"/>
          </p:cNvSpPr>
          <p:nvPr/>
        </p:nvSpPr>
        <p:spPr bwMode="auto">
          <a:xfrm>
            <a:off x="1733550" y="44259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rcvd</a:t>
            </a:r>
          </a:p>
        </p:txBody>
      </p:sp>
      <p:grpSp>
        <p:nvGrpSpPr>
          <p:cNvPr id="100364" name="Group 56"/>
          <p:cNvGrpSpPr>
            <a:grpSpLocks/>
          </p:cNvGrpSpPr>
          <p:nvPr/>
        </p:nvGrpSpPr>
        <p:grpSpPr bwMode="auto">
          <a:xfrm>
            <a:off x="5119688" y="4189413"/>
            <a:ext cx="876300" cy="827087"/>
            <a:chOff x="1778" y="1720"/>
            <a:chExt cx="722" cy="642"/>
          </a:xfrm>
        </p:grpSpPr>
        <p:sp>
          <p:nvSpPr>
            <p:cNvPr id="82982" name="Oval 57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3" name="Oval 58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8" name="Text Box 59"/>
          <p:cNvSpPr txBox="1">
            <a:spLocks noChangeArrowheads="1"/>
          </p:cNvSpPr>
          <p:nvPr/>
        </p:nvSpPr>
        <p:spPr bwMode="auto">
          <a:xfrm>
            <a:off x="5210175" y="43878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sent</a:t>
            </a:r>
          </a:p>
        </p:txBody>
      </p:sp>
      <p:grpSp>
        <p:nvGrpSpPr>
          <p:cNvPr id="100366" name="Group 60"/>
          <p:cNvGrpSpPr>
            <a:grpSpLocks/>
          </p:cNvGrpSpPr>
          <p:nvPr/>
        </p:nvGrpSpPr>
        <p:grpSpPr bwMode="auto">
          <a:xfrm>
            <a:off x="3686175" y="5060950"/>
            <a:ext cx="876300" cy="827088"/>
            <a:chOff x="1778" y="1720"/>
            <a:chExt cx="722" cy="642"/>
          </a:xfrm>
        </p:grpSpPr>
        <p:sp>
          <p:nvSpPr>
            <p:cNvPr id="82980" name="Oval 6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1" name="Oval 6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60" name="Text Box 63"/>
          <p:cNvSpPr txBox="1">
            <a:spLocks noChangeArrowheads="1"/>
          </p:cNvSpPr>
          <p:nvPr/>
        </p:nvSpPr>
        <p:spPr bwMode="auto">
          <a:xfrm>
            <a:off x="3648075" y="5348288"/>
            <a:ext cx="933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ESTAB</a:t>
            </a:r>
          </a:p>
        </p:txBody>
      </p:sp>
      <p:sp>
        <p:nvSpPr>
          <p:cNvPr id="82961" name="Text Box 66"/>
          <p:cNvSpPr txBox="1">
            <a:spLocks noChangeArrowheads="1"/>
          </p:cNvSpPr>
          <p:nvPr/>
        </p:nvSpPr>
        <p:spPr bwMode="auto">
          <a:xfrm>
            <a:off x="5526088" y="2504754"/>
            <a:ext cx="2894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>
                <a:latin typeface="Courier New" charset="0"/>
              </a:rPr>
              <a:t>Socket </a:t>
            </a:r>
            <a:r>
              <a:rPr lang="en-US" sz="1200" b="1" dirty="0" err="1">
                <a:latin typeface="Courier New" charset="0"/>
              </a:rPr>
              <a:t>clientSocket</a:t>
            </a:r>
            <a:r>
              <a:rPr lang="en-US" sz="1200" b="1" dirty="0">
                <a:latin typeface="Courier New" charset="0"/>
              </a:rPr>
              <a:t> =   </a:t>
            </a:r>
          </a:p>
          <a:p>
            <a:pPr algn="l">
              <a:defRPr/>
            </a:pPr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latin typeface="Courier New" charset="0"/>
              </a:rPr>
              <a:t>newSocket</a:t>
            </a:r>
            <a:r>
              <a:rPr lang="en-US" sz="1200" b="1" dirty="0">
                <a:latin typeface="Courier New" charset="0"/>
              </a:rPr>
              <a:t>("hostname", "port number");</a:t>
            </a:r>
          </a:p>
          <a:p>
            <a:pPr algn="l">
              <a:defRPr/>
            </a:pPr>
            <a:r>
              <a:rPr lang="en-US" sz="1200" b="1" dirty="0" err="1">
                <a:latin typeface="Courier New" charset="0"/>
              </a:rPr>
              <a:t>newSocket.connect</a:t>
            </a:r>
            <a:r>
              <a:rPr lang="en-US" sz="1200" b="1" dirty="0">
                <a:latin typeface="Courier New" charset="0"/>
              </a:rPr>
              <a:t>();</a:t>
            </a:r>
          </a:p>
        </p:txBody>
      </p:sp>
      <p:sp>
        <p:nvSpPr>
          <p:cNvPr id="82962" name="Line 67"/>
          <p:cNvSpPr>
            <a:spLocks noChangeShapeType="1"/>
          </p:cNvSpPr>
          <p:nvPr/>
        </p:nvSpPr>
        <p:spPr bwMode="auto">
          <a:xfrm>
            <a:off x="5656263" y="3317875"/>
            <a:ext cx="2528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3" name="Text Box 68"/>
          <p:cNvSpPr txBox="1">
            <a:spLocks noChangeArrowheads="1"/>
          </p:cNvSpPr>
          <p:nvPr/>
        </p:nvSpPr>
        <p:spPr bwMode="auto">
          <a:xfrm>
            <a:off x="5621338" y="3351213"/>
            <a:ext cx="1262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SYN(seq=x)</a:t>
            </a:r>
          </a:p>
        </p:txBody>
      </p:sp>
      <p:sp>
        <p:nvSpPr>
          <p:cNvPr id="100371" name="Freeform 69"/>
          <p:cNvSpPr>
            <a:spLocks/>
          </p:cNvSpPr>
          <p:nvPr/>
        </p:nvSpPr>
        <p:spPr bwMode="auto">
          <a:xfrm>
            <a:off x="4583113" y="1727200"/>
            <a:ext cx="914400" cy="2384425"/>
          </a:xfrm>
          <a:custGeom>
            <a:avLst/>
            <a:gdLst>
              <a:gd name="T0" fmla="*/ 0 w 576"/>
              <a:gd name="T1" fmla="*/ 0 h 1138"/>
              <a:gd name="T2" fmla="*/ 2147483647 w 576"/>
              <a:gd name="T3" fmla="*/ 0 h 1138"/>
              <a:gd name="T4" fmla="*/ 2147483647 w 576"/>
              <a:gd name="T5" fmla="*/ 2147483647 h 11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1138">
                <a:moveTo>
                  <a:pt x="0" y="0"/>
                </a:moveTo>
                <a:lnTo>
                  <a:pt x="576" y="0"/>
                </a:lnTo>
                <a:lnTo>
                  <a:pt x="576" y="113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5" name="Line 70"/>
          <p:cNvSpPr>
            <a:spLocks noChangeShapeType="1"/>
          </p:cNvSpPr>
          <p:nvPr/>
        </p:nvSpPr>
        <p:spPr bwMode="auto">
          <a:xfrm>
            <a:off x="4075113" y="21336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6" name="Text Box 71"/>
          <p:cNvSpPr txBox="1">
            <a:spLocks noChangeArrowheads="1"/>
          </p:cNvSpPr>
          <p:nvPr/>
        </p:nvSpPr>
        <p:spPr bwMode="auto">
          <a:xfrm>
            <a:off x="1524000" y="2074863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connectionSocket = welcomeSocket.accept();</a:t>
            </a:r>
          </a:p>
        </p:txBody>
      </p:sp>
      <p:sp>
        <p:nvSpPr>
          <p:cNvPr id="82967" name="Line 72"/>
          <p:cNvSpPr>
            <a:spLocks noChangeShapeType="1"/>
          </p:cNvSpPr>
          <p:nvPr/>
        </p:nvSpPr>
        <p:spPr bwMode="auto">
          <a:xfrm>
            <a:off x="1882775" y="2522538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0375" name="Freeform 73"/>
          <p:cNvSpPr>
            <a:spLocks/>
          </p:cNvSpPr>
          <p:nvPr/>
        </p:nvSpPr>
        <p:spPr bwMode="auto">
          <a:xfrm>
            <a:off x="2051050" y="3836988"/>
            <a:ext cx="1579563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9" name="Text Box 74"/>
          <p:cNvSpPr txBox="1">
            <a:spLocks noChangeArrowheads="1"/>
          </p:cNvSpPr>
          <p:nvPr/>
        </p:nvSpPr>
        <p:spPr bwMode="auto">
          <a:xfrm>
            <a:off x="1785938" y="283845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SYN(x)</a:t>
            </a:r>
          </a:p>
        </p:txBody>
      </p:sp>
      <p:sp>
        <p:nvSpPr>
          <p:cNvPr id="82970" name="Line 75"/>
          <p:cNvSpPr>
            <a:spLocks noChangeShapeType="1"/>
          </p:cNvSpPr>
          <p:nvPr/>
        </p:nvSpPr>
        <p:spPr bwMode="auto">
          <a:xfrm>
            <a:off x="1246188" y="313690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1" name="Text Box 76"/>
          <p:cNvSpPr txBox="1">
            <a:spLocks noChangeArrowheads="1"/>
          </p:cNvSpPr>
          <p:nvPr/>
        </p:nvSpPr>
        <p:spPr bwMode="auto">
          <a:xfrm>
            <a:off x="898023" y="2989263"/>
            <a:ext cx="267118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90000"/>
              </a:lnSpc>
              <a:defRPr/>
            </a:pPr>
            <a:r>
              <a:rPr lang="en-US" sz="1400" dirty="0"/>
              <a:t>SYNACK(seq=y, </a:t>
            </a:r>
            <a:r>
              <a:rPr lang="en-US" sz="1400" dirty="0" err="1"/>
              <a:t>ACKnum</a:t>
            </a:r>
            <a:r>
              <a:rPr lang="en-US" sz="1400" dirty="0"/>
              <a:t>=x+1)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/>
              <a:t>create new socket for 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/>
              <a:t>communication back to client</a:t>
            </a:r>
          </a:p>
        </p:txBody>
      </p:sp>
      <p:sp>
        <p:nvSpPr>
          <p:cNvPr id="100379" name="Freeform 77"/>
          <p:cNvSpPr>
            <a:spLocks/>
          </p:cNvSpPr>
          <p:nvPr/>
        </p:nvSpPr>
        <p:spPr bwMode="auto">
          <a:xfrm flipV="1">
            <a:off x="2046288" y="5076825"/>
            <a:ext cx="1579562" cy="373063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80" name="Freeform 78"/>
          <p:cNvSpPr>
            <a:spLocks/>
          </p:cNvSpPr>
          <p:nvPr/>
        </p:nvSpPr>
        <p:spPr bwMode="auto">
          <a:xfrm flipH="1" flipV="1">
            <a:off x="4613275" y="5094288"/>
            <a:ext cx="947738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74" name="Text Box 79"/>
          <p:cNvSpPr txBox="1">
            <a:spLocks noChangeArrowheads="1"/>
          </p:cNvSpPr>
          <p:nvPr/>
        </p:nvSpPr>
        <p:spPr bwMode="auto">
          <a:xfrm>
            <a:off x="5576386" y="4970463"/>
            <a:ext cx="2671180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90000"/>
              </a:lnSpc>
              <a:defRPr/>
            </a:pPr>
            <a:r>
              <a:rPr lang="en-US" sz="1400" dirty="0"/>
              <a:t>SYNACK(seq=y, </a:t>
            </a:r>
            <a:r>
              <a:rPr lang="en-US" sz="1400" dirty="0" err="1"/>
              <a:t>ACKnum</a:t>
            </a:r>
            <a:r>
              <a:rPr lang="en-US" sz="1400" dirty="0"/>
              <a:t>=x+1)</a:t>
            </a:r>
          </a:p>
          <a:p>
            <a:pPr>
              <a:lnSpc>
                <a:spcPct val="90000"/>
              </a:lnSpc>
              <a:defRPr/>
            </a:pPr>
            <a:endParaRPr lang="en-US" sz="1400" dirty="0"/>
          </a:p>
        </p:txBody>
      </p:sp>
      <p:sp>
        <p:nvSpPr>
          <p:cNvPr id="82975" name="Line 80"/>
          <p:cNvSpPr>
            <a:spLocks noChangeShapeType="1"/>
          </p:cNvSpPr>
          <p:nvPr/>
        </p:nvSpPr>
        <p:spPr bwMode="auto">
          <a:xfrm>
            <a:off x="5718175" y="5435600"/>
            <a:ext cx="252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6" name="Text Box 81"/>
          <p:cNvSpPr txBox="1">
            <a:spLocks noChangeArrowheads="1"/>
          </p:cNvSpPr>
          <p:nvPr/>
        </p:nvSpPr>
        <p:spPr bwMode="auto">
          <a:xfrm>
            <a:off x="6018213" y="524827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7" name="Line 82"/>
          <p:cNvSpPr>
            <a:spLocks noChangeShapeType="1"/>
          </p:cNvSpPr>
          <p:nvPr/>
        </p:nvSpPr>
        <p:spPr bwMode="auto">
          <a:xfrm>
            <a:off x="849313" y="582295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8" name="Text Box 83"/>
          <p:cNvSpPr txBox="1">
            <a:spLocks noChangeArrowheads="1"/>
          </p:cNvSpPr>
          <p:nvPr/>
        </p:nvSpPr>
        <p:spPr bwMode="auto">
          <a:xfrm>
            <a:off x="909638" y="535622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9" name="Text Box 84"/>
          <p:cNvSpPr txBox="1">
            <a:spLocks noChangeArrowheads="1"/>
          </p:cNvSpPr>
          <p:nvPr/>
        </p:nvSpPr>
        <p:spPr bwMode="auto">
          <a:xfrm>
            <a:off x="1560513" y="57880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39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908CBC1-BB8A-4ABF-A36A-2A563E26E1C5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pic>
        <p:nvPicPr>
          <p:cNvPr id="101379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5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closing a connection</a:t>
            </a:r>
          </a:p>
        </p:txBody>
      </p:sp>
      <p:sp>
        <p:nvSpPr>
          <p:cNvPr id="83974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736600" y="1328738"/>
            <a:ext cx="76835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client, server each close their side of connection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send TCP segment with FIN bit = 1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respond to received FIN with ACK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on receiving FIN, ACK can be combined with own FIN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simultaneous FIN exchanges can be handled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49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0B0F5B2-7E38-4448-8E1D-3C16704CB967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pic>
        <p:nvPicPr>
          <p:cNvPr id="102403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85085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FIN_WAIT_2</a:t>
              </a:r>
            </a:p>
          </p:txBody>
        </p:sp>
        <p:sp>
          <p:nvSpPr>
            <p:cNvPr id="85086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8508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CLOSE_WAIT</a:t>
              </a:r>
            </a:p>
          </p:txBody>
        </p:sp>
        <p:sp>
          <p:nvSpPr>
            <p:cNvPr id="8508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85080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1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2" name="Text Box 43"/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FINbit=1, seq=y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85077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8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9" name="Text Box 47"/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ACKbit=1; ACKnum=y+1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85072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3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4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ACKbit=1; ACKnum=x+1</a:t>
              </a:r>
            </a:p>
          </p:txBody>
        </p:sp>
        <p:sp>
          <p:nvSpPr>
            <p:cNvPr id="85075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close</a:t>
              </a:r>
            </a:p>
          </p:txBody>
        </p:sp>
        <p:sp>
          <p:nvSpPr>
            <p:cNvPr id="85076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85068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  <p:grpSp>
          <p:nvGrpSpPr>
            <p:cNvPr id="102476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85070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71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85066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CLOSED</a:t>
              </a:r>
            </a:p>
          </p:txBody>
        </p:sp>
        <p:sp>
          <p:nvSpPr>
            <p:cNvPr id="85067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85064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TIMED_WAIT</a:t>
              </a:r>
            </a:p>
          </p:txBody>
        </p:sp>
        <p:sp>
          <p:nvSpPr>
            <p:cNvPr id="85065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85058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9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for 2*max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segment lifetime</a:t>
              </a:r>
            </a:p>
          </p:txBody>
        </p:sp>
        <p:sp>
          <p:nvSpPr>
            <p:cNvPr id="85060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1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2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CLOSED</a:t>
              </a:r>
            </a:p>
          </p:txBody>
        </p:sp>
        <p:sp>
          <p:nvSpPr>
            <p:cNvPr id="85063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closing 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85056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FIN_WAIT_1</a:t>
              </a:r>
            </a:p>
          </p:txBody>
        </p:sp>
        <p:sp>
          <p:nvSpPr>
            <p:cNvPr id="85057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85051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2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3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FINbit=1, seq=x</a:t>
              </a:r>
            </a:p>
          </p:txBody>
        </p:sp>
        <p:sp>
          <p:nvSpPr>
            <p:cNvPr id="85054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receive data</a:t>
              </a:r>
            </a:p>
          </p:txBody>
        </p:sp>
        <p:sp>
          <p:nvSpPr>
            <p:cNvPr id="85055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85011" name="Text Box 84"/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2" name="Text Box 85"/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3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ESTAB</a:t>
            </a:r>
          </a:p>
        </p:txBody>
      </p:sp>
      <p:sp>
        <p:nvSpPr>
          <p:cNvPr id="85014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ESTAB</a:t>
            </a:r>
          </a:p>
        </p:txBody>
      </p:sp>
      <p:grpSp>
        <p:nvGrpSpPr>
          <p:cNvPr id="102422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102456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7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23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102424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26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29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5047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8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3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31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045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6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5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26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34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5043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4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2435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36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5041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2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30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38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9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41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6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7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8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039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40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3F0547E-F749-4C04-B943-B6A88B46FA28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860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10343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AB92A36-4831-4603-B526-FA29687E086E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charset="-128"/>
              </a:rPr>
              <a:t>congestion</a:t>
            </a:r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:</a:t>
            </a:r>
            <a:endParaRPr lang="en-US" altLang="en-US" dirty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informally: “</a:t>
            </a:r>
            <a:r>
              <a:rPr lang="en-US" altLang="ja-JP" dirty="0">
                <a:ea typeface="ＭＳ Ｐゴシック" charset="-128"/>
              </a:rPr>
              <a:t>too many sources sending too much data too fast for </a:t>
            </a:r>
            <a:r>
              <a:rPr lang="en-US" altLang="ja-JP" i="1" dirty="0">
                <a:solidFill>
                  <a:srgbClr val="000099"/>
                </a:solidFill>
                <a:ea typeface="ＭＳ Ｐゴシック" charset="-128"/>
              </a:rPr>
              <a:t>network</a:t>
            </a:r>
            <a:r>
              <a:rPr lang="en-US" altLang="ja-JP" dirty="0">
                <a:ea typeface="ＭＳ Ｐゴシック" charset="-128"/>
              </a:rPr>
              <a:t> to handle”</a:t>
            </a:r>
          </a:p>
          <a:p>
            <a:r>
              <a:rPr lang="en-US" altLang="en-US" dirty="0">
                <a:ea typeface="ＭＳ Ｐゴシック" charset="-128"/>
              </a:rPr>
              <a:t>different from flow control!</a:t>
            </a:r>
          </a:p>
          <a:p>
            <a:r>
              <a:rPr lang="en-US" altLang="en-US" dirty="0">
                <a:ea typeface="ＭＳ Ｐゴシック" charset="-128"/>
              </a:rPr>
              <a:t>manifestations: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lost packets (buffer overflow at routers)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long delays (queueing in router buffers)</a:t>
            </a:r>
          </a:p>
          <a:p>
            <a:pPr lvl="2"/>
            <a:r>
              <a:rPr lang="en-US" altLang="en-US" sz="2400" dirty="0">
                <a:ea typeface="ＭＳ Ｐゴシック" charset="-128"/>
              </a:rPr>
              <a:t>worsened by </a:t>
            </a:r>
            <a:r>
              <a:rPr lang="en-US" altLang="en-US" sz="2400" dirty="0" err="1">
                <a:ea typeface="ＭＳ Ｐゴシック" charset="-128"/>
              </a:rPr>
              <a:t>bufferbloat</a:t>
            </a:r>
            <a:endParaRPr lang="en-US" altLang="en-US" sz="240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a top-10 problem!</a:t>
            </a:r>
          </a:p>
          <a:p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104452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Principles of congestion control</a:t>
            </a:r>
            <a:endParaRPr lang="en-US">
              <a:cs typeface="+mj-c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9E65814-B7FA-4C22-AE32-9AD3CD3ECC03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105475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76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105648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649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5477" name="Picture 12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9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Causes &amp; costs of congestion: scenario 1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880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1938338"/>
          </a:xfrm>
        </p:spPr>
        <p:txBody>
          <a:bodyPr/>
          <a:lstStyle/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two senders, two receivers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one router, infinite buffers 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output link capacity: R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no retransmission</a:t>
            </a:r>
          </a:p>
          <a:p>
            <a:pPr>
              <a:buFont typeface="Wingdings" charset="2"/>
              <a:buChar char="§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000">
                <a:cs typeface="+mn-cs"/>
              </a:rPr>
              <a:t>maximum per-connection throughput: R/2</a:t>
            </a:r>
          </a:p>
        </p:txBody>
      </p:sp>
      <p:sp>
        <p:nvSpPr>
          <p:cNvPr id="105484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5485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488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489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5490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105645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6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7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91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105642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3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4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2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tx2"/>
                </a:solidFill>
                <a:latin typeface="Arial" pitchFamily="34" charset="0"/>
              </a:rPr>
              <a:t>unlimited shared output link buffers</a:t>
            </a:r>
          </a:p>
        </p:txBody>
      </p:sp>
      <p:sp>
        <p:nvSpPr>
          <p:cNvPr id="105493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4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5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105636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7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8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6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497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latin typeface="Arial" pitchFamily="34" charset="0"/>
              </a:rPr>
              <a:t>original data: </a:t>
            </a:r>
            <a:r>
              <a:rPr lang="en-US" alt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CC0000"/>
                </a:solidFill>
                <a:latin typeface="Arial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05498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9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105630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1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2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0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501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2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3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4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05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105624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5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6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7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8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06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105618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19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0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1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2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7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5508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5509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0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latin typeface="Arial" pitchFamily="34" charset="0"/>
              </a:rPr>
              <a:t>throughput:</a:t>
            </a:r>
            <a:r>
              <a:rPr lang="en-US" altLang="en-US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pitchFamily="34" charset="0"/>
              </a:rPr>
              <a:t>out</a:t>
            </a:r>
            <a:endParaRPr lang="en-US" altLang="en-US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05511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2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13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105607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08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29 w 855"/>
                <a:gd name="T3" fmla="*/ 0 h 390"/>
                <a:gd name="T4" fmla="*/ 29 w 855"/>
                <a:gd name="T5" fmla="*/ 257 h 390"/>
                <a:gd name="T6" fmla="*/ 1 w 855"/>
                <a:gd name="T7" fmla="*/ 257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9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0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1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2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3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4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5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6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14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5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16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9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-5400000">
              <a:off x="834" y="2840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17" name="Group 120"/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1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-5400000">
              <a:off x="4067" y="3099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Arial" charset="0"/>
                </a:rPr>
                <a:t>delay</a:t>
              </a:r>
              <a:endParaRPr lang="en-US" sz="2000" baseline="-25000"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</p:grpSp>
      <p:sp>
        <p:nvSpPr>
          <p:cNvPr id="88111" name="Rectangle 121"/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large delays as arrival rate, </a:t>
            </a:r>
            <a:r>
              <a:rPr lang="en-US" sz="2000">
                <a:latin typeface="Symbol" charset="0"/>
                <a:ea typeface="ＭＳ Ｐゴシック" charset="0"/>
              </a:rPr>
              <a:t>l</a:t>
            </a:r>
            <a:r>
              <a:rPr lang="en-US" sz="2000" baseline="-25000">
                <a:latin typeface="Gill Sans MT" charset="0"/>
                <a:ea typeface="ＭＳ Ｐゴシック" charset="0"/>
              </a:rPr>
              <a:t>in</a:t>
            </a:r>
            <a:r>
              <a:rPr lang="en-US" sz="2000">
                <a:latin typeface="Gill Sans MT" charset="0"/>
                <a:ea typeface="ＭＳ Ｐゴシック" charset="0"/>
              </a:rPr>
              <a:t>, approaches capacity</a:t>
            </a:r>
          </a:p>
        </p:txBody>
      </p:sp>
      <p:grpSp>
        <p:nvGrpSpPr>
          <p:cNvPr id="105519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105556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58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1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3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6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67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68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0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3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20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105554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55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21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105522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24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7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9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32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33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34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6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7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9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90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776AB81-C9CD-47C3-AF67-850E99FAE7A0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106499" name="Freeform 247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00" name="Group 322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6653" name="Picture 32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654" name="Freeform 3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6501" name="Freeform 254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Freeform 243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one router, </a:t>
            </a:r>
            <a:r>
              <a:rPr lang="en-US" i="1">
                <a:solidFill>
                  <a:srgbClr val="000099"/>
                </a:solidFill>
                <a:cs typeface="+mn-cs"/>
              </a:rPr>
              <a:t>finite</a:t>
            </a:r>
            <a:r>
              <a:rPr lang="en-US">
                <a:cs typeface="+mn-cs"/>
              </a:rPr>
              <a:t> buffers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sender retransmission of timed-out packet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application-layer input = application-layer output:</a:t>
            </a:r>
            <a:r>
              <a:rPr lang="en-US">
                <a:latin typeface="Symbol" charset="0"/>
              </a:rPr>
              <a:t> l</a:t>
            </a:r>
            <a:r>
              <a:rPr lang="en-US" baseline="-25000">
                <a:latin typeface="Arial" charset="0"/>
              </a:rPr>
              <a:t>in </a:t>
            </a:r>
            <a:r>
              <a:rPr lang="en-US">
                <a:latin typeface="Arial" charset="0"/>
              </a:rPr>
              <a:t>= </a:t>
            </a:r>
            <a:r>
              <a:rPr lang="en-US">
                <a:latin typeface="Symbol" charset="0"/>
              </a:rPr>
              <a:t>l</a:t>
            </a:r>
            <a:r>
              <a:rPr lang="en-US" baseline="-25000">
                <a:latin typeface="Arial" charset="0"/>
              </a:rPr>
              <a:t>out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transport-layer input includes </a:t>
            </a:r>
            <a:r>
              <a:rPr lang="en-US" i="1"/>
              <a:t>retransmissions </a:t>
            </a:r>
            <a:r>
              <a:rPr lang="en-US"/>
              <a:t>:</a:t>
            </a:r>
            <a:r>
              <a:rPr lang="en-US">
                <a:latin typeface="Symbol" charset="0"/>
              </a:rPr>
              <a:t> l</a:t>
            </a:r>
            <a:r>
              <a:rPr lang="en-US" baseline="-25000">
                <a:latin typeface="Arial" charset="0"/>
              </a:rPr>
              <a:t>in </a:t>
            </a:r>
            <a:r>
              <a:rPr lang="en-US">
                <a:latin typeface="Arial" charset="0"/>
              </a:rPr>
              <a:t>   </a:t>
            </a:r>
            <a:r>
              <a:rPr lang="en-US">
                <a:latin typeface="Symbol" charset="0"/>
              </a:rPr>
              <a:t>l</a:t>
            </a:r>
            <a:r>
              <a:rPr lang="en-US" baseline="-25000">
                <a:latin typeface="Arial" charset="0"/>
              </a:rPr>
              <a:t>in</a:t>
            </a:r>
            <a:endParaRPr lang="en-US" i="1"/>
          </a:p>
          <a:p>
            <a:pPr>
              <a:buFont typeface="Wingdings" charset="2"/>
              <a:buChar char="§"/>
              <a:defRPr/>
            </a:pPr>
            <a:endParaRPr lang="en-US" sz="240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106504" name="Oval 3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6505" name="Line 4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Line 5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6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08" name="Rectangle 7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09" name="Oval 8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6510" name="Group 9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6650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51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52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11" name="Line 13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Line 14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Line 15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Text Box 16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15" name="Line 17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Line 18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17" name="Group 59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6644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5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6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7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8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9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18" name="Text Box 66"/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19" name="Text Box 67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20" name="Line 68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21" name="Group 109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6638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9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0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1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2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3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22" name="Text Box 116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23" name="Line 117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4" name="Line 118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5" name="Line 119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6" name="Line 120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7" name="Line 121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28" name="Group 162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6632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3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4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5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6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7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29" name="Group 209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6626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7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8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9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0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1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0" name="Oval 216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6531" name="Oval 217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6532" name="Text Box 218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33" name="Line 219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34" name="Group 220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6619" name="Rectangle 22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0" name="Line 22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1" name="Line 22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2" name="Line 22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3" name="Line 22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4" name="Line 22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5" name="Line 22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5" name="Line 228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6" name="Freeform 229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7" name="Freeform 230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8" name="Oval 231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6539" name="Text Box 232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0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dirty="0" err="1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 dirty="0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9133" name="Line 233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4" name="Line 234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5" name="Line 235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6" name="Text Box 236"/>
          <p:cNvSpPr txBox="1">
            <a:spLocks noChangeArrowheads="1"/>
          </p:cNvSpPr>
          <p:nvPr/>
        </p:nvSpPr>
        <p:spPr bwMode="auto">
          <a:xfrm>
            <a:off x="7047447" y="2657475"/>
            <a:ext cx="2311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2000" i="1" dirty="0">
                <a:latin typeface="Comic Sans MS" pitchFamily="66" charset="0"/>
              </a:rPr>
              <a:t>‘</a:t>
            </a:r>
          </a:p>
        </p:txBody>
      </p:sp>
      <p:grpSp>
        <p:nvGrpSpPr>
          <p:cNvPr id="106544" name="Group 237"/>
          <p:cNvGrpSpPr>
            <a:grpSpLocks/>
          </p:cNvGrpSpPr>
          <p:nvPr/>
        </p:nvGrpSpPr>
        <p:grpSpPr bwMode="auto">
          <a:xfrm>
            <a:off x="7421563" y="2886075"/>
            <a:ext cx="160337" cy="142875"/>
            <a:chOff x="174" y="3986"/>
            <a:chExt cx="51" cy="62"/>
          </a:xfrm>
        </p:grpSpPr>
        <p:sp>
          <p:nvSpPr>
            <p:cNvPr id="106617" name="Freeform 238"/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>
                <a:gd name="T0" fmla="*/ 0 w 49"/>
                <a:gd name="T1" fmla="*/ 0 h 62"/>
                <a:gd name="T2" fmla="*/ 49 w 49"/>
                <a:gd name="T3" fmla="*/ 2 h 62"/>
                <a:gd name="T4" fmla="*/ 4 w 49"/>
                <a:gd name="T5" fmla="*/ 5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211" name="Line 239"/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06545" name="Picture 24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9" name="Rectangle 24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Causes &amp; costs 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06547" name="Freeform 250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48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6585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9" name="Rectangle 258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87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8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2" name="Rectangle 261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0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208" name="AutoShape 263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9" name="AutoShape 264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4" name="Rectangle 265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2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206" name="AutoShape 267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7" name="AutoShape 268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6" name="Rectangle 269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87" name="Rectangle 270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5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204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5" name="AutoShape 273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96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97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202" name="AutoShape 276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3" name="AutoShape 277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91" name="Rectangle 278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9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0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4" name="Oval 281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602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6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7" name="AutoShape 284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8" name="Oval 285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9" name="Oval 286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200" name="Oval 287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201" name="Rectangle 288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49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6553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Rectangle 29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55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56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Rectangle 29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58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176" name="AutoShape 29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7" name="AutoShape 29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2" name="Rectangle 29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0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174" name="AutoShape 30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5" name="AutoShape 30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4" name="Rectangle 30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55" name="Rectangle 30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3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172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3" name="AutoShape 30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64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65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170" name="AutoShape 30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1" name="AutoShape 31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9" name="Rectangle 31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67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Oval 31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70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4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5" name="AutoShape 31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6" name="Oval 31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7" name="Oval 31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168" name="Oval 32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9" name="Rectangle 32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50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106551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52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01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9310B99-F3BF-4C1D-82DA-A4F7E3A91E6B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07523" name="Freeform 305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24" name="Group 38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7689" name="Picture 38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90" name="Freeform 3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7525" name="Freeform 376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" name="Freeform 302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7" name="Freeform 299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9775" y="1387475"/>
            <a:ext cx="3743325" cy="1430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>
                <a:solidFill>
                  <a:srgbClr val="000099"/>
                </a:solidFill>
                <a:cs typeface="+mn-cs"/>
              </a:rPr>
              <a:t>idealization: perfect knowledge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sender sends only when router buffers available 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endParaRPr lang="en-US" sz="240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107529" name="Oval 4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7530" name="Line 5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Line 6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Rectangle 7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33" name="Rectangle 8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34" name="Oval 9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7535" name="Group 10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7686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7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8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6" name="Line 14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Line 15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Line 16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Text Box 17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40" name="Line 18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1" name="Line 19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2" name="Group 60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7680" name="Rectangle 6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81" name="Rectangle 6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82" name="Line 6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3" name="Line 6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4" name="Line 6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5" name="Line 6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3" name="Text Box 68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44" name="Line 69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5" name="Group 110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7674" name="Rectangle 1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5" name="Rectangle 1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6" name="Line 1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7" name="Line 1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8" name="Line 1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9" name="Line 1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6" name="Line 118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7" name="Line 119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8" name="Line 120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Line 121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0" name="Line 122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51" name="Group 163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7668" name="Rectangle 1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9" name="Rectangle 1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0" name="Line 1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1" name="Line 1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2" name="Line 1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3" name="Line 1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52" name="Group 210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7662" name="Rectangle 2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3" name="Rectangle 2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4" name="Line 2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5" name="Line 2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6" name="Line 2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7" name="Line 2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3" name="Oval 217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7554" name="Oval 218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7555" name="Text Box 219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56" name="Line 220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57" name="Group 221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7655" name="Rectangle 222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56" name="Line 223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7" name="Line 224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8" name="Line 225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9" name="Line 226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0" name="Line 227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1" name="Line 228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8" name="Line 229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Freeform 230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Freeform 231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1" name="Oval 232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7562" name="Text Box 233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0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dirty="0" err="1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 dirty="0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0156" name="Line 234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57" name="Line 235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58" name="Line 236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69" name="Rectangle 241"/>
          <p:cNvSpPr>
            <a:spLocks noChangeArrowheads="1"/>
          </p:cNvSpPr>
          <p:nvPr/>
        </p:nvSpPr>
        <p:spPr bwMode="auto">
          <a:xfrm>
            <a:off x="2711450" y="3590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70" name="Rectangle 242"/>
          <p:cNvSpPr>
            <a:spLocks noChangeArrowheads="1"/>
          </p:cNvSpPr>
          <p:nvPr/>
        </p:nvSpPr>
        <p:spPr bwMode="auto">
          <a:xfrm>
            <a:off x="2381250" y="3824288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71" name="Text Box 243"/>
          <p:cNvSpPr txBox="1">
            <a:spLocks noChangeArrowheads="1"/>
          </p:cNvSpPr>
          <p:nvPr/>
        </p:nvSpPr>
        <p:spPr bwMode="auto">
          <a:xfrm>
            <a:off x="1757363" y="371475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5587" name="Text Box 259"/>
          <p:cNvSpPr txBox="1">
            <a:spLocks noChangeArrowheads="1"/>
          </p:cNvSpPr>
          <p:nvPr/>
        </p:nvSpPr>
        <p:spPr bwMode="auto">
          <a:xfrm>
            <a:off x="3722688" y="4783138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5617" name="Group 289"/>
          <p:cNvGrpSpPr>
            <a:grpSpLocks/>
          </p:cNvGrpSpPr>
          <p:nvPr/>
        </p:nvGrpSpPr>
        <p:grpSpPr bwMode="auto">
          <a:xfrm>
            <a:off x="4970463" y="1201738"/>
            <a:ext cx="1936750" cy="1701800"/>
            <a:chOff x="2974" y="778"/>
            <a:chExt cx="1220" cy="1072"/>
          </a:xfrm>
        </p:grpSpPr>
        <p:sp>
          <p:nvSpPr>
            <p:cNvPr id="90237" name="Line 278"/>
            <p:cNvSpPr>
              <a:spLocks noChangeShapeType="1"/>
            </p:cNvSpPr>
            <p:nvPr/>
          </p:nvSpPr>
          <p:spPr bwMode="auto">
            <a:xfrm>
              <a:off x="3278" y="820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8" name="Line 279"/>
            <p:cNvSpPr>
              <a:spLocks noChangeShapeType="1"/>
            </p:cNvSpPr>
            <p:nvPr/>
          </p:nvSpPr>
          <p:spPr bwMode="auto">
            <a:xfrm flipV="1">
              <a:off x="3272" y="1620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9" name="Line 280"/>
            <p:cNvSpPr>
              <a:spLocks noChangeShapeType="1"/>
            </p:cNvSpPr>
            <p:nvPr/>
          </p:nvSpPr>
          <p:spPr bwMode="auto">
            <a:xfrm>
              <a:off x="3992" y="908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47" name="Freeform 281"/>
            <p:cNvSpPr>
              <a:spLocks/>
            </p:cNvSpPr>
            <p:nvPr/>
          </p:nvSpPr>
          <p:spPr bwMode="auto">
            <a:xfrm>
              <a:off x="3274" y="886"/>
              <a:ext cx="720" cy="732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241" name="Line 282"/>
            <p:cNvSpPr>
              <a:spLocks noChangeShapeType="1"/>
            </p:cNvSpPr>
            <p:nvPr/>
          </p:nvSpPr>
          <p:spPr bwMode="auto">
            <a:xfrm>
              <a:off x="3226" y="88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2" name="Line 283"/>
            <p:cNvSpPr>
              <a:spLocks noChangeShapeType="1"/>
            </p:cNvSpPr>
            <p:nvPr/>
          </p:nvSpPr>
          <p:spPr bwMode="auto">
            <a:xfrm>
              <a:off x="3990" y="1624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3" name="Text Box 284"/>
            <p:cNvSpPr txBox="1">
              <a:spLocks noChangeArrowheads="1"/>
            </p:cNvSpPr>
            <p:nvPr/>
          </p:nvSpPr>
          <p:spPr bwMode="auto">
            <a:xfrm>
              <a:off x="2974" y="778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90244" name="Text Box 285"/>
            <p:cNvSpPr txBox="1">
              <a:spLocks noChangeArrowheads="1"/>
            </p:cNvSpPr>
            <p:nvPr/>
          </p:nvSpPr>
          <p:spPr bwMode="auto">
            <a:xfrm>
              <a:off x="3858" y="16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90245" name="Text Box 286"/>
            <p:cNvSpPr txBox="1">
              <a:spLocks noChangeArrowheads="1"/>
            </p:cNvSpPr>
            <p:nvPr/>
          </p:nvSpPr>
          <p:spPr bwMode="auto">
            <a:xfrm rot="-5400000">
              <a:off x="2963" y="1145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90246" name="Text Box 287"/>
            <p:cNvSpPr txBox="1">
              <a:spLocks noChangeArrowheads="1"/>
            </p:cNvSpPr>
            <p:nvPr/>
          </p:nvSpPr>
          <p:spPr bwMode="auto">
            <a:xfrm>
              <a:off x="3529" y="160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90247" name="Line 288"/>
            <p:cNvSpPr>
              <a:spLocks noChangeShapeType="1"/>
            </p:cNvSpPr>
            <p:nvPr/>
          </p:nvSpPr>
          <p:spPr bwMode="auto">
            <a:xfrm>
              <a:off x="3290" y="887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07571" name="Picture 29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65" name="Rectangle 29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Causes &amp; costs 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07573" name="Text Box 30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74" name="Text Box 309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7575" name="Group 310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7612" name="Freeform 3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6" name="Rectangle 312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14" name="Freeform 3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5" name="Freeform 3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9" name="Rectangle 315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7" name="Group 3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35" name="AutoShape 317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6" name="AutoShape 318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1" name="Rectangle 319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9" name="Group 3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33" name="AutoShape 321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4" name="AutoShape 322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3" name="Rectangle 323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14" name="Rectangle 324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22" name="Group 3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31" name="AutoShape 32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2" name="AutoShape 327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623" name="Freeform 3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624" name="Group 3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29" name="AutoShape 330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0" name="AutoShape 331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8" name="Rectangle 332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6" name="Freeform 3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7" name="Freeform 3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1" name="Oval 335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9" name="Freeform 3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AutoShape 337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4" name="AutoShape 338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5" name="Oval 339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6" name="Oval 340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227" name="Oval 341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8" name="Rectangle 342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6" name="Group 343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7580" name="Freeform 3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4" name="Rectangle 34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82" name="Freeform 3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3" name="Freeform 3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Rectangle 34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5" name="Group 3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03" name="AutoShape 35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4" name="AutoShape 35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79" name="Rectangle 35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7" name="Group 3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01" name="AutoShape 35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2" name="AutoShape 35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1" name="Rectangle 35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82" name="Rectangle 35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90" name="Group 3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199" name="AutoShape 3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0" name="AutoShape 36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591" name="Freeform 3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592" name="Group 3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197" name="AutoShape 36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198" name="AutoShape 36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6" name="Rectangle 36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4" name="Freeform 3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Freeform 3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Oval 36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7" name="Freeform 3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1" name="AutoShape 37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2" name="AutoShape 37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3" name="Oval 37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4" name="Oval 37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195" name="Oval 37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6" name="Rectangle 37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7" name="Group 37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7578" name="Picture 37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79" name="Freeform 3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889 0.24214 " pathEditMode="relative" ptsTypes="AA">
                                      <p:cBhvr>
                                        <p:cTn id="30" dur="3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8 0.24213 L 0.30624 0.24213 L 0.37083 0.15324 L 0.46041 0.15324 L 0.45902 0.0134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69" grpId="0" animBg="1"/>
      <p:bldP spid="355569" grpId="1" animBg="1"/>
      <p:bldP spid="355569" grpId="2" animBg="1"/>
      <p:bldP spid="355569" grpId="3" animBg="1"/>
      <p:bldP spid="355569" grpId="4" animBg="1"/>
      <p:bldP spid="355569" grpId="5" animBg="1"/>
      <p:bldP spid="355570" grpId="0" animBg="1"/>
      <p:bldP spid="355570" grpId="1" animBg="1"/>
      <p:bldP spid="355571" grpId="0"/>
      <p:bldP spid="355571" grpId="1"/>
      <p:bldP spid="355587" grpId="0"/>
      <p:bldP spid="355587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11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89E2451-F7F2-4B7D-ACE0-DD04D00E6AD6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108547" name="Freeform 249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48" name="Group 328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8700" name="Picture 3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701" name="Freeform 3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2434" name="Picture 2" descr="garbage_c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8551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54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55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8556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8697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8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9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2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8691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2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3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4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5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6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3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64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5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8685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6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7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8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9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0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6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7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8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9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0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71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8679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0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1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2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3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4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572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8673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74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75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6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7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8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3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8574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8575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8576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8666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67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8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9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0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1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2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7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8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9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0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8581" name="Text Box 230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0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dirty="0" err="1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 dirty="0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1175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76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77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6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7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8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402669" name="Text Box 237"/>
          <p:cNvSpPr txBox="1">
            <a:spLocks noChangeArrowheads="1"/>
          </p:cNvSpPr>
          <p:nvPr/>
        </p:nvSpPr>
        <p:spPr bwMode="auto">
          <a:xfrm>
            <a:off x="3786188" y="4805363"/>
            <a:ext cx="1643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no buffer space!</a:t>
            </a:r>
          </a:p>
        </p:txBody>
      </p:sp>
      <p:sp>
        <p:nvSpPr>
          <p:cNvPr id="91182" name="Rectangle 238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idealization: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known loss</a:t>
            </a:r>
            <a:r>
              <a:rPr lang="en-US" sz="2400" dirty="0"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sender only resends if packet </a:t>
            </a:r>
            <a:r>
              <a:rPr lang="en-US" sz="2400" i="1" dirty="0">
                <a:cs typeface="+mn-cs"/>
              </a:rPr>
              <a:t>known</a:t>
            </a:r>
            <a:r>
              <a:rPr lang="en-US" sz="2400" dirty="0">
                <a:cs typeface="+mn-cs"/>
              </a:rPr>
              <a:t> to be lost</a:t>
            </a: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  <p:pic>
        <p:nvPicPr>
          <p:cNvPr id="108590" name="Picture 24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4" name="Rectangle 24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Causes &amp; costs 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08592" name="Freeform 246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3" name="Freeform 252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4" name="Freeform 255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5" name="Text Box 257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96" name="Text Box 25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8597" name="Group 259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8634" name="Freeform 26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8" name="Rectangle 26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36" name="Freeform 26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37" name="Freeform 26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1" name="Rectangle 26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39" name="Group 26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57" name="AutoShape 26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8" name="AutoShape 26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3" name="Rectangle 26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1" name="Group 26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55" name="AutoShape 27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6" name="AutoShape 27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5" name="Rectangle 27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36" name="Rectangle 27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4" name="Group 27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53" name="AutoShape 27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4" name="AutoShape 27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45" name="Freeform 27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46" name="Group 27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51" name="AutoShape 27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2" name="AutoShape 28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40" name="Rectangle 28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48" name="Freeform 28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49" name="Freeform 28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3" name="Oval 28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51" name="Freeform 28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5" name="AutoShape 28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6" name="AutoShape 28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7" name="Oval 28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8" name="Oval 28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249" name="Oval 29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50" name="Rectangle 29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8" name="Group 292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8602" name="Freeform 2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6" name="Rectangle 294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04" name="Freeform 2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5" name="Freeform 2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9" name="Rectangle 297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7" name="Group 2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25" name="AutoShape 299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6" name="AutoShape 300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1" name="Rectangle 301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9" name="Group 3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23" name="AutoShape 303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4" name="AutoShape 304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3" name="Rectangle 305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04" name="Rectangle 306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12" name="Group 3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21" name="AutoShape 3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2" name="AutoShape 30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13" name="Freeform 3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14" name="Group 3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19" name="AutoShape 312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0" name="AutoShape 313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8" name="Rectangle 314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6" name="Freeform 3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17" name="Freeform 3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1" name="Oval 317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9" name="Freeform 3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3" name="AutoShape 319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4" name="AutoShape 320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5" name="Oval 321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6" name="Oval 322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217" name="Oval 323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8" name="Rectangle 324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9" name="Group 325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8600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601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19808 0.35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66" grpId="0" animBg="1"/>
      <p:bldP spid="402666" grpId="1" animBg="1"/>
      <p:bldP spid="402666" grpId="2" animBg="1"/>
      <p:bldP spid="402666" grpId="3" animBg="1"/>
      <p:bldP spid="402666" grpId="4" animBg="1"/>
      <p:bldP spid="402667" grpId="0" animBg="1"/>
      <p:bldP spid="402668" grpId="0"/>
      <p:bldP spid="402668" grpId="1"/>
      <p:bldP spid="402669" grpId="0"/>
      <p:bldP spid="4026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A2FB1CF-BDAB-4AC9-AA14-2E735670C93C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pic>
        <p:nvPicPr>
          <p:cNvPr id="23555" name="Picture 8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2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How demultiplexing works</a:t>
            </a:r>
            <a:endParaRPr lang="en-US">
              <a:cs typeface="+mj-cs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8"/>
            <a:ext cx="4438650" cy="27908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host receives IP datagrams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each datagram has source IP address, destination IP address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each datagram carries one transport-layer segment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each segment has source, destination port number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host uses </a:t>
            </a:r>
            <a:r>
              <a:rPr lang="en-US" i="1">
                <a:solidFill>
                  <a:srgbClr val="CC0000"/>
                </a:solidFill>
                <a:cs typeface="+mn-cs"/>
              </a:rPr>
              <a:t>IP addresses &amp; port numbers</a:t>
            </a:r>
            <a:r>
              <a:rPr lang="en-US">
                <a:cs typeface="+mn-cs"/>
              </a:rPr>
              <a:t> to direct segment to appropriate socket</a:t>
            </a:r>
          </a:p>
        </p:txBody>
      </p:sp>
      <p:sp>
        <p:nvSpPr>
          <p:cNvPr id="9225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source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9226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dest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9227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0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32 bits</a:t>
            </a:r>
            <a:endParaRPr lang="en-US" sz="2400"/>
          </a:p>
        </p:txBody>
      </p:sp>
      <p:sp>
        <p:nvSpPr>
          <p:cNvPr id="923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3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application</a:t>
            </a:r>
          </a:p>
          <a:p>
            <a:pPr>
              <a:defRPr/>
            </a:pPr>
            <a:r>
              <a:rPr lang="en-US" sz="2000"/>
              <a:t>data </a:t>
            </a:r>
          </a:p>
          <a:p>
            <a:pPr>
              <a:defRPr/>
            </a:pPr>
            <a:r>
              <a:rPr lang="en-US" sz="2000"/>
              <a:t>(payload)</a:t>
            </a:r>
            <a:endParaRPr lang="en-US" sz="2400"/>
          </a:p>
        </p:txBody>
      </p:sp>
      <p:sp>
        <p:nvSpPr>
          <p:cNvPr id="9234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other header fields</a:t>
            </a:r>
            <a:endParaRPr lang="en-US" sz="2400"/>
          </a:p>
        </p:txBody>
      </p:sp>
      <p:sp>
        <p:nvSpPr>
          <p:cNvPr id="9235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TCP/UDP segment format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99F434-8E25-46D6-A6C0-F3F880A5470F}"/>
                  </a:ext>
                </a:extLst>
              </p14:cNvPr>
              <p14:cNvContentPartPr/>
              <p14:nvPr/>
            </p14:nvContentPartPr>
            <p14:xfrm>
              <a:off x="4866840" y="1410840"/>
              <a:ext cx="4152600" cy="1250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99F434-8E25-46D6-A6C0-F3F880A547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7480" y="1401480"/>
                <a:ext cx="4171320" cy="126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F8651FF-F0CF-4B4C-A85A-7AC85F53DBC2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109571" name="Freeform 270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72" name="Group 35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9740" name="Picture 35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741" name="Freeform 35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9573" name="Picture 2" descr="garbage_c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Oval 4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Line 5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Line 6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Rectangle 7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578" name="Rectangle 8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579" name="Oval 9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80" name="Group 10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9737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38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39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1" name="Line 14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Line 15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6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Line 17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5" name="Line 18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86" name="Group 59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9731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32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33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4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5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6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87" name="Text Box 67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588" name="Line 68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89" name="Group 109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9725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6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7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8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9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0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0" name="Line 117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1" name="Line 118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2" name="Line 119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3" name="Line 120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4" name="Line 121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95" name="Group 162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9719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0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1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2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3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4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596" name="Group 209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9713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14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15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6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7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8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7" name="Oval 216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9598" name="Oval 217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9599" name="Text Box 218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9600" name="Group 219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9706" name="Rectangle 22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07" name="Line 22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8" name="Line 22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9" name="Line 22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0" name="Line 22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1" name="Line 22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2" name="Line 22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01" name="Line 227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2" name="Freeform 228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3" name="Freeform 229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4" name="Oval 230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9605" name="Text Box 231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0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dirty="0" err="1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 dirty="0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2199" name="Line 232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00" name="Line 233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01" name="Line 234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3691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3692" name="Text Box 236"/>
          <p:cNvSpPr txBox="1">
            <a:spLocks noChangeArrowheads="1"/>
          </p:cNvSpPr>
          <p:nvPr/>
        </p:nvSpPr>
        <p:spPr bwMode="auto">
          <a:xfrm>
            <a:off x="3725863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sp>
        <p:nvSpPr>
          <p:cNvPr id="403693" name="Rectangle 237"/>
          <p:cNvSpPr>
            <a:spLocks noChangeArrowheads="1"/>
          </p:cNvSpPr>
          <p:nvPr/>
        </p:nvSpPr>
        <p:spPr bwMode="auto">
          <a:xfrm>
            <a:off x="2381250" y="3844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9612" name="Picture 26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6" name="Rectangle 26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Causes &amp; costs 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92207" name="Rectangle 264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Idealization: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known loss</a:t>
            </a:r>
            <a:r>
              <a:rPr lang="en-US" sz="2400" dirty="0"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sender only resends if packet </a:t>
            </a:r>
            <a:r>
              <a:rPr lang="en-US" sz="2400" i="1" dirty="0">
                <a:cs typeface="+mn-cs"/>
              </a:rPr>
              <a:t>known</a:t>
            </a:r>
            <a:r>
              <a:rPr lang="en-US" sz="2400" dirty="0">
                <a:cs typeface="+mn-cs"/>
              </a:rPr>
              <a:t> to be lost</a:t>
            </a: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3736" name="Group 280"/>
          <p:cNvGrpSpPr>
            <a:grpSpLocks/>
          </p:cNvGrpSpPr>
          <p:nvPr/>
        </p:nvGrpSpPr>
        <p:grpSpPr bwMode="auto">
          <a:xfrm>
            <a:off x="4600575" y="1244600"/>
            <a:ext cx="4306888" cy="2076450"/>
            <a:chOff x="2898" y="784"/>
            <a:chExt cx="2713" cy="1308"/>
          </a:xfrm>
        </p:grpSpPr>
        <p:sp>
          <p:nvSpPr>
            <p:cNvPr id="92283" name="Line 239"/>
            <p:cNvSpPr>
              <a:spLocks noChangeShapeType="1"/>
            </p:cNvSpPr>
            <p:nvPr/>
          </p:nvSpPr>
          <p:spPr bwMode="auto">
            <a:xfrm>
              <a:off x="3208" y="78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4" name="Line 240"/>
            <p:cNvSpPr>
              <a:spLocks noChangeShapeType="1"/>
            </p:cNvSpPr>
            <p:nvPr/>
          </p:nvSpPr>
          <p:spPr bwMode="auto">
            <a:xfrm rot="5400000">
              <a:off x="3771" y="1303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5" name="Text Box 241"/>
            <p:cNvSpPr txBox="1">
              <a:spLocks noChangeArrowheads="1"/>
            </p:cNvSpPr>
            <p:nvPr/>
          </p:nvSpPr>
          <p:spPr bwMode="auto">
            <a:xfrm>
              <a:off x="2938" y="814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92286" name="Line 242"/>
            <p:cNvSpPr>
              <a:spLocks noChangeShapeType="1"/>
            </p:cNvSpPr>
            <p:nvPr/>
          </p:nvSpPr>
          <p:spPr bwMode="auto">
            <a:xfrm rot="5400000">
              <a:off x="4054" y="72"/>
              <a:ext cx="0" cy="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7" name="Line 243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8" name="Text Box 244"/>
            <p:cNvSpPr txBox="1">
              <a:spLocks noChangeArrowheads="1"/>
            </p:cNvSpPr>
            <p:nvPr/>
          </p:nvSpPr>
          <p:spPr bwMode="auto">
            <a:xfrm>
              <a:off x="4063" y="18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109696" name="Freeform 245"/>
            <p:cNvSpPr>
              <a:spLocks/>
            </p:cNvSpPr>
            <p:nvPr/>
          </p:nvSpPr>
          <p:spPr bwMode="auto">
            <a:xfrm>
              <a:off x="3211" y="913"/>
              <a:ext cx="1636" cy="955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6" h="955">
                  <a:moveTo>
                    <a:pt x="0" y="955"/>
                  </a:moveTo>
                  <a:cubicBezTo>
                    <a:pt x="126" y="837"/>
                    <a:pt x="27" y="927"/>
                    <a:pt x="758" y="246"/>
                  </a:cubicBezTo>
                  <a:cubicBezTo>
                    <a:pt x="1095" y="0"/>
                    <a:pt x="1453" y="57"/>
                    <a:pt x="1636" y="7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97" name="Group 246"/>
            <p:cNvGrpSpPr>
              <a:grpSpLocks/>
            </p:cNvGrpSpPr>
            <p:nvPr/>
          </p:nvGrpSpPr>
          <p:grpSpPr bwMode="auto">
            <a:xfrm>
              <a:off x="3563" y="1861"/>
              <a:ext cx="269" cy="231"/>
              <a:chOff x="3655" y="1791"/>
              <a:chExt cx="269" cy="231"/>
            </a:xfrm>
          </p:grpSpPr>
          <p:sp>
            <p:nvSpPr>
              <p:cNvPr id="92297" name="Text Box 247"/>
              <p:cNvSpPr txBox="1">
                <a:spLocks noChangeArrowheads="1"/>
              </p:cNvSpPr>
              <p:nvPr/>
            </p:nvSpPr>
            <p:spPr bwMode="auto">
              <a:xfrm>
                <a:off x="3655" y="1791"/>
                <a:ext cx="2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800">
                    <a:latin typeface="Symbol" charset="0"/>
                    <a:cs typeface="Arial" charset="0"/>
                  </a:rPr>
                  <a:t>l</a:t>
                </a:r>
                <a:r>
                  <a:rPr lang="en-US" sz="1800" baseline="-25000"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92298" name="Line 248"/>
              <p:cNvSpPr>
                <a:spLocks noChangeShapeType="1"/>
              </p:cNvSpPr>
              <p:nvPr/>
            </p:nvSpPr>
            <p:spPr bwMode="auto">
              <a:xfrm flipV="1">
                <a:off x="3810" y="1846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91" name="Text Box 249"/>
            <p:cNvSpPr txBox="1">
              <a:spLocks noChangeArrowheads="1"/>
            </p:cNvSpPr>
            <p:nvPr/>
          </p:nvSpPr>
          <p:spPr bwMode="auto">
            <a:xfrm rot="-5400000">
              <a:off x="2819" y="1277"/>
              <a:ext cx="3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92292" name="Line 250"/>
            <p:cNvSpPr>
              <a:spLocks noChangeShapeType="1"/>
            </p:cNvSpPr>
            <p:nvPr/>
          </p:nvSpPr>
          <p:spPr bwMode="auto">
            <a:xfrm rot="10800000" flipH="1">
              <a:off x="3182" y="922"/>
              <a:ext cx="1019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3" name="Oval 251"/>
            <p:cNvSpPr>
              <a:spLocks noChangeArrowheads="1"/>
            </p:cNvSpPr>
            <p:nvPr/>
          </p:nvSpPr>
          <p:spPr bwMode="auto">
            <a:xfrm>
              <a:off x="4173" y="1005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4" name="Text Box 252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but asymptotic goodput is still R/2 (why?)</a:t>
              </a:r>
            </a:p>
          </p:txBody>
        </p:sp>
        <p:sp>
          <p:nvSpPr>
            <p:cNvPr id="92295" name="Line 253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6" name="Line 265"/>
            <p:cNvSpPr>
              <a:spLocks noChangeShapeType="1"/>
            </p:cNvSpPr>
            <p:nvPr/>
          </p:nvSpPr>
          <p:spPr bwMode="auto">
            <a:xfrm flipV="1">
              <a:off x="4722" y="946"/>
              <a:ext cx="121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616" name="Freeform 267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7" name="Freeform 273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8" name="Freeform 276"/>
          <p:cNvSpPr>
            <a:spLocks/>
          </p:cNvSpPr>
          <p:nvPr/>
        </p:nvSpPr>
        <p:spPr bwMode="auto">
          <a:xfrm>
            <a:off x="6948488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9" name="Text Box 278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620" name="Text Box 279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9621" name="Group 281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9658" name="Freeform 2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Rectangle 28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60" name="Freeform 2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61" name="Freeform 2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5" name="Rectangle 28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3" name="Group 2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81" name="AutoShape 28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2" name="AutoShape 28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7" name="Rectangle 29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5" name="Group 2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79" name="AutoShape 29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0" name="AutoShape 29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9" name="Rectangle 29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60" name="Rectangle 29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8" name="Group 2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77" name="AutoShape 2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8" name="AutoShape 29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69" name="Freeform 2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70" name="Group 3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75" name="AutoShape 30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6" name="AutoShape 30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64" name="Rectangle 30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2" name="Freeform 3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73" name="Freeform 3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7" name="Oval 30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5" name="Freeform 3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9" name="AutoShape 30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0" name="AutoShape 30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1" name="Oval 31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2" name="Oval 31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73" name="Oval 31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4" name="Rectangle 31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2" name="Group 314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9626" name="Freeform 3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Rectangle 31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28" name="Freeform 3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9" name="Freeform 3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3" name="Rectangle 31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1" name="Group 3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49" name="AutoShape 32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50" name="AutoShape 32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5" name="Rectangle 32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3" name="Group 3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47" name="AutoShape 32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8" name="AutoShape 32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7" name="Rectangle 32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28" name="Rectangle 32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6" name="Group 3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45" name="AutoShape 3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6" name="AutoShape 33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37" name="Freeform 3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38" name="Group 3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43" name="AutoShape 33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4" name="AutoShape 33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32" name="Rectangle 33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0" name="Freeform 3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41" name="Freeform 3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Oval 33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3" name="Freeform 3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AutoShape 34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8" name="AutoShape 34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9" name="Oval 34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0" name="Oval 34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41" name="Oval 34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2" name="Rectangle 34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3" name="Group 34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9624" name="Picture 34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25" name="Freeform 3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3333 4.44444E-6 L 0.03333 0.14583 L 0.1191 0.14583 L 0.07969 0.20625 L 0.22622 0.2062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2 0.20625 L 0.275 0.20648 " pathEditMode="relative" ptsTypes="AA">
                                      <p:cBhvr>
                                        <p:cTn id="13" dur="3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20649 L 0.34289 0.20649 L 0.40834 0.11598 L 0.49775 0.12084 L 0.49775 -0.011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3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0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691" grpId="0" animBg="1"/>
      <p:bldP spid="403691" grpId="1" animBg="1"/>
      <p:bldP spid="403691" grpId="2" animBg="1"/>
      <p:bldP spid="403691" grpId="3" animBg="1"/>
      <p:bldP spid="403692" grpId="0"/>
      <p:bldP spid="40369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31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5882DD8-DADD-4B24-85D8-A7FE05EDC160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110595" name="Freeform 273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596" name="Group 357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0769" name="Picture 35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70" name="Freeform 3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0597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0598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01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02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0603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10766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7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8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09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10760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61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62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3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4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5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0" name="Text Box 65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11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12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3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10754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5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6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7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8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9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4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5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7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8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9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10748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9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0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1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2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3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10742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3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4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5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6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7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21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0622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0623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10624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10735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36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7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8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9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0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1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25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6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7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8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0629" name="Text Box 230"/>
          <p:cNvSpPr txBox="1">
            <a:spLocks noChangeArrowheads="1"/>
          </p:cNvSpPr>
          <p:nvPr/>
        </p:nvSpPr>
        <p:spPr bwMode="auto">
          <a:xfrm>
            <a:off x="3362325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dirty="0" err="1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Arial" pitchFamily="34" charset="0"/>
              </a:rPr>
              <a:t>in</a:t>
            </a:r>
            <a:endParaRPr lang="en-US" alt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3223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224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225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4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5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6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8637" name="Text Box 237"/>
          <p:cNvSpPr txBox="1">
            <a:spLocks noChangeArrowheads="1"/>
          </p:cNvSpPr>
          <p:nvPr/>
        </p:nvSpPr>
        <p:spPr bwMode="auto">
          <a:xfrm>
            <a:off x="3724275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8640" name="Group 240"/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110730" name="Group 241"/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93326" name="Picture 24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3327" name="Rectangle 243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324" name="Text Box 244"/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sz="1200" b="1" i="1">
                  <a:solidFill>
                    <a:schemeClr val="accent2"/>
                  </a:solidFill>
                  <a:latin typeface="Comic Sans MS" charset="0"/>
                </a:rPr>
                <a:t>timeout</a:t>
              </a:r>
            </a:p>
          </p:txBody>
        </p:sp>
        <p:pic>
          <p:nvPicPr>
            <p:cNvPr id="93325" name="Picture 2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58646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47" name="Line 247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48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358649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51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358653" name="Group 253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3321" name="Text Box 254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3322" name="Line 255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56" name="Text Box 256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358657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58662" name="Group 262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3317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8" name="Oval 258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9" name="Text Box 259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 dirty="0">
                  <a:latin typeface="Arial" charset="0"/>
                </a:rPr>
                <a:t>when sending at R/2, some packets are retransmissions including duplicates that are delivered!</a:t>
              </a:r>
            </a:p>
          </p:txBody>
        </p:sp>
        <p:sp>
          <p:nvSpPr>
            <p:cNvPr id="93320" name="Line 260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61" name="Freeform 261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48" name="Freeform 264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49" name="Freeform 267"/>
          <p:cNvSpPr>
            <a:spLocks/>
          </p:cNvSpPr>
          <p:nvPr/>
        </p:nvSpPr>
        <p:spPr bwMode="auto">
          <a:xfrm>
            <a:off x="7416800" y="3676650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0" name="Freeform 270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1" name="Text Box 275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3245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packets can be lost, dropped at router due to full buffers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pic>
        <p:nvPicPr>
          <p:cNvPr id="110653" name="Picture 28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47" name="Rectangle 287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Causes &amp; costs 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grpSp>
        <p:nvGrpSpPr>
          <p:cNvPr id="110655" name="Group 288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0692" name="Freeform 2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6" name="Rectangle 29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94" name="Freeform 2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5" name="Freeform 2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9" name="Rectangle 29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7" name="Group 2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315" name="AutoShape 29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6" name="AutoShape 29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1" name="Rectangle 29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9" name="Group 2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313" name="AutoShape 29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4" name="AutoShape 30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3" name="Rectangle 30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94" name="Rectangle 30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702" name="Group 3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311" name="AutoShape 30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2" name="AutoShape 30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703" name="Freeform 3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704" name="Group 3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309" name="AutoShape 30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0" name="AutoShape 30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8" name="Rectangle 31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6" name="Freeform 3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7" name="Freeform 3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1" name="Oval 31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9" name="Freeform 3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3" name="AutoShape 31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4" name="AutoShape 31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5" name="Oval 31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6" name="Oval 31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307" name="Oval 31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8" name="Rectangle 32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6" name="Group 321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0660" name="Freeform 32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4" name="Rectangle 32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62" name="Freeform 32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3" name="Freeform 32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7" name="Rectangle 32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5" name="Group 32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83" name="AutoShape 32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4" name="AutoShape 32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59" name="Rectangle 33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7" name="Group 33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81" name="AutoShape 33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2" name="AutoShape 33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1" name="Rectangle 33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62" name="Rectangle 33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70" name="Group 33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79" name="AutoShape 33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0" name="AutoShape 33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671" name="Freeform 33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72" name="Group 34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77" name="AutoShape 34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78" name="AutoShape 34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6" name="Rectangle 34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4" name="Freeform 34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5" name="Freeform 34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9" name="Oval 34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7" name="Freeform 34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1" name="AutoShape 34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2" name="AutoShape 34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3" name="Oval 35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4" name="Oval 35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275" name="Oval 35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6" name="Rectangle 35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7" name="Group 354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10658" name="Picture 35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59" name="Freeform 3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0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542 -1.11111E-6 L 0.03785 0.14306 L 0.11719 0.14468 L 0.0842 0.20648 L 0.34271 0.20648 L 0.4099 0.1169 L 0.49635 0.11852 L 0.49635 -0.01805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4" grpId="0" animBg="1"/>
      <p:bldP spid="358634" grpId="1" animBg="1"/>
      <p:bldP spid="358634" grpId="2" animBg="1"/>
      <p:bldP spid="358634" grpId="3" animBg="1"/>
      <p:bldP spid="358634" grpId="4" animBg="1"/>
      <p:bldP spid="358634" grpId="5" animBg="1"/>
      <p:bldP spid="358634" grpId="6" animBg="1"/>
      <p:bldP spid="358635" grpId="0" animBg="1"/>
      <p:bldP spid="358635" grpId="1" animBg="1"/>
      <p:bldP spid="358636" grpId="0"/>
      <p:bldP spid="358636" grpId="1"/>
      <p:bldP spid="358637" grpId="0"/>
      <p:bldP spid="358637" grpId="1"/>
      <p:bldP spid="358648" grpId="0"/>
      <p:bldP spid="358651" grpId="0"/>
      <p:bldP spid="358656" grpId="0"/>
      <p:bldP spid="35866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654E744-F32E-46EE-B04B-CB07D843E207}" type="slidenum">
              <a:rPr lang="en-US" altLang="en-US" sz="1200"/>
              <a:pPr/>
              <a:t>92</a:t>
            </a:fld>
            <a:endParaRPr lang="en-US" altLang="en-US" sz="1200"/>
          </a:p>
        </p:txBody>
      </p:sp>
      <p:sp>
        <p:nvSpPr>
          <p:cNvPr id="94212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3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94214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5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94216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1624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4228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29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30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4231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1625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9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“costs” of congestion:</a:t>
            </a:r>
            <a:r>
              <a:rPr lang="en-US" altLang="ja-JP" sz="2800" dirty="0">
                <a:latin typeface="Gill Sans MT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Gill Sans MT" pitchFamily="34" charset="0"/>
              </a:rPr>
              <a:t>more work (retransmissions) for given “</a:t>
            </a:r>
            <a:r>
              <a:rPr lang="en-US" altLang="ja-JP" sz="2400" dirty="0">
                <a:latin typeface="Gill Sans MT" pitchFamily="34" charset="0"/>
              </a:rPr>
              <a:t>goodput”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Gill Sans MT" pitchFamily="34" charset="0"/>
              </a:rPr>
              <a:t>unneeded retransmissions: link carries multiple copies of packet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sz="2400" dirty="0">
                <a:latin typeface="Gill Sans MT" pitchFamily="34" charset="0"/>
              </a:rPr>
              <a:t>decreasing </a:t>
            </a:r>
            <a:r>
              <a:rPr lang="en-US" altLang="en-US" sz="2400" dirty="0" err="1">
                <a:latin typeface="Gill Sans MT" pitchFamily="34" charset="0"/>
              </a:rPr>
              <a:t>goodput</a:t>
            </a:r>
            <a:endParaRPr lang="en-US" altLang="en-US" sz="24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400" dirty="0">
              <a:latin typeface="Gill Sans MT" pitchFamily="34" charset="0"/>
            </a:endParaRPr>
          </a:p>
        </p:txBody>
      </p:sp>
      <p:sp>
        <p:nvSpPr>
          <p:cNvPr id="94220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21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111629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4226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4227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11630" name="Picture 27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Causes &amp; costs 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24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packets can be lost, dropped at router due to full buffers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52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7001DE4-7B6C-4AF0-B353-59FA36684D2A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112643" name="Freeform 354"/>
          <p:cNvSpPr>
            <a:spLocks/>
          </p:cNvSpPr>
          <p:nvPr/>
        </p:nvSpPr>
        <p:spPr bwMode="auto">
          <a:xfrm flipH="1">
            <a:off x="2568575" y="31369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" name="Freeform 350"/>
          <p:cNvSpPr>
            <a:spLocks/>
          </p:cNvSpPr>
          <p:nvPr/>
        </p:nvSpPr>
        <p:spPr bwMode="auto">
          <a:xfrm flipH="1">
            <a:off x="552450" y="51181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Freeform 347"/>
          <p:cNvSpPr>
            <a:spLocks/>
          </p:cNvSpPr>
          <p:nvPr/>
        </p:nvSpPr>
        <p:spPr bwMode="auto">
          <a:xfrm>
            <a:off x="6810375" y="5316538"/>
            <a:ext cx="236538" cy="1014412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" name="Freeform 344"/>
          <p:cNvSpPr>
            <a:spLocks/>
          </p:cNvSpPr>
          <p:nvPr/>
        </p:nvSpPr>
        <p:spPr bwMode="auto">
          <a:xfrm>
            <a:off x="7243763" y="3302000"/>
            <a:ext cx="236537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four senders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 err="1">
                <a:cs typeface="+mn-cs"/>
              </a:rPr>
              <a:t>multihop</a:t>
            </a:r>
            <a:r>
              <a:rPr lang="en-US" sz="2400" dirty="0">
                <a:cs typeface="+mn-cs"/>
              </a:rPr>
              <a:t> paths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timeout/retransmit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  <p:sp>
        <p:nvSpPr>
          <p:cNvPr id="95241" name="Rectangle 7"/>
          <p:cNvSpPr>
            <a:spLocks noChangeArrowheads="1"/>
          </p:cNvSpPr>
          <p:nvPr/>
        </p:nvSpPr>
        <p:spPr bwMode="auto">
          <a:xfrm>
            <a:off x="4251325" y="1106488"/>
            <a:ext cx="4373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u="sng" dirty="0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altLang="en-US" sz="2400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altLang="en-US" sz="2400" dirty="0">
                <a:latin typeface="Gill Sans MT" pitchFamily="34" charset="0"/>
              </a:rPr>
              <a:t>what happens as </a:t>
            </a:r>
            <a:r>
              <a:rPr lang="en-US" altLang="en-US" sz="2400" dirty="0" err="1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err="1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en-US" altLang="en-US" sz="2400" dirty="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altLang="en-US" sz="2400" dirty="0">
                <a:latin typeface="Gill Sans MT" pitchFamily="34" charset="0"/>
              </a:rPr>
              <a:t>and </a:t>
            </a:r>
            <a:r>
              <a:rPr lang="en-US" altLang="en-US" sz="2400" dirty="0" err="1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err="1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en-US" altLang="ja-JP" sz="2400" dirty="0">
                <a:latin typeface="Gill Sans MT" pitchFamily="34" charset="0"/>
              </a:rPr>
              <a:t> increase</a:t>
            </a:r>
            <a:r>
              <a:rPr lang="en-US" altLang="ja-JP" sz="2400" dirty="0">
                <a:solidFill>
                  <a:srgbClr val="FF0000"/>
                </a:solidFill>
                <a:latin typeface="Gill Sans MT" pitchFamily="34" charset="0"/>
              </a:rPr>
              <a:t>?</a:t>
            </a:r>
            <a:endParaRPr lang="en-US" altLang="en-US" sz="24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12649" name="Text Box 14"/>
          <p:cNvSpPr txBox="1">
            <a:spLocks noChangeArrowheads="1"/>
          </p:cNvSpPr>
          <p:nvPr/>
        </p:nvSpPr>
        <p:spPr bwMode="auto">
          <a:xfrm>
            <a:off x="4171950" y="3822700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650" name="Line 15"/>
          <p:cNvSpPr>
            <a:spLocks noChangeShapeType="1"/>
          </p:cNvSpPr>
          <p:nvPr/>
        </p:nvSpPr>
        <p:spPr bwMode="auto">
          <a:xfrm flipH="1">
            <a:off x="2859088" y="420370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Line 16"/>
          <p:cNvSpPr>
            <a:spLocks noChangeShapeType="1"/>
          </p:cNvSpPr>
          <p:nvPr/>
        </p:nvSpPr>
        <p:spPr bwMode="auto">
          <a:xfrm flipH="1">
            <a:off x="3344863" y="420370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52" name="Group 58"/>
          <p:cNvGrpSpPr>
            <a:grpSpLocks/>
          </p:cNvGrpSpPr>
          <p:nvPr/>
        </p:nvGrpSpPr>
        <p:grpSpPr bwMode="auto">
          <a:xfrm>
            <a:off x="2798763" y="3184525"/>
            <a:ext cx="650875" cy="904875"/>
            <a:chOff x="12762" y="10336"/>
            <a:chExt cx="1027" cy="1700"/>
          </a:xfrm>
        </p:grpSpPr>
        <p:sp>
          <p:nvSpPr>
            <p:cNvPr id="112973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4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5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6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7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8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3" name="Text Box 65"/>
          <p:cNvSpPr txBox="1">
            <a:spLocks noChangeArrowheads="1"/>
          </p:cNvSpPr>
          <p:nvPr/>
        </p:nvSpPr>
        <p:spPr bwMode="auto">
          <a:xfrm>
            <a:off x="2700338" y="2870200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A</a:t>
            </a:r>
          </a:p>
        </p:txBody>
      </p:sp>
      <p:sp>
        <p:nvSpPr>
          <p:cNvPr id="112654" name="Line 67"/>
          <p:cNvSpPr>
            <a:spLocks noChangeShapeType="1"/>
          </p:cNvSpPr>
          <p:nvPr/>
        </p:nvSpPr>
        <p:spPr bwMode="auto">
          <a:xfrm flipH="1">
            <a:off x="1504950" y="6184900"/>
            <a:ext cx="1458913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55" name="Group 109"/>
          <p:cNvGrpSpPr>
            <a:grpSpLocks/>
          </p:cNvGrpSpPr>
          <p:nvPr/>
        </p:nvGrpSpPr>
        <p:grpSpPr bwMode="auto">
          <a:xfrm>
            <a:off x="788988" y="5156200"/>
            <a:ext cx="650875" cy="904875"/>
            <a:chOff x="12762" y="10336"/>
            <a:chExt cx="1027" cy="1700"/>
          </a:xfrm>
        </p:grpSpPr>
        <p:sp>
          <p:nvSpPr>
            <p:cNvPr id="112967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8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9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0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1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2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6" name="Line 117"/>
          <p:cNvSpPr>
            <a:spLocks noChangeShapeType="1"/>
          </p:cNvSpPr>
          <p:nvPr/>
        </p:nvSpPr>
        <p:spPr bwMode="auto">
          <a:xfrm flipH="1">
            <a:off x="3344863" y="463232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Line 118"/>
          <p:cNvSpPr>
            <a:spLocks noChangeShapeType="1"/>
          </p:cNvSpPr>
          <p:nvPr/>
        </p:nvSpPr>
        <p:spPr bwMode="auto">
          <a:xfrm flipH="1" flipV="1">
            <a:off x="5126038" y="4651375"/>
            <a:ext cx="7794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8" name="Line 119"/>
          <p:cNvSpPr>
            <a:spLocks noChangeShapeType="1"/>
          </p:cNvSpPr>
          <p:nvPr/>
        </p:nvSpPr>
        <p:spPr bwMode="auto">
          <a:xfrm flipH="1">
            <a:off x="5068888" y="4222750"/>
            <a:ext cx="129698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Line 120"/>
          <p:cNvSpPr>
            <a:spLocks noChangeShapeType="1"/>
          </p:cNvSpPr>
          <p:nvPr/>
        </p:nvSpPr>
        <p:spPr bwMode="auto">
          <a:xfrm flipH="1">
            <a:off x="6324600" y="4241800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Freeform 123"/>
          <p:cNvSpPr>
            <a:spLocks/>
          </p:cNvSpPr>
          <p:nvPr/>
        </p:nvSpPr>
        <p:spPr bwMode="auto">
          <a:xfrm>
            <a:off x="6750050" y="3659188"/>
            <a:ext cx="315913" cy="360362"/>
          </a:xfrm>
          <a:custGeom>
            <a:avLst/>
            <a:gdLst>
              <a:gd name="T0" fmla="*/ 2147483647 w 650"/>
              <a:gd name="T1" fmla="*/ 2147483647 h 735"/>
              <a:gd name="T2" fmla="*/ 2147483647 w 650"/>
              <a:gd name="T3" fmla="*/ 2147483647 h 735"/>
              <a:gd name="T4" fmla="*/ 2147483647 w 650"/>
              <a:gd name="T5" fmla="*/ 2147483647 h 735"/>
              <a:gd name="T6" fmla="*/ 2147483647 w 650"/>
              <a:gd name="T7" fmla="*/ 2147483647 h 735"/>
              <a:gd name="T8" fmla="*/ 2147483647 w 650"/>
              <a:gd name="T9" fmla="*/ 2147483647 h 735"/>
              <a:gd name="T10" fmla="*/ 2147483647 w 650"/>
              <a:gd name="T11" fmla="*/ 2147483647 h 735"/>
              <a:gd name="T12" fmla="*/ 2147483647 w 650"/>
              <a:gd name="T13" fmla="*/ 2147483647 h 735"/>
              <a:gd name="T14" fmla="*/ 2147483647 w 650"/>
              <a:gd name="T15" fmla="*/ 2147483647 h 735"/>
              <a:gd name="T16" fmla="*/ 2147483647 w 650"/>
              <a:gd name="T17" fmla="*/ 2147483647 h 735"/>
              <a:gd name="T18" fmla="*/ 2147483647 w 650"/>
              <a:gd name="T19" fmla="*/ 0 h 735"/>
              <a:gd name="T20" fmla="*/ 2147483647 w 650"/>
              <a:gd name="T21" fmla="*/ 2147483647 h 735"/>
              <a:gd name="T22" fmla="*/ 2147483647 w 650"/>
              <a:gd name="T23" fmla="*/ 2147483647 h 735"/>
              <a:gd name="T24" fmla="*/ 2147483647 w 650"/>
              <a:gd name="T25" fmla="*/ 2147483647 h 735"/>
              <a:gd name="T26" fmla="*/ 2147483647 w 650"/>
              <a:gd name="T27" fmla="*/ 2147483647 h 735"/>
              <a:gd name="T28" fmla="*/ 2147483647 w 650"/>
              <a:gd name="T29" fmla="*/ 2147483647 h 735"/>
              <a:gd name="T30" fmla="*/ 2147483647 w 650"/>
              <a:gd name="T31" fmla="*/ 2147483647 h 735"/>
              <a:gd name="T32" fmla="*/ 2147483647 w 650"/>
              <a:gd name="T33" fmla="*/ 2147483647 h 735"/>
              <a:gd name="T34" fmla="*/ 2147483647 w 650"/>
              <a:gd name="T35" fmla="*/ 2147483647 h 735"/>
              <a:gd name="T36" fmla="*/ 2147483647 w 650"/>
              <a:gd name="T37" fmla="*/ 2147483647 h 735"/>
              <a:gd name="T38" fmla="*/ 2147483647 w 650"/>
              <a:gd name="T39" fmla="*/ 2147483647 h 735"/>
              <a:gd name="T40" fmla="*/ 2147483647 w 650"/>
              <a:gd name="T41" fmla="*/ 2147483647 h 735"/>
              <a:gd name="T42" fmla="*/ 0 w 650"/>
              <a:gd name="T43" fmla="*/ 2147483647 h 735"/>
              <a:gd name="T44" fmla="*/ 2147483647 w 650"/>
              <a:gd name="T45" fmla="*/ 2147483647 h 735"/>
              <a:gd name="T46" fmla="*/ 2147483647 w 650"/>
              <a:gd name="T47" fmla="*/ 2147483647 h 735"/>
              <a:gd name="T48" fmla="*/ 2147483647 w 650"/>
              <a:gd name="T49" fmla="*/ 2147483647 h 735"/>
              <a:gd name="T50" fmla="*/ 2147483647 w 650"/>
              <a:gd name="T51" fmla="*/ 2147483647 h 735"/>
              <a:gd name="T52" fmla="*/ 2147483647 w 650"/>
              <a:gd name="T53" fmla="*/ 2147483647 h 735"/>
              <a:gd name="T54" fmla="*/ 2147483647 w 650"/>
              <a:gd name="T55" fmla="*/ 2147483647 h 735"/>
              <a:gd name="T56" fmla="*/ 2147483647 w 650"/>
              <a:gd name="T57" fmla="*/ 2147483647 h 735"/>
              <a:gd name="T58" fmla="*/ 2147483647 w 650"/>
              <a:gd name="T59" fmla="*/ 2147483647 h 735"/>
              <a:gd name="T60" fmla="*/ 2147483647 w 650"/>
              <a:gd name="T61" fmla="*/ 2147483647 h 735"/>
              <a:gd name="T62" fmla="*/ 2147483647 w 650"/>
              <a:gd name="T63" fmla="*/ 2147483647 h 735"/>
              <a:gd name="T64" fmla="*/ 2147483647 w 650"/>
              <a:gd name="T65" fmla="*/ 2147483647 h 735"/>
              <a:gd name="T66" fmla="*/ 2147483647 w 650"/>
              <a:gd name="T67" fmla="*/ 2147483647 h 735"/>
              <a:gd name="T68" fmla="*/ 2147483647 w 650"/>
              <a:gd name="T69" fmla="*/ 2147483647 h 735"/>
              <a:gd name="T70" fmla="*/ 2147483647 w 650"/>
              <a:gd name="T71" fmla="*/ 2147483647 h 735"/>
              <a:gd name="T72" fmla="*/ 2147483647 w 650"/>
              <a:gd name="T73" fmla="*/ 2147483647 h 735"/>
              <a:gd name="T74" fmla="*/ 2147483647 w 650"/>
              <a:gd name="T75" fmla="*/ 2147483647 h 735"/>
              <a:gd name="T76" fmla="*/ 2147483647 w 650"/>
              <a:gd name="T77" fmla="*/ 2147483647 h 735"/>
              <a:gd name="T78" fmla="*/ 2147483647 w 650"/>
              <a:gd name="T79" fmla="*/ 2147483647 h 735"/>
              <a:gd name="T80" fmla="*/ 2147483647 w 650"/>
              <a:gd name="T81" fmla="*/ 2147483647 h 735"/>
              <a:gd name="T82" fmla="*/ 2147483647 w 650"/>
              <a:gd name="T83" fmla="*/ 2147483647 h 735"/>
              <a:gd name="T84" fmla="*/ 2147483647 w 650"/>
              <a:gd name="T85" fmla="*/ 2147483647 h 735"/>
              <a:gd name="T86" fmla="*/ 2147483647 w 650"/>
              <a:gd name="T87" fmla="*/ 2147483647 h 735"/>
              <a:gd name="T88" fmla="*/ 2147483647 w 650"/>
              <a:gd name="T89" fmla="*/ 2147483647 h 735"/>
              <a:gd name="T90" fmla="*/ 2147483647 w 650"/>
              <a:gd name="T91" fmla="*/ 2147483647 h 735"/>
              <a:gd name="T92" fmla="*/ 2147483647 w 650"/>
              <a:gd name="T93" fmla="*/ 2147483647 h 735"/>
              <a:gd name="T94" fmla="*/ 2147483647 w 650"/>
              <a:gd name="T95" fmla="*/ 2147483647 h 735"/>
              <a:gd name="T96" fmla="*/ 2147483647 w 650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0" h="735">
                <a:moveTo>
                  <a:pt x="645" y="27"/>
                </a:moveTo>
                <a:lnTo>
                  <a:pt x="642" y="26"/>
                </a:lnTo>
                <a:lnTo>
                  <a:pt x="631" y="23"/>
                </a:lnTo>
                <a:lnTo>
                  <a:pt x="615" y="19"/>
                </a:lnTo>
                <a:lnTo>
                  <a:pt x="592" y="15"/>
                </a:lnTo>
                <a:lnTo>
                  <a:pt x="565" y="10"/>
                </a:lnTo>
                <a:lnTo>
                  <a:pt x="533" y="6"/>
                </a:lnTo>
                <a:lnTo>
                  <a:pt x="496" y="3"/>
                </a:lnTo>
                <a:lnTo>
                  <a:pt x="456" y="1"/>
                </a:lnTo>
                <a:lnTo>
                  <a:pt x="411" y="0"/>
                </a:lnTo>
                <a:lnTo>
                  <a:pt x="364" y="2"/>
                </a:lnTo>
                <a:lnTo>
                  <a:pt x="315" y="6"/>
                </a:lnTo>
                <a:lnTo>
                  <a:pt x="262" y="15"/>
                </a:lnTo>
                <a:lnTo>
                  <a:pt x="209" y="26"/>
                </a:lnTo>
                <a:lnTo>
                  <a:pt x="154" y="42"/>
                </a:lnTo>
                <a:lnTo>
                  <a:pt x="98" y="61"/>
                </a:lnTo>
                <a:lnTo>
                  <a:pt x="42" y="87"/>
                </a:lnTo>
                <a:lnTo>
                  <a:pt x="38" y="101"/>
                </a:lnTo>
                <a:lnTo>
                  <a:pt x="28" y="141"/>
                </a:lnTo>
                <a:lnTo>
                  <a:pt x="17" y="203"/>
                </a:lnTo>
                <a:lnTo>
                  <a:pt x="6" y="283"/>
                </a:lnTo>
                <a:lnTo>
                  <a:pt x="0" y="378"/>
                </a:lnTo>
                <a:lnTo>
                  <a:pt x="5" y="484"/>
                </a:lnTo>
                <a:lnTo>
                  <a:pt x="21" y="599"/>
                </a:lnTo>
                <a:lnTo>
                  <a:pt x="54" y="716"/>
                </a:lnTo>
                <a:lnTo>
                  <a:pt x="58" y="716"/>
                </a:lnTo>
                <a:lnTo>
                  <a:pt x="66" y="715"/>
                </a:lnTo>
                <a:lnTo>
                  <a:pt x="80" y="713"/>
                </a:lnTo>
                <a:lnTo>
                  <a:pt x="99" y="712"/>
                </a:lnTo>
                <a:lnTo>
                  <a:pt x="124" y="710"/>
                </a:lnTo>
                <a:lnTo>
                  <a:pt x="153" y="708"/>
                </a:lnTo>
                <a:lnTo>
                  <a:pt x="188" y="707"/>
                </a:lnTo>
                <a:lnTo>
                  <a:pt x="225" y="706"/>
                </a:lnTo>
                <a:lnTo>
                  <a:pt x="267" y="705"/>
                </a:lnTo>
                <a:lnTo>
                  <a:pt x="313" y="706"/>
                </a:lnTo>
                <a:lnTo>
                  <a:pt x="362" y="707"/>
                </a:lnTo>
                <a:lnTo>
                  <a:pt x="415" y="709"/>
                </a:lnTo>
                <a:lnTo>
                  <a:pt x="470" y="713"/>
                </a:lnTo>
                <a:lnTo>
                  <a:pt x="528" y="719"/>
                </a:lnTo>
                <a:lnTo>
                  <a:pt x="588" y="726"/>
                </a:lnTo>
                <a:lnTo>
                  <a:pt x="650" y="735"/>
                </a:lnTo>
                <a:lnTo>
                  <a:pt x="647" y="713"/>
                </a:lnTo>
                <a:lnTo>
                  <a:pt x="641" y="655"/>
                </a:lnTo>
                <a:lnTo>
                  <a:pt x="631" y="568"/>
                </a:lnTo>
                <a:lnTo>
                  <a:pt x="623" y="462"/>
                </a:lnTo>
                <a:lnTo>
                  <a:pt x="618" y="345"/>
                </a:lnTo>
                <a:lnTo>
                  <a:pt x="618" y="229"/>
                </a:lnTo>
                <a:lnTo>
                  <a:pt x="627" y="119"/>
                </a:lnTo>
                <a:lnTo>
                  <a:pt x="645" y="2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1" name="Freeform 124"/>
          <p:cNvSpPr>
            <a:spLocks/>
          </p:cNvSpPr>
          <p:nvPr/>
        </p:nvSpPr>
        <p:spPr bwMode="auto">
          <a:xfrm>
            <a:off x="6784975" y="3757613"/>
            <a:ext cx="519113" cy="357187"/>
          </a:xfrm>
          <a:custGeom>
            <a:avLst/>
            <a:gdLst>
              <a:gd name="T0" fmla="*/ 2147483647 w 1071"/>
              <a:gd name="T1" fmla="*/ 2147483647 h 731"/>
              <a:gd name="T2" fmla="*/ 0 w 1071"/>
              <a:gd name="T3" fmla="*/ 2147483647 h 731"/>
              <a:gd name="T4" fmla="*/ 2147483647 w 1071"/>
              <a:gd name="T5" fmla="*/ 2147483647 h 731"/>
              <a:gd name="T6" fmla="*/ 2147483647 w 1071"/>
              <a:gd name="T7" fmla="*/ 2147483647 h 731"/>
              <a:gd name="T8" fmla="*/ 2147483647 w 1071"/>
              <a:gd name="T9" fmla="*/ 2147483647 h 731"/>
              <a:gd name="T10" fmla="*/ 2147483647 w 1071"/>
              <a:gd name="T11" fmla="*/ 2147483647 h 731"/>
              <a:gd name="T12" fmla="*/ 2147483647 w 1071"/>
              <a:gd name="T13" fmla="*/ 2147483647 h 731"/>
              <a:gd name="T14" fmla="*/ 2147483647 w 1071"/>
              <a:gd name="T15" fmla="*/ 2147483647 h 731"/>
              <a:gd name="T16" fmla="*/ 2147483647 w 1071"/>
              <a:gd name="T17" fmla="*/ 2147483647 h 731"/>
              <a:gd name="T18" fmla="*/ 2147483647 w 1071"/>
              <a:gd name="T19" fmla="*/ 2147483647 h 731"/>
              <a:gd name="T20" fmla="*/ 2147483647 w 1071"/>
              <a:gd name="T21" fmla="*/ 2147483647 h 731"/>
              <a:gd name="T22" fmla="*/ 2147483647 w 1071"/>
              <a:gd name="T23" fmla="*/ 2147483647 h 731"/>
              <a:gd name="T24" fmla="*/ 2147483647 w 1071"/>
              <a:gd name="T25" fmla="*/ 2147483647 h 731"/>
              <a:gd name="T26" fmla="*/ 2147483647 w 1071"/>
              <a:gd name="T27" fmla="*/ 2147483647 h 731"/>
              <a:gd name="T28" fmla="*/ 2147483647 w 1071"/>
              <a:gd name="T29" fmla="*/ 2147483647 h 731"/>
              <a:gd name="T30" fmla="*/ 2147483647 w 1071"/>
              <a:gd name="T31" fmla="*/ 2147483647 h 731"/>
              <a:gd name="T32" fmla="*/ 2147483647 w 1071"/>
              <a:gd name="T33" fmla="*/ 2147483647 h 731"/>
              <a:gd name="T34" fmla="*/ 2147483647 w 1071"/>
              <a:gd name="T35" fmla="*/ 2147483647 h 731"/>
              <a:gd name="T36" fmla="*/ 2147483647 w 1071"/>
              <a:gd name="T37" fmla="*/ 2147483647 h 731"/>
              <a:gd name="T38" fmla="*/ 2147483647 w 1071"/>
              <a:gd name="T39" fmla="*/ 2147483647 h 731"/>
              <a:gd name="T40" fmla="*/ 2147483647 w 1071"/>
              <a:gd name="T41" fmla="*/ 2147483647 h 731"/>
              <a:gd name="T42" fmla="*/ 2147483647 w 1071"/>
              <a:gd name="T43" fmla="*/ 2147483647 h 731"/>
              <a:gd name="T44" fmla="*/ 2147483647 w 1071"/>
              <a:gd name="T45" fmla="*/ 2147483647 h 731"/>
              <a:gd name="T46" fmla="*/ 2147483647 w 1071"/>
              <a:gd name="T47" fmla="*/ 2147483647 h 731"/>
              <a:gd name="T48" fmla="*/ 2147483647 w 1071"/>
              <a:gd name="T49" fmla="*/ 2147483647 h 731"/>
              <a:gd name="T50" fmla="*/ 2147483647 w 1071"/>
              <a:gd name="T51" fmla="*/ 2147483647 h 731"/>
              <a:gd name="T52" fmla="*/ 2147483647 w 1071"/>
              <a:gd name="T53" fmla="*/ 0 h 731"/>
              <a:gd name="T54" fmla="*/ 2147483647 w 1071"/>
              <a:gd name="T55" fmla="*/ 2147483647 h 731"/>
              <a:gd name="T56" fmla="*/ 2147483647 w 1071"/>
              <a:gd name="T57" fmla="*/ 2147483647 h 731"/>
              <a:gd name="T58" fmla="*/ 2147483647 w 1071"/>
              <a:gd name="T59" fmla="*/ 2147483647 h 731"/>
              <a:gd name="T60" fmla="*/ 2147483647 w 1071"/>
              <a:gd name="T61" fmla="*/ 2147483647 h 731"/>
              <a:gd name="T62" fmla="*/ 2147483647 w 1071"/>
              <a:gd name="T63" fmla="*/ 2147483647 h 731"/>
              <a:gd name="T64" fmla="*/ 2147483647 w 1071"/>
              <a:gd name="T65" fmla="*/ 2147483647 h 731"/>
              <a:gd name="T66" fmla="*/ 2147483647 w 1071"/>
              <a:gd name="T67" fmla="*/ 2147483647 h 731"/>
              <a:gd name="T68" fmla="*/ 2147483647 w 1071"/>
              <a:gd name="T69" fmla="*/ 2147483647 h 731"/>
              <a:gd name="T70" fmla="*/ 2147483647 w 1071"/>
              <a:gd name="T71" fmla="*/ 2147483647 h 731"/>
              <a:gd name="T72" fmla="*/ 2147483647 w 1071"/>
              <a:gd name="T73" fmla="*/ 2147483647 h 731"/>
              <a:gd name="T74" fmla="*/ 2147483647 w 1071"/>
              <a:gd name="T75" fmla="*/ 2147483647 h 731"/>
              <a:gd name="T76" fmla="*/ 2147483647 w 1071"/>
              <a:gd name="T77" fmla="*/ 2147483647 h 731"/>
              <a:gd name="T78" fmla="*/ 2147483647 w 1071"/>
              <a:gd name="T79" fmla="*/ 2147483647 h 731"/>
              <a:gd name="T80" fmla="*/ 2147483647 w 1071"/>
              <a:gd name="T81" fmla="*/ 2147483647 h 731"/>
              <a:gd name="T82" fmla="*/ 2147483647 w 1071"/>
              <a:gd name="T83" fmla="*/ 2147483647 h 731"/>
              <a:gd name="T84" fmla="*/ 2147483647 w 1071"/>
              <a:gd name="T85" fmla="*/ 2147483647 h 731"/>
              <a:gd name="T86" fmla="*/ 2147483647 w 1071"/>
              <a:gd name="T87" fmla="*/ 2147483647 h 731"/>
              <a:gd name="T88" fmla="*/ 2147483647 w 1071"/>
              <a:gd name="T89" fmla="*/ 2147483647 h 731"/>
              <a:gd name="T90" fmla="*/ 2147483647 w 1071"/>
              <a:gd name="T91" fmla="*/ 2147483647 h 731"/>
              <a:gd name="T92" fmla="*/ 2147483647 w 1071"/>
              <a:gd name="T93" fmla="*/ 2147483647 h 731"/>
              <a:gd name="T94" fmla="*/ 2147483647 w 1071"/>
              <a:gd name="T95" fmla="*/ 2147483647 h 731"/>
              <a:gd name="T96" fmla="*/ 2147483647 w 1071"/>
              <a:gd name="T97" fmla="*/ 2147483647 h 731"/>
              <a:gd name="T98" fmla="*/ 2147483647 w 1071"/>
              <a:gd name="T99" fmla="*/ 2147483647 h 731"/>
              <a:gd name="T100" fmla="*/ 2147483647 w 1071"/>
              <a:gd name="T101" fmla="*/ 2147483647 h 731"/>
              <a:gd name="T102" fmla="*/ 2147483647 w 1071"/>
              <a:gd name="T103" fmla="*/ 2147483647 h 731"/>
              <a:gd name="T104" fmla="*/ 2147483647 w 1071"/>
              <a:gd name="T105" fmla="*/ 2147483647 h 731"/>
              <a:gd name="T106" fmla="*/ 2147483647 w 1071"/>
              <a:gd name="T107" fmla="*/ 2147483647 h 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71" h="731">
                <a:moveTo>
                  <a:pt x="6" y="552"/>
                </a:moveTo>
                <a:lnTo>
                  <a:pt x="0" y="642"/>
                </a:lnTo>
                <a:lnTo>
                  <a:pt x="698" y="731"/>
                </a:lnTo>
                <a:lnTo>
                  <a:pt x="703" y="729"/>
                </a:lnTo>
                <a:lnTo>
                  <a:pt x="717" y="722"/>
                </a:lnTo>
                <a:lnTo>
                  <a:pt x="740" y="710"/>
                </a:lnTo>
                <a:lnTo>
                  <a:pt x="768" y="694"/>
                </a:lnTo>
                <a:lnTo>
                  <a:pt x="801" y="672"/>
                </a:lnTo>
                <a:lnTo>
                  <a:pt x="838" y="645"/>
                </a:lnTo>
                <a:lnTo>
                  <a:pt x="876" y="614"/>
                </a:lnTo>
                <a:lnTo>
                  <a:pt x="915" y="577"/>
                </a:lnTo>
                <a:lnTo>
                  <a:pt x="953" y="536"/>
                </a:lnTo>
                <a:lnTo>
                  <a:pt x="988" y="491"/>
                </a:lnTo>
                <a:lnTo>
                  <a:pt x="1018" y="439"/>
                </a:lnTo>
                <a:lnTo>
                  <a:pt x="1043" y="383"/>
                </a:lnTo>
                <a:lnTo>
                  <a:pt x="1061" y="322"/>
                </a:lnTo>
                <a:lnTo>
                  <a:pt x="1071" y="255"/>
                </a:lnTo>
                <a:lnTo>
                  <a:pt x="1070" y="185"/>
                </a:lnTo>
                <a:lnTo>
                  <a:pt x="1057" y="108"/>
                </a:lnTo>
                <a:lnTo>
                  <a:pt x="1055" y="104"/>
                </a:lnTo>
                <a:lnTo>
                  <a:pt x="1049" y="92"/>
                </a:lnTo>
                <a:lnTo>
                  <a:pt x="1037" y="76"/>
                </a:lnTo>
                <a:lnTo>
                  <a:pt x="1022" y="57"/>
                </a:lnTo>
                <a:lnTo>
                  <a:pt x="1002" y="37"/>
                </a:lnTo>
                <a:lnTo>
                  <a:pt x="979" y="20"/>
                </a:lnTo>
                <a:lnTo>
                  <a:pt x="951" y="7"/>
                </a:lnTo>
                <a:lnTo>
                  <a:pt x="919" y="0"/>
                </a:lnTo>
                <a:lnTo>
                  <a:pt x="924" y="12"/>
                </a:lnTo>
                <a:lnTo>
                  <a:pt x="934" y="44"/>
                </a:lnTo>
                <a:lnTo>
                  <a:pt x="947" y="94"/>
                </a:lnTo>
                <a:lnTo>
                  <a:pt x="958" y="159"/>
                </a:lnTo>
                <a:lnTo>
                  <a:pt x="961" y="238"/>
                </a:lnTo>
                <a:lnTo>
                  <a:pt x="953" y="324"/>
                </a:lnTo>
                <a:lnTo>
                  <a:pt x="928" y="418"/>
                </a:lnTo>
                <a:lnTo>
                  <a:pt x="884" y="516"/>
                </a:lnTo>
                <a:lnTo>
                  <a:pt x="883" y="518"/>
                </a:lnTo>
                <a:lnTo>
                  <a:pt x="879" y="521"/>
                </a:lnTo>
                <a:lnTo>
                  <a:pt x="872" y="526"/>
                </a:lnTo>
                <a:lnTo>
                  <a:pt x="862" y="534"/>
                </a:lnTo>
                <a:lnTo>
                  <a:pt x="851" y="541"/>
                </a:lnTo>
                <a:lnTo>
                  <a:pt x="837" y="550"/>
                </a:lnTo>
                <a:lnTo>
                  <a:pt x="819" y="559"/>
                </a:lnTo>
                <a:lnTo>
                  <a:pt x="800" y="567"/>
                </a:lnTo>
                <a:lnTo>
                  <a:pt x="778" y="575"/>
                </a:lnTo>
                <a:lnTo>
                  <a:pt x="754" y="582"/>
                </a:lnTo>
                <a:lnTo>
                  <a:pt x="727" y="588"/>
                </a:lnTo>
                <a:lnTo>
                  <a:pt x="697" y="592"/>
                </a:lnTo>
                <a:lnTo>
                  <a:pt x="666" y="593"/>
                </a:lnTo>
                <a:lnTo>
                  <a:pt x="631" y="592"/>
                </a:lnTo>
                <a:lnTo>
                  <a:pt x="593" y="589"/>
                </a:lnTo>
                <a:lnTo>
                  <a:pt x="555" y="581"/>
                </a:lnTo>
                <a:lnTo>
                  <a:pt x="555" y="677"/>
                </a:lnTo>
                <a:lnTo>
                  <a:pt x="24" y="623"/>
                </a:lnTo>
                <a:lnTo>
                  <a:pt x="6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2" name="Freeform 125"/>
          <p:cNvSpPr>
            <a:spLocks/>
          </p:cNvSpPr>
          <p:nvPr/>
        </p:nvSpPr>
        <p:spPr bwMode="auto">
          <a:xfrm>
            <a:off x="6718300" y="4110038"/>
            <a:ext cx="382588" cy="123825"/>
          </a:xfrm>
          <a:custGeom>
            <a:avLst/>
            <a:gdLst>
              <a:gd name="T0" fmla="*/ 2147483647 w 787"/>
              <a:gd name="T1" fmla="*/ 2147483647 h 253"/>
              <a:gd name="T2" fmla="*/ 2147483647 w 787"/>
              <a:gd name="T3" fmla="*/ 0 h 253"/>
              <a:gd name="T4" fmla="*/ 0 w 787"/>
              <a:gd name="T5" fmla="*/ 2147483647 h 253"/>
              <a:gd name="T6" fmla="*/ 2147483647 w 787"/>
              <a:gd name="T7" fmla="*/ 2147483647 h 253"/>
              <a:gd name="T8" fmla="*/ 2147483647 w 787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7" h="253">
                <a:moveTo>
                  <a:pt x="787" y="91"/>
                </a:moveTo>
                <a:lnTo>
                  <a:pt x="12" y="0"/>
                </a:lnTo>
                <a:lnTo>
                  <a:pt x="0" y="91"/>
                </a:lnTo>
                <a:lnTo>
                  <a:pt x="764" y="253"/>
                </a:lnTo>
                <a:lnTo>
                  <a:pt x="787" y="9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3" name="Freeform 126"/>
          <p:cNvSpPr>
            <a:spLocks/>
          </p:cNvSpPr>
          <p:nvPr/>
        </p:nvSpPr>
        <p:spPr bwMode="auto">
          <a:xfrm>
            <a:off x="6908800" y="4149725"/>
            <a:ext cx="163513" cy="55563"/>
          </a:xfrm>
          <a:custGeom>
            <a:avLst/>
            <a:gdLst>
              <a:gd name="T0" fmla="*/ 2147483647 w 336"/>
              <a:gd name="T1" fmla="*/ 2147483647 h 115"/>
              <a:gd name="T2" fmla="*/ 2147483647 w 336"/>
              <a:gd name="T3" fmla="*/ 0 h 115"/>
              <a:gd name="T4" fmla="*/ 0 w 336"/>
              <a:gd name="T5" fmla="*/ 2147483647 h 115"/>
              <a:gd name="T6" fmla="*/ 2147483647 w 336"/>
              <a:gd name="T7" fmla="*/ 2147483647 h 115"/>
              <a:gd name="T8" fmla="*/ 2147483647 w 336"/>
              <a:gd name="T9" fmla="*/ 2147483647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5">
                <a:moveTo>
                  <a:pt x="336" y="50"/>
                </a:moveTo>
                <a:lnTo>
                  <a:pt x="4" y="0"/>
                </a:lnTo>
                <a:lnTo>
                  <a:pt x="0" y="48"/>
                </a:lnTo>
                <a:lnTo>
                  <a:pt x="327" y="115"/>
                </a:lnTo>
                <a:lnTo>
                  <a:pt x="336" y="5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4" name="Freeform 127"/>
          <p:cNvSpPr>
            <a:spLocks/>
          </p:cNvSpPr>
          <p:nvPr/>
        </p:nvSpPr>
        <p:spPr bwMode="auto">
          <a:xfrm>
            <a:off x="6743700" y="4121150"/>
            <a:ext cx="107950" cy="41275"/>
          </a:xfrm>
          <a:custGeom>
            <a:avLst/>
            <a:gdLst>
              <a:gd name="T0" fmla="*/ 2147483647 w 225"/>
              <a:gd name="T1" fmla="*/ 2147483647 h 85"/>
              <a:gd name="T2" fmla="*/ 0 w 225"/>
              <a:gd name="T3" fmla="*/ 0 h 85"/>
              <a:gd name="T4" fmla="*/ 2147483647 w 225"/>
              <a:gd name="T5" fmla="*/ 2147483647 h 85"/>
              <a:gd name="T6" fmla="*/ 2147483647 w 225"/>
              <a:gd name="T7" fmla="*/ 2147483647 h 85"/>
              <a:gd name="T8" fmla="*/ 2147483647 w 22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85">
                <a:moveTo>
                  <a:pt x="225" y="39"/>
                </a:moveTo>
                <a:lnTo>
                  <a:pt x="0" y="0"/>
                </a:lnTo>
                <a:lnTo>
                  <a:pt x="3" y="41"/>
                </a:lnTo>
                <a:lnTo>
                  <a:pt x="218" y="85"/>
                </a:lnTo>
                <a:lnTo>
                  <a:pt x="225" y="3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5" name="Freeform 128"/>
          <p:cNvSpPr>
            <a:spLocks/>
          </p:cNvSpPr>
          <p:nvPr/>
        </p:nvSpPr>
        <p:spPr bwMode="auto">
          <a:xfrm>
            <a:off x="6469063" y="4162425"/>
            <a:ext cx="642937" cy="215900"/>
          </a:xfrm>
          <a:custGeom>
            <a:avLst/>
            <a:gdLst>
              <a:gd name="T0" fmla="*/ 0 w 1325"/>
              <a:gd name="T1" fmla="*/ 2147483647 h 439"/>
              <a:gd name="T2" fmla="*/ 2147483647 w 1325"/>
              <a:gd name="T3" fmla="*/ 2147483647 h 439"/>
              <a:gd name="T4" fmla="*/ 2147483647 w 1325"/>
              <a:gd name="T5" fmla="*/ 2147483647 h 439"/>
              <a:gd name="T6" fmla="*/ 2147483647 w 1325"/>
              <a:gd name="T7" fmla="*/ 2147483647 h 439"/>
              <a:gd name="T8" fmla="*/ 2147483647 w 1325"/>
              <a:gd name="T9" fmla="*/ 2147483647 h 439"/>
              <a:gd name="T10" fmla="*/ 2147483647 w 1325"/>
              <a:gd name="T11" fmla="*/ 2147483647 h 439"/>
              <a:gd name="T12" fmla="*/ 2147483647 w 1325"/>
              <a:gd name="T13" fmla="*/ 2147483647 h 439"/>
              <a:gd name="T14" fmla="*/ 2147483647 w 1325"/>
              <a:gd name="T15" fmla="*/ 2147483647 h 439"/>
              <a:gd name="T16" fmla="*/ 2147483647 w 1325"/>
              <a:gd name="T17" fmla="*/ 2147483647 h 439"/>
              <a:gd name="T18" fmla="*/ 2147483647 w 1325"/>
              <a:gd name="T19" fmla="*/ 2147483647 h 439"/>
              <a:gd name="T20" fmla="*/ 2147483647 w 1325"/>
              <a:gd name="T21" fmla="*/ 2147483647 h 439"/>
              <a:gd name="T22" fmla="*/ 2147483647 w 1325"/>
              <a:gd name="T23" fmla="*/ 2147483647 h 439"/>
              <a:gd name="T24" fmla="*/ 2147483647 w 1325"/>
              <a:gd name="T25" fmla="*/ 2147483647 h 439"/>
              <a:gd name="T26" fmla="*/ 2147483647 w 1325"/>
              <a:gd name="T27" fmla="*/ 2147483647 h 439"/>
              <a:gd name="T28" fmla="*/ 2147483647 w 1325"/>
              <a:gd name="T29" fmla="*/ 2147483647 h 439"/>
              <a:gd name="T30" fmla="*/ 2147483647 w 1325"/>
              <a:gd name="T31" fmla="*/ 2147483647 h 439"/>
              <a:gd name="T32" fmla="*/ 2147483647 w 1325"/>
              <a:gd name="T33" fmla="*/ 0 h 439"/>
              <a:gd name="T34" fmla="*/ 2147483647 w 1325"/>
              <a:gd name="T35" fmla="*/ 2147483647 h 439"/>
              <a:gd name="T36" fmla="*/ 2147483647 w 1325"/>
              <a:gd name="T37" fmla="*/ 2147483647 h 439"/>
              <a:gd name="T38" fmla="*/ 2147483647 w 1325"/>
              <a:gd name="T39" fmla="*/ 2147483647 h 439"/>
              <a:gd name="T40" fmla="*/ 2147483647 w 1325"/>
              <a:gd name="T41" fmla="*/ 2147483647 h 439"/>
              <a:gd name="T42" fmla="*/ 2147483647 w 1325"/>
              <a:gd name="T43" fmla="*/ 2147483647 h 439"/>
              <a:gd name="T44" fmla="*/ 2147483647 w 1325"/>
              <a:gd name="T45" fmla="*/ 2147483647 h 439"/>
              <a:gd name="T46" fmla="*/ 2147483647 w 1325"/>
              <a:gd name="T47" fmla="*/ 2147483647 h 439"/>
              <a:gd name="T48" fmla="*/ 2147483647 w 1325"/>
              <a:gd name="T49" fmla="*/ 2147483647 h 439"/>
              <a:gd name="T50" fmla="*/ 2147483647 w 1325"/>
              <a:gd name="T51" fmla="*/ 2147483647 h 439"/>
              <a:gd name="T52" fmla="*/ 2147483647 w 1325"/>
              <a:gd name="T53" fmla="*/ 2147483647 h 439"/>
              <a:gd name="T54" fmla="*/ 2147483647 w 1325"/>
              <a:gd name="T55" fmla="*/ 2147483647 h 439"/>
              <a:gd name="T56" fmla="*/ 2147483647 w 1325"/>
              <a:gd name="T57" fmla="*/ 2147483647 h 439"/>
              <a:gd name="T58" fmla="*/ 2147483647 w 1325"/>
              <a:gd name="T59" fmla="*/ 2147483647 h 439"/>
              <a:gd name="T60" fmla="*/ 2147483647 w 1325"/>
              <a:gd name="T61" fmla="*/ 2147483647 h 439"/>
              <a:gd name="T62" fmla="*/ 2147483647 w 1325"/>
              <a:gd name="T63" fmla="*/ 2147483647 h 439"/>
              <a:gd name="T64" fmla="*/ 2147483647 w 1325"/>
              <a:gd name="T65" fmla="*/ 2147483647 h 439"/>
              <a:gd name="T66" fmla="*/ 2147483647 w 1325"/>
              <a:gd name="T67" fmla="*/ 2147483647 h 439"/>
              <a:gd name="T68" fmla="*/ 0 w 1325"/>
              <a:gd name="T69" fmla="*/ 2147483647 h 4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25" h="439">
                <a:moveTo>
                  <a:pt x="0" y="132"/>
                </a:moveTo>
                <a:lnTo>
                  <a:pt x="3" y="132"/>
                </a:lnTo>
                <a:lnTo>
                  <a:pt x="10" y="130"/>
                </a:lnTo>
                <a:lnTo>
                  <a:pt x="24" y="128"/>
                </a:lnTo>
                <a:lnTo>
                  <a:pt x="42" y="125"/>
                </a:lnTo>
                <a:lnTo>
                  <a:pt x="62" y="121"/>
                </a:lnTo>
                <a:lnTo>
                  <a:pt x="86" y="116"/>
                </a:lnTo>
                <a:lnTo>
                  <a:pt x="113" y="109"/>
                </a:lnTo>
                <a:lnTo>
                  <a:pt x="141" y="102"/>
                </a:lnTo>
                <a:lnTo>
                  <a:pt x="170" y="94"/>
                </a:lnTo>
                <a:lnTo>
                  <a:pt x="199" y="85"/>
                </a:lnTo>
                <a:lnTo>
                  <a:pt x="228" y="74"/>
                </a:lnTo>
                <a:lnTo>
                  <a:pt x="257" y="62"/>
                </a:lnTo>
                <a:lnTo>
                  <a:pt x="285" y="48"/>
                </a:lnTo>
                <a:lnTo>
                  <a:pt x="309" y="34"/>
                </a:lnTo>
                <a:lnTo>
                  <a:pt x="333" y="18"/>
                </a:lnTo>
                <a:lnTo>
                  <a:pt x="352" y="0"/>
                </a:lnTo>
                <a:lnTo>
                  <a:pt x="1325" y="223"/>
                </a:lnTo>
                <a:lnTo>
                  <a:pt x="1323" y="225"/>
                </a:lnTo>
                <a:lnTo>
                  <a:pt x="1318" y="230"/>
                </a:lnTo>
                <a:lnTo>
                  <a:pt x="1309" y="239"/>
                </a:lnTo>
                <a:lnTo>
                  <a:pt x="1297" y="250"/>
                </a:lnTo>
                <a:lnTo>
                  <a:pt x="1282" y="263"/>
                </a:lnTo>
                <a:lnTo>
                  <a:pt x="1265" y="278"/>
                </a:lnTo>
                <a:lnTo>
                  <a:pt x="1247" y="295"/>
                </a:lnTo>
                <a:lnTo>
                  <a:pt x="1225" y="312"/>
                </a:lnTo>
                <a:lnTo>
                  <a:pt x="1202" y="331"/>
                </a:lnTo>
                <a:lnTo>
                  <a:pt x="1179" y="349"/>
                </a:lnTo>
                <a:lnTo>
                  <a:pt x="1154" y="367"/>
                </a:lnTo>
                <a:lnTo>
                  <a:pt x="1128" y="385"/>
                </a:lnTo>
                <a:lnTo>
                  <a:pt x="1102" y="401"/>
                </a:lnTo>
                <a:lnTo>
                  <a:pt x="1077" y="415"/>
                </a:lnTo>
                <a:lnTo>
                  <a:pt x="1051" y="428"/>
                </a:lnTo>
                <a:lnTo>
                  <a:pt x="1026" y="439"/>
                </a:lnTo>
                <a:lnTo>
                  <a:pt x="0" y="13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6" name="Freeform 129"/>
          <p:cNvSpPr>
            <a:spLocks/>
          </p:cNvSpPr>
          <p:nvPr/>
        </p:nvSpPr>
        <p:spPr bwMode="auto">
          <a:xfrm>
            <a:off x="7110413" y="4138613"/>
            <a:ext cx="228600" cy="103187"/>
          </a:xfrm>
          <a:custGeom>
            <a:avLst/>
            <a:gdLst>
              <a:gd name="T0" fmla="*/ 2147483647 w 472"/>
              <a:gd name="T1" fmla="*/ 2147483647 h 209"/>
              <a:gd name="T2" fmla="*/ 2147483647 w 472"/>
              <a:gd name="T3" fmla="*/ 2147483647 h 209"/>
              <a:gd name="T4" fmla="*/ 2147483647 w 472"/>
              <a:gd name="T5" fmla="*/ 0 h 209"/>
              <a:gd name="T6" fmla="*/ 2147483647 w 472"/>
              <a:gd name="T7" fmla="*/ 2147483647 h 209"/>
              <a:gd name="T8" fmla="*/ 0 w 472"/>
              <a:gd name="T9" fmla="*/ 2147483647 h 209"/>
              <a:gd name="T10" fmla="*/ 2147483647 w 472"/>
              <a:gd name="T11" fmla="*/ 2147483647 h 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" h="209">
                <a:moveTo>
                  <a:pt x="47" y="209"/>
                </a:moveTo>
                <a:lnTo>
                  <a:pt x="472" y="84"/>
                </a:lnTo>
                <a:lnTo>
                  <a:pt x="215" y="0"/>
                </a:lnTo>
                <a:lnTo>
                  <a:pt x="5" y="24"/>
                </a:lnTo>
                <a:lnTo>
                  <a:pt x="0" y="197"/>
                </a:lnTo>
                <a:lnTo>
                  <a:pt x="47" y="20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7" name="Freeform 130"/>
          <p:cNvSpPr>
            <a:spLocks/>
          </p:cNvSpPr>
          <p:nvPr/>
        </p:nvSpPr>
        <p:spPr bwMode="auto">
          <a:xfrm>
            <a:off x="6518275" y="3698875"/>
            <a:ext cx="122238" cy="490538"/>
          </a:xfrm>
          <a:custGeom>
            <a:avLst/>
            <a:gdLst>
              <a:gd name="T0" fmla="*/ 2147483647 w 251"/>
              <a:gd name="T1" fmla="*/ 2147483647 h 999"/>
              <a:gd name="T2" fmla="*/ 2147483647 w 251"/>
              <a:gd name="T3" fmla="*/ 2147483647 h 999"/>
              <a:gd name="T4" fmla="*/ 2147483647 w 251"/>
              <a:gd name="T5" fmla="*/ 2147483647 h 999"/>
              <a:gd name="T6" fmla="*/ 2147483647 w 251"/>
              <a:gd name="T7" fmla="*/ 2147483647 h 999"/>
              <a:gd name="T8" fmla="*/ 2147483647 w 251"/>
              <a:gd name="T9" fmla="*/ 2147483647 h 999"/>
              <a:gd name="T10" fmla="*/ 2147483647 w 251"/>
              <a:gd name="T11" fmla="*/ 2147483647 h 999"/>
              <a:gd name="T12" fmla="*/ 2147483647 w 251"/>
              <a:gd name="T13" fmla="*/ 2147483647 h 999"/>
              <a:gd name="T14" fmla="*/ 2147483647 w 251"/>
              <a:gd name="T15" fmla="*/ 2147483647 h 999"/>
              <a:gd name="T16" fmla="*/ 2147483647 w 251"/>
              <a:gd name="T17" fmla="*/ 2147483647 h 999"/>
              <a:gd name="T18" fmla="*/ 2147483647 w 251"/>
              <a:gd name="T19" fmla="*/ 0 h 999"/>
              <a:gd name="T20" fmla="*/ 2147483647 w 251"/>
              <a:gd name="T21" fmla="*/ 0 h 999"/>
              <a:gd name="T22" fmla="*/ 2147483647 w 251"/>
              <a:gd name="T23" fmla="*/ 2147483647 h 999"/>
              <a:gd name="T24" fmla="*/ 2147483647 w 251"/>
              <a:gd name="T25" fmla="*/ 2147483647 h 999"/>
              <a:gd name="T26" fmla="*/ 2147483647 w 251"/>
              <a:gd name="T27" fmla="*/ 2147483647 h 999"/>
              <a:gd name="T28" fmla="*/ 2147483647 w 251"/>
              <a:gd name="T29" fmla="*/ 2147483647 h 999"/>
              <a:gd name="T30" fmla="*/ 2147483647 w 251"/>
              <a:gd name="T31" fmla="*/ 2147483647 h 999"/>
              <a:gd name="T32" fmla="*/ 0 w 251"/>
              <a:gd name="T33" fmla="*/ 2147483647 h 999"/>
              <a:gd name="T34" fmla="*/ 0 w 251"/>
              <a:gd name="T35" fmla="*/ 2147483647 h 999"/>
              <a:gd name="T36" fmla="*/ 2147483647 w 251"/>
              <a:gd name="T37" fmla="*/ 2147483647 h 999"/>
              <a:gd name="T38" fmla="*/ 2147483647 w 251"/>
              <a:gd name="T39" fmla="*/ 2147483647 h 999"/>
              <a:gd name="T40" fmla="*/ 2147483647 w 251"/>
              <a:gd name="T41" fmla="*/ 2147483647 h 999"/>
              <a:gd name="T42" fmla="*/ 2147483647 w 251"/>
              <a:gd name="T43" fmla="*/ 2147483647 h 999"/>
              <a:gd name="T44" fmla="*/ 2147483647 w 251"/>
              <a:gd name="T45" fmla="*/ 2147483647 h 999"/>
              <a:gd name="T46" fmla="*/ 2147483647 w 251"/>
              <a:gd name="T47" fmla="*/ 2147483647 h 999"/>
              <a:gd name="T48" fmla="*/ 2147483647 w 251"/>
              <a:gd name="T49" fmla="*/ 2147483647 h 999"/>
              <a:gd name="T50" fmla="*/ 2147483647 w 251"/>
              <a:gd name="T51" fmla="*/ 2147483647 h 999"/>
              <a:gd name="T52" fmla="*/ 2147483647 w 251"/>
              <a:gd name="T53" fmla="*/ 2147483647 h 999"/>
              <a:gd name="T54" fmla="*/ 2147483647 w 251"/>
              <a:gd name="T55" fmla="*/ 2147483647 h 999"/>
              <a:gd name="T56" fmla="*/ 2147483647 w 251"/>
              <a:gd name="T57" fmla="*/ 2147483647 h 999"/>
              <a:gd name="T58" fmla="*/ 2147483647 w 251"/>
              <a:gd name="T59" fmla="*/ 2147483647 h 999"/>
              <a:gd name="T60" fmla="*/ 2147483647 w 251"/>
              <a:gd name="T61" fmla="*/ 2147483647 h 999"/>
              <a:gd name="T62" fmla="*/ 2147483647 w 251"/>
              <a:gd name="T63" fmla="*/ 2147483647 h 999"/>
              <a:gd name="T64" fmla="*/ 2147483647 w 251"/>
              <a:gd name="T65" fmla="*/ 2147483647 h 999"/>
              <a:gd name="T66" fmla="*/ 2147483647 w 251"/>
              <a:gd name="T67" fmla="*/ 2147483647 h 999"/>
              <a:gd name="T68" fmla="*/ 2147483647 w 251"/>
              <a:gd name="T69" fmla="*/ 2147483647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1" h="999">
                <a:moveTo>
                  <a:pt x="251" y="23"/>
                </a:moveTo>
                <a:lnTo>
                  <a:pt x="250" y="22"/>
                </a:lnTo>
                <a:lnTo>
                  <a:pt x="246" y="20"/>
                </a:lnTo>
                <a:lnTo>
                  <a:pt x="239" y="18"/>
                </a:lnTo>
                <a:lnTo>
                  <a:pt x="230" y="15"/>
                </a:lnTo>
                <a:lnTo>
                  <a:pt x="218" y="11"/>
                </a:lnTo>
                <a:lnTo>
                  <a:pt x="205" y="7"/>
                </a:lnTo>
                <a:lnTo>
                  <a:pt x="190" y="4"/>
                </a:lnTo>
                <a:lnTo>
                  <a:pt x="173" y="1"/>
                </a:lnTo>
                <a:lnTo>
                  <a:pt x="155" y="0"/>
                </a:lnTo>
                <a:lnTo>
                  <a:pt x="134" y="0"/>
                </a:lnTo>
                <a:lnTo>
                  <a:pt x="114" y="2"/>
                </a:lnTo>
                <a:lnTo>
                  <a:pt x="92" y="5"/>
                </a:lnTo>
                <a:lnTo>
                  <a:pt x="70" y="12"/>
                </a:lnTo>
                <a:lnTo>
                  <a:pt x="47" y="20"/>
                </a:lnTo>
                <a:lnTo>
                  <a:pt x="23" y="32"/>
                </a:lnTo>
                <a:lnTo>
                  <a:pt x="0" y="47"/>
                </a:lnTo>
                <a:lnTo>
                  <a:pt x="0" y="999"/>
                </a:lnTo>
                <a:lnTo>
                  <a:pt x="1" y="999"/>
                </a:lnTo>
                <a:lnTo>
                  <a:pt x="6" y="999"/>
                </a:lnTo>
                <a:lnTo>
                  <a:pt x="14" y="998"/>
                </a:lnTo>
                <a:lnTo>
                  <a:pt x="23" y="997"/>
                </a:lnTo>
                <a:lnTo>
                  <a:pt x="35" y="995"/>
                </a:lnTo>
                <a:lnTo>
                  <a:pt x="49" y="993"/>
                </a:lnTo>
                <a:lnTo>
                  <a:pt x="65" y="990"/>
                </a:lnTo>
                <a:lnTo>
                  <a:pt x="83" y="985"/>
                </a:lnTo>
                <a:lnTo>
                  <a:pt x="102" y="980"/>
                </a:lnTo>
                <a:lnTo>
                  <a:pt x="121" y="973"/>
                </a:lnTo>
                <a:lnTo>
                  <a:pt x="143" y="966"/>
                </a:lnTo>
                <a:lnTo>
                  <a:pt x="164" y="956"/>
                </a:lnTo>
                <a:lnTo>
                  <a:pt x="186" y="945"/>
                </a:lnTo>
                <a:lnTo>
                  <a:pt x="208" y="934"/>
                </a:lnTo>
                <a:lnTo>
                  <a:pt x="230" y="919"/>
                </a:lnTo>
                <a:lnTo>
                  <a:pt x="251" y="903"/>
                </a:lnTo>
                <a:lnTo>
                  <a:pt x="251" y="2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8" name="Freeform 131"/>
          <p:cNvSpPr>
            <a:spLocks/>
          </p:cNvSpPr>
          <p:nvPr/>
        </p:nvSpPr>
        <p:spPr bwMode="auto">
          <a:xfrm>
            <a:off x="6521450" y="3703638"/>
            <a:ext cx="104775" cy="412750"/>
          </a:xfrm>
          <a:custGeom>
            <a:avLst/>
            <a:gdLst>
              <a:gd name="T0" fmla="*/ 2147483647 w 215"/>
              <a:gd name="T1" fmla="*/ 2147483647 h 843"/>
              <a:gd name="T2" fmla="*/ 2147483647 w 215"/>
              <a:gd name="T3" fmla="*/ 2147483647 h 843"/>
              <a:gd name="T4" fmla="*/ 2147483647 w 215"/>
              <a:gd name="T5" fmla="*/ 2147483647 h 843"/>
              <a:gd name="T6" fmla="*/ 2147483647 w 215"/>
              <a:gd name="T7" fmla="*/ 2147483647 h 843"/>
              <a:gd name="T8" fmla="*/ 2147483647 w 215"/>
              <a:gd name="T9" fmla="*/ 2147483647 h 843"/>
              <a:gd name="T10" fmla="*/ 2147483647 w 215"/>
              <a:gd name="T11" fmla="*/ 2147483647 h 843"/>
              <a:gd name="T12" fmla="*/ 2147483647 w 215"/>
              <a:gd name="T13" fmla="*/ 2147483647 h 843"/>
              <a:gd name="T14" fmla="*/ 2147483647 w 215"/>
              <a:gd name="T15" fmla="*/ 2147483647 h 843"/>
              <a:gd name="T16" fmla="*/ 2147483647 w 215"/>
              <a:gd name="T17" fmla="*/ 2147483647 h 843"/>
              <a:gd name="T18" fmla="*/ 2147483647 w 215"/>
              <a:gd name="T19" fmla="*/ 0 h 843"/>
              <a:gd name="T20" fmla="*/ 2147483647 w 215"/>
              <a:gd name="T21" fmla="*/ 0 h 843"/>
              <a:gd name="T22" fmla="*/ 2147483647 w 215"/>
              <a:gd name="T23" fmla="*/ 2147483647 h 843"/>
              <a:gd name="T24" fmla="*/ 2147483647 w 215"/>
              <a:gd name="T25" fmla="*/ 2147483647 h 843"/>
              <a:gd name="T26" fmla="*/ 2147483647 w 215"/>
              <a:gd name="T27" fmla="*/ 2147483647 h 843"/>
              <a:gd name="T28" fmla="*/ 2147483647 w 215"/>
              <a:gd name="T29" fmla="*/ 2147483647 h 843"/>
              <a:gd name="T30" fmla="*/ 2147483647 w 215"/>
              <a:gd name="T31" fmla="*/ 2147483647 h 843"/>
              <a:gd name="T32" fmla="*/ 0 w 215"/>
              <a:gd name="T33" fmla="*/ 2147483647 h 843"/>
              <a:gd name="T34" fmla="*/ 0 w 215"/>
              <a:gd name="T35" fmla="*/ 2147483647 h 843"/>
              <a:gd name="T36" fmla="*/ 2147483647 w 215"/>
              <a:gd name="T37" fmla="*/ 2147483647 h 843"/>
              <a:gd name="T38" fmla="*/ 2147483647 w 215"/>
              <a:gd name="T39" fmla="*/ 2147483647 h 843"/>
              <a:gd name="T40" fmla="*/ 2147483647 w 215"/>
              <a:gd name="T41" fmla="*/ 2147483647 h 843"/>
              <a:gd name="T42" fmla="*/ 2147483647 w 215"/>
              <a:gd name="T43" fmla="*/ 2147483647 h 843"/>
              <a:gd name="T44" fmla="*/ 2147483647 w 215"/>
              <a:gd name="T45" fmla="*/ 2147483647 h 843"/>
              <a:gd name="T46" fmla="*/ 2147483647 w 215"/>
              <a:gd name="T47" fmla="*/ 2147483647 h 843"/>
              <a:gd name="T48" fmla="*/ 2147483647 w 215"/>
              <a:gd name="T49" fmla="*/ 2147483647 h 843"/>
              <a:gd name="T50" fmla="*/ 2147483647 w 215"/>
              <a:gd name="T51" fmla="*/ 2147483647 h 843"/>
              <a:gd name="T52" fmla="*/ 2147483647 w 215"/>
              <a:gd name="T53" fmla="*/ 2147483647 h 843"/>
              <a:gd name="T54" fmla="*/ 2147483647 w 215"/>
              <a:gd name="T55" fmla="*/ 2147483647 h 843"/>
              <a:gd name="T56" fmla="*/ 2147483647 w 215"/>
              <a:gd name="T57" fmla="*/ 2147483647 h 843"/>
              <a:gd name="T58" fmla="*/ 2147483647 w 215"/>
              <a:gd name="T59" fmla="*/ 2147483647 h 843"/>
              <a:gd name="T60" fmla="*/ 2147483647 w 215"/>
              <a:gd name="T61" fmla="*/ 2147483647 h 843"/>
              <a:gd name="T62" fmla="*/ 2147483647 w 215"/>
              <a:gd name="T63" fmla="*/ 2147483647 h 843"/>
              <a:gd name="T64" fmla="*/ 2147483647 w 215"/>
              <a:gd name="T65" fmla="*/ 2147483647 h 843"/>
              <a:gd name="T66" fmla="*/ 2147483647 w 215"/>
              <a:gd name="T67" fmla="*/ 2147483647 h 843"/>
              <a:gd name="T68" fmla="*/ 2147483647 w 215"/>
              <a:gd name="T69" fmla="*/ 2147483647 h 8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5" h="843">
                <a:moveTo>
                  <a:pt x="215" y="20"/>
                </a:moveTo>
                <a:lnTo>
                  <a:pt x="214" y="19"/>
                </a:lnTo>
                <a:lnTo>
                  <a:pt x="211" y="18"/>
                </a:lnTo>
                <a:lnTo>
                  <a:pt x="205" y="15"/>
                </a:lnTo>
                <a:lnTo>
                  <a:pt x="197" y="12"/>
                </a:lnTo>
                <a:lnTo>
                  <a:pt x="187" y="9"/>
                </a:lnTo>
                <a:lnTo>
                  <a:pt x="176" y="6"/>
                </a:lnTo>
                <a:lnTo>
                  <a:pt x="163" y="4"/>
                </a:lnTo>
                <a:lnTo>
                  <a:pt x="149" y="1"/>
                </a:lnTo>
                <a:lnTo>
                  <a:pt x="133" y="0"/>
                </a:lnTo>
                <a:lnTo>
                  <a:pt x="115" y="0"/>
                </a:lnTo>
                <a:lnTo>
                  <a:pt x="98" y="1"/>
                </a:lnTo>
                <a:lnTo>
                  <a:pt x="79" y="5"/>
                </a:lnTo>
                <a:lnTo>
                  <a:pt x="60" y="10"/>
                </a:lnTo>
                <a:lnTo>
                  <a:pt x="40" y="18"/>
                </a:lnTo>
                <a:lnTo>
                  <a:pt x="21" y="27"/>
                </a:lnTo>
                <a:lnTo>
                  <a:pt x="0" y="40"/>
                </a:lnTo>
                <a:lnTo>
                  <a:pt x="0" y="843"/>
                </a:lnTo>
                <a:lnTo>
                  <a:pt x="1" y="843"/>
                </a:lnTo>
                <a:lnTo>
                  <a:pt x="6" y="843"/>
                </a:lnTo>
                <a:lnTo>
                  <a:pt x="12" y="842"/>
                </a:lnTo>
                <a:lnTo>
                  <a:pt x="21" y="841"/>
                </a:lnTo>
                <a:lnTo>
                  <a:pt x="30" y="840"/>
                </a:lnTo>
                <a:lnTo>
                  <a:pt x="43" y="838"/>
                </a:lnTo>
                <a:lnTo>
                  <a:pt x="56" y="835"/>
                </a:lnTo>
                <a:lnTo>
                  <a:pt x="71" y="831"/>
                </a:lnTo>
                <a:lnTo>
                  <a:pt x="87" y="826"/>
                </a:lnTo>
                <a:lnTo>
                  <a:pt x="105" y="821"/>
                </a:lnTo>
                <a:lnTo>
                  <a:pt x="123" y="814"/>
                </a:lnTo>
                <a:lnTo>
                  <a:pt x="141" y="806"/>
                </a:lnTo>
                <a:lnTo>
                  <a:pt x="159" y="797"/>
                </a:lnTo>
                <a:lnTo>
                  <a:pt x="179" y="786"/>
                </a:lnTo>
                <a:lnTo>
                  <a:pt x="197" y="774"/>
                </a:lnTo>
                <a:lnTo>
                  <a:pt x="215" y="760"/>
                </a:lnTo>
                <a:lnTo>
                  <a:pt x="215" y="2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9" name="Freeform 132"/>
          <p:cNvSpPr>
            <a:spLocks/>
          </p:cNvSpPr>
          <p:nvPr/>
        </p:nvSpPr>
        <p:spPr bwMode="auto">
          <a:xfrm>
            <a:off x="6524625" y="3708400"/>
            <a:ext cx="87313" cy="334963"/>
          </a:xfrm>
          <a:custGeom>
            <a:avLst/>
            <a:gdLst>
              <a:gd name="T0" fmla="*/ 2147483647 w 180"/>
              <a:gd name="T1" fmla="*/ 2147483647 h 685"/>
              <a:gd name="T2" fmla="*/ 2147483647 w 180"/>
              <a:gd name="T3" fmla="*/ 2147483647 h 685"/>
              <a:gd name="T4" fmla="*/ 2147483647 w 180"/>
              <a:gd name="T5" fmla="*/ 2147483647 h 685"/>
              <a:gd name="T6" fmla="*/ 2147483647 w 180"/>
              <a:gd name="T7" fmla="*/ 2147483647 h 685"/>
              <a:gd name="T8" fmla="*/ 2147483647 w 180"/>
              <a:gd name="T9" fmla="*/ 2147483647 h 685"/>
              <a:gd name="T10" fmla="*/ 2147483647 w 180"/>
              <a:gd name="T11" fmla="*/ 2147483647 h 685"/>
              <a:gd name="T12" fmla="*/ 2147483647 w 180"/>
              <a:gd name="T13" fmla="*/ 2147483647 h 685"/>
              <a:gd name="T14" fmla="*/ 2147483647 w 180"/>
              <a:gd name="T15" fmla="*/ 2147483647 h 685"/>
              <a:gd name="T16" fmla="*/ 2147483647 w 180"/>
              <a:gd name="T17" fmla="*/ 0 h 685"/>
              <a:gd name="T18" fmla="*/ 2147483647 w 180"/>
              <a:gd name="T19" fmla="*/ 0 h 685"/>
              <a:gd name="T20" fmla="*/ 2147483647 w 180"/>
              <a:gd name="T21" fmla="*/ 0 h 685"/>
              <a:gd name="T22" fmla="*/ 2147483647 w 180"/>
              <a:gd name="T23" fmla="*/ 2147483647 h 685"/>
              <a:gd name="T24" fmla="*/ 2147483647 w 180"/>
              <a:gd name="T25" fmla="*/ 2147483647 h 685"/>
              <a:gd name="T26" fmla="*/ 2147483647 w 180"/>
              <a:gd name="T27" fmla="*/ 2147483647 h 685"/>
              <a:gd name="T28" fmla="*/ 2147483647 w 180"/>
              <a:gd name="T29" fmla="*/ 2147483647 h 685"/>
              <a:gd name="T30" fmla="*/ 2147483647 w 180"/>
              <a:gd name="T31" fmla="*/ 2147483647 h 685"/>
              <a:gd name="T32" fmla="*/ 0 w 180"/>
              <a:gd name="T33" fmla="*/ 2147483647 h 685"/>
              <a:gd name="T34" fmla="*/ 0 w 180"/>
              <a:gd name="T35" fmla="*/ 2147483647 h 685"/>
              <a:gd name="T36" fmla="*/ 2147483647 w 180"/>
              <a:gd name="T37" fmla="*/ 2147483647 h 685"/>
              <a:gd name="T38" fmla="*/ 2147483647 w 180"/>
              <a:gd name="T39" fmla="*/ 2147483647 h 685"/>
              <a:gd name="T40" fmla="*/ 2147483647 w 180"/>
              <a:gd name="T41" fmla="*/ 2147483647 h 685"/>
              <a:gd name="T42" fmla="*/ 2147483647 w 180"/>
              <a:gd name="T43" fmla="*/ 2147483647 h 685"/>
              <a:gd name="T44" fmla="*/ 2147483647 w 180"/>
              <a:gd name="T45" fmla="*/ 2147483647 h 685"/>
              <a:gd name="T46" fmla="*/ 2147483647 w 180"/>
              <a:gd name="T47" fmla="*/ 2147483647 h 685"/>
              <a:gd name="T48" fmla="*/ 2147483647 w 180"/>
              <a:gd name="T49" fmla="*/ 2147483647 h 685"/>
              <a:gd name="T50" fmla="*/ 2147483647 w 180"/>
              <a:gd name="T51" fmla="*/ 2147483647 h 685"/>
              <a:gd name="T52" fmla="*/ 2147483647 w 180"/>
              <a:gd name="T53" fmla="*/ 2147483647 h 685"/>
              <a:gd name="T54" fmla="*/ 2147483647 w 180"/>
              <a:gd name="T55" fmla="*/ 2147483647 h 685"/>
              <a:gd name="T56" fmla="*/ 2147483647 w 180"/>
              <a:gd name="T57" fmla="*/ 2147483647 h 685"/>
              <a:gd name="T58" fmla="*/ 2147483647 w 180"/>
              <a:gd name="T59" fmla="*/ 2147483647 h 685"/>
              <a:gd name="T60" fmla="*/ 2147483647 w 180"/>
              <a:gd name="T61" fmla="*/ 2147483647 h 685"/>
              <a:gd name="T62" fmla="*/ 2147483647 w 180"/>
              <a:gd name="T63" fmla="*/ 2147483647 h 685"/>
              <a:gd name="T64" fmla="*/ 2147483647 w 180"/>
              <a:gd name="T65" fmla="*/ 2147483647 h 685"/>
              <a:gd name="T66" fmla="*/ 2147483647 w 180"/>
              <a:gd name="T67" fmla="*/ 2147483647 h 685"/>
              <a:gd name="T68" fmla="*/ 2147483647 w 180"/>
              <a:gd name="T69" fmla="*/ 2147483647 h 6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0" h="685">
                <a:moveTo>
                  <a:pt x="180" y="16"/>
                </a:moveTo>
                <a:lnTo>
                  <a:pt x="179" y="16"/>
                </a:lnTo>
                <a:lnTo>
                  <a:pt x="176" y="14"/>
                </a:lnTo>
                <a:lnTo>
                  <a:pt x="172" y="12"/>
                </a:lnTo>
                <a:lnTo>
                  <a:pt x="165" y="10"/>
                </a:lnTo>
                <a:lnTo>
                  <a:pt x="157" y="8"/>
                </a:lnTo>
                <a:lnTo>
                  <a:pt x="147" y="4"/>
                </a:lnTo>
                <a:lnTo>
                  <a:pt x="136" y="2"/>
                </a:lnTo>
                <a:lnTo>
                  <a:pt x="125" y="0"/>
                </a:lnTo>
                <a:lnTo>
                  <a:pt x="111" y="0"/>
                </a:lnTo>
                <a:lnTo>
                  <a:pt x="97" y="0"/>
                </a:lnTo>
                <a:lnTo>
                  <a:pt x="81" y="1"/>
                </a:lnTo>
                <a:lnTo>
                  <a:pt x="66" y="3"/>
                </a:lnTo>
                <a:lnTo>
                  <a:pt x="50" y="8"/>
                </a:lnTo>
                <a:lnTo>
                  <a:pt x="33" y="14"/>
                </a:lnTo>
                <a:lnTo>
                  <a:pt x="17" y="23"/>
                </a:lnTo>
                <a:lnTo>
                  <a:pt x="0" y="33"/>
                </a:lnTo>
                <a:lnTo>
                  <a:pt x="0" y="685"/>
                </a:lnTo>
                <a:lnTo>
                  <a:pt x="1" y="685"/>
                </a:lnTo>
                <a:lnTo>
                  <a:pt x="4" y="685"/>
                </a:lnTo>
                <a:lnTo>
                  <a:pt x="9" y="684"/>
                </a:lnTo>
                <a:lnTo>
                  <a:pt x="17" y="683"/>
                </a:lnTo>
                <a:lnTo>
                  <a:pt x="26" y="682"/>
                </a:lnTo>
                <a:lnTo>
                  <a:pt x="35" y="681"/>
                </a:lnTo>
                <a:lnTo>
                  <a:pt x="47" y="678"/>
                </a:lnTo>
                <a:lnTo>
                  <a:pt x="60" y="676"/>
                </a:lnTo>
                <a:lnTo>
                  <a:pt x="73" y="671"/>
                </a:lnTo>
                <a:lnTo>
                  <a:pt x="87" y="667"/>
                </a:lnTo>
                <a:lnTo>
                  <a:pt x="102" y="662"/>
                </a:lnTo>
                <a:lnTo>
                  <a:pt x="118" y="655"/>
                </a:lnTo>
                <a:lnTo>
                  <a:pt x="133" y="648"/>
                </a:lnTo>
                <a:lnTo>
                  <a:pt x="149" y="639"/>
                </a:lnTo>
                <a:lnTo>
                  <a:pt x="165" y="628"/>
                </a:lnTo>
                <a:lnTo>
                  <a:pt x="180" y="617"/>
                </a:lnTo>
                <a:lnTo>
                  <a:pt x="180" y="1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0" name="Freeform 133"/>
          <p:cNvSpPr>
            <a:spLocks/>
          </p:cNvSpPr>
          <p:nvPr/>
        </p:nvSpPr>
        <p:spPr bwMode="auto">
          <a:xfrm>
            <a:off x="6527800" y="3711575"/>
            <a:ext cx="71438" cy="260350"/>
          </a:xfrm>
          <a:custGeom>
            <a:avLst/>
            <a:gdLst>
              <a:gd name="T0" fmla="*/ 2147483647 w 146"/>
              <a:gd name="T1" fmla="*/ 2147483647 h 530"/>
              <a:gd name="T2" fmla="*/ 2147483647 w 146"/>
              <a:gd name="T3" fmla="*/ 2147483647 h 530"/>
              <a:gd name="T4" fmla="*/ 2147483647 w 146"/>
              <a:gd name="T5" fmla="*/ 2147483647 h 530"/>
              <a:gd name="T6" fmla="*/ 2147483647 w 146"/>
              <a:gd name="T7" fmla="*/ 2147483647 h 530"/>
              <a:gd name="T8" fmla="*/ 2147483647 w 146"/>
              <a:gd name="T9" fmla="*/ 2147483647 h 530"/>
              <a:gd name="T10" fmla="*/ 2147483647 w 146"/>
              <a:gd name="T11" fmla="*/ 0 h 530"/>
              <a:gd name="T12" fmla="*/ 2147483647 w 146"/>
              <a:gd name="T13" fmla="*/ 2147483647 h 530"/>
              <a:gd name="T14" fmla="*/ 2147483647 w 146"/>
              <a:gd name="T15" fmla="*/ 2147483647 h 530"/>
              <a:gd name="T16" fmla="*/ 0 w 146"/>
              <a:gd name="T17" fmla="*/ 2147483647 h 530"/>
              <a:gd name="T18" fmla="*/ 0 w 146"/>
              <a:gd name="T19" fmla="*/ 2147483647 h 530"/>
              <a:gd name="T20" fmla="*/ 2147483647 w 146"/>
              <a:gd name="T21" fmla="*/ 2147483647 h 530"/>
              <a:gd name="T22" fmla="*/ 2147483647 w 146"/>
              <a:gd name="T23" fmla="*/ 2147483647 h 530"/>
              <a:gd name="T24" fmla="*/ 2147483647 w 146"/>
              <a:gd name="T25" fmla="*/ 2147483647 h 530"/>
              <a:gd name="T26" fmla="*/ 2147483647 w 146"/>
              <a:gd name="T27" fmla="*/ 2147483647 h 530"/>
              <a:gd name="T28" fmla="*/ 2147483647 w 146"/>
              <a:gd name="T29" fmla="*/ 2147483647 h 530"/>
              <a:gd name="T30" fmla="*/ 2147483647 w 146"/>
              <a:gd name="T31" fmla="*/ 2147483647 h 530"/>
              <a:gd name="T32" fmla="*/ 2147483647 w 146"/>
              <a:gd name="T33" fmla="*/ 2147483647 h 530"/>
              <a:gd name="T34" fmla="*/ 2147483647 w 146"/>
              <a:gd name="T35" fmla="*/ 2147483647 h 530"/>
              <a:gd name="T36" fmla="*/ 2147483647 w 146"/>
              <a:gd name="T37" fmla="*/ 2147483647 h 5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6" h="530">
                <a:moveTo>
                  <a:pt x="146" y="14"/>
                </a:moveTo>
                <a:lnTo>
                  <a:pt x="143" y="12"/>
                </a:lnTo>
                <a:lnTo>
                  <a:pt x="134" y="8"/>
                </a:lnTo>
                <a:lnTo>
                  <a:pt x="120" y="4"/>
                </a:lnTo>
                <a:lnTo>
                  <a:pt x="101" y="1"/>
                </a:lnTo>
                <a:lnTo>
                  <a:pt x="79" y="0"/>
                </a:lnTo>
                <a:lnTo>
                  <a:pt x="54" y="3"/>
                </a:lnTo>
                <a:lnTo>
                  <a:pt x="27" y="11"/>
                </a:lnTo>
                <a:lnTo>
                  <a:pt x="0" y="27"/>
                </a:lnTo>
                <a:lnTo>
                  <a:pt x="0" y="530"/>
                </a:lnTo>
                <a:lnTo>
                  <a:pt x="3" y="530"/>
                </a:lnTo>
                <a:lnTo>
                  <a:pt x="14" y="529"/>
                </a:lnTo>
                <a:lnTo>
                  <a:pt x="29" y="526"/>
                </a:lnTo>
                <a:lnTo>
                  <a:pt x="49" y="521"/>
                </a:lnTo>
                <a:lnTo>
                  <a:pt x="71" y="514"/>
                </a:lnTo>
                <a:lnTo>
                  <a:pt x="96" y="505"/>
                </a:lnTo>
                <a:lnTo>
                  <a:pt x="121" y="492"/>
                </a:lnTo>
                <a:lnTo>
                  <a:pt x="146" y="475"/>
                </a:lnTo>
                <a:lnTo>
                  <a:pt x="146" y="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1" name="Freeform 134"/>
          <p:cNvSpPr>
            <a:spLocks/>
          </p:cNvSpPr>
          <p:nvPr/>
        </p:nvSpPr>
        <p:spPr bwMode="auto">
          <a:xfrm>
            <a:off x="6532563" y="3714750"/>
            <a:ext cx="52387" cy="184150"/>
          </a:xfrm>
          <a:custGeom>
            <a:avLst/>
            <a:gdLst>
              <a:gd name="T0" fmla="*/ 2147483647 w 109"/>
              <a:gd name="T1" fmla="*/ 2147483647 h 373"/>
              <a:gd name="T2" fmla="*/ 2147483647 w 109"/>
              <a:gd name="T3" fmla="*/ 2147483647 h 373"/>
              <a:gd name="T4" fmla="*/ 2147483647 w 109"/>
              <a:gd name="T5" fmla="*/ 2147483647 h 373"/>
              <a:gd name="T6" fmla="*/ 2147483647 w 109"/>
              <a:gd name="T7" fmla="*/ 2147483647 h 373"/>
              <a:gd name="T8" fmla="*/ 2147483647 w 109"/>
              <a:gd name="T9" fmla="*/ 0 h 373"/>
              <a:gd name="T10" fmla="*/ 2147483647 w 109"/>
              <a:gd name="T11" fmla="*/ 0 h 373"/>
              <a:gd name="T12" fmla="*/ 2147483647 w 109"/>
              <a:gd name="T13" fmla="*/ 2147483647 h 373"/>
              <a:gd name="T14" fmla="*/ 2147483647 w 109"/>
              <a:gd name="T15" fmla="*/ 2147483647 h 373"/>
              <a:gd name="T16" fmla="*/ 0 w 109"/>
              <a:gd name="T17" fmla="*/ 2147483647 h 373"/>
              <a:gd name="T18" fmla="*/ 0 w 109"/>
              <a:gd name="T19" fmla="*/ 2147483647 h 373"/>
              <a:gd name="T20" fmla="*/ 2147483647 w 109"/>
              <a:gd name="T21" fmla="*/ 2147483647 h 373"/>
              <a:gd name="T22" fmla="*/ 2147483647 w 109"/>
              <a:gd name="T23" fmla="*/ 2147483647 h 373"/>
              <a:gd name="T24" fmla="*/ 2147483647 w 109"/>
              <a:gd name="T25" fmla="*/ 2147483647 h 373"/>
              <a:gd name="T26" fmla="*/ 2147483647 w 109"/>
              <a:gd name="T27" fmla="*/ 2147483647 h 373"/>
              <a:gd name="T28" fmla="*/ 2147483647 w 109"/>
              <a:gd name="T29" fmla="*/ 2147483647 h 373"/>
              <a:gd name="T30" fmla="*/ 2147483647 w 109"/>
              <a:gd name="T31" fmla="*/ 2147483647 h 373"/>
              <a:gd name="T32" fmla="*/ 2147483647 w 109"/>
              <a:gd name="T33" fmla="*/ 2147483647 h 373"/>
              <a:gd name="T34" fmla="*/ 2147483647 w 109"/>
              <a:gd name="T35" fmla="*/ 2147483647 h 373"/>
              <a:gd name="T36" fmla="*/ 2147483647 w 109"/>
              <a:gd name="T37" fmla="*/ 2147483647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373">
                <a:moveTo>
                  <a:pt x="109" y="10"/>
                </a:moveTo>
                <a:lnTo>
                  <a:pt x="107" y="9"/>
                </a:lnTo>
                <a:lnTo>
                  <a:pt x="100" y="6"/>
                </a:lnTo>
                <a:lnTo>
                  <a:pt x="89" y="2"/>
                </a:lnTo>
                <a:lnTo>
                  <a:pt x="75" y="0"/>
                </a:lnTo>
                <a:lnTo>
                  <a:pt x="59" y="0"/>
                </a:lnTo>
                <a:lnTo>
                  <a:pt x="39" y="2"/>
                </a:lnTo>
                <a:lnTo>
                  <a:pt x="20" y="9"/>
                </a:lnTo>
                <a:lnTo>
                  <a:pt x="0" y="21"/>
                </a:lnTo>
                <a:lnTo>
                  <a:pt x="0" y="373"/>
                </a:lnTo>
                <a:lnTo>
                  <a:pt x="2" y="373"/>
                </a:lnTo>
                <a:lnTo>
                  <a:pt x="9" y="372"/>
                </a:lnTo>
                <a:lnTo>
                  <a:pt x="21" y="369"/>
                </a:lnTo>
                <a:lnTo>
                  <a:pt x="36" y="366"/>
                </a:lnTo>
                <a:lnTo>
                  <a:pt x="53" y="362"/>
                </a:lnTo>
                <a:lnTo>
                  <a:pt x="72" y="354"/>
                </a:lnTo>
                <a:lnTo>
                  <a:pt x="90" y="343"/>
                </a:lnTo>
                <a:lnTo>
                  <a:pt x="109" y="331"/>
                </a:lnTo>
                <a:lnTo>
                  <a:pt x="109" y="1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2" name="Freeform 135"/>
          <p:cNvSpPr>
            <a:spLocks/>
          </p:cNvSpPr>
          <p:nvPr/>
        </p:nvSpPr>
        <p:spPr bwMode="auto">
          <a:xfrm>
            <a:off x="6535738" y="3719513"/>
            <a:ext cx="34925" cy="106362"/>
          </a:xfrm>
          <a:custGeom>
            <a:avLst/>
            <a:gdLst>
              <a:gd name="T0" fmla="*/ 2147483647 w 75"/>
              <a:gd name="T1" fmla="*/ 2147483647 h 216"/>
              <a:gd name="T2" fmla="*/ 2147483647 w 75"/>
              <a:gd name="T3" fmla="*/ 2147483647 h 216"/>
              <a:gd name="T4" fmla="*/ 2147483647 w 75"/>
              <a:gd name="T5" fmla="*/ 2147483647 h 216"/>
              <a:gd name="T6" fmla="*/ 2147483647 w 75"/>
              <a:gd name="T7" fmla="*/ 2147483647 h 216"/>
              <a:gd name="T8" fmla="*/ 2147483647 w 75"/>
              <a:gd name="T9" fmla="*/ 0 h 216"/>
              <a:gd name="T10" fmla="*/ 2147483647 w 75"/>
              <a:gd name="T11" fmla="*/ 0 h 216"/>
              <a:gd name="T12" fmla="*/ 2147483647 w 75"/>
              <a:gd name="T13" fmla="*/ 2147483647 h 216"/>
              <a:gd name="T14" fmla="*/ 2147483647 w 75"/>
              <a:gd name="T15" fmla="*/ 2147483647 h 216"/>
              <a:gd name="T16" fmla="*/ 0 w 75"/>
              <a:gd name="T17" fmla="*/ 2147483647 h 216"/>
              <a:gd name="T18" fmla="*/ 0 w 75"/>
              <a:gd name="T19" fmla="*/ 2147483647 h 216"/>
              <a:gd name="T20" fmla="*/ 2147483647 w 75"/>
              <a:gd name="T21" fmla="*/ 2147483647 h 216"/>
              <a:gd name="T22" fmla="*/ 2147483647 w 75"/>
              <a:gd name="T23" fmla="*/ 2147483647 h 216"/>
              <a:gd name="T24" fmla="*/ 2147483647 w 75"/>
              <a:gd name="T25" fmla="*/ 2147483647 h 216"/>
              <a:gd name="T26" fmla="*/ 2147483647 w 75"/>
              <a:gd name="T27" fmla="*/ 2147483647 h 216"/>
              <a:gd name="T28" fmla="*/ 2147483647 w 75"/>
              <a:gd name="T29" fmla="*/ 2147483647 h 216"/>
              <a:gd name="T30" fmla="*/ 2147483647 w 75"/>
              <a:gd name="T31" fmla="*/ 2147483647 h 216"/>
              <a:gd name="T32" fmla="*/ 2147483647 w 75"/>
              <a:gd name="T33" fmla="*/ 2147483647 h 216"/>
              <a:gd name="T34" fmla="*/ 2147483647 w 75"/>
              <a:gd name="T35" fmla="*/ 2147483647 h 216"/>
              <a:gd name="T36" fmla="*/ 2147483647 w 75"/>
              <a:gd name="T37" fmla="*/ 2147483647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5" h="216">
                <a:moveTo>
                  <a:pt x="75" y="6"/>
                </a:moveTo>
                <a:lnTo>
                  <a:pt x="73" y="5"/>
                </a:lnTo>
                <a:lnTo>
                  <a:pt x="69" y="4"/>
                </a:lnTo>
                <a:lnTo>
                  <a:pt x="61" y="2"/>
                </a:lnTo>
                <a:lnTo>
                  <a:pt x="52" y="0"/>
                </a:lnTo>
                <a:lnTo>
                  <a:pt x="41" y="0"/>
                </a:lnTo>
                <a:lnTo>
                  <a:pt x="28" y="1"/>
                </a:lnTo>
                <a:lnTo>
                  <a:pt x="14" y="6"/>
                </a:lnTo>
                <a:lnTo>
                  <a:pt x="0" y="14"/>
                </a:lnTo>
                <a:lnTo>
                  <a:pt x="0" y="216"/>
                </a:lnTo>
                <a:lnTo>
                  <a:pt x="2" y="216"/>
                </a:lnTo>
                <a:lnTo>
                  <a:pt x="7" y="215"/>
                </a:lnTo>
                <a:lnTo>
                  <a:pt x="15" y="214"/>
                </a:lnTo>
                <a:lnTo>
                  <a:pt x="25" y="211"/>
                </a:lnTo>
                <a:lnTo>
                  <a:pt x="37" y="208"/>
                </a:lnTo>
                <a:lnTo>
                  <a:pt x="50" y="203"/>
                </a:lnTo>
                <a:lnTo>
                  <a:pt x="63" y="195"/>
                </a:lnTo>
                <a:lnTo>
                  <a:pt x="75" y="187"/>
                </a:lnTo>
                <a:lnTo>
                  <a:pt x="75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3" name="Freeform 136"/>
          <p:cNvSpPr>
            <a:spLocks/>
          </p:cNvSpPr>
          <p:nvPr/>
        </p:nvSpPr>
        <p:spPr bwMode="auto">
          <a:xfrm>
            <a:off x="6973888" y="4022725"/>
            <a:ext cx="53975" cy="55563"/>
          </a:xfrm>
          <a:custGeom>
            <a:avLst/>
            <a:gdLst>
              <a:gd name="T0" fmla="*/ 2147483647 w 110"/>
              <a:gd name="T1" fmla="*/ 2147483647 h 111"/>
              <a:gd name="T2" fmla="*/ 2147483647 w 110"/>
              <a:gd name="T3" fmla="*/ 2147483647 h 111"/>
              <a:gd name="T4" fmla="*/ 2147483647 w 110"/>
              <a:gd name="T5" fmla="*/ 2147483647 h 111"/>
              <a:gd name="T6" fmla="*/ 2147483647 w 110"/>
              <a:gd name="T7" fmla="*/ 2147483647 h 111"/>
              <a:gd name="T8" fmla="*/ 2147483647 w 110"/>
              <a:gd name="T9" fmla="*/ 2147483647 h 111"/>
              <a:gd name="T10" fmla="*/ 2147483647 w 110"/>
              <a:gd name="T11" fmla="*/ 2147483647 h 111"/>
              <a:gd name="T12" fmla="*/ 2147483647 w 110"/>
              <a:gd name="T13" fmla="*/ 2147483647 h 111"/>
              <a:gd name="T14" fmla="*/ 2147483647 w 110"/>
              <a:gd name="T15" fmla="*/ 2147483647 h 111"/>
              <a:gd name="T16" fmla="*/ 2147483647 w 110"/>
              <a:gd name="T17" fmla="*/ 2147483647 h 111"/>
              <a:gd name="T18" fmla="*/ 2147483647 w 110"/>
              <a:gd name="T19" fmla="*/ 2147483647 h 111"/>
              <a:gd name="T20" fmla="*/ 2147483647 w 110"/>
              <a:gd name="T21" fmla="*/ 2147483647 h 111"/>
              <a:gd name="T22" fmla="*/ 2147483647 w 110"/>
              <a:gd name="T23" fmla="*/ 2147483647 h 111"/>
              <a:gd name="T24" fmla="*/ 2147483647 w 110"/>
              <a:gd name="T25" fmla="*/ 2147483647 h 111"/>
              <a:gd name="T26" fmla="*/ 2147483647 w 110"/>
              <a:gd name="T27" fmla="*/ 2147483647 h 111"/>
              <a:gd name="T28" fmla="*/ 2147483647 w 110"/>
              <a:gd name="T29" fmla="*/ 2147483647 h 111"/>
              <a:gd name="T30" fmla="*/ 2147483647 w 110"/>
              <a:gd name="T31" fmla="*/ 2147483647 h 111"/>
              <a:gd name="T32" fmla="*/ 2147483647 w 110"/>
              <a:gd name="T33" fmla="*/ 0 h 111"/>
              <a:gd name="T34" fmla="*/ 2147483647 w 110"/>
              <a:gd name="T35" fmla="*/ 2147483647 h 111"/>
              <a:gd name="T36" fmla="*/ 2147483647 w 110"/>
              <a:gd name="T37" fmla="*/ 2147483647 h 111"/>
              <a:gd name="T38" fmla="*/ 2147483647 w 110"/>
              <a:gd name="T39" fmla="*/ 2147483647 h 111"/>
              <a:gd name="T40" fmla="*/ 2147483647 w 110"/>
              <a:gd name="T41" fmla="*/ 2147483647 h 111"/>
              <a:gd name="T42" fmla="*/ 2147483647 w 110"/>
              <a:gd name="T43" fmla="*/ 2147483647 h 111"/>
              <a:gd name="T44" fmla="*/ 2147483647 w 110"/>
              <a:gd name="T45" fmla="*/ 2147483647 h 111"/>
              <a:gd name="T46" fmla="*/ 2147483647 w 110"/>
              <a:gd name="T47" fmla="*/ 2147483647 h 111"/>
              <a:gd name="T48" fmla="*/ 0 w 110"/>
              <a:gd name="T49" fmla="*/ 2147483647 h 111"/>
              <a:gd name="T50" fmla="*/ 2147483647 w 110"/>
              <a:gd name="T51" fmla="*/ 2147483647 h 111"/>
              <a:gd name="T52" fmla="*/ 2147483647 w 110"/>
              <a:gd name="T53" fmla="*/ 2147483647 h 111"/>
              <a:gd name="T54" fmla="*/ 2147483647 w 110"/>
              <a:gd name="T55" fmla="*/ 2147483647 h 111"/>
              <a:gd name="T56" fmla="*/ 2147483647 w 110"/>
              <a:gd name="T57" fmla="*/ 2147483647 h 111"/>
              <a:gd name="T58" fmla="*/ 2147483647 w 110"/>
              <a:gd name="T59" fmla="*/ 2147483647 h 111"/>
              <a:gd name="T60" fmla="*/ 2147483647 w 110"/>
              <a:gd name="T61" fmla="*/ 2147483647 h 111"/>
              <a:gd name="T62" fmla="*/ 2147483647 w 110"/>
              <a:gd name="T63" fmla="*/ 2147483647 h 111"/>
              <a:gd name="T64" fmla="*/ 2147483647 w 110"/>
              <a:gd name="T65" fmla="*/ 2147483647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" h="111">
                <a:moveTo>
                  <a:pt x="55" y="111"/>
                </a:moveTo>
                <a:lnTo>
                  <a:pt x="66" y="110"/>
                </a:lnTo>
                <a:lnTo>
                  <a:pt x="76" y="106"/>
                </a:lnTo>
                <a:lnTo>
                  <a:pt x="85" y="101"/>
                </a:lnTo>
                <a:lnTo>
                  <a:pt x="94" y="94"/>
                </a:lnTo>
                <a:lnTo>
                  <a:pt x="100" y="86"/>
                </a:lnTo>
                <a:lnTo>
                  <a:pt x="106" y="77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0" y="24"/>
                </a:lnTo>
                <a:lnTo>
                  <a:pt x="94" y="17"/>
                </a:lnTo>
                <a:lnTo>
                  <a:pt x="85" y="9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3" y="5"/>
                </a:lnTo>
                <a:lnTo>
                  <a:pt x="25" y="9"/>
                </a:lnTo>
                <a:lnTo>
                  <a:pt x="16" y="17"/>
                </a:lnTo>
                <a:lnTo>
                  <a:pt x="10" y="24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7"/>
                </a:lnTo>
                <a:lnTo>
                  <a:pt x="10" y="86"/>
                </a:lnTo>
                <a:lnTo>
                  <a:pt x="16" y="94"/>
                </a:lnTo>
                <a:lnTo>
                  <a:pt x="25" y="101"/>
                </a:lnTo>
                <a:lnTo>
                  <a:pt x="33" y="106"/>
                </a:lnTo>
                <a:lnTo>
                  <a:pt x="44" y="110"/>
                </a:lnTo>
                <a:lnTo>
                  <a:pt x="55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4" name="Freeform 137"/>
          <p:cNvSpPr>
            <a:spLocks/>
          </p:cNvSpPr>
          <p:nvPr/>
        </p:nvSpPr>
        <p:spPr bwMode="auto">
          <a:xfrm>
            <a:off x="6810375" y="4024313"/>
            <a:ext cx="26988" cy="26987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7" y="55"/>
                </a:moveTo>
                <a:lnTo>
                  <a:pt x="38" y="53"/>
                </a:lnTo>
                <a:lnTo>
                  <a:pt x="48" y="46"/>
                </a:lnTo>
                <a:lnTo>
                  <a:pt x="53" y="37"/>
                </a:lnTo>
                <a:lnTo>
                  <a:pt x="55" y="27"/>
                </a:lnTo>
                <a:lnTo>
                  <a:pt x="53" y="16"/>
                </a:lnTo>
                <a:lnTo>
                  <a:pt x="48" y="7"/>
                </a:lnTo>
                <a:lnTo>
                  <a:pt x="38" y="2"/>
                </a:lnTo>
                <a:lnTo>
                  <a:pt x="27" y="0"/>
                </a:lnTo>
                <a:lnTo>
                  <a:pt x="16" y="2"/>
                </a:lnTo>
                <a:lnTo>
                  <a:pt x="8" y="7"/>
                </a:lnTo>
                <a:lnTo>
                  <a:pt x="2" y="16"/>
                </a:lnTo>
                <a:lnTo>
                  <a:pt x="0" y="27"/>
                </a:lnTo>
                <a:lnTo>
                  <a:pt x="2" y="37"/>
                </a:lnTo>
                <a:lnTo>
                  <a:pt x="8" y="46"/>
                </a:lnTo>
                <a:lnTo>
                  <a:pt x="16" y="53"/>
                </a:lnTo>
                <a:lnTo>
                  <a:pt x="27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5" name="Freeform 138"/>
          <p:cNvSpPr>
            <a:spLocks/>
          </p:cNvSpPr>
          <p:nvPr/>
        </p:nvSpPr>
        <p:spPr bwMode="auto">
          <a:xfrm>
            <a:off x="6856413" y="4025900"/>
            <a:ext cx="26987" cy="26988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39" y="53"/>
                </a:lnTo>
                <a:lnTo>
                  <a:pt x="47" y="47"/>
                </a:lnTo>
                <a:lnTo>
                  <a:pt x="53" y="39"/>
                </a:lnTo>
                <a:lnTo>
                  <a:pt x="55" y="28"/>
                </a:lnTo>
                <a:lnTo>
                  <a:pt x="53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3"/>
                </a:lnTo>
                <a:lnTo>
                  <a:pt x="28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Freeform 139"/>
          <p:cNvSpPr>
            <a:spLocks/>
          </p:cNvSpPr>
          <p:nvPr/>
        </p:nvSpPr>
        <p:spPr bwMode="auto">
          <a:xfrm>
            <a:off x="6677025" y="3656013"/>
            <a:ext cx="76200" cy="368300"/>
          </a:xfrm>
          <a:custGeom>
            <a:avLst/>
            <a:gdLst>
              <a:gd name="T0" fmla="*/ 2147483647 w 156"/>
              <a:gd name="T1" fmla="*/ 2147483647 h 752"/>
              <a:gd name="T2" fmla="*/ 2147483647 w 156"/>
              <a:gd name="T3" fmla="*/ 2147483647 h 752"/>
              <a:gd name="T4" fmla="*/ 2147483647 w 156"/>
              <a:gd name="T5" fmla="*/ 2147483647 h 752"/>
              <a:gd name="T6" fmla="*/ 2147483647 w 156"/>
              <a:gd name="T7" fmla="*/ 2147483647 h 752"/>
              <a:gd name="T8" fmla="*/ 2147483647 w 156"/>
              <a:gd name="T9" fmla="*/ 2147483647 h 752"/>
              <a:gd name="T10" fmla="*/ 0 w 156"/>
              <a:gd name="T11" fmla="*/ 2147483647 h 752"/>
              <a:gd name="T12" fmla="*/ 2147483647 w 156"/>
              <a:gd name="T13" fmla="*/ 2147483647 h 752"/>
              <a:gd name="T14" fmla="*/ 2147483647 w 156"/>
              <a:gd name="T15" fmla="*/ 2147483647 h 752"/>
              <a:gd name="T16" fmla="*/ 2147483647 w 156"/>
              <a:gd name="T17" fmla="*/ 2147483647 h 752"/>
              <a:gd name="T18" fmla="*/ 2147483647 w 156"/>
              <a:gd name="T19" fmla="*/ 2147483647 h 752"/>
              <a:gd name="T20" fmla="*/ 2147483647 w 156"/>
              <a:gd name="T21" fmla="*/ 2147483647 h 752"/>
              <a:gd name="T22" fmla="*/ 2147483647 w 156"/>
              <a:gd name="T23" fmla="*/ 2147483647 h 752"/>
              <a:gd name="T24" fmla="*/ 2147483647 w 156"/>
              <a:gd name="T25" fmla="*/ 2147483647 h 752"/>
              <a:gd name="T26" fmla="*/ 2147483647 w 156"/>
              <a:gd name="T27" fmla="*/ 2147483647 h 752"/>
              <a:gd name="T28" fmla="*/ 2147483647 w 156"/>
              <a:gd name="T29" fmla="*/ 2147483647 h 752"/>
              <a:gd name="T30" fmla="*/ 2147483647 w 156"/>
              <a:gd name="T31" fmla="*/ 2147483647 h 752"/>
              <a:gd name="T32" fmla="*/ 2147483647 w 156"/>
              <a:gd name="T33" fmla="*/ 2147483647 h 752"/>
              <a:gd name="T34" fmla="*/ 2147483647 w 156"/>
              <a:gd name="T35" fmla="*/ 2147483647 h 752"/>
              <a:gd name="T36" fmla="*/ 2147483647 w 156"/>
              <a:gd name="T37" fmla="*/ 2147483647 h 752"/>
              <a:gd name="T38" fmla="*/ 2147483647 w 156"/>
              <a:gd name="T39" fmla="*/ 2147483647 h 752"/>
              <a:gd name="T40" fmla="*/ 2147483647 w 156"/>
              <a:gd name="T41" fmla="*/ 2147483647 h 752"/>
              <a:gd name="T42" fmla="*/ 2147483647 w 156"/>
              <a:gd name="T43" fmla="*/ 0 h 752"/>
              <a:gd name="T44" fmla="*/ 2147483647 w 156"/>
              <a:gd name="T45" fmla="*/ 0 h 752"/>
              <a:gd name="T46" fmla="*/ 2147483647 w 156"/>
              <a:gd name="T47" fmla="*/ 2147483647 h 752"/>
              <a:gd name="T48" fmla="*/ 2147483647 w 156"/>
              <a:gd name="T49" fmla="*/ 2147483647 h 752"/>
              <a:gd name="T50" fmla="*/ 2147483647 w 156"/>
              <a:gd name="T51" fmla="*/ 2147483647 h 7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6" h="752">
                <a:moveTo>
                  <a:pt x="48" y="15"/>
                </a:moveTo>
                <a:lnTo>
                  <a:pt x="44" y="30"/>
                </a:lnTo>
                <a:lnTo>
                  <a:pt x="33" y="73"/>
                </a:lnTo>
                <a:lnTo>
                  <a:pt x="19" y="140"/>
                </a:lnTo>
                <a:lnTo>
                  <a:pt x="7" y="229"/>
                </a:lnTo>
                <a:lnTo>
                  <a:pt x="0" y="337"/>
                </a:lnTo>
                <a:lnTo>
                  <a:pt x="1" y="462"/>
                </a:lnTo>
                <a:lnTo>
                  <a:pt x="14" y="602"/>
                </a:lnTo>
                <a:lnTo>
                  <a:pt x="43" y="752"/>
                </a:lnTo>
                <a:lnTo>
                  <a:pt x="150" y="746"/>
                </a:lnTo>
                <a:lnTo>
                  <a:pt x="146" y="724"/>
                </a:lnTo>
                <a:lnTo>
                  <a:pt x="135" y="663"/>
                </a:lnTo>
                <a:lnTo>
                  <a:pt x="123" y="574"/>
                </a:lnTo>
                <a:lnTo>
                  <a:pt x="111" y="463"/>
                </a:lnTo>
                <a:lnTo>
                  <a:pt x="104" y="342"/>
                </a:lnTo>
                <a:lnTo>
                  <a:pt x="107" y="220"/>
                </a:lnTo>
                <a:lnTo>
                  <a:pt x="124" y="106"/>
                </a:lnTo>
                <a:lnTo>
                  <a:pt x="156" y="9"/>
                </a:lnTo>
                <a:lnTo>
                  <a:pt x="156" y="8"/>
                </a:lnTo>
                <a:lnTo>
                  <a:pt x="156" y="6"/>
                </a:lnTo>
                <a:lnTo>
                  <a:pt x="154" y="4"/>
                </a:lnTo>
                <a:lnTo>
                  <a:pt x="147" y="0"/>
                </a:lnTo>
                <a:lnTo>
                  <a:pt x="134" y="0"/>
                </a:lnTo>
                <a:lnTo>
                  <a:pt x="115" y="1"/>
                </a:lnTo>
                <a:lnTo>
                  <a:pt x="87" y="7"/>
                </a:lnTo>
                <a:lnTo>
                  <a:pt x="48" y="1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7" name="Freeform 140"/>
          <p:cNvSpPr>
            <a:spLocks/>
          </p:cNvSpPr>
          <p:nvPr/>
        </p:nvSpPr>
        <p:spPr bwMode="auto">
          <a:xfrm>
            <a:off x="7067550" y="3609975"/>
            <a:ext cx="103188" cy="411163"/>
          </a:xfrm>
          <a:custGeom>
            <a:avLst/>
            <a:gdLst>
              <a:gd name="T0" fmla="*/ 2147483647 w 212"/>
              <a:gd name="T1" fmla="*/ 2147483647 h 839"/>
              <a:gd name="T2" fmla="*/ 2147483647 w 212"/>
              <a:gd name="T3" fmla="*/ 2147483647 h 839"/>
              <a:gd name="T4" fmla="*/ 2147483647 w 212"/>
              <a:gd name="T5" fmla="*/ 2147483647 h 839"/>
              <a:gd name="T6" fmla="*/ 2147483647 w 212"/>
              <a:gd name="T7" fmla="*/ 2147483647 h 839"/>
              <a:gd name="T8" fmla="*/ 2147483647 w 212"/>
              <a:gd name="T9" fmla="*/ 2147483647 h 839"/>
              <a:gd name="T10" fmla="*/ 2147483647 w 212"/>
              <a:gd name="T11" fmla="*/ 2147483647 h 839"/>
              <a:gd name="T12" fmla="*/ 2147483647 w 212"/>
              <a:gd name="T13" fmla="*/ 2147483647 h 839"/>
              <a:gd name="T14" fmla="*/ 2147483647 w 212"/>
              <a:gd name="T15" fmla="*/ 2147483647 h 839"/>
              <a:gd name="T16" fmla="*/ 2147483647 w 212"/>
              <a:gd name="T17" fmla="*/ 2147483647 h 839"/>
              <a:gd name="T18" fmla="*/ 2147483647 w 212"/>
              <a:gd name="T19" fmla="*/ 2147483647 h 839"/>
              <a:gd name="T20" fmla="*/ 2147483647 w 212"/>
              <a:gd name="T21" fmla="*/ 2147483647 h 839"/>
              <a:gd name="T22" fmla="*/ 2147483647 w 212"/>
              <a:gd name="T23" fmla="*/ 2147483647 h 839"/>
              <a:gd name="T24" fmla="*/ 2147483647 w 212"/>
              <a:gd name="T25" fmla="*/ 2147483647 h 839"/>
              <a:gd name="T26" fmla="*/ 2147483647 w 212"/>
              <a:gd name="T27" fmla="*/ 2147483647 h 839"/>
              <a:gd name="T28" fmla="*/ 0 w 212"/>
              <a:gd name="T29" fmla="*/ 2147483647 h 839"/>
              <a:gd name="T30" fmla="*/ 2147483647 w 212"/>
              <a:gd name="T31" fmla="*/ 2147483647 h 839"/>
              <a:gd name="T32" fmla="*/ 2147483647 w 212"/>
              <a:gd name="T33" fmla="*/ 2147483647 h 839"/>
              <a:gd name="T34" fmla="*/ 2147483647 w 212"/>
              <a:gd name="T35" fmla="*/ 0 h 839"/>
              <a:gd name="T36" fmla="*/ 2147483647 w 212"/>
              <a:gd name="T37" fmla="*/ 2147483647 h 8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2" h="839">
                <a:moveTo>
                  <a:pt x="212" y="6"/>
                </a:moveTo>
                <a:lnTo>
                  <a:pt x="206" y="11"/>
                </a:lnTo>
                <a:lnTo>
                  <a:pt x="192" y="33"/>
                </a:lnTo>
                <a:lnTo>
                  <a:pt x="174" y="77"/>
                </a:lnTo>
                <a:lnTo>
                  <a:pt x="156" y="148"/>
                </a:lnTo>
                <a:lnTo>
                  <a:pt x="141" y="254"/>
                </a:lnTo>
                <a:lnTo>
                  <a:pt x="133" y="401"/>
                </a:lnTo>
                <a:lnTo>
                  <a:pt x="137" y="593"/>
                </a:lnTo>
                <a:lnTo>
                  <a:pt x="158" y="839"/>
                </a:lnTo>
                <a:lnTo>
                  <a:pt x="38" y="839"/>
                </a:lnTo>
                <a:lnTo>
                  <a:pt x="34" y="814"/>
                </a:lnTo>
                <a:lnTo>
                  <a:pt x="24" y="746"/>
                </a:lnTo>
                <a:lnTo>
                  <a:pt x="12" y="645"/>
                </a:lnTo>
                <a:lnTo>
                  <a:pt x="3" y="521"/>
                </a:lnTo>
                <a:lnTo>
                  <a:pt x="0" y="384"/>
                </a:lnTo>
                <a:lnTo>
                  <a:pt x="6" y="244"/>
                </a:lnTo>
                <a:lnTo>
                  <a:pt x="29" y="114"/>
                </a:lnTo>
                <a:lnTo>
                  <a:pt x="68" y="0"/>
                </a:lnTo>
                <a:lnTo>
                  <a:pt x="212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8" name="Freeform 141"/>
          <p:cNvSpPr>
            <a:spLocks/>
          </p:cNvSpPr>
          <p:nvPr/>
        </p:nvSpPr>
        <p:spPr bwMode="auto">
          <a:xfrm>
            <a:off x="6680200" y="3678238"/>
            <a:ext cx="66675" cy="322262"/>
          </a:xfrm>
          <a:custGeom>
            <a:avLst/>
            <a:gdLst>
              <a:gd name="T0" fmla="*/ 2147483647 w 137"/>
              <a:gd name="T1" fmla="*/ 2147483647 h 656"/>
              <a:gd name="T2" fmla="*/ 2147483647 w 137"/>
              <a:gd name="T3" fmla="*/ 2147483647 h 656"/>
              <a:gd name="T4" fmla="*/ 2147483647 w 137"/>
              <a:gd name="T5" fmla="*/ 2147483647 h 656"/>
              <a:gd name="T6" fmla="*/ 2147483647 w 137"/>
              <a:gd name="T7" fmla="*/ 2147483647 h 656"/>
              <a:gd name="T8" fmla="*/ 2147483647 w 137"/>
              <a:gd name="T9" fmla="*/ 2147483647 h 656"/>
              <a:gd name="T10" fmla="*/ 0 w 137"/>
              <a:gd name="T11" fmla="*/ 2147483647 h 656"/>
              <a:gd name="T12" fmla="*/ 2147483647 w 137"/>
              <a:gd name="T13" fmla="*/ 2147483647 h 656"/>
              <a:gd name="T14" fmla="*/ 2147483647 w 137"/>
              <a:gd name="T15" fmla="*/ 2147483647 h 656"/>
              <a:gd name="T16" fmla="*/ 2147483647 w 137"/>
              <a:gd name="T17" fmla="*/ 2147483647 h 656"/>
              <a:gd name="T18" fmla="*/ 2147483647 w 137"/>
              <a:gd name="T19" fmla="*/ 2147483647 h 656"/>
              <a:gd name="T20" fmla="*/ 2147483647 w 137"/>
              <a:gd name="T21" fmla="*/ 2147483647 h 656"/>
              <a:gd name="T22" fmla="*/ 2147483647 w 137"/>
              <a:gd name="T23" fmla="*/ 2147483647 h 656"/>
              <a:gd name="T24" fmla="*/ 2147483647 w 137"/>
              <a:gd name="T25" fmla="*/ 2147483647 h 656"/>
              <a:gd name="T26" fmla="*/ 2147483647 w 137"/>
              <a:gd name="T27" fmla="*/ 2147483647 h 656"/>
              <a:gd name="T28" fmla="*/ 2147483647 w 137"/>
              <a:gd name="T29" fmla="*/ 2147483647 h 656"/>
              <a:gd name="T30" fmla="*/ 2147483647 w 137"/>
              <a:gd name="T31" fmla="*/ 2147483647 h 656"/>
              <a:gd name="T32" fmla="*/ 2147483647 w 137"/>
              <a:gd name="T33" fmla="*/ 2147483647 h 656"/>
              <a:gd name="T34" fmla="*/ 2147483647 w 137"/>
              <a:gd name="T35" fmla="*/ 2147483647 h 656"/>
              <a:gd name="T36" fmla="*/ 2147483647 w 137"/>
              <a:gd name="T37" fmla="*/ 2147483647 h 656"/>
              <a:gd name="T38" fmla="*/ 2147483647 w 137"/>
              <a:gd name="T39" fmla="*/ 2147483647 h 656"/>
              <a:gd name="T40" fmla="*/ 2147483647 w 137"/>
              <a:gd name="T41" fmla="*/ 2147483647 h 656"/>
              <a:gd name="T42" fmla="*/ 2147483647 w 137"/>
              <a:gd name="T43" fmla="*/ 0 h 656"/>
              <a:gd name="T44" fmla="*/ 2147483647 w 137"/>
              <a:gd name="T45" fmla="*/ 0 h 656"/>
              <a:gd name="T46" fmla="*/ 2147483647 w 137"/>
              <a:gd name="T47" fmla="*/ 2147483647 h 656"/>
              <a:gd name="T48" fmla="*/ 2147483647 w 137"/>
              <a:gd name="T49" fmla="*/ 2147483647 h 656"/>
              <a:gd name="T50" fmla="*/ 2147483647 w 137"/>
              <a:gd name="T51" fmla="*/ 2147483647 h 6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7" h="656">
                <a:moveTo>
                  <a:pt x="43" y="12"/>
                </a:moveTo>
                <a:lnTo>
                  <a:pt x="39" y="25"/>
                </a:lnTo>
                <a:lnTo>
                  <a:pt x="30" y="62"/>
                </a:lnTo>
                <a:lnTo>
                  <a:pt x="19" y="122"/>
                </a:lnTo>
                <a:lnTo>
                  <a:pt x="7" y="199"/>
                </a:lnTo>
                <a:lnTo>
                  <a:pt x="0" y="294"/>
                </a:lnTo>
                <a:lnTo>
                  <a:pt x="1" y="403"/>
                </a:lnTo>
                <a:lnTo>
                  <a:pt x="12" y="524"/>
                </a:lnTo>
                <a:lnTo>
                  <a:pt x="38" y="656"/>
                </a:lnTo>
                <a:lnTo>
                  <a:pt x="132" y="650"/>
                </a:lnTo>
                <a:lnTo>
                  <a:pt x="127" y="631"/>
                </a:lnTo>
                <a:lnTo>
                  <a:pt x="119" y="578"/>
                </a:lnTo>
                <a:lnTo>
                  <a:pt x="107" y="499"/>
                </a:lnTo>
                <a:lnTo>
                  <a:pt x="97" y="403"/>
                </a:lnTo>
                <a:lnTo>
                  <a:pt x="92" y="297"/>
                </a:lnTo>
                <a:lnTo>
                  <a:pt x="94" y="192"/>
                </a:lnTo>
                <a:lnTo>
                  <a:pt x="108" y="91"/>
                </a:lnTo>
                <a:lnTo>
                  <a:pt x="137" y="7"/>
                </a:lnTo>
                <a:lnTo>
                  <a:pt x="137" y="6"/>
                </a:lnTo>
                <a:lnTo>
                  <a:pt x="137" y="4"/>
                </a:lnTo>
                <a:lnTo>
                  <a:pt x="135" y="2"/>
                </a:lnTo>
                <a:lnTo>
                  <a:pt x="129" y="0"/>
                </a:lnTo>
                <a:lnTo>
                  <a:pt x="119" y="0"/>
                </a:lnTo>
                <a:lnTo>
                  <a:pt x="101" y="1"/>
                </a:lnTo>
                <a:lnTo>
                  <a:pt x="77" y="5"/>
                </a:lnTo>
                <a:lnTo>
                  <a:pt x="43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9" name="Freeform 142"/>
          <p:cNvSpPr>
            <a:spLocks/>
          </p:cNvSpPr>
          <p:nvPr/>
        </p:nvSpPr>
        <p:spPr bwMode="auto">
          <a:xfrm>
            <a:off x="6683375" y="3700463"/>
            <a:ext cx="55563" cy="273050"/>
          </a:xfrm>
          <a:custGeom>
            <a:avLst/>
            <a:gdLst>
              <a:gd name="T0" fmla="*/ 2147483647 w 116"/>
              <a:gd name="T1" fmla="*/ 2147483647 h 560"/>
              <a:gd name="T2" fmla="*/ 2147483647 w 116"/>
              <a:gd name="T3" fmla="*/ 2147483647 h 560"/>
              <a:gd name="T4" fmla="*/ 2147483647 w 116"/>
              <a:gd name="T5" fmla="*/ 2147483647 h 560"/>
              <a:gd name="T6" fmla="*/ 2147483647 w 116"/>
              <a:gd name="T7" fmla="*/ 2147483647 h 560"/>
              <a:gd name="T8" fmla="*/ 2147483647 w 116"/>
              <a:gd name="T9" fmla="*/ 2147483647 h 560"/>
              <a:gd name="T10" fmla="*/ 0 w 116"/>
              <a:gd name="T11" fmla="*/ 2147483647 h 560"/>
              <a:gd name="T12" fmla="*/ 2147483647 w 116"/>
              <a:gd name="T13" fmla="*/ 2147483647 h 560"/>
              <a:gd name="T14" fmla="*/ 2147483647 w 116"/>
              <a:gd name="T15" fmla="*/ 2147483647 h 560"/>
              <a:gd name="T16" fmla="*/ 2147483647 w 116"/>
              <a:gd name="T17" fmla="*/ 2147483647 h 560"/>
              <a:gd name="T18" fmla="*/ 2147483647 w 116"/>
              <a:gd name="T19" fmla="*/ 2147483647 h 560"/>
              <a:gd name="T20" fmla="*/ 2147483647 w 116"/>
              <a:gd name="T21" fmla="*/ 2147483647 h 560"/>
              <a:gd name="T22" fmla="*/ 2147483647 w 116"/>
              <a:gd name="T23" fmla="*/ 2147483647 h 560"/>
              <a:gd name="T24" fmla="*/ 2147483647 w 116"/>
              <a:gd name="T25" fmla="*/ 2147483647 h 560"/>
              <a:gd name="T26" fmla="*/ 2147483647 w 116"/>
              <a:gd name="T27" fmla="*/ 2147483647 h 560"/>
              <a:gd name="T28" fmla="*/ 2147483647 w 116"/>
              <a:gd name="T29" fmla="*/ 2147483647 h 560"/>
              <a:gd name="T30" fmla="*/ 2147483647 w 116"/>
              <a:gd name="T31" fmla="*/ 2147483647 h 560"/>
              <a:gd name="T32" fmla="*/ 2147483647 w 116"/>
              <a:gd name="T33" fmla="*/ 2147483647 h 560"/>
              <a:gd name="T34" fmla="*/ 2147483647 w 116"/>
              <a:gd name="T35" fmla="*/ 2147483647 h 560"/>
              <a:gd name="T36" fmla="*/ 2147483647 w 116"/>
              <a:gd name="T37" fmla="*/ 2147483647 h 560"/>
              <a:gd name="T38" fmla="*/ 2147483647 w 116"/>
              <a:gd name="T39" fmla="*/ 2147483647 h 560"/>
              <a:gd name="T40" fmla="*/ 2147483647 w 116"/>
              <a:gd name="T41" fmla="*/ 2147483647 h 560"/>
              <a:gd name="T42" fmla="*/ 2147483647 w 116"/>
              <a:gd name="T43" fmla="*/ 0 h 560"/>
              <a:gd name="T44" fmla="*/ 2147483647 w 116"/>
              <a:gd name="T45" fmla="*/ 0 h 560"/>
              <a:gd name="T46" fmla="*/ 2147483647 w 116"/>
              <a:gd name="T47" fmla="*/ 2147483647 h 560"/>
              <a:gd name="T48" fmla="*/ 2147483647 w 116"/>
              <a:gd name="T49" fmla="*/ 2147483647 h 560"/>
              <a:gd name="T50" fmla="*/ 2147483647 w 116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6" h="560">
                <a:moveTo>
                  <a:pt x="36" y="11"/>
                </a:moveTo>
                <a:lnTo>
                  <a:pt x="33" y="21"/>
                </a:lnTo>
                <a:lnTo>
                  <a:pt x="24" y="53"/>
                </a:lnTo>
                <a:lnTo>
                  <a:pt x="15" y="103"/>
                </a:lnTo>
                <a:lnTo>
                  <a:pt x="5" y="169"/>
                </a:lnTo>
                <a:lnTo>
                  <a:pt x="0" y="250"/>
                </a:lnTo>
                <a:lnTo>
                  <a:pt x="1" y="344"/>
                </a:lnTo>
                <a:lnTo>
                  <a:pt x="10" y="448"/>
                </a:lnTo>
                <a:lnTo>
                  <a:pt x="32" y="560"/>
                </a:lnTo>
                <a:lnTo>
                  <a:pt x="112" y="555"/>
                </a:lnTo>
                <a:lnTo>
                  <a:pt x="108" y="538"/>
                </a:lnTo>
                <a:lnTo>
                  <a:pt x="101" y="493"/>
                </a:lnTo>
                <a:lnTo>
                  <a:pt x="91" y="426"/>
                </a:lnTo>
                <a:lnTo>
                  <a:pt x="82" y="344"/>
                </a:lnTo>
                <a:lnTo>
                  <a:pt x="77" y="255"/>
                </a:lnTo>
                <a:lnTo>
                  <a:pt x="79" y="164"/>
                </a:lnTo>
                <a:lnTo>
                  <a:pt x="91" y="79"/>
                </a:lnTo>
                <a:lnTo>
                  <a:pt x="116" y="6"/>
                </a:lnTo>
                <a:lnTo>
                  <a:pt x="116" y="5"/>
                </a:lnTo>
                <a:lnTo>
                  <a:pt x="116" y="4"/>
                </a:lnTo>
                <a:lnTo>
                  <a:pt x="114" y="2"/>
                </a:lnTo>
                <a:lnTo>
                  <a:pt x="109" y="0"/>
                </a:lnTo>
                <a:lnTo>
                  <a:pt x="100" y="0"/>
                </a:lnTo>
                <a:lnTo>
                  <a:pt x="86" y="1"/>
                </a:lnTo>
                <a:lnTo>
                  <a:pt x="65" y="4"/>
                </a:lnTo>
                <a:lnTo>
                  <a:pt x="36" y="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0" name="Freeform 143"/>
          <p:cNvSpPr>
            <a:spLocks/>
          </p:cNvSpPr>
          <p:nvPr/>
        </p:nvSpPr>
        <p:spPr bwMode="auto">
          <a:xfrm>
            <a:off x="6684963" y="3721100"/>
            <a:ext cx="47625" cy="227013"/>
          </a:xfrm>
          <a:custGeom>
            <a:avLst/>
            <a:gdLst>
              <a:gd name="T0" fmla="*/ 2147483647 w 97"/>
              <a:gd name="T1" fmla="*/ 2147483647 h 463"/>
              <a:gd name="T2" fmla="*/ 2147483647 w 97"/>
              <a:gd name="T3" fmla="*/ 2147483647 h 463"/>
              <a:gd name="T4" fmla="*/ 2147483647 w 97"/>
              <a:gd name="T5" fmla="*/ 2147483647 h 463"/>
              <a:gd name="T6" fmla="*/ 2147483647 w 97"/>
              <a:gd name="T7" fmla="*/ 2147483647 h 463"/>
              <a:gd name="T8" fmla="*/ 2147483647 w 97"/>
              <a:gd name="T9" fmla="*/ 2147483647 h 463"/>
              <a:gd name="T10" fmla="*/ 0 w 97"/>
              <a:gd name="T11" fmla="*/ 2147483647 h 463"/>
              <a:gd name="T12" fmla="*/ 0 w 97"/>
              <a:gd name="T13" fmla="*/ 2147483647 h 463"/>
              <a:gd name="T14" fmla="*/ 2147483647 w 97"/>
              <a:gd name="T15" fmla="*/ 2147483647 h 463"/>
              <a:gd name="T16" fmla="*/ 2147483647 w 97"/>
              <a:gd name="T17" fmla="*/ 2147483647 h 463"/>
              <a:gd name="T18" fmla="*/ 2147483647 w 97"/>
              <a:gd name="T19" fmla="*/ 2147483647 h 463"/>
              <a:gd name="T20" fmla="*/ 2147483647 w 97"/>
              <a:gd name="T21" fmla="*/ 2147483647 h 463"/>
              <a:gd name="T22" fmla="*/ 2147483647 w 97"/>
              <a:gd name="T23" fmla="*/ 2147483647 h 463"/>
              <a:gd name="T24" fmla="*/ 2147483647 w 97"/>
              <a:gd name="T25" fmla="*/ 2147483647 h 463"/>
              <a:gd name="T26" fmla="*/ 2147483647 w 97"/>
              <a:gd name="T27" fmla="*/ 2147483647 h 463"/>
              <a:gd name="T28" fmla="*/ 2147483647 w 97"/>
              <a:gd name="T29" fmla="*/ 2147483647 h 463"/>
              <a:gd name="T30" fmla="*/ 2147483647 w 97"/>
              <a:gd name="T31" fmla="*/ 2147483647 h 463"/>
              <a:gd name="T32" fmla="*/ 2147483647 w 97"/>
              <a:gd name="T33" fmla="*/ 2147483647 h 463"/>
              <a:gd name="T34" fmla="*/ 2147483647 w 97"/>
              <a:gd name="T35" fmla="*/ 2147483647 h 463"/>
              <a:gd name="T36" fmla="*/ 2147483647 w 97"/>
              <a:gd name="T37" fmla="*/ 2147483647 h 463"/>
              <a:gd name="T38" fmla="*/ 2147483647 w 97"/>
              <a:gd name="T39" fmla="*/ 2147483647 h 463"/>
              <a:gd name="T40" fmla="*/ 2147483647 w 97"/>
              <a:gd name="T41" fmla="*/ 2147483647 h 463"/>
              <a:gd name="T42" fmla="*/ 2147483647 w 97"/>
              <a:gd name="T43" fmla="*/ 0 h 463"/>
              <a:gd name="T44" fmla="*/ 2147483647 w 97"/>
              <a:gd name="T45" fmla="*/ 0 h 463"/>
              <a:gd name="T46" fmla="*/ 2147483647 w 97"/>
              <a:gd name="T47" fmla="*/ 0 h 463"/>
              <a:gd name="T48" fmla="*/ 2147483647 w 97"/>
              <a:gd name="T49" fmla="*/ 2147483647 h 463"/>
              <a:gd name="T50" fmla="*/ 2147483647 w 97"/>
              <a:gd name="T51" fmla="*/ 2147483647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7" h="463">
                <a:moveTo>
                  <a:pt x="30" y="9"/>
                </a:moveTo>
                <a:lnTo>
                  <a:pt x="27" y="17"/>
                </a:lnTo>
                <a:lnTo>
                  <a:pt x="20" y="44"/>
                </a:lnTo>
                <a:lnTo>
                  <a:pt x="12" y="85"/>
                </a:lnTo>
                <a:lnTo>
                  <a:pt x="4" y="140"/>
                </a:lnTo>
                <a:lnTo>
                  <a:pt x="0" y="207"/>
                </a:lnTo>
                <a:lnTo>
                  <a:pt x="0" y="285"/>
                </a:lnTo>
                <a:lnTo>
                  <a:pt x="9" y="370"/>
                </a:lnTo>
                <a:lnTo>
                  <a:pt x="26" y="463"/>
                </a:lnTo>
                <a:lnTo>
                  <a:pt x="93" y="460"/>
                </a:lnTo>
                <a:lnTo>
                  <a:pt x="89" y="446"/>
                </a:lnTo>
                <a:lnTo>
                  <a:pt x="83" y="408"/>
                </a:lnTo>
                <a:lnTo>
                  <a:pt x="75" y="353"/>
                </a:lnTo>
                <a:lnTo>
                  <a:pt x="68" y="285"/>
                </a:lnTo>
                <a:lnTo>
                  <a:pt x="65" y="211"/>
                </a:lnTo>
                <a:lnTo>
                  <a:pt x="67" y="136"/>
                </a:lnTo>
                <a:lnTo>
                  <a:pt x="76" y="65"/>
                </a:lnTo>
                <a:lnTo>
                  <a:pt x="97" y="5"/>
                </a:lnTo>
                <a:lnTo>
                  <a:pt x="97" y="4"/>
                </a:lnTo>
                <a:lnTo>
                  <a:pt x="97" y="3"/>
                </a:lnTo>
                <a:lnTo>
                  <a:pt x="95" y="1"/>
                </a:lnTo>
                <a:lnTo>
                  <a:pt x="91" y="0"/>
                </a:lnTo>
                <a:lnTo>
                  <a:pt x="84" y="0"/>
                </a:lnTo>
                <a:lnTo>
                  <a:pt x="71" y="0"/>
                </a:lnTo>
                <a:lnTo>
                  <a:pt x="54" y="3"/>
                </a:lnTo>
                <a:lnTo>
                  <a:pt x="30" y="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1" name="Freeform 144"/>
          <p:cNvSpPr>
            <a:spLocks/>
          </p:cNvSpPr>
          <p:nvPr/>
        </p:nvSpPr>
        <p:spPr bwMode="auto">
          <a:xfrm>
            <a:off x="6688138" y="3743325"/>
            <a:ext cx="36512" cy="179388"/>
          </a:xfrm>
          <a:custGeom>
            <a:avLst/>
            <a:gdLst>
              <a:gd name="T0" fmla="*/ 2147483647 w 77"/>
              <a:gd name="T1" fmla="*/ 2147483647 h 367"/>
              <a:gd name="T2" fmla="*/ 2147483647 w 77"/>
              <a:gd name="T3" fmla="*/ 2147483647 h 367"/>
              <a:gd name="T4" fmla="*/ 2147483647 w 77"/>
              <a:gd name="T5" fmla="*/ 2147483647 h 367"/>
              <a:gd name="T6" fmla="*/ 2147483647 w 77"/>
              <a:gd name="T7" fmla="*/ 2147483647 h 367"/>
              <a:gd name="T8" fmla="*/ 2147483647 w 77"/>
              <a:gd name="T9" fmla="*/ 2147483647 h 367"/>
              <a:gd name="T10" fmla="*/ 0 w 77"/>
              <a:gd name="T11" fmla="*/ 2147483647 h 367"/>
              <a:gd name="T12" fmla="*/ 0 w 77"/>
              <a:gd name="T13" fmla="*/ 2147483647 h 367"/>
              <a:gd name="T14" fmla="*/ 2147483647 w 77"/>
              <a:gd name="T15" fmla="*/ 2147483647 h 367"/>
              <a:gd name="T16" fmla="*/ 2147483647 w 77"/>
              <a:gd name="T17" fmla="*/ 2147483647 h 367"/>
              <a:gd name="T18" fmla="*/ 2147483647 w 77"/>
              <a:gd name="T19" fmla="*/ 2147483647 h 367"/>
              <a:gd name="T20" fmla="*/ 2147483647 w 77"/>
              <a:gd name="T21" fmla="*/ 2147483647 h 367"/>
              <a:gd name="T22" fmla="*/ 2147483647 w 77"/>
              <a:gd name="T23" fmla="*/ 2147483647 h 367"/>
              <a:gd name="T24" fmla="*/ 2147483647 w 77"/>
              <a:gd name="T25" fmla="*/ 2147483647 h 367"/>
              <a:gd name="T26" fmla="*/ 2147483647 w 77"/>
              <a:gd name="T27" fmla="*/ 2147483647 h 367"/>
              <a:gd name="T28" fmla="*/ 2147483647 w 77"/>
              <a:gd name="T29" fmla="*/ 2147483647 h 367"/>
              <a:gd name="T30" fmla="*/ 2147483647 w 77"/>
              <a:gd name="T31" fmla="*/ 2147483647 h 367"/>
              <a:gd name="T32" fmla="*/ 2147483647 w 77"/>
              <a:gd name="T33" fmla="*/ 2147483647 h 367"/>
              <a:gd name="T34" fmla="*/ 2147483647 w 77"/>
              <a:gd name="T35" fmla="*/ 2147483647 h 367"/>
              <a:gd name="T36" fmla="*/ 2147483647 w 77"/>
              <a:gd name="T37" fmla="*/ 2147483647 h 367"/>
              <a:gd name="T38" fmla="*/ 2147483647 w 77"/>
              <a:gd name="T39" fmla="*/ 2147483647 h 367"/>
              <a:gd name="T40" fmla="*/ 2147483647 w 77"/>
              <a:gd name="T41" fmla="*/ 2147483647 h 367"/>
              <a:gd name="T42" fmla="*/ 2147483647 w 77"/>
              <a:gd name="T43" fmla="*/ 0 h 367"/>
              <a:gd name="T44" fmla="*/ 2147483647 w 77"/>
              <a:gd name="T45" fmla="*/ 0 h 367"/>
              <a:gd name="T46" fmla="*/ 2147483647 w 77"/>
              <a:gd name="T47" fmla="*/ 2147483647 h 367"/>
              <a:gd name="T48" fmla="*/ 2147483647 w 77"/>
              <a:gd name="T49" fmla="*/ 2147483647 h 367"/>
              <a:gd name="T50" fmla="*/ 2147483647 w 77"/>
              <a:gd name="T51" fmla="*/ 2147483647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367">
                <a:moveTo>
                  <a:pt x="24" y="8"/>
                </a:moveTo>
                <a:lnTo>
                  <a:pt x="22" y="15"/>
                </a:lnTo>
                <a:lnTo>
                  <a:pt x="17" y="36"/>
                </a:lnTo>
                <a:lnTo>
                  <a:pt x="10" y="68"/>
                </a:lnTo>
                <a:lnTo>
                  <a:pt x="4" y="112"/>
                </a:lnTo>
                <a:lnTo>
                  <a:pt x="0" y="164"/>
                </a:lnTo>
                <a:lnTo>
                  <a:pt x="0" y="226"/>
                </a:lnTo>
                <a:lnTo>
                  <a:pt x="7" y="294"/>
                </a:lnTo>
                <a:lnTo>
                  <a:pt x="21" y="367"/>
                </a:lnTo>
                <a:lnTo>
                  <a:pt x="74" y="364"/>
                </a:lnTo>
                <a:lnTo>
                  <a:pt x="71" y="353"/>
                </a:lnTo>
                <a:lnTo>
                  <a:pt x="66" y="323"/>
                </a:lnTo>
                <a:lnTo>
                  <a:pt x="60" y="280"/>
                </a:lnTo>
                <a:lnTo>
                  <a:pt x="54" y="226"/>
                </a:lnTo>
                <a:lnTo>
                  <a:pt x="51" y="168"/>
                </a:lnTo>
                <a:lnTo>
                  <a:pt x="53" y="107"/>
                </a:lnTo>
                <a:lnTo>
                  <a:pt x="61" y="52"/>
                </a:lnTo>
                <a:lnTo>
                  <a:pt x="77" y="5"/>
                </a:lnTo>
                <a:lnTo>
                  <a:pt x="77" y="2"/>
                </a:lnTo>
                <a:lnTo>
                  <a:pt x="76" y="1"/>
                </a:lnTo>
                <a:lnTo>
                  <a:pt x="72" y="0"/>
                </a:lnTo>
                <a:lnTo>
                  <a:pt x="66" y="0"/>
                </a:lnTo>
                <a:lnTo>
                  <a:pt x="56" y="1"/>
                </a:lnTo>
                <a:lnTo>
                  <a:pt x="43" y="4"/>
                </a:lnTo>
                <a:lnTo>
                  <a:pt x="24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2" name="Freeform 145"/>
          <p:cNvSpPr>
            <a:spLocks/>
          </p:cNvSpPr>
          <p:nvPr/>
        </p:nvSpPr>
        <p:spPr bwMode="auto">
          <a:xfrm>
            <a:off x="6691313" y="3765550"/>
            <a:ext cx="26987" cy="131763"/>
          </a:xfrm>
          <a:custGeom>
            <a:avLst/>
            <a:gdLst>
              <a:gd name="T0" fmla="*/ 2147483647 w 56"/>
              <a:gd name="T1" fmla="*/ 2147483647 h 271"/>
              <a:gd name="T2" fmla="*/ 2147483647 w 56"/>
              <a:gd name="T3" fmla="*/ 2147483647 h 271"/>
              <a:gd name="T4" fmla="*/ 2147483647 w 56"/>
              <a:gd name="T5" fmla="*/ 2147483647 h 271"/>
              <a:gd name="T6" fmla="*/ 2147483647 w 56"/>
              <a:gd name="T7" fmla="*/ 2147483647 h 271"/>
              <a:gd name="T8" fmla="*/ 2147483647 w 56"/>
              <a:gd name="T9" fmla="*/ 2147483647 h 271"/>
              <a:gd name="T10" fmla="*/ 0 w 56"/>
              <a:gd name="T11" fmla="*/ 2147483647 h 271"/>
              <a:gd name="T12" fmla="*/ 0 w 56"/>
              <a:gd name="T13" fmla="*/ 2147483647 h 271"/>
              <a:gd name="T14" fmla="*/ 2147483647 w 56"/>
              <a:gd name="T15" fmla="*/ 2147483647 h 271"/>
              <a:gd name="T16" fmla="*/ 2147483647 w 56"/>
              <a:gd name="T17" fmla="*/ 2147483647 h 271"/>
              <a:gd name="T18" fmla="*/ 2147483647 w 56"/>
              <a:gd name="T19" fmla="*/ 2147483647 h 271"/>
              <a:gd name="T20" fmla="*/ 2147483647 w 56"/>
              <a:gd name="T21" fmla="*/ 2147483647 h 271"/>
              <a:gd name="T22" fmla="*/ 2147483647 w 56"/>
              <a:gd name="T23" fmla="*/ 2147483647 h 271"/>
              <a:gd name="T24" fmla="*/ 2147483647 w 56"/>
              <a:gd name="T25" fmla="*/ 2147483647 h 271"/>
              <a:gd name="T26" fmla="*/ 2147483647 w 56"/>
              <a:gd name="T27" fmla="*/ 2147483647 h 271"/>
              <a:gd name="T28" fmla="*/ 2147483647 w 56"/>
              <a:gd name="T29" fmla="*/ 2147483647 h 271"/>
              <a:gd name="T30" fmla="*/ 2147483647 w 56"/>
              <a:gd name="T31" fmla="*/ 2147483647 h 271"/>
              <a:gd name="T32" fmla="*/ 2147483647 w 56"/>
              <a:gd name="T33" fmla="*/ 2147483647 h 271"/>
              <a:gd name="T34" fmla="*/ 2147483647 w 56"/>
              <a:gd name="T35" fmla="*/ 2147483647 h 271"/>
              <a:gd name="T36" fmla="*/ 2147483647 w 56"/>
              <a:gd name="T37" fmla="*/ 2147483647 h 271"/>
              <a:gd name="T38" fmla="*/ 2147483647 w 56"/>
              <a:gd name="T39" fmla="*/ 2147483647 h 271"/>
              <a:gd name="T40" fmla="*/ 2147483647 w 56"/>
              <a:gd name="T41" fmla="*/ 2147483647 h 271"/>
              <a:gd name="T42" fmla="*/ 2147483647 w 56"/>
              <a:gd name="T43" fmla="*/ 0 h 271"/>
              <a:gd name="T44" fmla="*/ 2147483647 w 56"/>
              <a:gd name="T45" fmla="*/ 0 h 271"/>
              <a:gd name="T46" fmla="*/ 2147483647 w 56"/>
              <a:gd name="T47" fmla="*/ 0 h 271"/>
              <a:gd name="T48" fmla="*/ 2147483647 w 56"/>
              <a:gd name="T49" fmla="*/ 2147483647 h 271"/>
              <a:gd name="T50" fmla="*/ 2147483647 w 56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6" h="271">
                <a:moveTo>
                  <a:pt x="17" y="5"/>
                </a:moveTo>
                <a:lnTo>
                  <a:pt x="16" y="10"/>
                </a:lnTo>
                <a:lnTo>
                  <a:pt x="12" y="25"/>
                </a:lnTo>
                <a:lnTo>
                  <a:pt x="6" y="49"/>
                </a:lnTo>
                <a:lnTo>
                  <a:pt x="2" y="82"/>
                </a:lnTo>
                <a:lnTo>
                  <a:pt x="0" y="122"/>
                </a:lnTo>
                <a:lnTo>
                  <a:pt x="0" y="166"/>
                </a:lnTo>
                <a:lnTo>
                  <a:pt x="4" y="217"/>
                </a:lnTo>
                <a:lnTo>
                  <a:pt x="15" y="271"/>
                </a:lnTo>
                <a:lnTo>
                  <a:pt x="54" y="268"/>
                </a:lnTo>
                <a:lnTo>
                  <a:pt x="52" y="261"/>
                </a:lnTo>
                <a:lnTo>
                  <a:pt x="48" y="238"/>
                </a:lnTo>
                <a:lnTo>
                  <a:pt x="44" y="206"/>
                </a:lnTo>
                <a:lnTo>
                  <a:pt x="40" y="166"/>
                </a:lnTo>
                <a:lnTo>
                  <a:pt x="37" y="123"/>
                </a:lnTo>
                <a:lnTo>
                  <a:pt x="39" y="78"/>
                </a:lnTo>
                <a:lnTo>
                  <a:pt x="44" y="37"/>
                </a:lnTo>
                <a:lnTo>
                  <a:pt x="56" y="3"/>
                </a:lnTo>
                <a:lnTo>
                  <a:pt x="56" y="2"/>
                </a:lnTo>
                <a:lnTo>
                  <a:pt x="55" y="1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1" y="2"/>
                </a:lnTo>
                <a:lnTo>
                  <a:pt x="17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3" name="Freeform 146"/>
          <p:cNvSpPr>
            <a:spLocks/>
          </p:cNvSpPr>
          <p:nvPr/>
        </p:nvSpPr>
        <p:spPr bwMode="auto">
          <a:xfrm>
            <a:off x="7070725" y="3635375"/>
            <a:ext cx="90488" cy="358775"/>
          </a:xfrm>
          <a:custGeom>
            <a:avLst/>
            <a:gdLst>
              <a:gd name="T0" fmla="*/ 2147483647 w 186"/>
              <a:gd name="T1" fmla="*/ 2147483647 h 732"/>
              <a:gd name="T2" fmla="*/ 2147483647 w 186"/>
              <a:gd name="T3" fmla="*/ 2147483647 h 732"/>
              <a:gd name="T4" fmla="*/ 2147483647 w 186"/>
              <a:gd name="T5" fmla="*/ 2147483647 h 732"/>
              <a:gd name="T6" fmla="*/ 2147483647 w 186"/>
              <a:gd name="T7" fmla="*/ 2147483647 h 732"/>
              <a:gd name="T8" fmla="*/ 2147483647 w 186"/>
              <a:gd name="T9" fmla="*/ 2147483647 h 732"/>
              <a:gd name="T10" fmla="*/ 2147483647 w 186"/>
              <a:gd name="T11" fmla="*/ 2147483647 h 732"/>
              <a:gd name="T12" fmla="*/ 2147483647 w 186"/>
              <a:gd name="T13" fmla="*/ 2147483647 h 732"/>
              <a:gd name="T14" fmla="*/ 2147483647 w 186"/>
              <a:gd name="T15" fmla="*/ 2147483647 h 732"/>
              <a:gd name="T16" fmla="*/ 2147483647 w 186"/>
              <a:gd name="T17" fmla="*/ 2147483647 h 732"/>
              <a:gd name="T18" fmla="*/ 2147483647 w 186"/>
              <a:gd name="T19" fmla="*/ 2147483647 h 732"/>
              <a:gd name="T20" fmla="*/ 2147483647 w 186"/>
              <a:gd name="T21" fmla="*/ 2147483647 h 732"/>
              <a:gd name="T22" fmla="*/ 2147483647 w 186"/>
              <a:gd name="T23" fmla="*/ 2147483647 h 732"/>
              <a:gd name="T24" fmla="*/ 2147483647 w 186"/>
              <a:gd name="T25" fmla="*/ 2147483647 h 732"/>
              <a:gd name="T26" fmla="*/ 2147483647 w 186"/>
              <a:gd name="T27" fmla="*/ 2147483647 h 732"/>
              <a:gd name="T28" fmla="*/ 0 w 186"/>
              <a:gd name="T29" fmla="*/ 2147483647 h 732"/>
              <a:gd name="T30" fmla="*/ 2147483647 w 186"/>
              <a:gd name="T31" fmla="*/ 2147483647 h 732"/>
              <a:gd name="T32" fmla="*/ 2147483647 w 186"/>
              <a:gd name="T33" fmla="*/ 2147483647 h 732"/>
              <a:gd name="T34" fmla="*/ 2147483647 w 186"/>
              <a:gd name="T35" fmla="*/ 0 h 732"/>
              <a:gd name="T36" fmla="*/ 2147483647 w 186"/>
              <a:gd name="T37" fmla="*/ 2147483647 h 7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6" h="732">
                <a:moveTo>
                  <a:pt x="186" y="6"/>
                </a:moveTo>
                <a:lnTo>
                  <a:pt x="182" y="11"/>
                </a:lnTo>
                <a:lnTo>
                  <a:pt x="169" y="29"/>
                </a:lnTo>
                <a:lnTo>
                  <a:pt x="153" y="67"/>
                </a:lnTo>
                <a:lnTo>
                  <a:pt x="137" y="130"/>
                </a:lnTo>
                <a:lnTo>
                  <a:pt x="124" y="221"/>
                </a:lnTo>
                <a:lnTo>
                  <a:pt x="117" y="350"/>
                </a:lnTo>
                <a:lnTo>
                  <a:pt x="122" y="517"/>
                </a:lnTo>
                <a:lnTo>
                  <a:pt x="139" y="732"/>
                </a:lnTo>
                <a:lnTo>
                  <a:pt x="34" y="732"/>
                </a:lnTo>
                <a:lnTo>
                  <a:pt x="31" y="711"/>
                </a:lnTo>
                <a:lnTo>
                  <a:pt x="22" y="651"/>
                </a:lnTo>
                <a:lnTo>
                  <a:pt x="12" y="563"/>
                </a:lnTo>
                <a:lnTo>
                  <a:pt x="3" y="454"/>
                </a:lnTo>
                <a:lnTo>
                  <a:pt x="0" y="335"/>
                </a:lnTo>
                <a:lnTo>
                  <a:pt x="6" y="213"/>
                </a:lnTo>
                <a:lnTo>
                  <a:pt x="25" y="98"/>
                </a:lnTo>
                <a:lnTo>
                  <a:pt x="60" y="0"/>
                </a:lnTo>
                <a:lnTo>
                  <a:pt x="186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4" name="Freeform 147"/>
          <p:cNvSpPr>
            <a:spLocks/>
          </p:cNvSpPr>
          <p:nvPr/>
        </p:nvSpPr>
        <p:spPr bwMode="auto">
          <a:xfrm>
            <a:off x="7073900" y="3660775"/>
            <a:ext cx="76200" cy="306388"/>
          </a:xfrm>
          <a:custGeom>
            <a:avLst/>
            <a:gdLst>
              <a:gd name="T0" fmla="*/ 2147483647 w 158"/>
              <a:gd name="T1" fmla="*/ 2147483647 h 625"/>
              <a:gd name="T2" fmla="*/ 2147483647 w 158"/>
              <a:gd name="T3" fmla="*/ 2147483647 h 625"/>
              <a:gd name="T4" fmla="*/ 2147483647 w 158"/>
              <a:gd name="T5" fmla="*/ 2147483647 h 625"/>
              <a:gd name="T6" fmla="*/ 2147483647 w 158"/>
              <a:gd name="T7" fmla="*/ 2147483647 h 625"/>
              <a:gd name="T8" fmla="*/ 2147483647 w 158"/>
              <a:gd name="T9" fmla="*/ 2147483647 h 625"/>
              <a:gd name="T10" fmla="*/ 2147483647 w 158"/>
              <a:gd name="T11" fmla="*/ 2147483647 h 625"/>
              <a:gd name="T12" fmla="*/ 2147483647 w 158"/>
              <a:gd name="T13" fmla="*/ 2147483647 h 625"/>
              <a:gd name="T14" fmla="*/ 2147483647 w 158"/>
              <a:gd name="T15" fmla="*/ 2147483647 h 625"/>
              <a:gd name="T16" fmla="*/ 2147483647 w 158"/>
              <a:gd name="T17" fmla="*/ 2147483647 h 625"/>
              <a:gd name="T18" fmla="*/ 2147483647 w 158"/>
              <a:gd name="T19" fmla="*/ 2147483647 h 625"/>
              <a:gd name="T20" fmla="*/ 2147483647 w 158"/>
              <a:gd name="T21" fmla="*/ 2147483647 h 625"/>
              <a:gd name="T22" fmla="*/ 2147483647 w 158"/>
              <a:gd name="T23" fmla="*/ 2147483647 h 625"/>
              <a:gd name="T24" fmla="*/ 2147483647 w 158"/>
              <a:gd name="T25" fmla="*/ 2147483647 h 625"/>
              <a:gd name="T26" fmla="*/ 2147483647 w 158"/>
              <a:gd name="T27" fmla="*/ 2147483647 h 625"/>
              <a:gd name="T28" fmla="*/ 0 w 158"/>
              <a:gd name="T29" fmla="*/ 2147483647 h 625"/>
              <a:gd name="T30" fmla="*/ 2147483647 w 158"/>
              <a:gd name="T31" fmla="*/ 2147483647 h 625"/>
              <a:gd name="T32" fmla="*/ 2147483647 w 158"/>
              <a:gd name="T33" fmla="*/ 2147483647 h 625"/>
              <a:gd name="T34" fmla="*/ 2147483647 w 158"/>
              <a:gd name="T35" fmla="*/ 0 h 625"/>
              <a:gd name="T36" fmla="*/ 2147483647 w 158"/>
              <a:gd name="T37" fmla="*/ 2147483647 h 6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" h="625">
                <a:moveTo>
                  <a:pt x="158" y="4"/>
                </a:moveTo>
                <a:lnTo>
                  <a:pt x="153" y="9"/>
                </a:lnTo>
                <a:lnTo>
                  <a:pt x="144" y="25"/>
                </a:lnTo>
                <a:lnTo>
                  <a:pt x="130" y="57"/>
                </a:lnTo>
                <a:lnTo>
                  <a:pt x="116" y="110"/>
                </a:lnTo>
                <a:lnTo>
                  <a:pt x="105" y="189"/>
                </a:lnTo>
                <a:lnTo>
                  <a:pt x="100" y="298"/>
                </a:lnTo>
                <a:lnTo>
                  <a:pt x="103" y="441"/>
                </a:lnTo>
                <a:lnTo>
                  <a:pt x="118" y="625"/>
                </a:lnTo>
                <a:lnTo>
                  <a:pt x="29" y="625"/>
                </a:lnTo>
                <a:lnTo>
                  <a:pt x="25" y="607"/>
                </a:lnTo>
                <a:lnTo>
                  <a:pt x="18" y="556"/>
                </a:lnTo>
                <a:lnTo>
                  <a:pt x="9" y="480"/>
                </a:lnTo>
                <a:lnTo>
                  <a:pt x="2" y="387"/>
                </a:lnTo>
                <a:lnTo>
                  <a:pt x="0" y="286"/>
                </a:lnTo>
                <a:lnTo>
                  <a:pt x="5" y="182"/>
                </a:lnTo>
                <a:lnTo>
                  <a:pt x="21" y="84"/>
                </a:lnTo>
                <a:lnTo>
                  <a:pt x="51" y="0"/>
                </a:lnTo>
                <a:lnTo>
                  <a:pt x="158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5" name="Freeform 148"/>
          <p:cNvSpPr>
            <a:spLocks/>
          </p:cNvSpPr>
          <p:nvPr/>
        </p:nvSpPr>
        <p:spPr bwMode="auto">
          <a:xfrm>
            <a:off x="7077075" y="3686175"/>
            <a:ext cx="63500" cy="252413"/>
          </a:xfrm>
          <a:custGeom>
            <a:avLst/>
            <a:gdLst>
              <a:gd name="T0" fmla="*/ 2147483647 w 131"/>
              <a:gd name="T1" fmla="*/ 2147483647 h 517"/>
              <a:gd name="T2" fmla="*/ 2147483647 w 131"/>
              <a:gd name="T3" fmla="*/ 2147483647 h 517"/>
              <a:gd name="T4" fmla="*/ 2147483647 w 131"/>
              <a:gd name="T5" fmla="*/ 2147483647 h 517"/>
              <a:gd name="T6" fmla="*/ 2147483647 w 131"/>
              <a:gd name="T7" fmla="*/ 2147483647 h 517"/>
              <a:gd name="T8" fmla="*/ 2147483647 w 131"/>
              <a:gd name="T9" fmla="*/ 2147483647 h 517"/>
              <a:gd name="T10" fmla="*/ 2147483647 w 131"/>
              <a:gd name="T11" fmla="*/ 2147483647 h 517"/>
              <a:gd name="T12" fmla="*/ 2147483647 w 131"/>
              <a:gd name="T13" fmla="*/ 2147483647 h 517"/>
              <a:gd name="T14" fmla="*/ 2147483647 w 131"/>
              <a:gd name="T15" fmla="*/ 2147483647 h 517"/>
              <a:gd name="T16" fmla="*/ 2147483647 w 131"/>
              <a:gd name="T17" fmla="*/ 2147483647 h 517"/>
              <a:gd name="T18" fmla="*/ 2147483647 w 131"/>
              <a:gd name="T19" fmla="*/ 2147483647 h 517"/>
              <a:gd name="T20" fmla="*/ 2147483647 w 131"/>
              <a:gd name="T21" fmla="*/ 2147483647 h 517"/>
              <a:gd name="T22" fmla="*/ 2147483647 w 131"/>
              <a:gd name="T23" fmla="*/ 2147483647 h 517"/>
              <a:gd name="T24" fmla="*/ 2147483647 w 131"/>
              <a:gd name="T25" fmla="*/ 2147483647 h 517"/>
              <a:gd name="T26" fmla="*/ 2147483647 w 131"/>
              <a:gd name="T27" fmla="*/ 2147483647 h 517"/>
              <a:gd name="T28" fmla="*/ 0 w 131"/>
              <a:gd name="T29" fmla="*/ 2147483647 h 517"/>
              <a:gd name="T30" fmla="*/ 2147483647 w 131"/>
              <a:gd name="T31" fmla="*/ 2147483647 h 517"/>
              <a:gd name="T32" fmla="*/ 2147483647 w 131"/>
              <a:gd name="T33" fmla="*/ 2147483647 h 517"/>
              <a:gd name="T34" fmla="*/ 2147483647 w 131"/>
              <a:gd name="T35" fmla="*/ 0 h 517"/>
              <a:gd name="T36" fmla="*/ 2147483647 w 131"/>
              <a:gd name="T37" fmla="*/ 2147483647 h 5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1" h="517">
                <a:moveTo>
                  <a:pt x="131" y="4"/>
                </a:moveTo>
                <a:lnTo>
                  <a:pt x="128" y="7"/>
                </a:lnTo>
                <a:lnTo>
                  <a:pt x="119" y="21"/>
                </a:lnTo>
                <a:lnTo>
                  <a:pt x="109" y="47"/>
                </a:lnTo>
                <a:lnTo>
                  <a:pt x="97" y="91"/>
                </a:lnTo>
                <a:lnTo>
                  <a:pt x="88" y="156"/>
                </a:lnTo>
                <a:lnTo>
                  <a:pt x="84" y="247"/>
                </a:lnTo>
                <a:lnTo>
                  <a:pt x="86" y="366"/>
                </a:lnTo>
                <a:lnTo>
                  <a:pt x="99" y="517"/>
                </a:lnTo>
                <a:lnTo>
                  <a:pt x="25" y="517"/>
                </a:lnTo>
                <a:lnTo>
                  <a:pt x="23" y="502"/>
                </a:lnTo>
                <a:lnTo>
                  <a:pt x="16" y="460"/>
                </a:lnTo>
                <a:lnTo>
                  <a:pt x="9" y="397"/>
                </a:lnTo>
                <a:lnTo>
                  <a:pt x="2" y="320"/>
                </a:lnTo>
                <a:lnTo>
                  <a:pt x="0" y="236"/>
                </a:lnTo>
                <a:lnTo>
                  <a:pt x="4" y="151"/>
                </a:lnTo>
                <a:lnTo>
                  <a:pt x="18" y="70"/>
                </a:lnTo>
                <a:lnTo>
                  <a:pt x="43" y="0"/>
                </a:lnTo>
                <a:lnTo>
                  <a:pt x="131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6" name="Freeform 149"/>
          <p:cNvSpPr>
            <a:spLocks/>
          </p:cNvSpPr>
          <p:nvPr/>
        </p:nvSpPr>
        <p:spPr bwMode="auto">
          <a:xfrm>
            <a:off x="7080250" y="3709988"/>
            <a:ext cx="50800" cy="201612"/>
          </a:xfrm>
          <a:custGeom>
            <a:avLst/>
            <a:gdLst>
              <a:gd name="T0" fmla="*/ 2147483647 w 104"/>
              <a:gd name="T1" fmla="*/ 2147483647 h 411"/>
              <a:gd name="T2" fmla="*/ 2147483647 w 104"/>
              <a:gd name="T3" fmla="*/ 2147483647 h 411"/>
              <a:gd name="T4" fmla="*/ 2147483647 w 104"/>
              <a:gd name="T5" fmla="*/ 2147483647 h 411"/>
              <a:gd name="T6" fmla="*/ 2147483647 w 104"/>
              <a:gd name="T7" fmla="*/ 2147483647 h 411"/>
              <a:gd name="T8" fmla="*/ 2147483647 w 104"/>
              <a:gd name="T9" fmla="*/ 2147483647 h 411"/>
              <a:gd name="T10" fmla="*/ 2147483647 w 104"/>
              <a:gd name="T11" fmla="*/ 2147483647 h 411"/>
              <a:gd name="T12" fmla="*/ 2147483647 w 104"/>
              <a:gd name="T13" fmla="*/ 2147483647 h 411"/>
              <a:gd name="T14" fmla="*/ 2147483647 w 104"/>
              <a:gd name="T15" fmla="*/ 2147483647 h 411"/>
              <a:gd name="T16" fmla="*/ 2147483647 w 104"/>
              <a:gd name="T17" fmla="*/ 2147483647 h 411"/>
              <a:gd name="T18" fmla="*/ 2147483647 w 104"/>
              <a:gd name="T19" fmla="*/ 2147483647 h 411"/>
              <a:gd name="T20" fmla="*/ 2147483647 w 104"/>
              <a:gd name="T21" fmla="*/ 2147483647 h 411"/>
              <a:gd name="T22" fmla="*/ 2147483647 w 104"/>
              <a:gd name="T23" fmla="*/ 2147483647 h 411"/>
              <a:gd name="T24" fmla="*/ 2147483647 w 104"/>
              <a:gd name="T25" fmla="*/ 2147483647 h 411"/>
              <a:gd name="T26" fmla="*/ 2147483647 w 104"/>
              <a:gd name="T27" fmla="*/ 2147483647 h 411"/>
              <a:gd name="T28" fmla="*/ 0 w 104"/>
              <a:gd name="T29" fmla="*/ 2147483647 h 411"/>
              <a:gd name="T30" fmla="*/ 2147483647 w 104"/>
              <a:gd name="T31" fmla="*/ 2147483647 h 411"/>
              <a:gd name="T32" fmla="*/ 2147483647 w 104"/>
              <a:gd name="T33" fmla="*/ 2147483647 h 411"/>
              <a:gd name="T34" fmla="*/ 2147483647 w 104"/>
              <a:gd name="T35" fmla="*/ 0 h 411"/>
              <a:gd name="T36" fmla="*/ 2147483647 w 104"/>
              <a:gd name="T37" fmla="*/ 2147483647 h 4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" h="411">
                <a:moveTo>
                  <a:pt x="104" y="4"/>
                </a:moveTo>
                <a:lnTo>
                  <a:pt x="101" y="7"/>
                </a:lnTo>
                <a:lnTo>
                  <a:pt x="94" y="17"/>
                </a:lnTo>
                <a:lnTo>
                  <a:pt x="86" y="38"/>
                </a:lnTo>
                <a:lnTo>
                  <a:pt x="76" y="73"/>
                </a:lnTo>
                <a:lnTo>
                  <a:pt x="69" y="125"/>
                </a:lnTo>
                <a:lnTo>
                  <a:pt x="65" y="196"/>
                </a:lnTo>
                <a:lnTo>
                  <a:pt x="67" y="291"/>
                </a:lnTo>
                <a:lnTo>
                  <a:pt x="77" y="411"/>
                </a:lnTo>
                <a:lnTo>
                  <a:pt x="19" y="411"/>
                </a:lnTo>
                <a:lnTo>
                  <a:pt x="17" y="399"/>
                </a:lnTo>
                <a:lnTo>
                  <a:pt x="11" y="365"/>
                </a:lnTo>
                <a:lnTo>
                  <a:pt x="6" y="316"/>
                </a:lnTo>
                <a:lnTo>
                  <a:pt x="2" y="255"/>
                </a:lnTo>
                <a:lnTo>
                  <a:pt x="0" y="188"/>
                </a:lnTo>
                <a:lnTo>
                  <a:pt x="4" y="120"/>
                </a:lnTo>
                <a:lnTo>
                  <a:pt x="15" y="55"/>
                </a:lnTo>
                <a:lnTo>
                  <a:pt x="34" y="0"/>
                </a:lnTo>
                <a:lnTo>
                  <a:pt x="104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7" name="Freeform 150"/>
          <p:cNvSpPr>
            <a:spLocks/>
          </p:cNvSpPr>
          <p:nvPr/>
        </p:nvSpPr>
        <p:spPr bwMode="auto">
          <a:xfrm>
            <a:off x="7085013" y="3735388"/>
            <a:ext cx="36512" cy="147637"/>
          </a:xfrm>
          <a:custGeom>
            <a:avLst/>
            <a:gdLst>
              <a:gd name="T0" fmla="*/ 2147483647 w 76"/>
              <a:gd name="T1" fmla="*/ 2147483647 h 302"/>
              <a:gd name="T2" fmla="*/ 2147483647 w 76"/>
              <a:gd name="T3" fmla="*/ 2147483647 h 302"/>
              <a:gd name="T4" fmla="*/ 2147483647 w 76"/>
              <a:gd name="T5" fmla="*/ 2147483647 h 302"/>
              <a:gd name="T6" fmla="*/ 2147483647 w 76"/>
              <a:gd name="T7" fmla="*/ 2147483647 h 302"/>
              <a:gd name="T8" fmla="*/ 2147483647 w 76"/>
              <a:gd name="T9" fmla="*/ 2147483647 h 302"/>
              <a:gd name="T10" fmla="*/ 2147483647 w 76"/>
              <a:gd name="T11" fmla="*/ 2147483647 h 302"/>
              <a:gd name="T12" fmla="*/ 2147483647 w 76"/>
              <a:gd name="T13" fmla="*/ 2147483647 h 302"/>
              <a:gd name="T14" fmla="*/ 2147483647 w 76"/>
              <a:gd name="T15" fmla="*/ 2147483647 h 302"/>
              <a:gd name="T16" fmla="*/ 2147483647 w 76"/>
              <a:gd name="T17" fmla="*/ 2147483647 h 302"/>
              <a:gd name="T18" fmla="*/ 2147483647 w 76"/>
              <a:gd name="T19" fmla="*/ 2147483647 h 302"/>
              <a:gd name="T20" fmla="*/ 2147483647 w 76"/>
              <a:gd name="T21" fmla="*/ 2147483647 h 302"/>
              <a:gd name="T22" fmla="*/ 2147483647 w 76"/>
              <a:gd name="T23" fmla="*/ 2147483647 h 302"/>
              <a:gd name="T24" fmla="*/ 2147483647 w 76"/>
              <a:gd name="T25" fmla="*/ 2147483647 h 302"/>
              <a:gd name="T26" fmla="*/ 2147483647 w 76"/>
              <a:gd name="T27" fmla="*/ 2147483647 h 302"/>
              <a:gd name="T28" fmla="*/ 0 w 76"/>
              <a:gd name="T29" fmla="*/ 2147483647 h 302"/>
              <a:gd name="T30" fmla="*/ 2147483647 w 76"/>
              <a:gd name="T31" fmla="*/ 2147483647 h 302"/>
              <a:gd name="T32" fmla="*/ 2147483647 w 76"/>
              <a:gd name="T33" fmla="*/ 2147483647 h 302"/>
              <a:gd name="T34" fmla="*/ 2147483647 w 76"/>
              <a:gd name="T35" fmla="*/ 0 h 302"/>
              <a:gd name="T36" fmla="*/ 2147483647 w 76"/>
              <a:gd name="T37" fmla="*/ 2147483647 h 3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302">
                <a:moveTo>
                  <a:pt x="76" y="2"/>
                </a:moveTo>
                <a:lnTo>
                  <a:pt x="74" y="4"/>
                </a:lnTo>
                <a:lnTo>
                  <a:pt x="70" y="12"/>
                </a:lnTo>
                <a:lnTo>
                  <a:pt x="62" y="28"/>
                </a:lnTo>
                <a:lnTo>
                  <a:pt x="56" y="53"/>
                </a:lnTo>
                <a:lnTo>
                  <a:pt x="51" y="92"/>
                </a:lnTo>
                <a:lnTo>
                  <a:pt x="49" y="145"/>
                </a:lnTo>
                <a:lnTo>
                  <a:pt x="50" y="214"/>
                </a:lnTo>
                <a:lnTo>
                  <a:pt x="57" y="302"/>
                </a:lnTo>
                <a:lnTo>
                  <a:pt x="14" y="302"/>
                </a:lnTo>
                <a:lnTo>
                  <a:pt x="13" y="294"/>
                </a:lnTo>
                <a:lnTo>
                  <a:pt x="9" y="269"/>
                </a:lnTo>
                <a:lnTo>
                  <a:pt x="4" y="232"/>
                </a:lnTo>
                <a:lnTo>
                  <a:pt x="1" y="188"/>
                </a:lnTo>
                <a:lnTo>
                  <a:pt x="0" y="138"/>
                </a:lnTo>
                <a:lnTo>
                  <a:pt x="2" y="89"/>
                </a:lnTo>
                <a:lnTo>
                  <a:pt x="10" y="41"/>
                </a:lnTo>
                <a:lnTo>
                  <a:pt x="25" y="0"/>
                </a:lnTo>
                <a:lnTo>
                  <a:pt x="76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8" name="Rectangle 151"/>
          <p:cNvSpPr>
            <a:spLocks noChangeArrowheads="1"/>
          </p:cNvSpPr>
          <p:nvPr/>
        </p:nvSpPr>
        <p:spPr bwMode="auto">
          <a:xfrm>
            <a:off x="6599238" y="3698875"/>
            <a:ext cx="11112" cy="469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2689" name="Freeform 152"/>
          <p:cNvSpPr>
            <a:spLocks/>
          </p:cNvSpPr>
          <p:nvPr/>
        </p:nvSpPr>
        <p:spPr bwMode="auto">
          <a:xfrm>
            <a:off x="6764338" y="3692525"/>
            <a:ext cx="180975" cy="214313"/>
          </a:xfrm>
          <a:custGeom>
            <a:avLst/>
            <a:gdLst>
              <a:gd name="T0" fmla="*/ 2147483647 w 375"/>
              <a:gd name="T1" fmla="*/ 2147483647 h 440"/>
              <a:gd name="T2" fmla="*/ 2147483647 w 375"/>
              <a:gd name="T3" fmla="*/ 2147483647 h 440"/>
              <a:gd name="T4" fmla="*/ 2147483647 w 375"/>
              <a:gd name="T5" fmla="*/ 2147483647 h 440"/>
              <a:gd name="T6" fmla="*/ 2147483647 w 375"/>
              <a:gd name="T7" fmla="*/ 2147483647 h 440"/>
              <a:gd name="T8" fmla="*/ 2147483647 w 375"/>
              <a:gd name="T9" fmla="*/ 2147483647 h 440"/>
              <a:gd name="T10" fmla="*/ 2147483647 w 375"/>
              <a:gd name="T11" fmla="*/ 2147483647 h 440"/>
              <a:gd name="T12" fmla="*/ 0 w 375"/>
              <a:gd name="T13" fmla="*/ 2147483647 h 440"/>
              <a:gd name="T14" fmla="*/ 2147483647 w 375"/>
              <a:gd name="T15" fmla="*/ 2147483647 h 440"/>
              <a:gd name="T16" fmla="*/ 2147483647 w 375"/>
              <a:gd name="T17" fmla="*/ 2147483647 h 440"/>
              <a:gd name="T18" fmla="*/ 2147483647 w 375"/>
              <a:gd name="T19" fmla="*/ 2147483647 h 440"/>
              <a:gd name="T20" fmla="*/ 2147483647 w 375"/>
              <a:gd name="T21" fmla="*/ 2147483647 h 440"/>
              <a:gd name="T22" fmla="*/ 2147483647 w 375"/>
              <a:gd name="T23" fmla="*/ 2147483647 h 440"/>
              <a:gd name="T24" fmla="*/ 2147483647 w 375"/>
              <a:gd name="T25" fmla="*/ 2147483647 h 440"/>
              <a:gd name="T26" fmla="*/ 2147483647 w 375"/>
              <a:gd name="T27" fmla="*/ 2147483647 h 440"/>
              <a:gd name="T28" fmla="*/ 2147483647 w 375"/>
              <a:gd name="T29" fmla="*/ 2147483647 h 440"/>
              <a:gd name="T30" fmla="*/ 2147483647 w 375"/>
              <a:gd name="T31" fmla="*/ 2147483647 h 440"/>
              <a:gd name="T32" fmla="*/ 2147483647 w 375"/>
              <a:gd name="T33" fmla="*/ 2147483647 h 440"/>
              <a:gd name="T34" fmla="*/ 2147483647 w 375"/>
              <a:gd name="T35" fmla="*/ 2147483647 h 440"/>
              <a:gd name="T36" fmla="*/ 2147483647 w 375"/>
              <a:gd name="T37" fmla="*/ 2147483647 h 440"/>
              <a:gd name="T38" fmla="*/ 2147483647 w 375"/>
              <a:gd name="T39" fmla="*/ 2147483647 h 440"/>
              <a:gd name="T40" fmla="*/ 2147483647 w 375"/>
              <a:gd name="T41" fmla="*/ 2147483647 h 440"/>
              <a:gd name="T42" fmla="*/ 2147483647 w 375"/>
              <a:gd name="T43" fmla="*/ 2147483647 h 440"/>
              <a:gd name="T44" fmla="*/ 2147483647 w 375"/>
              <a:gd name="T45" fmla="*/ 2147483647 h 440"/>
              <a:gd name="T46" fmla="*/ 2147483647 w 375"/>
              <a:gd name="T47" fmla="*/ 2147483647 h 440"/>
              <a:gd name="T48" fmla="*/ 2147483647 w 375"/>
              <a:gd name="T49" fmla="*/ 2147483647 h 440"/>
              <a:gd name="T50" fmla="*/ 2147483647 w 375"/>
              <a:gd name="T51" fmla="*/ 2147483647 h 440"/>
              <a:gd name="T52" fmla="*/ 2147483647 w 375"/>
              <a:gd name="T53" fmla="*/ 2147483647 h 440"/>
              <a:gd name="T54" fmla="*/ 2147483647 w 375"/>
              <a:gd name="T55" fmla="*/ 2147483647 h 440"/>
              <a:gd name="T56" fmla="*/ 2147483647 w 375"/>
              <a:gd name="T57" fmla="*/ 2147483647 h 440"/>
              <a:gd name="T58" fmla="*/ 2147483647 w 375"/>
              <a:gd name="T59" fmla="*/ 2147483647 h 440"/>
              <a:gd name="T60" fmla="*/ 2147483647 w 375"/>
              <a:gd name="T61" fmla="*/ 2147483647 h 440"/>
              <a:gd name="T62" fmla="*/ 2147483647 w 375"/>
              <a:gd name="T63" fmla="*/ 2147483647 h 440"/>
              <a:gd name="T64" fmla="*/ 2147483647 w 375"/>
              <a:gd name="T65" fmla="*/ 2147483647 h 440"/>
              <a:gd name="T66" fmla="*/ 2147483647 w 375"/>
              <a:gd name="T67" fmla="*/ 2147483647 h 440"/>
              <a:gd name="T68" fmla="*/ 2147483647 w 375"/>
              <a:gd name="T69" fmla="*/ 2147483647 h 440"/>
              <a:gd name="T70" fmla="*/ 2147483647 w 375"/>
              <a:gd name="T71" fmla="*/ 2147483647 h 440"/>
              <a:gd name="T72" fmla="*/ 2147483647 w 375"/>
              <a:gd name="T73" fmla="*/ 2147483647 h 440"/>
              <a:gd name="T74" fmla="*/ 2147483647 w 375"/>
              <a:gd name="T75" fmla="*/ 2147483647 h 440"/>
              <a:gd name="T76" fmla="*/ 2147483647 w 375"/>
              <a:gd name="T77" fmla="*/ 2147483647 h 440"/>
              <a:gd name="T78" fmla="*/ 2147483647 w 375"/>
              <a:gd name="T79" fmla="*/ 2147483647 h 440"/>
              <a:gd name="T80" fmla="*/ 2147483647 w 375"/>
              <a:gd name="T81" fmla="*/ 2147483647 h 440"/>
              <a:gd name="T82" fmla="*/ 2147483647 w 375"/>
              <a:gd name="T83" fmla="*/ 0 h 440"/>
              <a:gd name="T84" fmla="*/ 2147483647 w 375"/>
              <a:gd name="T85" fmla="*/ 2147483647 h 440"/>
              <a:gd name="T86" fmla="*/ 2147483647 w 375"/>
              <a:gd name="T87" fmla="*/ 2147483647 h 440"/>
              <a:gd name="T88" fmla="*/ 2147483647 w 375"/>
              <a:gd name="T89" fmla="*/ 2147483647 h 440"/>
              <a:gd name="T90" fmla="*/ 2147483647 w 375"/>
              <a:gd name="T91" fmla="*/ 2147483647 h 440"/>
              <a:gd name="T92" fmla="*/ 2147483647 w 375"/>
              <a:gd name="T93" fmla="*/ 2147483647 h 440"/>
              <a:gd name="T94" fmla="*/ 2147483647 w 375"/>
              <a:gd name="T95" fmla="*/ 2147483647 h 440"/>
              <a:gd name="T96" fmla="*/ 2147483647 w 375"/>
              <a:gd name="T97" fmla="*/ 2147483647 h 4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5" h="440">
                <a:moveTo>
                  <a:pt x="35" y="41"/>
                </a:moveTo>
                <a:lnTo>
                  <a:pt x="32" y="49"/>
                </a:lnTo>
                <a:lnTo>
                  <a:pt x="25" y="74"/>
                </a:lnTo>
                <a:lnTo>
                  <a:pt x="17" y="112"/>
                </a:lnTo>
                <a:lnTo>
                  <a:pt x="8" y="163"/>
                </a:lnTo>
                <a:lnTo>
                  <a:pt x="2" y="223"/>
                </a:lnTo>
                <a:lnTo>
                  <a:pt x="0" y="290"/>
                </a:lnTo>
                <a:lnTo>
                  <a:pt x="7" y="363"/>
                </a:lnTo>
                <a:lnTo>
                  <a:pt x="23" y="440"/>
                </a:lnTo>
                <a:lnTo>
                  <a:pt x="23" y="437"/>
                </a:lnTo>
                <a:lnTo>
                  <a:pt x="23" y="427"/>
                </a:lnTo>
                <a:lnTo>
                  <a:pt x="23" y="411"/>
                </a:lnTo>
                <a:lnTo>
                  <a:pt x="23" y="391"/>
                </a:lnTo>
                <a:lnTo>
                  <a:pt x="25" y="367"/>
                </a:lnTo>
                <a:lnTo>
                  <a:pt x="28" y="341"/>
                </a:lnTo>
                <a:lnTo>
                  <a:pt x="33" y="312"/>
                </a:lnTo>
                <a:lnTo>
                  <a:pt x="39" y="281"/>
                </a:lnTo>
                <a:lnTo>
                  <a:pt x="49" y="251"/>
                </a:lnTo>
                <a:lnTo>
                  <a:pt x="61" y="222"/>
                </a:lnTo>
                <a:lnTo>
                  <a:pt x="75" y="194"/>
                </a:lnTo>
                <a:lnTo>
                  <a:pt x="93" y="168"/>
                </a:lnTo>
                <a:lnTo>
                  <a:pt x="116" y="145"/>
                </a:lnTo>
                <a:lnTo>
                  <a:pt x="141" y="127"/>
                </a:lnTo>
                <a:lnTo>
                  <a:pt x="173" y="114"/>
                </a:lnTo>
                <a:lnTo>
                  <a:pt x="208" y="106"/>
                </a:lnTo>
                <a:lnTo>
                  <a:pt x="210" y="104"/>
                </a:lnTo>
                <a:lnTo>
                  <a:pt x="217" y="100"/>
                </a:lnTo>
                <a:lnTo>
                  <a:pt x="227" y="92"/>
                </a:lnTo>
                <a:lnTo>
                  <a:pt x="245" y="82"/>
                </a:lnTo>
                <a:lnTo>
                  <a:pt x="267" y="69"/>
                </a:lnTo>
                <a:lnTo>
                  <a:pt x="296" y="54"/>
                </a:lnTo>
                <a:lnTo>
                  <a:pt x="332" y="36"/>
                </a:lnTo>
                <a:lnTo>
                  <a:pt x="375" y="17"/>
                </a:lnTo>
                <a:lnTo>
                  <a:pt x="373" y="16"/>
                </a:lnTo>
                <a:lnTo>
                  <a:pt x="366" y="15"/>
                </a:lnTo>
                <a:lnTo>
                  <a:pt x="357" y="13"/>
                </a:lnTo>
                <a:lnTo>
                  <a:pt x="343" y="10"/>
                </a:lnTo>
                <a:lnTo>
                  <a:pt x="326" y="7"/>
                </a:lnTo>
                <a:lnTo>
                  <a:pt x="307" y="5"/>
                </a:lnTo>
                <a:lnTo>
                  <a:pt x="285" y="3"/>
                </a:lnTo>
                <a:lnTo>
                  <a:pt x="261" y="1"/>
                </a:lnTo>
                <a:lnTo>
                  <a:pt x="235" y="0"/>
                </a:lnTo>
                <a:lnTo>
                  <a:pt x="208" y="1"/>
                </a:lnTo>
                <a:lnTo>
                  <a:pt x="180" y="2"/>
                </a:lnTo>
                <a:lnTo>
                  <a:pt x="151" y="5"/>
                </a:lnTo>
                <a:lnTo>
                  <a:pt x="122" y="10"/>
                </a:lnTo>
                <a:lnTo>
                  <a:pt x="92" y="18"/>
                </a:lnTo>
                <a:lnTo>
                  <a:pt x="63" y="28"/>
                </a:lnTo>
                <a:lnTo>
                  <a:pt x="35" y="4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0" name="Freeform 153"/>
          <p:cNvSpPr>
            <a:spLocks/>
          </p:cNvSpPr>
          <p:nvPr/>
        </p:nvSpPr>
        <p:spPr bwMode="auto">
          <a:xfrm>
            <a:off x="6511925" y="3852863"/>
            <a:ext cx="149225" cy="39687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8"/>
                </a:lnTo>
                <a:lnTo>
                  <a:pt x="5" y="44"/>
                </a:lnTo>
                <a:lnTo>
                  <a:pt x="11" y="37"/>
                </a:lnTo>
                <a:lnTo>
                  <a:pt x="18" y="31"/>
                </a:lnTo>
                <a:lnTo>
                  <a:pt x="27" y="25"/>
                </a:lnTo>
                <a:lnTo>
                  <a:pt x="39" y="18"/>
                </a:lnTo>
                <a:lnTo>
                  <a:pt x="54" y="12"/>
                </a:lnTo>
                <a:lnTo>
                  <a:pt x="72" y="6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7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6"/>
                </a:lnTo>
                <a:lnTo>
                  <a:pt x="289" y="44"/>
                </a:lnTo>
                <a:lnTo>
                  <a:pt x="277" y="41"/>
                </a:lnTo>
                <a:lnTo>
                  <a:pt x="262" y="36"/>
                </a:lnTo>
                <a:lnTo>
                  <a:pt x="244" y="32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1"/>
                </a:lnTo>
                <a:lnTo>
                  <a:pt x="101" y="23"/>
                </a:lnTo>
                <a:lnTo>
                  <a:pt x="77" y="29"/>
                </a:lnTo>
                <a:lnTo>
                  <a:pt x="55" y="37"/>
                </a:lnTo>
                <a:lnTo>
                  <a:pt x="33" y="48"/>
                </a:lnTo>
                <a:lnTo>
                  <a:pt x="15" y="63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1" name="Freeform 154"/>
          <p:cNvSpPr>
            <a:spLocks/>
          </p:cNvSpPr>
          <p:nvPr/>
        </p:nvSpPr>
        <p:spPr bwMode="auto">
          <a:xfrm>
            <a:off x="6511925" y="3754438"/>
            <a:ext cx="149225" cy="41275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9"/>
                </a:lnTo>
                <a:lnTo>
                  <a:pt x="5" y="44"/>
                </a:lnTo>
                <a:lnTo>
                  <a:pt x="11" y="38"/>
                </a:lnTo>
                <a:lnTo>
                  <a:pt x="18" y="31"/>
                </a:lnTo>
                <a:lnTo>
                  <a:pt x="27" y="25"/>
                </a:lnTo>
                <a:lnTo>
                  <a:pt x="39" y="17"/>
                </a:lnTo>
                <a:lnTo>
                  <a:pt x="54" y="12"/>
                </a:lnTo>
                <a:lnTo>
                  <a:pt x="72" y="7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8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5"/>
                </a:lnTo>
                <a:lnTo>
                  <a:pt x="289" y="43"/>
                </a:lnTo>
                <a:lnTo>
                  <a:pt x="277" y="40"/>
                </a:lnTo>
                <a:lnTo>
                  <a:pt x="262" y="36"/>
                </a:lnTo>
                <a:lnTo>
                  <a:pt x="244" y="33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2"/>
                </a:lnTo>
                <a:lnTo>
                  <a:pt x="101" y="24"/>
                </a:lnTo>
                <a:lnTo>
                  <a:pt x="77" y="29"/>
                </a:lnTo>
                <a:lnTo>
                  <a:pt x="55" y="38"/>
                </a:lnTo>
                <a:lnTo>
                  <a:pt x="33" y="49"/>
                </a:lnTo>
                <a:lnTo>
                  <a:pt x="15" y="64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2" name="Freeform 155"/>
          <p:cNvSpPr>
            <a:spLocks/>
          </p:cNvSpPr>
          <p:nvPr/>
        </p:nvSpPr>
        <p:spPr bwMode="auto">
          <a:xfrm>
            <a:off x="6651625" y="3708400"/>
            <a:ext cx="241300" cy="449263"/>
          </a:xfrm>
          <a:custGeom>
            <a:avLst/>
            <a:gdLst>
              <a:gd name="T0" fmla="*/ 0 w 496"/>
              <a:gd name="T1" fmla="*/ 0 h 917"/>
              <a:gd name="T2" fmla="*/ 0 w 496"/>
              <a:gd name="T3" fmla="*/ 2147483647 h 917"/>
              <a:gd name="T4" fmla="*/ 2147483647 w 496"/>
              <a:gd name="T5" fmla="*/ 2147483647 h 917"/>
              <a:gd name="T6" fmla="*/ 2147483647 w 496"/>
              <a:gd name="T7" fmla="*/ 2147483647 h 917"/>
              <a:gd name="T8" fmla="*/ 2147483647 w 496"/>
              <a:gd name="T9" fmla="*/ 2147483647 h 917"/>
              <a:gd name="T10" fmla="*/ 2147483647 w 496"/>
              <a:gd name="T11" fmla="*/ 2147483647 h 917"/>
              <a:gd name="T12" fmla="*/ 2147483647 w 496"/>
              <a:gd name="T13" fmla="*/ 2147483647 h 917"/>
              <a:gd name="T14" fmla="*/ 2147483647 w 496"/>
              <a:gd name="T15" fmla="*/ 2147483647 h 917"/>
              <a:gd name="T16" fmla="*/ 2147483647 w 496"/>
              <a:gd name="T17" fmla="*/ 2147483647 h 917"/>
              <a:gd name="T18" fmla="*/ 2147483647 w 496"/>
              <a:gd name="T19" fmla="*/ 2147483647 h 917"/>
              <a:gd name="T20" fmla="*/ 2147483647 w 496"/>
              <a:gd name="T21" fmla="*/ 2147483647 h 917"/>
              <a:gd name="T22" fmla="*/ 2147483647 w 496"/>
              <a:gd name="T23" fmla="*/ 2147483647 h 917"/>
              <a:gd name="T24" fmla="*/ 2147483647 w 496"/>
              <a:gd name="T25" fmla="*/ 2147483647 h 917"/>
              <a:gd name="T26" fmla="*/ 2147483647 w 496"/>
              <a:gd name="T27" fmla="*/ 2147483647 h 917"/>
              <a:gd name="T28" fmla="*/ 2147483647 w 496"/>
              <a:gd name="T29" fmla="*/ 2147483647 h 917"/>
              <a:gd name="T30" fmla="*/ 2147483647 w 496"/>
              <a:gd name="T31" fmla="*/ 2147483647 h 917"/>
              <a:gd name="T32" fmla="*/ 2147483647 w 496"/>
              <a:gd name="T33" fmla="*/ 2147483647 h 917"/>
              <a:gd name="T34" fmla="*/ 0 w 496"/>
              <a:gd name="T35" fmla="*/ 0 h 9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96" h="917">
                <a:moveTo>
                  <a:pt x="0" y="0"/>
                </a:moveTo>
                <a:lnTo>
                  <a:pt x="0" y="886"/>
                </a:lnTo>
                <a:lnTo>
                  <a:pt x="150" y="917"/>
                </a:lnTo>
                <a:lnTo>
                  <a:pt x="143" y="797"/>
                </a:lnTo>
                <a:lnTo>
                  <a:pt x="496" y="851"/>
                </a:lnTo>
                <a:lnTo>
                  <a:pt x="490" y="803"/>
                </a:lnTo>
                <a:lnTo>
                  <a:pt x="245" y="773"/>
                </a:lnTo>
                <a:lnTo>
                  <a:pt x="239" y="670"/>
                </a:lnTo>
                <a:lnTo>
                  <a:pt x="72" y="670"/>
                </a:lnTo>
                <a:lnTo>
                  <a:pt x="68" y="657"/>
                </a:lnTo>
                <a:lnTo>
                  <a:pt x="56" y="620"/>
                </a:lnTo>
                <a:lnTo>
                  <a:pt x="41" y="559"/>
                </a:lnTo>
                <a:lnTo>
                  <a:pt x="26" y="480"/>
                </a:lnTo>
                <a:lnTo>
                  <a:pt x="15" y="385"/>
                </a:lnTo>
                <a:lnTo>
                  <a:pt x="11" y="276"/>
                </a:lnTo>
                <a:lnTo>
                  <a:pt x="20" y="158"/>
                </a:lnTo>
                <a:lnTo>
                  <a:pt x="42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3" name="Freeform 156"/>
          <p:cNvSpPr>
            <a:spLocks/>
          </p:cNvSpPr>
          <p:nvPr/>
        </p:nvSpPr>
        <p:spPr bwMode="auto">
          <a:xfrm>
            <a:off x="6770688" y="3605213"/>
            <a:ext cx="309562" cy="61912"/>
          </a:xfrm>
          <a:custGeom>
            <a:avLst/>
            <a:gdLst>
              <a:gd name="T0" fmla="*/ 0 w 638"/>
              <a:gd name="T1" fmla="*/ 2147483647 h 125"/>
              <a:gd name="T2" fmla="*/ 2147483647 w 638"/>
              <a:gd name="T3" fmla="*/ 2147483647 h 125"/>
              <a:gd name="T4" fmla="*/ 2147483647 w 638"/>
              <a:gd name="T5" fmla="*/ 2147483647 h 125"/>
              <a:gd name="T6" fmla="*/ 2147483647 w 638"/>
              <a:gd name="T7" fmla="*/ 2147483647 h 125"/>
              <a:gd name="T8" fmla="*/ 2147483647 w 638"/>
              <a:gd name="T9" fmla="*/ 2147483647 h 125"/>
              <a:gd name="T10" fmla="*/ 2147483647 w 638"/>
              <a:gd name="T11" fmla="*/ 2147483647 h 125"/>
              <a:gd name="T12" fmla="*/ 2147483647 w 638"/>
              <a:gd name="T13" fmla="*/ 2147483647 h 125"/>
              <a:gd name="T14" fmla="*/ 2147483647 w 638"/>
              <a:gd name="T15" fmla="*/ 2147483647 h 125"/>
              <a:gd name="T16" fmla="*/ 2147483647 w 638"/>
              <a:gd name="T17" fmla="*/ 2147483647 h 125"/>
              <a:gd name="T18" fmla="*/ 2147483647 w 638"/>
              <a:gd name="T19" fmla="*/ 2147483647 h 125"/>
              <a:gd name="T20" fmla="*/ 2147483647 w 638"/>
              <a:gd name="T21" fmla="*/ 2147483647 h 125"/>
              <a:gd name="T22" fmla="*/ 2147483647 w 638"/>
              <a:gd name="T23" fmla="*/ 2147483647 h 125"/>
              <a:gd name="T24" fmla="*/ 2147483647 w 638"/>
              <a:gd name="T25" fmla="*/ 2147483647 h 125"/>
              <a:gd name="T26" fmla="*/ 2147483647 w 638"/>
              <a:gd name="T27" fmla="*/ 2147483647 h 125"/>
              <a:gd name="T28" fmla="*/ 2147483647 w 638"/>
              <a:gd name="T29" fmla="*/ 2147483647 h 125"/>
              <a:gd name="T30" fmla="*/ 2147483647 w 638"/>
              <a:gd name="T31" fmla="*/ 2147483647 h 125"/>
              <a:gd name="T32" fmla="*/ 2147483647 w 638"/>
              <a:gd name="T33" fmla="*/ 2147483647 h 125"/>
              <a:gd name="T34" fmla="*/ 2147483647 w 638"/>
              <a:gd name="T35" fmla="*/ 0 h 125"/>
              <a:gd name="T36" fmla="*/ 2147483647 w 638"/>
              <a:gd name="T37" fmla="*/ 0 h 125"/>
              <a:gd name="T38" fmla="*/ 2147483647 w 638"/>
              <a:gd name="T39" fmla="*/ 0 h 125"/>
              <a:gd name="T40" fmla="*/ 2147483647 w 638"/>
              <a:gd name="T41" fmla="*/ 0 h 125"/>
              <a:gd name="T42" fmla="*/ 2147483647 w 638"/>
              <a:gd name="T43" fmla="*/ 2147483647 h 125"/>
              <a:gd name="T44" fmla="*/ 2147483647 w 638"/>
              <a:gd name="T45" fmla="*/ 2147483647 h 125"/>
              <a:gd name="T46" fmla="*/ 2147483647 w 638"/>
              <a:gd name="T47" fmla="*/ 2147483647 h 125"/>
              <a:gd name="T48" fmla="*/ 2147483647 w 638"/>
              <a:gd name="T49" fmla="*/ 2147483647 h 125"/>
              <a:gd name="T50" fmla="*/ 2147483647 w 638"/>
              <a:gd name="T51" fmla="*/ 2147483647 h 125"/>
              <a:gd name="T52" fmla="*/ 2147483647 w 638"/>
              <a:gd name="T53" fmla="*/ 2147483647 h 125"/>
              <a:gd name="T54" fmla="*/ 2147483647 w 638"/>
              <a:gd name="T55" fmla="*/ 2147483647 h 125"/>
              <a:gd name="T56" fmla="*/ 2147483647 w 638"/>
              <a:gd name="T57" fmla="*/ 2147483647 h 125"/>
              <a:gd name="T58" fmla="*/ 2147483647 w 638"/>
              <a:gd name="T59" fmla="*/ 2147483647 h 125"/>
              <a:gd name="T60" fmla="*/ 2147483647 w 638"/>
              <a:gd name="T61" fmla="*/ 2147483647 h 125"/>
              <a:gd name="T62" fmla="*/ 2147483647 w 638"/>
              <a:gd name="T63" fmla="*/ 2147483647 h 125"/>
              <a:gd name="T64" fmla="*/ 2147483647 w 638"/>
              <a:gd name="T65" fmla="*/ 2147483647 h 125"/>
              <a:gd name="T66" fmla="*/ 0 w 638"/>
              <a:gd name="T67" fmla="*/ 2147483647 h 125"/>
              <a:gd name="T68" fmla="*/ 0 w 638"/>
              <a:gd name="T69" fmla="*/ 2147483647 h 1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8" h="125">
                <a:moveTo>
                  <a:pt x="0" y="125"/>
                </a:moveTo>
                <a:lnTo>
                  <a:pt x="4" y="124"/>
                </a:lnTo>
                <a:lnTo>
                  <a:pt x="14" y="119"/>
                </a:lnTo>
                <a:lnTo>
                  <a:pt x="31" y="114"/>
                </a:lnTo>
                <a:lnTo>
                  <a:pt x="53" y="106"/>
                </a:lnTo>
                <a:lnTo>
                  <a:pt x="81" y="98"/>
                </a:lnTo>
                <a:lnTo>
                  <a:pt x="113" y="89"/>
                </a:lnTo>
                <a:lnTo>
                  <a:pt x="151" y="81"/>
                </a:lnTo>
                <a:lnTo>
                  <a:pt x="192" y="73"/>
                </a:lnTo>
                <a:lnTo>
                  <a:pt x="237" y="65"/>
                </a:lnTo>
                <a:lnTo>
                  <a:pt x="286" y="60"/>
                </a:lnTo>
                <a:lnTo>
                  <a:pt x="337" y="56"/>
                </a:lnTo>
                <a:lnTo>
                  <a:pt x="390" y="55"/>
                </a:lnTo>
                <a:lnTo>
                  <a:pt x="446" y="56"/>
                </a:lnTo>
                <a:lnTo>
                  <a:pt x="503" y="61"/>
                </a:lnTo>
                <a:lnTo>
                  <a:pt x="561" y="70"/>
                </a:lnTo>
                <a:lnTo>
                  <a:pt x="620" y="83"/>
                </a:lnTo>
                <a:lnTo>
                  <a:pt x="638" y="0"/>
                </a:lnTo>
                <a:lnTo>
                  <a:pt x="634" y="0"/>
                </a:lnTo>
                <a:lnTo>
                  <a:pt x="620" y="0"/>
                </a:lnTo>
                <a:lnTo>
                  <a:pt x="599" y="0"/>
                </a:lnTo>
                <a:lnTo>
                  <a:pt x="571" y="1"/>
                </a:lnTo>
                <a:lnTo>
                  <a:pt x="536" y="2"/>
                </a:lnTo>
                <a:lnTo>
                  <a:pt x="496" y="3"/>
                </a:lnTo>
                <a:lnTo>
                  <a:pt x="452" y="6"/>
                </a:lnTo>
                <a:lnTo>
                  <a:pt x="405" y="8"/>
                </a:lnTo>
                <a:lnTo>
                  <a:pt x="354" y="13"/>
                </a:lnTo>
                <a:lnTo>
                  <a:pt x="302" y="17"/>
                </a:lnTo>
                <a:lnTo>
                  <a:pt x="249" y="22"/>
                </a:lnTo>
                <a:lnTo>
                  <a:pt x="196" y="30"/>
                </a:lnTo>
                <a:lnTo>
                  <a:pt x="144" y="37"/>
                </a:lnTo>
                <a:lnTo>
                  <a:pt x="93" y="47"/>
                </a:lnTo>
                <a:lnTo>
                  <a:pt x="45" y="58"/>
                </a:lnTo>
                <a:lnTo>
                  <a:pt x="0" y="71"/>
                </a:lnTo>
                <a:lnTo>
                  <a:pt x="0" y="1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4" name="Freeform 157"/>
          <p:cNvSpPr>
            <a:spLocks/>
          </p:cNvSpPr>
          <p:nvPr/>
        </p:nvSpPr>
        <p:spPr bwMode="auto">
          <a:xfrm>
            <a:off x="6588125" y="4167188"/>
            <a:ext cx="522288" cy="174625"/>
          </a:xfrm>
          <a:custGeom>
            <a:avLst/>
            <a:gdLst>
              <a:gd name="T0" fmla="*/ 2147483647 w 1075"/>
              <a:gd name="T1" fmla="*/ 2147483647 h 356"/>
              <a:gd name="T2" fmla="*/ 2147483647 w 1075"/>
              <a:gd name="T3" fmla="*/ 2147483647 h 356"/>
              <a:gd name="T4" fmla="*/ 2147483647 w 1075"/>
              <a:gd name="T5" fmla="*/ 2147483647 h 356"/>
              <a:gd name="T6" fmla="*/ 2147483647 w 1075"/>
              <a:gd name="T7" fmla="*/ 2147483647 h 356"/>
              <a:gd name="T8" fmla="*/ 2147483647 w 1075"/>
              <a:gd name="T9" fmla="*/ 2147483647 h 356"/>
              <a:gd name="T10" fmla="*/ 2147483647 w 1075"/>
              <a:gd name="T11" fmla="*/ 2147483647 h 356"/>
              <a:gd name="T12" fmla="*/ 2147483647 w 1075"/>
              <a:gd name="T13" fmla="*/ 2147483647 h 356"/>
              <a:gd name="T14" fmla="*/ 2147483647 w 1075"/>
              <a:gd name="T15" fmla="*/ 2147483647 h 356"/>
              <a:gd name="T16" fmla="*/ 2147483647 w 1075"/>
              <a:gd name="T17" fmla="*/ 2147483647 h 356"/>
              <a:gd name="T18" fmla="*/ 2147483647 w 1075"/>
              <a:gd name="T19" fmla="*/ 2147483647 h 356"/>
              <a:gd name="T20" fmla="*/ 2147483647 w 1075"/>
              <a:gd name="T21" fmla="*/ 2147483647 h 356"/>
              <a:gd name="T22" fmla="*/ 2147483647 w 1075"/>
              <a:gd name="T23" fmla="*/ 2147483647 h 356"/>
              <a:gd name="T24" fmla="*/ 2147483647 w 1075"/>
              <a:gd name="T25" fmla="*/ 2147483647 h 356"/>
              <a:gd name="T26" fmla="*/ 2147483647 w 1075"/>
              <a:gd name="T27" fmla="*/ 2147483647 h 356"/>
              <a:gd name="T28" fmla="*/ 2147483647 w 1075"/>
              <a:gd name="T29" fmla="*/ 2147483647 h 356"/>
              <a:gd name="T30" fmla="*/ 2147483647 w 1075"/>
              <a:gd name="T31" fmla="*/ 2147483647 h 356"/>
              <a:gd name="T32" fmla="*/ 2147483647 w 1075"/>
              <a:gd name="T33" fmla="*/ 2147483647 h 356"/>
              <a:gd name="T34" fmla="*/ 0 w 1075"/>
              <a:gd name="T35" fmla="*/ 2147483647 h 356"/>
              <a:gd name="T36" fmla="*/ 2147483647 w 1075"/>
              <a:gd name="T37" fmla="*/ 0 h 356"/>
              <a:gd name="T38" fmla="*/ 2147483647 w 1075"/>
              <a:gd name="T39" fmla="*/ 2147483647 h 356"/>
              <a:gd name="T40" fmla="*/ 2147483647 w 1075"/>
              <a:gd name="T41" fmla="*/ 2147483647 h 356"/>
              <a:gd name="T42" fmla="*/ 2147483647 w 1075"/>
              <a:gd name="T43" fmla="*/ 2147483647 h 356"/>
              <a:gd name="T44" fmla="*/ 2147483647 w 1075"/>
              <a:gd name="T45" fmla="*/ 2147483647 h 356"/>
              <a:gd name="T46" fmla="*/ 2147483647 w 1075"/>
              <a:gd name="T47" fmla="*/ 2147483647 h 356"/>
              <a:gd name="T48" fmla="*/ 2147483647 w 1075"/>
              <a:gd name="T49" fmla="*/ 2147483647 h 356"/>
              <a:gd name="T50" fmla="*/ 2147483647 w 1075"/>
              <a:gd name="T51" fmla="*/ 2147483647 h 356"/>
              <a:gd name="T52" fmla="*/ 2147483647 w 1075"/>
              <a:gd name="T53" fmla="*/ 2147483647 h 356"/>
              <a:gd name="T54" fmla="*/ 2147483647 w 1075"/>
              <a:gd name="T55" fmla="*/ 2147483647 h 356"/>
              <a:gd name="T56" fmla="*/ 2147483647 w 1075"/>
              <a:gd name="T57" fmla="*/ 2147483647 h 356"/>
              <a:gd name="T58" fmla="*/ 2147483647 w 1075"/>
              <a:gd name="T59" fmla="*/ 2147483647 h 356"/>
              <a:gd name="T60" fmla="*/ 2147483647 w 1075"/>
              <a:gd name="T61" fmla="*/ 2147483647 h 356"/>
              <a:gd name="T62" fmla="*/ 2147483647 w 1075"/>
              <a:gd name="T63" fmla="*/ 2147483647 h 356"/>
              <a:gd name="T64" fmla="*/ 2147483647 w 1075"/>
              <a:gd name="T65" fmla="*/ 2147483647 h 356"/>
              <a:gd name="T66" fmla="*/ 2147483647 w 1075"/>
              <a:gd name="T67" fmla="*/ 2147483647 h 356"/>
              <a:gd name="T68" fmla="*/ 2147483647 w 1075"/>
              <a:gd name="T69" fmla="*/ 2147483647 h 356"/>
              <a:gd name="T70" fmla="*/ 2147483647 w 1075"/>
              <a:gd name="T71" fmla="*/ 2147483647 h 356"/>
              <a:gd name="T72" fmla="*/ 2147483647 w 1075"/>
              <a:gd name="T73" fmla="*/ 2147483647 h 356"/>
              <a:gd name="T74" fmla="*/ 2147483647 w 1075"/>
              <a:gd name="T75" fmla="*/ 2147483647 h 356"/>
              <a:gd name="T76" fmla="*/ 2147483647 w 1075"/>
              <a:gd name="T77" fmla="*/ 2147483647 h 3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75" h="356">
                <a:moveTo>
                  <a:pt x="454" y="344"/>
                </a:moveTo>
                <a:lnTo>
                  <a:pt x="456" y="343"/>
                </a:lnTo>
                <a:lnTo>
                  <a:pt x="463" y="341"/>
                </a:lnTo>
                <a:lnTo>
                  <a:pt x="472" y="337"/>
                </a:lnTo>
                <a:lnTo>
                  <a:pt x="485" y="332"/>
                </a:lnTo>
                <a:lnTo>
                  <a:pt x="501" y="325"/>
                </a:lnTo>
                <a:lnTo>
                  <a:pt x="518" y="317"/>
                </a:lnTo>
                <a:lnTo>
                  <a:pt x="538" y="308"/>
                </a:lnTo>
                <a:lnTo>
                  <a:pt x="558" y="298"/>
                </a:lnTo>
                <a:lnTo>
                  <a:pt x="580" y="287"/>
                </a:lnTo>
                <a:lnTo>
                  <a:pt x="600" y="274"/>
                </a:lnTo>
                <a:lnTo>
                  <a:pt x="621" y="262"/>
                </a:lnTo>
                <a:lnTo>
                  <a:pt x="640" y="248"/>
                </a:lnTo>
                <a:lnTo>
                  <a:pt x="658" y="234"/>
                </a:lnTo>
                <a:lnTo>
                  <a:pt x="674" y="219"/>
                </a:lnTo>
                <a:lnTo>
                  <a:pt x="688" y="204"/>
                </a:lnTo>
                <a:lnTo>
                  <a:pt x="699" y="189"/>
                </a:lnTo>
                <a:lnTo>
                  <a:pt x="0" y="18"/>
                </a:lnTo>
                <a:lnTo>
                  <a:pt x="54" y="0"/>
                </a:lnTo>
                <a:lnTo>
                  <a:pt x="1075" y="251"/>
                </a:lnTo>
                <a:lnTo>
                  <a:pt x="1033" y="274"/>
                </a:lnTo>
                <a:lnTo>
                  <a:pt x="738" y="199"/>
                </a:lnTo>
                <a:lnTo>
                  <a:pt x="737" y="200"/>
                </a:lnTo>
                <a:lnTo>
                  <a:pt x="735" y="203"/>
                </a:lnTo>
                <a:lnTo>
                  <a:pt x="730" y="207"/>
                </a:lnTo>
                <a:lnTo>
                  <a:pt x="724" y="214"/>
                </a:lnTo>
                <a:lnTo>
                  <a:pt x="716" y="222"/>
                </a:lnTo>
                <a:lnTo>
                  <a:pt x="706" y="231"/>
                </a:lnTo>
                <a:lnTo>
                  <a:pt x="694" y="242"/>
                </a:lnTo>
                <a:lnTo>
                  <a:pt x="679" y="253"/>
                </a:lnTo>
                <a:lnTo>
                  <a:pt x="662" y="265"/>
                </a:lnTo>
                <a:lnTo>
                  <a:pt x="643" y="278"/>
                </a:lnTo>
                <a:lnTo>
                  <a:pt x="621" y="291"/>
                </a:lnTo>
                <a:lnTo>
                  <a:pt x="597" y="303"/>
                </a:lnTo>
                <a:lnTo>
                  <a:pt x="570" y="317"/>
                </a:lnTo>
                <a:lnTo>
                  <a:pt x="540" y="330"/>
                </a:lnTo>
                <a:lnTo>
                  <a:pt x="508" y="343"/>
                </a:lnTo>
                <a:lnTo>
                  <a:pt x="472" y="356"/>
                </a:lnTo>
                <a:lnTo>
                  <a:pt x="454" y="3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5" name="Freeform 158"/>
          <p:cNvSpPr>
            <a:spLocks/>
          </p:cNvSpPr>
          <p:nvPr/>
        </p:nvSpPr>
        <p:spPr bwMode="auto">
          <a:xfrm>
            <a:off x="6481763" y="4213225"/>
            <a:ext cx="530225" cy="155575"/>
          </a:xfrm>
          <a:custGeom>
            <a:avLst/>
            <a:gdLst>
              <a:gd name="T0" fmla="*/ 0 w 1095"/>
              <a:gd name="T1" fmla="*/ 0 h 319"/>
              <a:gd name="T2" fmla="*/ 2147483647 w 1095"/>
              <a:gd name="T3" fmla="*/ 2147483647 h 319"/>
              <a:gd name="T4" fmla="*/ 2147483647 w 1095"/>
              <a:gd name="T5" fmla="*/ 2147483647 h 319"/>
              <a:gd name="T6" fmla="*/ 2147483647 w 1095"/>
              <a:gd name="T7" fmla="*/ 0 h 319"/>
              <a:gd name="T8" fmla="*/ 0 w 1095"/>
              <a:gd name="T9" fmla="*/ 0 h 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" h="319">
                <a:moveTo>
                  <a:pt x="0" y="0"/>
                </a:moveTo>
                <a:lnTo>
                  <a:pt x="1071" y="319"/>
                </a:lnTo>
                <a:lnTo>
                  <a:pt x="1095" y="319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6" name="Freeform 159"/>
          <p:cNvSpPr>
            <a:spLocks/>
          </p:cNvSpPr>
          <p:nvPr/>
        </p:nvSpPr>
        <p:spPr bwMode="auto">
          <a:xfrm>
            <a:off x="6570663" y="4192588"/>
            <a:ext cx="525462" cy="138112"/>
          </a:xfrm>
          <a:custGeom>
            <a:avLst/>
            <a:gdLst>
              <a:gd name="T0" fmla="*/ 0 w 1082"/>
              <a:gd name="T1" fmla="*/ 2147483647 h 285"/>
              <a:gd name="T2" fmla="*/ 2147483647 w 1082"/>
              <a:gd name="T3" fmla="*/ 2147483647 h 285"/>
              <a:gd name="T4" fmla="*/ 2147483647 w 1082"/>
              <a:gd name="T5" fmla="*/ 2147483647 h 285"/>
              <a:gd name="T6" fmla="*/ 2147483647 w 1082"/>
              <a:gd name="T7" fmla="*/ 0 h 285"/>
              <a:gd name="T8" fmla="*/ 0 w 1082"/>
              <a:gd name="T9" fmla="*/ 2147483647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2" h="285">
                <a:moveTo>
                  <a:pt x="0" y="1"/>
                </a:moveTo>
                <a:lnTo>
                  <a:pt x="1058" y="285"/>
                </a:lnTo>
                <a:lnTo>
                  <a:pt x="1082" y="284"/>
                </a:lnTo>
                <a:lnTo>
                  <a:pt x="3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7" name="Freeform 160"/>
          <p:cNvSpPr>
            <a:spLocks/>
          </p:cNvSpPr>
          <p:nvPr/>
        </p:nvSpPr>
        <p:spPr bwMode="auto">
          <a:xfrm>
            <a:off x="6527800" y="4198938"/>
            <a:ext cx="527050" cy="153987"/>
          </a:xfrm>
          <a:custGeom>
            <a:avLst/>
            <a:gdLst>
              <a:gd name="T0" fmla="*/ 0 w 1087"/>
              <a:gd name="T1" fmla="*/ 0 h 315"/>
              <a:gd name="T2" fmla="*/ 2147483647 w 1087"/>
              <a:gd name="T3" fmla="*/ 2147483647 h 315"/>
              <a:gd name="T4" fmla="*/ 2147483647 w 1087"/>
              <a:gd name="T5" fmla="*/ 2147483647 h 315"/>
              <a:gd name="T6" fmla="*/ 2147483647 w 1087"/>
              <a:gd name="T7" fmla="*/ 0 h 315"/>
              <a:gd name="T8" fmla="*/ 0 w 1087"/>
              <a:gd name="T9" fmla="*/ 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7" h="315">
                <a:moveTo>
                  <a:pt x="0" y="0"/>
                </a:moveTo>
                <a:lnTo>
                  <a:pt x="1066" y="315"/>
                </a:lnTo>
                <a:lnTo>
                  <a:pt x="1087" y="308"/>
                </a:ln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98" name="Group 161"/>
          <p:cNvGrpSpPr>
            <a:grpSpLocks/>
          </p:cNvGrpSpPr>
          <p:nvPr/>
        </p:nvGrpSpPr>
        <p:grpSpPr bwMode="auto">
          <a:xfrm>
            <a:off x="6638925" y="3317875"/>
            <a:ext cx="649288" cy="904875"/>
            <a:chOff x="12762" y="10336"/>
            <a:chExt cx="1027" cy="1700"/>
          </a:xfrm>
        </p:grpSpPr>
        <p:sp>
          <p:nvSpPr>
            <p:cNvPr id="112961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2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3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4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5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6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99" name="Group 208"/>
          <p:cNvGrpSpPr>
            <a:grpSpLocks/>
          </p:cNvGrpSpPr>
          <p:nvPr/>
        </p:nvGrpSpPr>
        <p:grpSpPr bwMode="auto">
          <a:xfrm>
            <a:off x="6153150" y="5392738"/>
            <a:ext cx="647700" cy="906462"/>
            <a:chOff x="12762" y="10336"/>
            <a:chExt cx="1027" cy="1700"/>
          </a:xfrm>
        </p:grpSpPr>
        <p:sp>
          <p:nvSpPr>
            <p:cNvPr id="112955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6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7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8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9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0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0" name="Line 215"/>
          <p:cNvSpPr>
            <a:spLocks noChangeShapeType="1"/>
          </p:cNvSpPr>
          <p:nvPr/>
        </p:nvSpPr>
        <p:spPr bwMode="auto">
          <a:xfrm flipH="1">
            <a:off x="3249613" y="314642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1" name="Text Box 216"/>
          <p:cNvSpPr txBox="1">
            <a:spLocks noChangeArrowheads="1"/>
          </p:cNvSpPr>
          <p:nvPr/>
        </p:nvSpPr>
        <p:spPr bwMode="auto">
          <a:xfrm>
            <a:off x="6145213" y="2846388"/>
            <a:ext cx="61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02" name="Line 217"/>
          <p:cNvSpPr>
            <a:spLocks noChangeShapeType="1"/>
          </p:cNvSpPr>
          <p:nvPr/>
        </p:nvSpPr>
        <p:spPr bwMode="auto">
          <a:xfrm>
            <a:off x="6650038" y="319405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3" name="Line 218"/>
          <p:cNvSpPr>
            <a:spLocks noChangeShapeType="1"/>
          </p:cNvSpPr>
          <p:nvPr/>
        </p:nvSpPr>
        <p:spPr bwMode="auto">
          <a:xfrm flipH="1">
            <a:off x="4957763" y="425767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4" name="Group 219"/>
          <p:cNvGrpSpPr>
            <a:grpSpLocks/>
          </p:cNvGrpSpPr>
          <p:nvPr/>
        </p:nvGrpSpPr>
        <p:grpSpPr bwMode="auto">
          <a:xfrm>
            <a:off x="4041775" y="4400550"/>
            <a:ext cx="1073150" cy="422275"/>
            <a:chOff x="9542" y="11900"/>
            <a:chExt cx="1624" cy="640"/>
          </a:xfrm>
        </p:grpSpPr>
        <p:sp>
          <p:nvSpPr>
            <p:cNvPr id="112933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4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5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6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2937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2938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2939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2952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3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4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40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2949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0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1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41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2942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943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4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5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6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7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8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05" name="Line 242"/>
          <p:cNvSpPr>
            <a:spLocks noChangeShapeType="1"/>
          </p:cNvSpPr>
          <p:nvPr/>
        </p:nvSpPr>
        <p:spPr bwMode="auto">
          <a:xfrm>
            <a:off x="5173663" y="356552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6" name="Group 243"/>
          <p:cNvGrpSpPr>
            <a:grpSpLocks/>
          </p:cNvGrpSpPr>
          <p:nvPr/>
        </p:nvGrpSpPr>
        <p:grpSpPr bwMode="auto">
          <a:xfrm>
            <a:off x="3125788" y="3241675"/>
            <a:ext cx="90487" cy="271463"/>
            <a:chOff x="10104" y="10005"/>
            <a:chExt cx="137" cy="411"/>
          </a:xfrm>
        </p:grpSpPr>
        <p:sp>
          <p:nvSpPr>
            <p:cNvPr id="112931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2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07" name="Line 247"/>
          <p:cNvSpPr>
            <a:spLocks noChangeShapeType="1"/>
          </p:cNvSpPr>
          <p:nvPr/>
        </p:nvSpPr>
        <p:spPr bwMode="auto">
          <a:xfrm flipH="1">
            <a:off x="3259138" y="341312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8" name="Oval 248"/>
          <p:cNvSpPr>
            <a:spLocks noChangeArrowheads="1"/>
          </p:cNvSpPr>
          <p:nvPr/>
        </p:nvSpPr>
        <p:spPr bwMode="auto">
          <a:xfrm>
            <a:off x="4735513" y="5311775"/>
            <a:ext cx="1065212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2709" name="Line 249"/>
          <p:cNvSpPr>
            <a:spLocks noChangeShapeType="1"/>
          </p:cNvSpPr>
          <p:nvPr/>
        </p:nvSpPr>
        <p:spPr bwMode="auto">
          <a:xfrm>
            <a:off x="4735513" y="52927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0" name="Line 250"/>
          <p:cNvSpPr>
            <a:spLocks noChangeShapeType="1"/>
          </p:cNvSpPr>
          <p:nvPr/>
        </p:nvSpPr>
        <p:spPr bwMode="auto">
          <a:xfrm>
            <a:off x="5800725" y="529272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1" name="Rectangle 251"/>
          <p:cNvSpPr>
            <a:spLocks noChangeArrowheads="1"/>
          </p:cNvSpPr>
          <p:nvPr/>
        </p:nvSpPr>
        <p:spPr bwMode="auto">
          <a:xfrm>
            <a:off x="4735513" y="5292725"/>
            <a:ext cx="25241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12" name="Rectangle 252"/>
          <p:cNvSpPr>
            <a:spLocks noChangeArrowheads="1"/>
          </p:cNvSpPr>
          <p:nvPr/>
        </p:nvSpPr>
        <p:spPr bwMode="auto">
          <a:xfrm>
            <a:off x="5478463" y="5283200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13" name="Oval 253"/>
          <p:cNvSpPr>
            <a:spLocks noChangeArrowheads="1"/>
          </p:cNvSpPr>
          <p:nvPr/>
        </p:nvSpPr>
        <p:spPr bwMode="auto">
          <a:xfrm>
            <a:off x="4716463" y="51244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14" name="Group 254"/>
          <p:cNvGrpSpPr>
            <a:grpSpLocks/>
          </p:cNvGrpSpPr>
          <p:nvPr/>
        </p:nvGrpSpPr>
        <p:grpSpPr bwMode="auto">
          <a:xfrm>
            <a:off x="4983163" y="5184775"/>
            <a:ext cx="527050" cy="158750"/>
            <a:chOff x="2848" y="848"/>
            <a:chExt cx="140" cy="98"/>
          </a:xfrm>
        </p:grpSpPr>
        <p:sp>
          <p:nvSpPr>
            <p:cNvPr id="112928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9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0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15" name="Group 258"/>
          <p:cNvGrpSpPr>
            <a:grpSpLocks/>
          </p:cNvGrpSpPr>
          <p:nvPr/>
        </p:nvGrpSpPr>
        <p:grpSpPr bwMode="auto">
          <a:xfrm flipV="1">
            <a:off x="4983163" y="5181600"/>
            <a:ext cx="527050" cy="160338"/>
            <a:chOff x="2848" y="848"/>
            <a:chExt cx="140" cy="98"/>
          </a:xfrm>
        </p:grpSpPr>
        <p:sp>
          <p:nvSpPr>
            <p:cNvPr id="112925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6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7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16" name="Group 262"/>
          <p:cNvGrpSpPr>
            <a:grpSpLocks/>
          </p:cNvGrpSpPr>
          <p:nvPr/>
        </p:nvGrpSpPr>
        <p:grpSpPr bwMode="auto">
          <a:xfrm rot="7844936">
            <a:off x="4983163" y="5313363"/>
            <a:ext cx="322262" cy="239712"/>
            <a:chOff x="11283" y="10423"/>
            <a:chExt cx="475" cy="374"/>
          </a:xfrm>
        </p:grpSpPr>
        <p:sp>
          <p:nvSpPr>
            <p:cNvPr id="112918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19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0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1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2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3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4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7" name="Line 270"/>
          <p:cNvSpPr>
            <a:spLocks noChangeShapeType="1"/>
          </p:cNvSpPr>
          <p:nvPr/>
        </p:nvSpPr>
        <p:spPr bwMode="auto">
          <a:xfrm flipH="1" flipV="1">
            <a:off x="3800475" y="617537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8" name="Line 271"/>
          <p:cNvSpPr>
            <a:spLocks noChangeShapeType="1"/>
          </p:cNvSpPr>
          <p:nvPr/>
        </p:nvSpPr>
        <p:spPr bwMode="auto">
          <a:xfrm flipH="1">
            <a:off x="4419600" y="5527675"/>
            <a:ext cx="620713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9" name="Freeform 272"/>
          <p:cNvSpPr>
            <a:spLocks/>
          </p:cNvSpPr>
          <p:nvPr/>
        </p:nvSpPr>
        <p:spPr bwMode="auto">
          <a:xfrm>
            <a:off x="3171825" y="327977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0" name="Oval 273"/>
          <p:cNvSpPr>
            <a:spLocks noChangeArrowheads="1"/>
          </p:cNvSpPr>
          <p:nvPr/>
        </p:nvSpPr>
        <p:spPr bwMode="auto">
          <a:xfrm>
            <a:off x="2974975" y="6111875"/>
            <a:ext cx="1062038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2721" name="Line 274"/>
          <p:cNvSpPr>
            <a:spLocks noChangeShapeType="1"/>
          </p:cNvSpPr>
          <p:nvPr/>
        </p:nvSpPr>
        <p:spPr bwMode="auto">
          <a:xfrm>
            <a:off x="2974975" y="609282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2" name="Line 275"/>
          <p:cNvSpPr>
            <a:spLocks noChangeShapeType="1"/>
          </p:cNvSpPr>
          <p:nvPr/>
        </p:nvSpPr>
        <p:spPr bwMode="auto">
          <a:xfrm>
            <a:off x="4037013" y="6092825"/>
            <a:ext cx="1587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3" name="Rectangle 276"/>
          <p:cNvSpPr>
            <a:spLocks noChangeArrowheads="1"/>
          </p:cNvSpPr>
          <p:nvPr/>
        </p:nvSpPr>
        <p:spPr bwMode="auto">
          <a:xfrm>
            <a:off x="2974975" y="6092825"/>
            <a:ext cx="250825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24" name="Rectangle 277"/>
          <p:cNvSpPr>
            <a:spLocks noChangeArrowheads="1"/>
          </p:cNvSpPr>
          <p:nvPr/>
        </p:nvSpPr>
        <p:spPr bwMode="auto">
          <a:xfrm>
            <a:off x="3714750" y="6083300"/>
            <a:ext cx="32226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25" name="Oval 278"/>
          <p:cNvSpPr>
            <a:spLocks noChangeArrowheads="1"/>
          </p:cNvSpPr>
          <p:nvPr/>
        </p:nvSpPr>
        <p:spPr bwMode="auto">
          <a:xfrm>
            <a:off x="2963863" y="59245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26" name="Group 279"/>
          <p:cNvGrpSpPr>
            <a:grpSpLocks/>
          </p:cNvGrpSpPr>
          <p:nvPr/>
        </p:nvGrpSpPr>
        <p:grpSpPr bwMode="auto">
          <a:xfrm>
            <a:off x="3221038" y="5984875"/>
            <a:ext cx="525462" cy="158750"/>
            <a:chOff x="2848" y="848"/>
            <a:chExt cx="140" cy="98"/>
          </a:xfrm>
        </p:grpSpPr>
        <p:sp>
          <p:nvSpPr>
            <p:cNvPr id="112915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6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7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7" name="Group 283"/>
          <p:cNvGrpSpPr>
            <a:grpSpLocks/>
          </p:cNvGrpSpPr>
          <p:nvPr/>
        </p:nvGrpSpPr>
        <p:grpSpPr bwMode="auto">
          <a:xfrm flipV="1">
            <a:off x="3221038" y="5981700"/>
            <a:ext cx="525462" cy="158750"/>
            <a:chOff x="2848" y="848"/>
            <a:chExt cx="140" cy="98"/>
          </a:xfrm>
        </p:grpSpPr>
        <p:sp>
          <p:nvSpPr>
            <p:cNvPr id="112912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3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4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8" name="Group 287"/>
          <p:cNvGrpSpPr>
            <a:grpSpLocks/>
          </p:cNvGrpSpPr>
          <p:nvPr/>
        </p:nvGrpSpPr>
        <p:grpSpPr bwMode="auto">
          <a:xfrm>
            <a:off x="3038475" y="6051550"/>
            <a:ext cx="315913" cy="247650"/>
            <a:chOff x="11283" y="10423"/>
            <a:chExt cx="475" cy="374"/>
          </a:xfrm>
        </p:grpSpPr>
        <p:sp>
          <p:nvSpPr>
            <p:cNvPr id="112905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06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7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8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9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0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1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9" name="Oval 295"/>
          <p:cNvSpPr>
            <a:spLocks noChangeArrowheads="1"/>
          </p:cNvSpPr>
          <p:nvPr/>
        </p:nvSpPr>
        <p:spPr bwMode="auto">
          <a:xfrm>
            <a:off x="2335213" y="517842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2730" name="Line 296"/>
          <p:cNvSpPr>
            <a:spLocks noChangeShapeType="1"/>
          </p:cNvSpPr>
          <p:nvPr/>
        </p:nvSpPr>
        <p:spPr bwMode="auto">
          <a:xfrm>
            <a:off x="2335213" y="5159375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1" name="Line 297"/>
          <p:cNvSpPr>
            <a:spLocks noChangeShapeType="1"/>
          </p:cNvSpPr>
          <p:nvPr/>
        </p:nvSpPr>
        <p:spPr bwMode="auto">
          <a:xfrm>
            <a:off x="3398838" y="515937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2" name="Rectangle 298"/>
          <p:cNvSpPr>
            <a:spLocks noChangeArrowheads="1"/>
          </p:cNvSpPr>
          <p:nvPr/>
        </p:nvSpPr>
        <p:spPr bwMode="auto">
          <a:xfrm>
            <a:off x="2335213" y="5159375"/>
            <a:ext cx="252412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33" name="Rectangle 299"/>
          <p:cNvSpPr>
            <a:spLocks noChangeArrowheads="1"/>
          </p:cNvSpPr>
          <p:nvPr/>
        </p:nvSpPr>
        <p:spPr bwMode="auto">
          <a:xfrm>
            <a:off x="3076575" y="5149850"/>
            <a:ext cx="322263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34" name="Oval 300"/>
          <p:cNvSpPr>
            <a:spLocks noChangeArrowheads="1"/>
          </p:cNvSpPr>
          <p:nvPr/>
        </p:nvSpPr>
        <p:spPr bwMode="auto">
          <a:xfrm>
            <a:off x="2325688" y="49911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35" name="Group 301"/>
          <p:cNvGrpSpPr>
            <a:grpSpLocks/>
          </p:cNvGrpSpPr>
          <p:nvPr/>
        </p:nvGrpSpPr>
        <p:grpSpPr bwMode="auto">
          <a:xfrm>
            <a:off x="2582863" y="5051425"/>
            <a:ext cx="525462" cy="158750"/>
            <a:chOff x="2848" y="848"/>
            <a:chExt cx="140" cy="98"/>
          </a:xfrm>
        </p:grpSpPr>
        <p:sp>
          <p:nvSpPr>
            <p:cNvPr id="112902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3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4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36" name="Group 305"/>
          <p:cNvGrpSpPr>
            <a:grpSpLocks/>
          </p:cNvGrpSpPr>
          <p:nvPr/>
        </p:nvGrpSpPr>
        <p:grpSpPr bwMode="auto">
          <a:xfrm flipV="1">
            <a:off x="2582863" y="5048250"/>
            <a:ext cx="525462" cy="158750"/>
            <a:chOff x="2848" y="848"/>
            <a:chExt cx="140" cy="98"/>
          </a:xfrm>
        </p:grpSpPr>
        <p:sp>
          <p:nvSpPr>
            <p:cNvPr id="112899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0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1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7" name="Line 309"/>
          <p:cNvSpPr>
            <a:spLocks noChangeShapeType="1"/>
          </p:cNvSpPr>
          <p:nvPr/>
        </p:nvSpPr>
        <p:spPr bwMode="auto">
          <a:xfrm flipH="1">
            <a:off x="1695450" y="5375275"/>
            <a:ext cx="868363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38" name="Group 310"/>
          <p:cNvGrpSpPr>
            <a:grpSpLocks/>
          </p:cNvGrpSpPr>
          <p:nvPr/>
        </p:nvGrpSpPr>
        <p:grpSpPr bwMode="auto">
          <a:xfrm rot="8027572">
            <a:off x="2678113" y="4979988"/>
            <a:ext cx="322262" cy="239712"/>
            <a:chOff x="11283" y="10423"/>
            <a:chExt cx="475" cy="374"/>
          </a:xfrm>
        </p:grpSpPr>
        <p:sp>
          <p:nvSpPr>
            <p:cNvPr id="112892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3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4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5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6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7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8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9" name="Freeform 318"/>
          <p:cNvSpPr>
            <a:spLocks/>
          </p:cNvSpPr>
          <p:nvPr/>
        </p:nvSpPr>
        <p:spPr bwMode="auto">
          <a:xfrm>
            <a:off x="1533525" y="3317875"/>
            <a:ext cx="5067300" cy="293370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0" name="Freeform 319"/>
          <p:cNvSpPr>
            <a:spLocks/>
          </p:cNvSpPr>
          <p:nvPr/>
        </p:nvSpPr>
        <p:spPr bwMode="auto">
          <a:xfrm>
            <a:off x="1133475" y="3413125"/>
            <a:ext cx="5743575" cy="2886075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1" name="Freeform 320"/>
          <p:cNvSpPr>
            <a:spLocks/>
          </p:cNvSpPr>
          <p:nvPr/>
        </p:nvSpPr>
        <p:spPr bwMode="auto">
          <a:xfrm>
            <a:off x="1257300" y="3460750"/>
            <a:ext cx="5791200" cy="266700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42" name="Group 321"/>
          <p:cNvGrpSpPr>
            <a:grpSpLocks/>
          </p:cNvGrpSpPr>
          <p:nvPr/>
        </p:nvGrpSpPr>
        <p:grpSpPr bwMode="auto">
          <a:xfrm>
            <a:off x="1087438" y="5213350"/>
            <a:ext cx="90487" cy="271463"/>
            <a:chOff x="10104" y="10005"/>
            <a:chExt cx="137" cy="411"/>
          </a:xfrm>
        </p:grpSpPr>
        <p:sp>
          <p:nvSpPr>
            <p:cNvPr id="112890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1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43" name="Group 324"/>
          <p:cNvGrpSpPr>
            <a:grpSpLocks/>
          </p:cNvGrpSpPr>
          <p:nvPr/>
        </p:nvGrpSpPr>
        <p:grpSpPr bwMode="auto">
          <a:xfrm>
            <a:off x="6543675" y="5449888"/>
            <a:ext cx="92075" cy="271462"/>
            <a:chOff x="10104" y="10005"/>
            <a:chExt cx="137" cy="411"/>
          </a:xfrm>
        </p:grpSpPr>
        <p:sp>
          <p:nvSpPr>
            <p:cNvPr id="112888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9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44" name="Group 327"/>
          <p:cNvGrpSpPr>
            <a:grpSpLocks/>
          </p:cNvGrpSpPr>
          <p:nvPr/>
        </p:nvGrpSpPr>
        <p:grpSpPr bwMode="auto">
          <a:xfrm>
            <a:off x="6991350" y="3392488"/>
            <a:ext cx="90488" cy="271462"/>
            <a:chOff x="10104" y="10005"/>
            <a:chExt cx="137" cy="411"/>
          </a:xfrm>
        </p:grpSpPr>
        <p:sp>
          <p:nvSpPr>
            <p:cNvPr id="112886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7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2745" name="Picture 33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339" name="Rectangle 33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Causes &amp; costs of congestion: scenario 3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12747" name="Text Box 335"/>
          <p:cNvSpPr txBox="1">
            <a:spLocks noChangeArrowheads="1"/>
          </p:cNvSpPr>
          <p:nvPr/>
        </p:nvSpPr>
        <p:spPr bwMode="auto">
          <a:xfrm>
            <a:off x="6735763" y="3055938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B</a:t>
            </a:r>
          </a:p>
        </p:txBody>
      </p:sp>
      <p:sp>
        <p:nvSpPr>
          <p:cNvPr id="112748" name="Text Box 336"/>
          <p:cNvSpPr txBox="1">
            <a:spLocks noChangeArrowheads="1"/>
          </p:cNvSpPr>
          <p:nvPr/>
        </p:nvSpPr>
        <p:spPr bwMode="auto">
          <a:xfrm>
            <a:off x="6188075" y="5116513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C</a:t>
            </a:r>
          </a:p>
        </p:txBody>
      </p:sp>
      <p:sp>
        <p:nvSpPr>
          <p:cNvPr id="112749" name="Text Box 337"/>
          <p:cNvSpPr txBox="1">
            <a:spLocks noChangeArrowheads="1"/>
          </p:cNvSpPr>
          <p:nvPr/>
        </p:nvSpPr>
        <p:spPr bwMode="auto">
          <a:xfrm>
            <a:off x="750888" y="4873625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D</a:t>
            </a:r>
          </a:p>
        </p:txBody>
      </p:sp>
      <p:sp>
        <p:nvSpPr>
          <p:cNvPr id="112750" name="Text Box 338"/>
          <p:cNvSpPr txBox="1">
            <a:spLocks noChangeArrowheads="1"/>
          </p:cNvSpPr>
          <p:nvPr/>
        </p:nvSpPr>
        <p:spPr bwMode="auto">
          <a:xfrm>
            <a:off x="3536950" y="2911475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51" name="Line 340"/>
          <p:cNvSpPr>
            <a:spLocks noChangeShapeType="1"/>
          </p:cNvSpPr>
          <p:nvPr/>
        </p:nvSpPr>
        <p:spPr bwMode="auto">
          <a:xfrm>
            <a:off x="5013325" y="3479800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2" name="Text Box 341"/>
          <p:cNvSpPr txBox="1">
            <a:spLocks noChangeArrowheads="1"/>
          </p:cNvSpPr>
          <p:nvPr/>
        </p:nvSpPr>
        <p:spPr bwMode="auto">
          <a:xfrm>
            <a:off x="3419475" y="3240088"/>
            <a:ext cx="23495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0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dirty="0" err="1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 dirty="0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156" name="Rectangle 356"/>
          <p:cNvSpPr>
            <a:spLocks noChangeArrowheads="1"/>
          </p:cNvSpPr>
          <p:nvPr/>
        </p:nvSpPr>
        <p:spPr bwMode="auto">
          <a:xfrm>
            <a:off x="4280649" y="1778000"/>
            <a:ext cx="4656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u="sng" dirty="0">
                <a:solidFill>
                  <a:srgbClr val="CC0000"/>
                </a:solidFill>
                <a:latin typeface="Gill Sans MT" pitchFamily="34" charset="0"/>
              </a:rPr>
              <a:t>A:</a:t>
            </a:r>
            <a:r>
              <a:rPr lang="en-US" altLang="en-US" sz="2400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altLang="en-US" sz="2400" dirty="0">
                <a:latin typeface="Gill Sans MT" pitchFamily="34" charset="0"/>
              </a:rPr>
              <a:t>as red  </a:t>
            </a:r>
            <a:r>
              <a:rPr lang="en-US" altLang="en-US" sz="2400" dirty="0" err="1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err="1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en-US" altLang="ja-JP" sz="2400" dirty="0">
                <a:latin typeface="Gill Sans MT" pitchFamily="34" charset="0"/>
              </a:rPr>
              <a:t> increases, all arriving blue </a:t>
            </a:r>
            <a:r>
              <a:rPr lang="en-US" altLang="ja-JP" sz="2400" dirty="0" err="1">
                <a:latin typeface="Gill Sans MT" pitchFamily="34" charset="0"/>
              </a:rPr>
              <a:t>pkts</a:t>
            </a:r>
            <a:r>
              <a:rPr lang="en-US" altLang="ja-JP" sz="2400" dirty="0">
                <a:latin typeface="Gill Sans MT" pitchFamily="34" charset="0"/>
              </a:rPr>
              <a:t> at upper queue are dropped; blue throughput </a:t>
            </a:r>
            <a:r>
              <a:rPr lang="en-US" altLang="ja-JP" sz="2400" dirty="0">
                <a:latin typeface="Wingdings 3" pitchFamily="18" charset="2"/>
              </a:rPr>
              <a:t>g</a:t>
            </a:r>
            <a:r>
              <a:rPr lang="en-US" altLang="ja-JP" sz="2400" dirty="0">
                <a:latin typeface="Gill Sans MT" pitchFamily="34" charset="0"/>
              </a:rPr>
              <a:t> 0</a:t>
            </a:r>
            <a:endParaRPr lang="en-US" altLang="en-US" sz="2400" dirty="0">
              <a:latin typeface="Gill Sans MT" pitchFamily="34" charset="0"/>
            </a:endParaRPr>
          </a:p>
        </p:txBody>
      </p:sp>
      <p:grpSp>
        <p:nvGrpSpPr>
          <p:cNvPr id="112754" name="Group 358"/>
          <p:cNvGrpSpPr>
            <a:grpSpLocks/>
          </p:cNvGrpSpPr>
          <p:nvPr/>
        </p:nvGrpSpPr>
        <p:grpSpPr bwMode="auto">
          <a:xfrm>
            <a:off x="7429500" y="4146550"/>
            <a:ext cx="231775" cy="441325"/>
            <a:chOff x="4140" y="429"/>
            <a:chExt cx="1425" cy="2396"/>
          </a:xfrm>
        </p:grpSpPr>
        <p:sp>
          <p:nvSpPr>
            <p:cNvPr id="112854" name="Freeform 3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" name="Rectangle 36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56" name="Freeform 3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7" name="Freeform 3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1" name="Rectangle 36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59" name="Group 3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77" name="AutoShape 36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8" name="AutoShape 36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3" name="Rectangle 36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1" name="Group 3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75" name="AutoShape 36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6" name="AutoShape 37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5" name="Rectangle 37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56" name="Rectangle 37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4" name="Group 3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73" name="AutoShape 3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4" name="AutoShape 37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65" name="Freeform 3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66" name="Group 3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71" name="AutoShape 37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2" name="AutoShape 37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60" name="Rectangle 38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68" name="Freeform 3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9" name="Freeform 3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3" name="Oval 38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71" name="Freeform 3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5" name="AutoShape 38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6" name="AutoShape 38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7" name="Oval 38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8" name="Oval 38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69" name="Oval 38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70" name="Rectangle 39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5" name="Group 391"/>
          <p:cNvGrpSpPr>
            <a:grpSpLocks/>
          </p:cNvGrpSpPr>
          <p:nvPr/>
        </p:nvGrpSpPr>
        <p:grpSpPr bwMode="auto">
          <a:xfrm>
            <a:off x="6950075" y="6003925"/>
            <a:ext cx="231775" cy="441325"/>
            <a:chOff x="4140" y="429"/>
            <a:chExt cx="1425" cy="2396"/>
          </a:xfrm>
        </p:grpSpPr>
        <p:sp>
          <p:nvSpPr>
            <p:cNvPr id="112822" name="Freeform 3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6" name="Rectangle 39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24" name="Freeform 3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5" name="Freeform 3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Rectangle 39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7" name="Group 3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45" name="AutoShape 39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6" name="AutoShape 39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1" name="Rectangle 40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9" name="Group 4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43" name="AutoShape 40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4" name="AutoShape 40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3" name="Rectangle 40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24" name="Rectangle 40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32" name="Group 4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41" name="AutoShape 4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2" name="AutoShape 40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33" name="Freeform 4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34" name="Group 4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39" name="AutoShape 41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0" name="AutoShape 41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8" name="Rectangle 41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6" name="Freeform 4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7" name="Freeform 4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1" name="Oval 41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9" name="Freeform 4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3" name="AutoShape 41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4" name="AutoShape 41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5" name="Oval 42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6" name="Oval 42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37" name="Oval 42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8" name="Rectangle 42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6" name="Group 424"/>
          <p:cNvGrpSpPr>
            <a:grpSpLocks/>
          </p:cNvGrpSpPr>
          <p:nvPr/>
        </p:nvGrpSpPr>
        <p:grpSpPr bwMode="auto">
          <a:xfrm>
            <a:off x="396875" y="5840413"/>
            <a:ext cx="231775" cy="441325"/>
            <a:chOff x="4140" y="429"/>
            <a:chExt cx="1425" cy="2396"/>
          </a:xfrm>
        </p:grpSpPr>
        <p:sp>
          <p:nvSpPr>
            <p:cNvPr id="112790" name="Freeform 4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4" name="Rectangle 42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92" name="Freeform 4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3" name="Freeform 4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7" name="Rectangle 42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5" name="Group 4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3" name="AutoShape 43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4" name="AutoShape 43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89" name="Rectangle 43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7" name="Group 4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1" name="AutoShape 43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2" name="AutoShape 43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1" name="Rectangle 43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92" name="Rectangle 43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00" name="Group 4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9" name="AutoShape 4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0" name="AutoShape 44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01" name="Freeform 4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2" name="Group 4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7" name="AutoShape 44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08" name="AutoShape 44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6" name="Rectangle 44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4" name="Freeform 4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5" name="Freeform 4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9" name="Oval 44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7" name="Freeform 4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1" name="AutoShape 45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2" name="AutoShape 45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3" name="Oval 45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4" name="Oval 45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05" name="Oval 45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6" name="Rectangle 45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7" name="Group 457"/>
          <p:cNvGrpSpPr>
            <a:grpSpLocks/>
          </p:cNvGrpSpPr>
          <p:nvPr/>
        </p:nvGrpSpPr>
        <p:grpSpPr bwMode="auto">
          <a:xfrm>
            <a:off x="2411413" y="3835400"/>
            <a:ext cx="231775" cy="441325"/>
            <a:chOff x="4140" y="429"/>
            <a:chExt cx="1425" cy="2396"/>
          </a:xfrm>
        </p:grpSpPr>
        <p:sp>
          <p:nvSpPr>
            <p:cNvPr id="112758" name="Freeform 4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2" name="Rectangle 45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60" name="Freeform 4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1" name="Freeform 4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5" name="Rectangle 46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3" name="Group 4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381" name="AutoShape 46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2" name="AutoShape 46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7" name="Rectangle 46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5" name="Group 4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379" name="AutoShape 46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0" name="AutoShape 46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9" name="Rectangle 47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60" name="Rectangle 47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8" name="Group 4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377" name="AutoShape 47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8" name="AutoShape 47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769" name="Freeform 4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70" name="Group 4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375" name="AutoShape 47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6" name="AutoShape 47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64" name="Rectangle 47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2" name="Freeform 4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3" name="Freeform 4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Oval 48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5" name="Freeform 4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9" name="AutoShape 48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0" name="AutoShape 48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1" name="Oval 48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2" name="Oval 48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373" name="Oval 48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4" name="Rectangle 48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68332" y="1780533"/>
            <a:ext cx="227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'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7883855" y="1105860"/>
            <a:ext cx="227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6" grpId="0"/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62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87A4907-A2A1-4843-9F79-45BB06371FE6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766763" y="4367213"/>
            <a:ext cx="7781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Gill Sans MT" pitchFamily="34" charset="0"/>
              </a:rPr>
              <a:t>another “</a:t>
            </a:r>
            <a:r>
              <a:rPr lang="en-US" altLang="ja-JP" sz="2800" dirty="0">
                <a:solidFill>
                  <a:srgbClr val="FF0000"/>
                </a:solidFill>
                <a:latin typeface="Gill Sans MT" pitchFamily="34" charset="0"/>
              </a:rPr>
              <a:t>cost” of congestion:</a:t>
            </a:r>
            <a:r>
              <a:rPr lang="en-US" altLang="ja-JP" sz="2800" dirty="0">
                <a:latin typeface="Gill Sans MT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Gill Sans MT" pitchFamily="34" charset="0"/>
              </a:rPr>
              <a:t>when packet dropped, any “</a:t>
            </a:r>
            <a:r>
              <a:rPr lang="en-US" altLang="ja-JP" sz="2800" dirty="0">
                <a:latin typeface="Gill Sans MT" pitchFamily="34" charset="0"/>
              </a:rPr>
              <a:t>upstream” transmission capacity used for that packet was wasted!</a:t>
            </a:r>
            <a:endParaRPr lang="en-US" altLang="en-US" sz="2800" dirty="0">
              <a:latin typeface="Gill Sans MT" pitchFamily="34" charset="0"/>
            </a:endParaRPr>
          </a:p>
        </p:txBody>
      </p:sp>
      <p:sp>
        <p:nvSpPr>
          <p:cNvPr id="113669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1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113818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9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20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1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2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3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2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3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113812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3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4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5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6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7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4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8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13806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7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8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9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0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1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9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13800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1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2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3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4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5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80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13778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9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3782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3783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84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3797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8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9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5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3794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5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6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6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3787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88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9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0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1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2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3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681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82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13776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7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683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3684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687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688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689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13773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0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13770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1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2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1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13763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64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5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6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7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8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9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2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3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4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5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3696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8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699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700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701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13760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1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2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02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13757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8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9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03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13750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51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2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3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4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5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6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04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3705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6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7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708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709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710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13747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8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9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11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13744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5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6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712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13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13737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8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9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0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1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2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3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14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5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6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17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13735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6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718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13733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4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719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13731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2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3720" name="Picture 32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Causes &amp; costs of congestion: scenario 3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96315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6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3724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7 h 380"/>
              <a:gd name="T2" fmla="*/ 2147483647 w 1568"/>
              <a:gd name="T3" fmla="*/ 2147483647 h 380"/>
              <a:gd name="T4" fmla="*/ 2147483647 w 1568"/>
              <a:gd name="T5" fmla="*/ 2147483647 h 380"/>
              <a:gd name="T6" fmla="*/ 2147483647 w 1568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9" name="Line 335"/>
          <p:cNvSpPr>
            <a:spLocks noChangeShapeType="1"/>
          </p:cNvSpPr>
          <p:nvPr/>
        </p:nvSpPr>
        <p:spPr bwMode="auto">
          <a:xfrm>
            <a:off x="3071813" y="341947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20" name="Text Box 336"/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C/2</a:t>
            </a:r>
          </a:p>
        </p:txBody>
      </p:sp>
      <p:sp>
        <p:nvSpPr>
          <p:cNvPr id="96321" name="Text Box 337"/>
          <p:cNvSpPr txBox="1">
            <a:spLocks noChangeArrowheads="1"/>
          </p:cNvSpPr>
          <p:nvPr/>
        </p:nvSpPr>
        <p:spPr bwMode="auto">
          <a:xfrm>
            <a:off x="2873375" y="3471863"/>
            <a:ext cx="455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C/2</a:t>
            </a:r>
          </a:p>
        </p:txBody>
      </p:sp>
      <p:sp>
        <p:nvSpPr>
          <p:cNvPr id="96322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latin typeface="Symbol" charset="0"/>
              </a:rPr>
              <a:t>l</a:t>
            </a:r>
            <a:r>
              <a:rPr lang="en-US" sz="2400" baseline="-25000">
                <a:latin typeface="Arial" charset="0"/>
              </a:rPr>
              <a:t>out</a:t>
            </a:r>
          </a:p>
        </p:txBody>
      </p:sp>
      <p:sp>
        <p:nvSpPr>
          <p:cNvPr id="96323" name="Text Box 339"/>
          <p:cNvSpPr txBox="1">
            <a:spLocks noChangeArrowheads="1"/>
          </p:cNvSpPr>
          <p:nvPr/>
        </p:nvSpPr>
        <p:spPr bwMode="auto">
          <a:xfrm>
            <a:off x="1975060" y="3381375"/>
            <a:ext cx="580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2400" dirty="0" err="1">
                <a:latin typeface="Symbol" pitchFamily="18" charset="2"/>
              </a:rPr>
              <a:t>l</a:t>
            </a:r>
            <a:r>
              <a:rPr lang="en-US" altLang="en-US" sz="2400" baseline="-25000" dirty="0" err="1">
                <a:latin typeface="Arial" pitchFamily="34" charset="0"/>
              </a:rPr>
              <a:t>in</a:t>
            </a:r>
            <a:r>
              <a:rPr lang="en-US" altLang="en-US" sz="2400" dirty="0">
                <a:latin typeface="Arial" pitchFamily="34" charset="0"/>
              </a:rPr>
              <a:t>’</a:t>
            </a:r>
            <a:endParaRPr lang="en-US" altLang="en-US" sz="2400" baseline="30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03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7FAA96C-3D0C-4CE1-90A8-3A707F6F08D1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1003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3.7 TCP congestion control</a:t>
            </a:r>
          </a:p>
        </p:txBody>
      </p:sp>
      <p:pic>
        <p:nvPicPr>
          <p:cNvPr id="114694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700E8BC-1610-45AC-82E0-9492B9EC7122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pic>
        <p:nvPicPr>
          <p:cNvPr id="115715" name="Picture 1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7413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en-US" sz="4000">
                <a:cs typeface="+mj-cs"/>
              </a:rPr>
              <a:t>TCP congestion control: </a:t>
            </a:r>
            <a:r>
              <a:rPr lang="en-US" sz="3200">
                <a:cs typeface="+mj-cs"/>
              </a:rPr>
              <a:t>additive increase multiplicative decrease</a:t>
            </a: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457200" y="1371600"/>
            <a:ext cx="83756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approach:</a:t>
            </a:r>
            <a:r>
              <a:rPr lang="en-US" sz="2800" i="1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sender</a:t>
            </a:r>
            <a:r>
              <a:rPr lang="en-US" sz="2800" i="1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increases transmission rate (window size), probing for usable bandwidth, until loss occurs</a:t>
            </a:r>
          </a:p>
          <a:p>
            <a:pPr marL="685800" lvl="1" indent="-2286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additive increase:</a:t>
            </a:r>
            <a:r>
              <a:rPr lang="en-US" sz="2800" dirty="0">
                <a:latin typeface="Gill Sans MT" charset="0"/>
                <a:ea typeface="ＭＳ Ｐゴシック" charset="0"/>
              </a:rPr>
              <a:t> increase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dirty="0">
                <a:latin typeface="+mn-lt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by 1 maximum segment size (MSS) every RTT until loss detected</a:t>
            </a:r>
            <a:endParaRPr lang="en-US" sz="2800" i="1" dirty="0">
              <a:latin typeface="Gill Sans MT" charset="0"/>
              <a:ea typeface="ＭＳ Ｐゴシック" charset="0"/>
            </a:endParaRPr>
          </a:p>
          <a:p>
            <a:pPr marL="685800" lvl="1" indent="-2286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multiplicative decrease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800" dirty="0">
                <a:latin typeface="Gill Sans MT" charset="0"/>
                <a:ea typeface="ＭＳ Ｐゴシック" charset="0"/>
              </a:rPr>
              <a:t> cut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b="1" dirty="0">
                <a:latin typeface="+mn-lt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in half after loss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101384" name="Text Box 12"/>
          <p:cNvSpPr txBox="1">
            <a:spLocks noChangeArrowheads="1"/>
          </p:cNvSpPr>
          <p:nvPr/>
        </p:nvSpPr>
        <p:spPr bwMode="auto">
          <a:xfrm rot="-5400000">
            <a:off x="2074863" y="4784725"/>
            <a:ext cx="20478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>
                <a:latin typeface="Courier New" charset="0"/>
              </a:rPr>
              <a:t>cwnd:</a:t>
            </a:r>
            <a:r>
              <a:rPr lang="en-US" sz="1400">
                <a:latin typeface="Arial" charset="0"/>
              </a:rPr>
              <a:t> TCP sender 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congestion window size</a:t>
            </a: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>
                <a:latin typeface="Arial" charset="0"/>
              </a:rPr>
              <a:t>AIMD saw tooth</a:t>
            </a:r>
          </a:p>
          <a:p>
            <a:pPr algn="r">
              <a:defRPr/>
            </a:pPr>
            <a:r>
              <a:rPr lang="en-US" sz="2000">
                <a:latin typeface="Arial" charset="0"/>
              </a:rPr>
              <a:t>behavior: probing</a:t>
            </a:r>
          </a:p>
          <a:p>
            <a:pPr algn="r">
              <a:defRPr/>
            </a:pPr>
            <a:r>
              <a:rPr lang="en-US" sz="2000">
                <a:latin typeface="Arial" charset="0"/>
              </a:rPr>
              <a:t>for bandwidth</a:t>
            </a:r>
          </a:p>
        </p:txBody>
      </p:sp>
      <p:sp>
        <p:nvSpPr>
          <p:cNvPr id="101386" name="Line 17"/>
          <p:cNvSpPr>
            <a:spLocks noChangeShapeType="1"/>
          </p:cNvSpPr>
          <p:nvPr/>
        </p:nvSpPr>
        <p:spPr bwMode="auto">
          <a:xfrm>
            <a:off x="3505200" y="6149975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7" name="Line 18"/>
          <p:cNvSpPr>
            <a:spLocks noChangeShapeType="1"/>
          </p:cNvSpPr>
          <p:nvPr/>
        </p:nvSpPr>
        <p:spPr bwMode="auto">
          <a:xfrm>
            <a:off x="3494088" y="3735388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5735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2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3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4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5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6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01393" name="Text Box 32"/>
          <p:cNvSpPr txBox="1">
            <a:spLocks noChangeArrowheads="1"/>
          </p:cNvSpPr>
          <p:nvPr/>
        </p:nvSpPr>
        <p:spPr bwMode="auto">
          <a:xfrm>
            <a:off x="4403725" y="3622675"/>
            <a:ext cx="4222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/>
              <a:t>additively increase window size …</a:t>
            </a:r>
          </a:p>
          <a:p>
            <a:pPr algn="l"/>
            <a:r>
              <a:rPr lang="en-US" altLang="en-US"/>
              <a:t>…. until loss occurs (then cut window in half)</a:t>
            </a:r>
          </a:p>
        </p:txBody>
      </p: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8" name="Text Box 40"/>
          <p:cNvSpPr txBox="1">
            <a:spLocks noChangeArrowheads="1"/>
          </p:cNvSpPr>
          <p:nvPr/>
        </p:nvSpPr>
        <p:spPr bwMode="auto">
          <a:xfrm>
            <a:off x="5072063" y="6140450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275630A-2CDE-40EE-954D-CEAB925AA281}" type="slidenum">
              <a:rPr lang="en-US" altLang="en-US" sz="1200"/>
              <a:pPr/>
              <a:t>97</a:t>
            </a:fld>
            <a:endParaRPr lang="en-US" altLang="en-US" sz="1200"/>
          </a:p>
        </p:txBody>
      </p:sp>
      <p:pic>
        <p:nvPicPr>
          <p:cNvPr id="116739" name="Picture 8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17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Congestion Control: details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16954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sender limits transmission:</a:t>
            </a: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b="1">
                <a:latin typeface="Courier New" charset="0"/>
                <a:cs typeface="+mn-cs"/>
              </a:rPr>
              <a:t>cwnd</a:t>
            </a:r>
            <a:r>
              <a:rPr lang="en-US">
                <a:cs typeface="+mn-cs"/>
              </a:rPr>
              <a:t> is dynamic, function of perceived network congestion</a:t>
            </a: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cs typeface="+mn-cs"/>
              </a:rPr>
              <a:t>TCP sending rate:</a:t>
            </a:r>
          </a:p>
          <a:p>
            <a:pPr>
              <a:buFont typeface="Wingdings" charset="2"/>
              <a:buChar char="§"/>
              <a:defRPr/>
            </a:pPr>
            <a:r>
              <a:rPr lang="en-US" i="1">
                <a:cs typeface="+mn-cs"/>
              </a:rPr>
              <a:t>roughly:</a:t>
            </a:r>
            <a:r>
              <a:rPr lang="en-US">
                <a:cs typeface="+mn-cs"/>
              </a:rPr>
              <a:t> send cwnd bytes, wait RTT for ACKS, then send more bytes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0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1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2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3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6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7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8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0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1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2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3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4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5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6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7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8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9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0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1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2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3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4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5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6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7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8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9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0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1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2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3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4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5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6781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8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last byte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ACKed</a:t>
            </a:r>
          </a:p>
        </p:txBody>
      </p:sp>
      <p:sp>
        <p:nvSpPr>
          <p:cNvPr id="102449" name="Text Box 58"/>
          <p:cNvSpPr txBox="1">
            <a:spLocks noChangeArrowheads="1"/>
          </p:cNvSpPr>
          <p:nvPr/>
        </p:nvSpPr>
        <p:spPr bwMode="auto">
          <a:xfrm>
            <a:off x="1731963" y="3016250"/>
            <a:ext cx="1066800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400" dirty="0"/>
              <a:t>sent, not-yet </a:t>
            </a:r>
            <a:r>
              <a:rPr lang="en-US" altLang="en-US" sz="1400" dirty="0" err="1"/>
              <a:t>ACKed</a:t>
            </a:r>
            <a:endParaRPr lang="en-US" altLang="en-US" sz="1400" dirty="0"/>
          </a:p>
          <a:p>
            <a:pPr algn="l">
              <a:lnSpc>
                <a:spcPct val="90000"/>
              </a:lnSpc>
            </a:pPr>
            <a:r>
              <a:rPr lang="en-US" altLang="en-US" sz="1400" dirty="0"/>
              <a:t>(“</a:t>
            </a:r>
            <a:r>
              <a:rPr lang="en-US" altLang="ja-JP" sz="1400" dirty="0"/>
              <a:t>in-flight”)</a:t>
            </a:r>
            <a:endParaRPr lang="en-US" altLang="en-US" sz="1400" dirty="0"/>
          </a:p>
        </p:txBody>
      </p:sp>
      <p:sp>
        <p:nvSpPr>
          <p:cNvPr id="102450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last byte sent</a:t>
            </a:r>
          </a:p>
        </p:txBody>
      </p:sp>
      <p:sp>
        <p:nvSpPr>
          <p:cNvPr id="102451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b="1">
                <a:latin typeface="Courier New" charset="0"/>
              </a:rPr>
              <a:t>cwnd</a:t>
            </a:r>
            <a:endParaRPr lang="en-US" sz="1400" b="1" i="1">
              <a:latin typeface="Courier New" charset="0"/>
            </a:endParaRPr>
          </a:p>
        </p:txBody>
      </p:sp>
      <p:grpSp>
        <p:nvGrpSpPr>
          <p:cNvPr id="116787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2474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5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6788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>
              <a:off x="4260" y="1746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>
              <a:off x="4632" y="1700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6789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5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</a:rPr>
              <a:t>LastByteSent-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</a:rPr>
              <a:t>	LastByteAcked</a:t>
            </a:r>
            <a:endParaRPr lang="en-US" sz="1800">
              <a:latin typeface="Courier New" charset="0"/>
            </a:endParaRPr>
          </a:p>
        </p:txBody>
      </p:sp>
      <p:grpSp>
        <p:nvGrpSpPr>
          <p:cNvPr id="116791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2470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/>
                <a:t>&lt;</a:t>
              </a:r>
            </a:p>
          </p:txBody>
        </p:sp>
        <p:sp>
          <p:nvSpPr>
            <p:cNvPr id="102471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57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latin typeface="Courier New" charset="0"/>
              </a:rPr>
              <a:t>cwnd</a:t>
            </a:r>
          </a:p>
        </p:txBody>
      </p:sp>
      <p:sp>
        <p:nvSpPr>
          <p:cNvPr id="102458" name="Rectangle 76"/>
          <p:cNvSpPr>
            <a:spLocks noChangeArrowheads="1"/>
          </p:cNvSpPr>
          <p:nvPr/>
        </p:nvSpPr>
        <p:spPr bwMode="auto">
          <a:xfrm>
            <a:off x="896938" y="4306888"/>
            <a:ext cx="3725862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59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/>
              <a:t>sender sequence number space </a:t>
            </a:r>
          </a:p>
        </p:txBody>
      </p:sp>
      <p:sp>
        <p:nvSpPr>
          <p:cNvPr id="102460" name="Text Box 79"/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latin typeface="Arial" charset="0"/>
              </a:rPr>
              <a:t>rate</a:t>
            </a:r>
          </a:p>
        </p:txBody>
      </p:sp>
      <p:grpSp>
        <p:nvGrpSpPr>
          <p:cNvPr id="116796" name="Group 82"/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102468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~</a:t>
              </a:r>
            </a:p>
          </p:txBody>
        </p:sp>
        <p:sp>
          <p:nvSpPr>
            <p:cNvPr id="102469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~</a:t>
              </a:r>
            </a:p>
          </p:txBody>
        </p:sp>
      </p:grpSp>
      <p:grpSp>
        <p:nvGrpSpPr>
          <p:cNvPr id="116797" name="Group 86"/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102465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cwnd</a:t>
              </a:r>
            </a:p>
          </p:txBody>
        </p:sp>
        <p:sp>
          <p:nvSpPr>
            <p:cNvPr id="102466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RTT</a:t>
              </a:r>
            </a:p>
          </p:txBody>
        </p:sp>
        <p:sp>
          <p:nvSpPr>
            <p:cNvPr id="102467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63" name="Text Box 87"/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bytes/sec</a:t>
            </a:r>
          </a:p>
        </p:txBody>
      </p:sp>
      <p:sp>
        <p:nvSpPr>
          <p:cNvPr id="102464" name="Rectangle 88"/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4E2C52E-3F5F-46BA-A562-93A952C1AD97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2" y="1397000"/>
            <a:ext cx="4350481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when connection begins, increase rate exponentially until first loss event: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initially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= 1 MSS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double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every RTT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done by incrementing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for every ACK received</a:t>
            </a:r>
          </a:p>
          <a:p>
            <a:pPr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initial rate is slow but ramps up exponentially fast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Host A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one segment</a:t>
            </a:r>
            <a:endParaRPr lang="en-US" sz="1000">
              <a:latin typeface="Times New Roman" charset="0"/>
            </a:endParaRP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RTT</a:t>
            </a:r>
            <a:endParaRPr lang="en-US" sz="1000">
              <a:latin typeface="Arial" charset="0"/>
            </a:endParaRP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Host B</a:t>
            </a:r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7775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03494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5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Arial" charset="0"/>
                </a:rPr>
                <a:t>time</a:t>
              </a:r>
              <a:endParaRPr lang="en-US" sz="1000">
                <a:latin typeface="Arial" charset="0"/>
              </a:endParaRPr>
            </a:p>
          </p:txBody>
        </p:sp>
      </p:grpSp>
      <p:sp>
        <p:nvSpPr>
          <p:cNvPr id="103441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5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charset="0"/>
            </a:endParaRPr>
          </a:p>
        </p:txBody>
      </p:sp>
      <p:sp>
        <p:nvSpPr>
          <p:cNvPr id="103446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four segments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117782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03490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1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2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3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7783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03486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7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8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9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17784" name="Picture 3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27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85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117819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20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7786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117787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789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0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2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3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58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4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1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0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61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7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9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7798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99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7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5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801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804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1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2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3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474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5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44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4421A9D-5AB0-43EA-9826-B26A2F6DE2B6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pic>
        <p:nvPicPr>
          <p:cNvPr id="118787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detecting, reacting to loss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77263" cy="24384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3200" dirty="0">
                <a:cs typeface="+mn-cs"/>
              </a:rPr>
              <a:t>loss indicated by timeout:</a:t>
            </a:r>
          </a:p>
          <a:p>
            <a:pPr lvl="1">
              <a:buFont typeface="Arial"/>
              <a:buChar char="•"/>
              <a:defRPr/>
            </a:pPr>
            <a:r>
              <a:rPr lang="en-US" sz="2800" b="1" dirty="0" err="1">
                <a:latin typeface="Courier New" charset="0"/>
              </a:rPr>
              <a:t>cwnd</a:t>
            </a:r>
            <a:r>
              <a:rPr lang="en-US" sz="2800" dirty="0"/>
              <a:t> set to 1 </a:t>
            </a:r>
            <a:r>
              <a:rPr lang="en-US" sz="2800" dirty="0" err="1"/>
              <a:t>MSS</a:t>
            </a:r>
            <a:r>
              <a:rPr lang="en-US" sz="2800" dirty="0"/>
              <a:t>; 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window then grows exponentially (as in slow start) to threshold, then grows linearly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 dirty="0">
                <a:cs typeface="+mn-cs"/>
              </a:rPr>
              <a:t>loss indicated by 3 duplicate ACKs: </a:t>
            </a:r>
            <a:r>
              <a:rPr lang="en-US" dirty="0">
                <a:cs typeface="+mn-cs"/>
              </a:rPr>
              <a:t>TCP Reno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dup </a:t>
            </a:r>
            <a:r>
              <a:rPr lang="en-US" sz="2800" dirty="0" err="1"/>
              <a:t>ACKs</a:t>
            </a:r>
            <a:r>
              <a:rPr lang="en-US" sz="2800" dirty="0"/>
              <a:t> indicate network capable of  delivering some segments </a:t>
            </a:r>
          </a:p>
          <a:p>
            <a:pPr lvl="1">
              <a:buFont typeface="Arial"/>
              <a:buChar char="•"/>
              <a:defRPr/>
            </a:pPr>
            <a:r>
              <a:rPr lang="en-US" sz="2800" b="1" dirty="0" err="1">
                <a:latin typeface="Courier New" charset="0"/>
              </a:rPr>
              <a:t>cwnd</a:t>
            </a:r>
            <a:r>
              <a:rPr lang="en-US" sz="2800" dirty="0"/>
              <a:t> is cut in half; window then grows linearly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 dirty="0">
                <a:cs typeface="+mn-cs"/>
              </a:rPr>
              <a:t>TCP Tahoe always sets </a:t>
            </a:r>
            <a:r>
              <a:rPr lang="en-US" b="1" dirty="0" err="1">
                <a:latin typeface="Courier New" charset="0"/>
                <a:cs typeface="+mn-cs"/>
              </a:rPr>
              <a:t>cwnd</a:t>
            </a:r>
            <a:r>
              <a:rPr lang="en-US" sz="3200" dirty="0">
                <a:cs typeface="+mn-cs"/>
              </a:rPr>
              <a:t> to 1 (timeout or 3 duplicate </a:t>
            </a:r>
            <a:r>
              <a:rPr lang="en-US" sz="3200" dirty="0" err="1">
                <a:cs typeface="+mn-cs"/>
              </a:rPr>
              <a:t>acks</a:t>
            </a:r>
            <a:r>
              <a:rPr lang="en-US" sz="3200" dirty="0">
                <a:cs typeface="+mn-cs"/>
              </a:rPr>
              <a:t>)</a:t>
            </a:r>
          </a:p>
          <a:p>
            <a:pPr lvl="1">
              <a:buFont typeface="Arial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28883</TotalTime>
  <Words>10264</Words>
  <Application>Microsoft Office PowerPoint</Application>
  <PresentationFormat>On-screen Show (4:3)</PresentationFormat>
  <Paragraphs>2357</Paragraphs>
  <Slides>108</Slides>
  <Notes>105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21" baseType="lpstr">
      <vt:lpstr>MS Mincho</vt:lpstr>
      <vt:lpstr>Arial</vt:lpstr>
      <vt:lpstr>Arial Narrow</vt:lpstr>
      <vt:lpstr>Comic Sans MS</vt:lpstr>
      <vt:lpstr>Courier New</vt:lpstr>
      <vt:lpstr>Gill Sans MT</vt:lpstr>
      <vt:lpstr>Symbol</vt:lpstr>
      <vt:lpstr>Tahoma</vt:lpstr>
      <vt:lpstr>Times New Roman</vt:lpstr>
      <vt:lpstr>Wingdings</vt:lpstr>
      <vt:lpstr>Wingdings 3</vt:lpstr>
      <vt:lpstr>Default Design</vt:lpstr>
      <vt:lpstr>Picture</vt:lpstr>
      <vt:lpstr>PowerPoint Presentation</vt:lpstr>
      <vt:lpstr>Chapter 3: Transport Layer</vt:lpstr>
      <vt:lpstr>Chapter 3 outline</vt:lpstr>
      <vt:lpstr>Transport services and protocols</vt:lpstr>
      <vt:lpstr>Transport vs. network layer</vt:lpstr>
      <vt:lpstr>Internet transport-layer protocols</vt:lpstr>
      <vt:lpstr>Chapter 3 outline</vt:lpstr>
      <vt:lpstr>Multiplexing/demultiplexing</vt:lpstr>
      <vt:lpstr>How demultiplexing works</vt:lpstr>
      <vt:lpstr>Connectionless demultiplexing</vt:lpstr>
      <vt:lpstr>Connectionless demux: example</vt:lpstr>
      <vt:lpstr>Connection-oriented demux</vt:lpstr>
      <vt:lpstr>Connection-oriented demux: example</vt:lpstr>
      <vt:lpstr>Connection-oriented demux: example</vt:lpstr>
      <vt:lpstr>Chapter 3 outline</vt:lpstr>
      <vt:lpstr>UDP: User Datagram Protocol [RFC 768]</vt:lpstr>
      <vt:lpstr>UDP: segment header</vt:lpstr>
      <vt:lpstr>UDP checksum</vt:lpstr>
      <vt:lpstr>Internet checksum: example</vt:lpstr>
      <vt:lpstr>Chapter 3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rdt2.0: channel with bit errors</vt:lpstr>
      <vt:lpstr>rdt2.0: channel with bit errors</vt:lpstr>
      <vt:lpstr>rdt2.0: FSM specification</vt:lpstr>
      <vt:lpstr>rdt2.0: operation with no errors</vt:lpstr>
      <vt:lpstr>rdt2.0: error scenario</vt:lpstr>
      <vt:lpstr>rdt2.0 has a fatal flaw!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Pipelined protocols</vt:lpstr>
      <vt:lpstr>Pipelining: increased utilization</vt:lpstr>
      <vt:lpstr>Pipelined protocols: overview</vt:lpstr>
      <vt:lpstr>Go-Back-N: sender</vt:lpstr>
      <vt:lpstr>Go-Back-N: sender extended FSM</vt:lpstr>
      <vt:lpstr>Go-Back-N: receiver extended FSM</vt:lpstr>
      <vt:lpstr>Go-Back-N in action</vt:lpstr>
      <vt:lpstr>Selective repeat</vt:lpstr>
      <vt:lpstr>Selective repeat: sender, receiver windows</vt:lpstr>
      <vt:lpstr>Selective repeat</vt:lpstr>
      <vt:lpstr>Selective repeat in action</vt:lpstr>
      <vt:lpstr>Selective repeat: dilemma</vt:lpstr>
      <vt:lpstr>Chapter 3 outline</vt:lpstr>
      <vt:lpstr>TCP: Overview  RFCs: 793,1122,1323, 2018, 2581</vt:lpstr>
      <vt:lpstr>TCP segment structure</vt:lpstr>
      <vt:lpstr>TCP sequence numbers, ACKs</vt:lpstr>
      <vt:lpstr>TCP sequence numbers, ACKs</vt:lpstr>
      <vt:lpstr>TCP round trip time, timeout</vt:lpstr>
      <vt:lpstr>TCP round trip time, timeout</vt:lpstr>
      <vt:lpstr>TCP round trip time, timeout</vt:lpstr>
      <vt:lpstr>Chapter 3 outline</vt:lpstr>
      <vt:lpstr>TCP reliable data transfer</vt:lpstr>
      <vt:lpstr>TCP sender events:</vt:lpstr>
      <vt:lpstr>TCP sender (simplified)</vt:lpstr>
      <vt:lpstr>TCP: retransmission scenarios</vt:lpstr>
      <vt:lpstr>TCP: retransmission scenarios</vt:lpstr>
      <vt:lpstr>TCP ACK generation [RFC 1122, RFC 2581]</vt:lpstr>
      <vt:lpstr>TCP fast retransmit</vt:lpstr>
      <vt:lpstr>TCP fast retransmit</vt:lpstr>
      <vt:lpstr>Chapter 3 outline</vt:lpstr>
      <vt:lpstr>TCP flow control</vt:lpstr>
      <vt:lpstr>TCP flow control</vt:lpstr>
      <vt:lpstr>Chapter 3 outline</vt:lpstr>
      <vt:lpstr>Connection Management</vt:lpstr>
      <vt:lpstr>Agreeing to establish a connection</vt:lpstr>
      <vt:lpstr>Agreeing to establish a connection</vt:lpstr>
      <vt:lpstr>TCP 3-way handshake</vt:lpstr>
      <vt:lpstr>TCP 3-way handshake: FSM</vt:lpstr>
      <vt:lpstr>TCP: closing a connection</vt:lpstr>
      <vt:lpstr>TCP: closing a connection</vt:lpstr>
      <vt:lpstr>Chapter 3 outline</vt:lpstr>
      <vt:lpstr>Principles of congestion control</vt:lpstr>
      <vt:lpstr>Causes &amp; costs of congestion: scenario 1 </vt:lpstr>
      <vt:lpstr>Causes &amp; costs of congestion: scenario 2 </vt:lpstr>
      <vt:lpstr>Causes &amp; costs of congestion: scenario 2 </vt:lpstr>
      <vt:lpstr>Causes &amp; costs of congestion: scenario 2 </vt:lpstr>
      <vt:lpstr>Causes &amp; costs of congestion: scenario 2 </vt:lpstr>
      <vt:lpstr>Causes &amp; costs of congestion: scenario 2 </vt:lpstr>
      <vt:lpstr>Causes &amp; costs of congestion: scenario 2 </vt:lpstr>
      <vt:lpstr>Causes &amp; costs of congestion: scenario 3 </vt:lpstr>
      <vt:lpstr>Causes &amp; costs of congestion: scenario 3 </vt:lpstr>
      <vt:lpstr>Chapter 3 outline</vt:lpstr>
      <vt:lpstr>TCP congestion control: additive increase multiplicative decrease</vt:lpstr>
      <vt:lpstr>TCP Congestion Control: details</vt:lpstr>
      <vt:lpstr>TCP Slow Start </vt:lpstr>
      <vt:lpstr>TCP: detecting, reacting to loss</vt:lpstr>
      <vt:lpstr>TCP: switching from slow start to CA</vt:lpstr>
      <vt:lpstr>Summary: TCP Congestion Control</vt:lpstr>
      <vt:lpstr>TCP throughput</vt:lpstr>
      <vt:lpstr>TCP Futures: TCP over “long, fat pipes”</vt:lpstr>
      <vt:lpstr>TCP Fairness</vt:lpstr>
      <vt:lpstr>Why is TCP fair?</vt:lpstr>
      <vt:lpstr>Fairness (more)</vt:lpstr>
      <vt:lpstr>Explicit Congestion Notification (ECN)</vt:lpstr>
      <vt:lpstr>Chapter 3: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Geoffrey Kuenning</cp:lastModifiedBy>
  <cp:revision>322</cp:revision>
  <cp:lastPrinted>2021-09-27T04:50:58Z</cp:lastPrinted>
  <dcterms:created xsi:type="dcterms:W3CDTF">1999-10-08T19:08:27Z</dcterms:created>
  <dcterms:modified xsi:type="dcterms:W3CDTF">2021-12-25T01:24:30Z</dcterms:modified>
</cp:coreProperties>
</file>