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theme/theme1.xml" Type="http://schemas.openxmlformats.org/officeDocument/2006/relationships/theme" Id="rId1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4" name="Shape 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" name="Shape 3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7" name="Shape 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" name="Shape 3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4" name="Shape 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" name="Shape 4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1" name="Shape 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2" name="Shape 5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8" name="Shape 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2" name="Shape 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marL="0">
              <a:spcBef>
                <a:spcPts val="0"/>
              </a:spcBef>
              <a:buClr>
                <a:schemeClr val="lt2"/>
              </a:buClr>
              <a:buNone/>
              <a:defRPr>
                <a:solidFill>
                  <a:schemeClr val="lt2"/>
                </a:solidFill>
              </a:defRPr>
            </a:lvl1pPr>
            <a:lvl2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2pPr>
            <a:lvl3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3pPr>
            <a:lvl4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4pPr>
            <a:lvl5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5pPr>
            <a:lvl6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6pPr>
            <a:lvl7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7pPr>
            <a:lvl8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8pPr>
            <a:lvl9pPr algn="ctr" indent="190500" marL="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9" name="Shape 9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 indent="304800">
              <a:spcBef>
                <a:spcPts val="0"/>
              </a:spcBef>
              <a:buSzPct val="100000"/>
              <a:defRPr sz="4800"/>
            </a:lvl1pPr>
            <a:lvl2pPr algn="ctr" indent="304800">
              <a:spcBef>
                <a:spcPts val="0"/>
              </a:spcBef>
              <a:buSzPct val="100000"/>
              <a:defRPr sz="4800"/>
            </a:lvl2pPr>
            <a:lvl3pPr algn="ctr" indent="304800">
              <a:spcBef>
                <a:spcPts val="0"/>
              </a:spcBef>
              <a:buSzPct val="100000"/>
              <a:defRPr sz="4800"/>
            </a:lvl3pPr>
            <a:lvl4pPr algn="ctr" indent="304800">
              <a:spcBef>
                <a:spcPts val="0"/>
              </a:spcBef>
              <a:buSzPct val="100000"/>
              <a:defRPr sz="4800"/>
            </a:lvl4pPr>
            <a:lvl5pPr algn="ctr" indent="304800">
              <a:spcBef>
                <a:spcPts val="0"/>
              </a:spcBef>
              <a:buSzPct val="100000"/>
              <a:defRPr sz="4800"/>
            </a:lvl5pPr>
            <a:lvl6pPr algn="ctr" indent="304800">
              <a:spcBef>
                <a:spcPts val="0"/>
              </a:spcBef>
              <a:buSzPct val="100000"/>
              <a:defRPr sz="4800"/>
            </a:lvl6pPr>
            <a:lvl7pPr algn="ctr" indent="304800">
              <a:spcBef>
                <a:spcPts val="0"/>
              </a:spcBef>
              <a:buSzPct val="100000"/>
              <a:defRPr sz="4800"/>
            </a:lvl7pPr>
            <a:lvl8pPr algn="ctr" indent="304800">
              <a:spcBef>
                <a:spcPts val="0"/>
              </a:spcBef>
              <a:buSzPct val="100000"/>
              <a:defRPr sz="4800"/>
            </a:lvl8pPr>
            <a:lvl9pPr algn="ctr" indent="304800">
              <a:spcBef>
                <a:spcPts val="0"/>
              </a:spcBef>
              <a:buSzPct val="100000"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indent="-171450" marL="285750">
              <a:spcBef>
                <a:spcPts val="0"/>
              </a:spcBef>
              <a:buSzPct val="1000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3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dk2"/>
            </a:gs>
            <a:gs pos="100000">
              <a:schemeClr val="dk1"/>
            </a:gs>
          </a:gsLst>
          <a:path path="circle">
            <a:fillToRect t="50%" b="50%" r="50%" l="50%"/>
          </a:path>
          <a:tileRect/>
        </a:gra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marL="0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1pPr>
            <a:lvl2pPr indent="2286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2pPr>
            <a:lvl3pPr indent="2286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3pPr>
            <a:lvl4pPr indent="2286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4pPr>
            <a:lvl5pPr indent="2286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5pPr>
            <a:lvl6pPr indent="2286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6pPr>
            <a:lvl7pPr indent="2286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7pPr>
            <a:lvl8pPr indent="2286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8pPr>
            <a:lvl9pPr indent="228600" marL="0"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-152400" marL="342900">
              <a:spcBef>
                <a:spcPts val="600"/>
              </a:spcBef>
              <a:buClr>
                <a:schemeClr val="lt1"/>
              </a:buClr>
              <a:buSzPct val="100000"/>
              <a:defRPr sz="3000">
                <a:solidFill>
                  <a:schemeClr val="lt1"/>
                </a:solidFill>
              </a:defRPr>
            </a:lvl1pPr>
            <a:lvl2pPr indent="-133350" marL="742950"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2pPr>
            <a:lvl3pPr indent="-76200" marL="1143000"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3pPr>
            <a:lvl4pPr indent="-114300" marL="16002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4pPr>
            <a:lvl5pPr indent="-114300" marL="20574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5pPr>
            <a:lvl6pPr indent="-114300" marL="25146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6pPr>
            <a:lvl7pPr indent="-114300" marL="29718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7pPr>
            <a:lvl8pPr indent="-114300" marL="34290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8pPr>
            <a:lvl9pPr indent="-114300" marL="3886200"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jp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jp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jp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League of Legends Prediction</a:t>
            </a:r>
          </a:p>
        </p:txBody>
      </p:sp>
      <p:sp>
        <p:nvSpPr>
          <p:cNvPr id="24" name="Shape 24"/>
          <p:cNvSpPr txBox="1"/>
          <p:nvPr>
            <p:ph idx="1" type="subTitle"/>
          </p:nvPr>
        </p:nvSpPr>
        <p:spPr>
          <a:xfrm>
            <a:off y="2840053" x="685800"/>
            <a:ext cy="784737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By Jenner Felton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Future Work</a:t>
            </a:r>
          </a:p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➢"/>
            </a:pPr>
            <a:r>
              <a:rPr lang="en"/>
              <a:t>Make a working website that allows players to predict the outcome of their current game.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Arial"/>
              <a:buChar char="○"/>
            </a:pPr>
            <a:r>
              <a:rPr lang="en"/>
              <a:t>Access to current games through outside API</a:t>
            </a:r>
          </a:p>
          <a:p>
            <a:pPr rtl="0" lvl="1" indent="-381000" marL="914400">
              <a:spcBef>
                <a:spcPts val="0"/>
              </a:spcBef>
              <a:buClr>
                <a:schemeClr val="lt1"/>
              </a:buClr>
              <a:buSzPct val="80000"/>
              <a:buFont typeface="Arial"/>
              <a:buChar char="○"/>
            </a:pPr>
            <a:r>
              <a:rPr lang="en"/>
              <a:t>Create a backpropagation network using javascript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➢"/>
            </a:pPr>
            <a:r>
              <a:rPr lang="en"/>
              <a:t>Create multiple networks that are tailored to the different game modes.</a:t>
            </a:r>
          </a:p>
          <a:p>
            <a:pPr rtl="0" lvl="0" indent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Overview</a:t>
            </a:r>
          </a:p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lang="en"/>
              <a:t>Project Goals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lang="en"/>
              <a:t>Data Acquisition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lang="en"/>
              <a:t>Network Configuration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lang="en"/>
              <a:t>Results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AutoNum type="arabicPeriod"/>
            </a:pPr>
            <a:r>
              <a:rPr lang="en"/>
              <a:t>Future Goals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" name="Shape 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Project Goals and League Overview</a:t>
            </a:r>
          </a:p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➢"/>
            </a:pPr>
            <a:r>
              <a:rPr lang="en"/>
              <a:t>League of Legends is an online game which is usually played in a 5v5 game mode. 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➢"/>
            </a:pPr>
            <a:r>
              <a:rPr lang="en"/>
              <a:t>There are over 100 different champions which can be played in each match.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➢"/>
            </a:pPr>
            <a:r>
              <a:rPr lang="en"/>
              <a:t>I want to create a neural network that can predict the victor of these games using basic player statistics and champion statistics.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0" name="Shape 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Data Acquisition</a:t>
            </a:r>
          </a:p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I used the Riot API to grab player statistics and used an excel spreadsheet to grab champion statistics.</a:t>
            </a:r>
          </a:p>
        </p:txBody>
      </p:sp>
      <p:pic>
        <p:nvPicPr>
          <p:cNvPr id="43" name="Shape 4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2904725" x="2473300"/>
            <a:ext cy="2021124" cx="4197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More Data Acquisition</a:t>
            </a:r>
          </a:p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1200150" x="457200"/>
            <a:ext cy="2205299" cx="8091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9144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➢"/>
            </a:pPr>
            <a:r>
              <a:rPr lang="en"/>
              <a:t>Data Used:</a:t>
            </a:r>
          </a:p>
          <a:p>
            <a:pPr rtl="0" lvl="1" indent="-381000" marL="1371600">
              <a:spcBef>
                <a:spcPts val="0"/>
              </a:spcBef>
              <a:buClr>
                <a:schemeClr val="lt1"/>
              </a:buClr>
              <a:buSzPct val="80000"/>
              <a:buFont typeface="Arial"/>
              <a:buChar char="○"/>
            </a:pPr>
            <a:r>
              <a:rPr lang="en"/>
              <a:t>Player win rates with the champion being played for each player.</a:t>
            </a:r>
          </a:p>
          <a:p>
            <a:pPr rtl="0" lvl="1" indent="-381000" marL="1371600">
              <a:spcBef>
                <a:spcPts val="0"/>
              </a:spcBef>
              <a:buClr>
                <a:schemeClr val="lt1"/>
              </a:buClr>
              <a:buSzPct val="80000"/>
              <a:buFont typeface="Arial"/>
              <a:buChar char="○"/>
            </a:pPr>
            <a:r>
              <a:rPr lang="en"/>
              <a:t>Champion win rates overall for each champion being played.</a:t>
            </a:r>
          </a:p>
          <a:p>
            <a:pPr rtl="0" lvl="1" indent="-381000" marL="1371600">
              <a:spcBef>
                <a:spcPts val="0"/>
              </a:spcBef>
              <a:buClr>
                <a:schemeClr val="lt1"/>
              </a:buClr>
              <a:buSzPct val="80000"/>
              <a:buFont typeface="Arial"/>
              <a:buChar char="○"/>
            </a:pPr>
            <a:r>
              <a:rPr lang="en"/>
              <a:t>Sum of the above two categories - two for each team.</a:t>
            </a:r>
          </a:p>
          <a:p>
            <a:pPr rtl="0" lvl="0" indent="0" marL="0">
              <a:spcBef>
                <a:spcPts val="0"/>
              </a:spcBef>
              <a:buNone/>
            </a:pPr>
            <a:r>
              <a:rPr lang="en"/>
              <a:t>	</a:t>
            </a:r>
          </a:p>
        </p:txBody>
      </p:sp>
      <p:pic>
        <p:nvPicPr>
          <p:cNvPr id="50" name="Shape 5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4314449" x="208374"/>
            <a:ext cy="365874" cx="8727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4" name="Shape 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More Data Acquisition</a:t>
            </a:r>
          </a:p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y="1200150" x="457200"/>
            <a:ext cy="3753000" cx="56507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➢"/>
            </a:pPr>
            <a:r>
              <a:rPr lang="en"/>
              <a:t>Preliminary results were not a good as I had hoped: ~70% prediction rate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➢"/>
            </a:pPr>
            <a:r>
              <a:rPr lang="en"/>
              <a:t>To maximize the meaning of my input values, I sorted the first 20 inputs based on the lane they are usually played in.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57" name="Shape 5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428750" x="6400800"/>
            <a:ext cy="2286000" cx="228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Network Configuration</a:t>
            </a:r>
          </a:p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y="1200150" x="457200"/>
            <a:ext cy="19973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➢"/>
            </a:pPr>
            <a:r>
              <a:rPr lang="en"/>
              <a:t>24 inputs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➢"/>
            </a:pPr>
            <a:r>
              <a:rPr lang="en"/>
              <a:t>1 hidden layer with 30 nodes</a:t>
            </a:r>
          </a:p>
          <a:p>
            <a:pPr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➢"/>
            </a:pPr>
            <a:r>
              <a:rPr lang="en"/>
              <a:t>1 output</a:t>
            </a:r>
          </a:p>
        </p:txBody>
      </p:sp>
      <p:pic>
        <p:nvPicPr>
          <p:cNvPr id="64" name="Shape 64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3364800" x="1966900"/>
            <a:ext cy="1504950" cx="5210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Results</a:t>
            </a:r>
          </a:p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y="1235875" x="457200"/>
            <a:ext cy="3725699" cx="31623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After sorting the data and using the previously shown network, I was able to get a roughly 80% correct prediction rate.</a:t>
            </a:r>
          </a:p>
        </p:txBody>
      </p:sp>
      <p:pic>
        <p:nvPicPr>
          <p:cNvPr id="71" name="Shape 71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161104" x="3738575"/>
            <a:ext cy="3800482" cx="5067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5" name="Shape 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Conclusions	</a:t>
            </a:r>
          </a:p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➢"/>
            </a:pPr>
            <a:r>
              <a:rPr lang="en"/>
              <a:t>We get correct classification with 4 out of 5 games.</a:t>
            </a:r>
          </a:p>
          <a:p>
            <a:pPr rtl="0"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➢"/>
            </a:pPr>
            <a:r>
              <a:rPr lang="en"/>
              <a:t>The statistics of each player clearly matter quite a bit (even with the randomness involved in the game). </a:t>
            </a:r>
          </a:p>
          <a:p>
            <a:pPr lvl="0" indent="-4191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➢"/>
            </a:pPr>
            <a:r>
              <a:rPr lang="en"/>
              <a:t>Players are probably pretty happy with a 80 percent prediction rate.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dark-gradient">
  <a:themeElements>
    <a:clrScheme name="Custom 346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