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presProps.xml" Type="http://schemas.openxmlformats.org/officeDocument/2006/relationships/presProps" Id="rId2"/><Relationship Target="theme/theme3.xml" Type="http://schemas.openxmlformats.org/officeDocument/2006/relationships/theme" Id="rId1"/><Relationship Target="slides/slide5.xml" Type="http://schemas.openxmlformats.org/officeDocument/2006/relationships/slide" Id="rId10"/><Relationship Target="slideMasters/slideMaster1.xml" Type="http://schemas.openxmlformats.org/officeDocument/2006/relationships/slideMaster" Id="rId4"/><Relationship Target="tableStyles.xml" Type="http://schemas.openxmlformats.org/officeDocument/2006/relationships/tableStyles" Id="rId3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" name="Shape 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" name="Shape 3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9" name="Shape 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" name="Shape 4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6" name="Shape 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" name="Shape 4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3" name="Shape 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" name="Shape 5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marL="0">
              <a:spcBef>
                <a:spcPts val="0"/>
              </a:spcBef>
              <a:buClr>
                <a:schemeClr val="lt2"/>
              </a:buClr>
              <a:buNone/>
              <a:defRPr>
                <a:solidFill>
                  <a:schemeClr val="lt2"/>
                </a:solidFill>
              </a:defRPr>
            </a:lvl1pPr>
            <a:lvl2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2pPr>
            <a:lvl3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3pPr>
            <a:lvl4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4pPr>
            <a:lvl5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5pPr>
            <a:lvl6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6pPr>
            <a:lvl7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7pPr>
            <a:lvl8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8pPr>
            <a:lvl9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9" name="Shape 9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 indent="304800">
              <a:buSzPct val="100000"/>
              <a:defRPr sz="4800"/>
            </a:lvl1pPr>
            <a:lvl2pPr algn="ctr" indent="304800">
              <a:buSzPct val="100000"/>
              <a:defRPr sz="4800"/>
            </a:lvl2pPr>
            <a:lvl3pPr algn="ctr" indent="304800">
              <a:buSzPct val="100000"/>
              <a:defRPr sz="4800"/>
            </a:lvl3pPr>
            <a:lvl4pPr algn="ctr" indent="304800">
              <a:buSzPct val="100000"/>
              <a:defRPr sz="4800"/>
            </a:lvl4pPr>
            <a:lvl5pPr algn="ctr" indent="304800">
              <a:buSzPct val="100000"/>
              <a:defRPr sz="4800"/>
            </a:lvl5pPr>
            <a:lvl6pPr algn="ctr" indent="304800">
              <a:buSzPct val="100000"/>
              <a:defRPr sz="4800"/>
            </a:lvl6pPr>
            <a:lvl7pPr algn="ctr" indent="304800">
              <a:buSzPct val="100000"/>
              <a:defRPr sz="4800"/>
            </a:lvl7pPr>
            <a:lvl8pPr algn="ctr" indent="304800">
              <a:buSzPct val="100000"/>
              <a:defRPr sz="4800"/>
            </a:lvl8pPr>
            <a:lvl9pPr algn="ctr" indent="304800">
              <a:buSzPct val="100000"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indent="-171450" marL="285750">
              <a:spcBef>
                <a:spcPts val="0"/>
              </a:spcBef>
              <a:buSzPct val="1000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2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marL="0"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1pPr>
            <a:lvl2pPr indent="228600" marL="0"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2pPr>
            <a:lvl3pPr indent="228600" marL="0"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3pPr>
            <a:lvl4pPr indent="228600" marL="0"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4pPr>
            <a:lvl5pPr indent="228600" marL="0"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5pPr>
            <a:lvl6pPr indent="228600" marL="0"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6pPr>
            <a:lvl7pPr indent="228600" marL="0"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7pPr>
            <a:lvl8pPr indent="228600" marL="0"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8pPr>
            <a:lvl9pPr indent="228600" marL="0"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-152400" marL="342900">
              <a:spcBef>
                <a:spcPts val="600"/>
              </a:spcBef>
              <a:buClr>
                <a:schemeClr val="lt1"/>
              </a:buClr>
              <a:buSzPct val="100000"/>
              <a:defRPr sz="3000">
                <a:solidFill>
                  <a:schemeClr val="lt1"/>
                </a:solidFill>
              </a:defRPr>
            </a:lvl1pPr>
            <a:lvl2pPr indent="-133350" marL="742950"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2pPr>
            <a:lvl3pPr indent="-76200" marL="1143000"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3pPr>
            <a:lvl4pPr indent="-114300" marL="16002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4pPr>
            <a:lvl5pPr indent="-114300" marL="20574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5pPr>
            <a:lvl6pPr indent="-114300" marL="25146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6pPr>
            <a:lvl7pPr indent="-114300" marL="29718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7pPr>
            <a:lvl8pPr indent="-114300" marL="34290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8pPr>
            <a:lvl9pPr indent="-114300" marL="38862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League of Legends Game Outcome Prediction</a:t>
            </a:r>
          </a:p>
        </p:txBody>
      </p:sp>
      <p:sp>
        <p:nvSpPr>
          <p:cNvPr id="24" name="Shape 24"/>
          <p:cNvSpPr txBox="1"/>
          <p:nvPr>
            <p:ph idx="1" type="subTitle"/>
          </p:nvPr>
        </p:nvSpPr>
        <p:spPr>
          <a:xfrm>
            <a:off y="2840053" x="685800"/>
            <a:ext cy="784737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Jenner Felton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29" name="Shape 2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345400" x="6059500"/>
            <a:ext cy="1352550" cx="3381375"/>
          </a:xfrm>
          <a:prstGeom prst="rect">
            <a:avLst/>
          </a:prstGeom>
        </p:spPr>
      </p:pic>
      <p:sp>
        <p:nvSpPr>
          <p:cNvPr id="30" name="Shape 30"/>
          <p:cNvSpPr txBox="1"/>
          <p:nvPr>
            <p:ph type="title"/>
          </p:nvPr>
        </p:nvSpPr>
        <p:spPr>
          <a:xfrm>
            <a:off y="3" x="20485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Introduction</a:t>
            </a:r>
          </a:p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y="518150" x="0"/>
            <a:ext cy="4625400" cx="61587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68300" marL="457200">
              <a:buClr>
                <a:schemeClr val="lt1"/>
              </a:buClr>
              <a:buSzPct val="100000"/>
              <a:buFont typeface="Arial"/>
              <a:buChar char="●"/>
            </a:pPr>
            <a:r>
              <a:rPr sz="2200" lang="en"/>
              <a:t>League of Legends is the number one most played game today.</a:t>
            </a:r>
          </a:p>
          <a:p>
            <a:pPr rtl="0" lvl="0" indent="-368300" marL="457200">
              <a:buClr>
                <a:srgbClr val="F3F3F3"/>
              </a:buClr>
              <a:buSzPct val="100000"/>
              <a:buFont typeface="Arial"/>
              <a:buChar char="●"/>
            </a:pPr>
            <a:r>
              <a:rPr sz="2200" lang="en">
                <a:solidFill>
                  <a:srgbClr val="F3F3F3"/>
                </a:solidFill>
              </a:rPr>
              <a:t>As of January 2014, over 67 million people play </a:t>
            </a:r>
            <a:r>
              <a:rPr sz="2200" lang="en" i="1">
                <a:solidFill>
                  <a:srgbClr val="F3F3F3"/>
                </a:solidFill>
              </a:rPr>
              <a:t>League of Legends</a:t>
            </a:r>
            <a:r>
              <a:rPr sz="2200" lang="en">
                <a:solidFill>
                  <a:srgbClr val="F3F3F3"/>
                </a:solidFill>
              </a:rPr>
              <a:t> per month, 27 million per day, and over 7.5 million concurrently during peak hours.</a:t>
            </a:r>
          </a:p>
          <a:p>
            <a:pPr rtl="0" lvl="0" indent="-368300" marL="457200">
              <a:buClr>
                <a:srgbClr val="F3F3F3"/>
              </a:buClr>
              <a:buSzPct val="100000"/>
              <a:buFont typeface="Arial"/>
              <a:buChar char="●"/>
            </a:pPr>
            <a:r>
              <a:rPr sz="2200" lang="en">
                <a:solidFill>
                  <a:srgbClr val="F3F3F3"/>
                </a:solidFill>
              </a:rPr>
              <a:t>These people would be curious to see the odds of victory before the game starts.</a:t>
            </a:r>
          </a:p>
          <a:p>
            <a:pPr rtl="0" lvl="0" indent="-368300" marL="457200">
              <a:buClr>
                <a:srgbClr val="F3F3F3"/>
              </a:buClr>
              <a:buSzPct val="100000"/>
              <a:buFont typeface="Arial"/>
              <a:buChar char="●"/>
            </a:pPr>
            <a:r>
              <a:rPr sz="2200" lang="en">
                <a:solidFill>
                  <a:srgbClr val="F3F3F3"/>
                </a:solidFill>
              </a:rPr>
              <a:t>There is plenty of data available to train a neural net on.</a:t>
            </a:r>
          </a:p>
          <a:p>
            <a:pPr rtl="0" lvl="0" indent="-368300" marL="457200">
              <a:buClr>
                <a:srgbClr val="F3F3F3"/>
              </a:buClr>
              <a:buSzPct val="100000"/>
              <a:buFont typeface="Arial"/>
              <a:buChar char="●"/>
            </a:pPr>
            <a:r>
              <a:rPr sz="2200" lang="en">
                <a:solidFill>
                  <a:srgbClr val="F3F3F3"/>
                </a:solidFill>
              </a:rPr>
              <a:t>This project aims to create a completely objective, statistics based system for predicting the outcome of League games.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342753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Method</a:t>
            </a:r>
          </a:p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571275" x="115800"/>
            <a:ext cy="2316599" cx="4039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Back-propagation multi-layer perceptron</a:t>
            </a:r>
          </a:p>
          <a:p>
            <a:pPr rtl="0" lvl="0" indent="-419100" marL="457200"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Supervised learning</a:t>
            </a:r>
          </a:p>
        </p:txBody>
      </p:sp>
      <p:pic>
        <p:nvPicPr>
          <p:cNvPr id="38" name="Shape 38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111901" x="4064100"/>
            <a:ext cy="3701950" cx="641457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Statistics Used</a:t>
            </a:r>
          </a:p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Player Stats</a:t>
            </a:r>
          </a:p>
          <a:p>
            <a:pPr rtl="0" lvl="1" indent="-381000" marL="914400">
              <a:buClr>
                <a:schemeClr val="lt1"/>
              </a:buClr>
              <a:buSzPct val="80000"/>
              <a:buFont typeface="Arial"/>
              <a:buChar char="○"/>
            </a:pPr>
            <a:r>
              <a:rPr lang="en"/>
              <a:t>Win/Loss</a:t>
            </a:r>
          </a:p>
          <a:p>
            <a:pPr rtl="0" lvl="1" indent="-381000" marL="914400">
              <a:buClr>
                <a:schemeClr val="lt1"/>
              </a:buClr>
              <a:buSzPct val="80000"/>
              <a:buFont typeface="Arial"/>
              <a:buChar char="○"/>
            </a:pPr>
            <a:r>
              <a:rPr lang="en"/>
              <a:t>Win/Loss with this Champ</a:t>
            </a:r>
          </a:p>
          <a:p>
            <a:pPr rtl="0" lvl="1" indent="-381000" marL="914400">
              <a:buClr>
                <a:schemeClr val="lt1"/>
              </a:buClr>
              <a:buSzPct val="80000"/>
              <a:buFont typeface="Arial"/>
              <a:buChar char="○"/>
            </a:pPr>
            <a:r>
              <a:rPr lang="en"/>
              <a:t>KDA</a:t>
            </a:r>
          </a:p>
          <a:p>
            <a:pPr rtl="0" lvl="1" indent="-381000" marL="914400">
              <a:buClr>
                <a:schemeClr val="lt1"/>
              </a:buClr>
              <a:buSzPct val="80000"/>
              <a:buFont typeface="Arial"/>
              <a:buChar char="○"/>
            </a:pPr>
            <a:r>
              <a:rPr lang="en"/>
              <a:t>League Division</a:t>
            </a:r>
          </a:p>
          <a:p>
            <a:pPr rtl="0" lvl="0" indent="-419100" marL="457200"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Champion Stats</a:t>
            </a:r>
          </a:p>
          <a:p>
            <a:pPr rtl="0" lvl="0" indent="-419100" marL="457200"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Blue/Purple Side</a:t>
            </a:r>
          </a:p>
          <a:p>
            <a:r>
              <a:t/>
            </a:r>
          </a:p>
        </p:txBody>
      </p:sp>
      <p:pic>
        <p:nvPicPr>
          <p:cNvPr id="45" name="Shape 45"/>
          <p:cNvPicPr preferRelativeResize="0"/>
          <p:nvPr/>
        </p:nvPicPr>
        <p:blipFill rotWithShape="1">
          <a:blip r:embed="rId3"/>
          <a:srcRect t="7749" b="0" r="0" l="0"/>
          <a:stretch/>
        </p:blipFill>
        <p:spPr>
          <a:xfrm>
            <a:off y="3115875" x="3961275"/>
            <a:ext cy="1596074" cx="5100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Game Modes</a:t>
            </a:r>
          </a:p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If the neural net cannot quite capture the randomness of League games, this same technique will be applied to different game modes.</a:t>
            </a:r>
          </a:p>
        </p:txBody>
      </p:sp>
      <p:pic>
        <p:nvPicPr>
          <p:cNvPr id="52" name="Shape 52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3017325" x="2289950"/>
            <a:ext cy="1724025" cx="609600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dark">
  <a:themeElements>
    <a:clrScheme name="Custom 345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