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73" r:id="rId2"/>
    <p:sldId id="579" r:id="rId3"/>
    <p:sldId id="288" r:id="rId4"/>
    <p:sldId id="351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4E30C"/>
    <a:srgbClr val="FFFFFF"/>
    <a:srgbClr val="DACB0C"/>
    <a:srgbClr val="4C89C0"/>
    <a:srgbClr val="182F5E"/>
    <a:srgbClr val="0289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58" autoAdjust="0"/>
    <p:restoredTop sz="93309" autoAdjust="0"/>
  </p:normalViewPr>
  <p:slideViewPr>
    <p:cSldViewPr>
      <p:cViewPr varScale="1">
        <p:scale>
          <a:sx n="134" d="100"/>
          <a:sy n="134" d="100"/>
        </p:scale>
        <p:origin x="1128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436" y="0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r">
              <a:defRPr sz="1200"/>
            </a:lvl1pPr>
          </a:lstStyle>
          <a:p>
            <a:fld id="{D0BDAFCA-3E90-4C7D-B511-7D3E5D009CE5}" type="datetimeFigureOut">
              <a:rPr lang="en-US" smtClean="0"/>
              <a:t>9/21/20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27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436" y="8830627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r">
              <a:defRPr sz="1200"/>
            </a:lvl1pPr>
          </a:lstStyle>
          <a:p>
            <a:fld id="{ED74D8C5-9D73-47A5-81B6-F8CCAFF49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101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2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>
              <a:defRPr sz="1300"/>
            </a:lvl1pPr>
          </a:lstStyle>
          <a:p>
            <a:fld id="{4A750B4D-AFBB-4E35-A8A0-BE0C17DEF78E}" type="datetimeFigureOut">
              <a:rPr lang="en-US" smtClean="0"/>
              <a:t>9/21/20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1" tIns="46586" rIns="93171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1" tIns="46586" rIns="93171" bIns="465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>
              <a:defRPr sz="1300"/>
            </a:lvl1pPr>
          </a:lstStyle>
          <a:p>
            <a:fld id="{BBF6B259-4982-4142-9D5E-84D7AC23B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975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•Welcome &amp; Introductions - 15 minutes</a:t>
            </a:r>
          </a:p>
          <a:p>
            <a:r>
              <a:rPr lang="en-US"/>
              <a:t>•NSF Overview - 10 minutes</a:t>
            </a:r>
            <a:endParaRPr lang="en-US">
              <a:cs typeface="Calibri"/>
            </a:endParaRPr>
          </a:p>
          <a:p>
            <a:r>
              <a:rPr lang="en-US"/>
              <a:t>•NSF Merit Review Criteria - 15 minutes</a:t>
            </a:r>
          </a:p>
          <a:p>
            <a:r>
              <a:rPr lang="en-US"/>
              <a:t>•Merit Review Exercise - 15 minutes</a:t>
            </a:r>
          </a:p>
          <a:p>
            <a:endParaRPr lang="en-US"/>
          </a:p>
          <a:p>
            <a:r>
              <a:rPr lang="en-US"/>
              <a:t>Questions - 15 minutes</a:t>
            </a:r>
          </a:p>
          <a:p>
            <a:endParaRPr lang="en-US"/>
          </a:p>
          <a:p>
            <a:r>
              <a:rPr lang="en-US"/>
              <a:t>•Proposal Submission and Processing - 15 minutes</a:t>
            </a:r>
          </a:p>
          <a:p>
            <a:endParaRPr lang="en-US"/>
          </a:p>
          <a:p>
            <a:r>
              <a:rPr lang="en-US"/>
              <a:t>(90 minutes)</a:t>
            </a:r>
          </a:p>
          <a:p>
            <a:endParaRPr lang="en-US"/>
          </a:p>
          <a:p>
            <a:r>
              <a:rPr lang="en-US"/>
              <a:t>Break</a:t>
            </a:r>
          </a:p>
          <a:p>
            <a:endParaRPr lang="en-US"/>
          </a:p>
          <a:p>
            <a:r>
              <a:rPr lang="en-US"/>
              <a:t>•Mock One-Pager Review - 30 minutes – 45 minutes</a:t>
            </a:r>
          </a:p>
          <a:p>
            <a:r>
              <a:rPr lang="en-US"/>
              <a:t>•Preparing a Competitive Proposal - 15 minutes</a:t>
            </a:r>
            <a:endParaRPr lang="en-US">
              <a:cs typeface="Calibri"/>
            </a:endParaRPr>
          </a:p>
          <a:p>
            <a:r>
              <a:rPr lang="en-US"/>
              <a:t>•Choosing the Right Funding Opportunity - 15 minutes</a:t>
            </a:r>
          </a:p>
          <a:p>
            <a:endParaRPr lang="en-US"/>
          </a:p>
          <a:p>
            <a:r>
              <a:rPr lang="en-US"/>
              <a:t>Questions</a:t>
            </a:r>
          </a:p>
          <a:p>
            <a:endParaRPr lang="en-US"/>
          </a:p>
          <a:p>
            <a:r>
              <a:rPr lang="en-US"/>
              <a:t>•Wrap-up &amp; Closing Remarks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74349A-219E-45A4-A6E4-E9799664F31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539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8800" y="6324600"/>
            <a:ext cx="586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CCSC Showcase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682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488A0-C7FC-AE4D-AEB0-92A2CEBFB7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CCSC Showcase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086600" y="228600"/>
            <a:ext cx="2057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094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C3D96-2BDF-C248-97B3-A0BA87297E1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CCSC Showcase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086600" y="228600"/>
            <a:ext cx="2057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759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1DFA1-695F-294F-80A1-09AE1684031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8800" y="6324600"/>
            <a:ext cx="586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CCSC Showcase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090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573FA-E99F-B842-9D78-DD4F5F7EE88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8800" y="6324600"/>
            <a:ext cx="586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CCSC Showcase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912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DD3F2-287F-3249-881D-3B016F46082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CCSC Showcase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426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51A64-32B4-C244-8FB0-28AD3A7D40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CCSC Showcase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209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5BF60-3D61-B147-8A19-109E2D368FE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8800" y="6324600"/>
            <a:ext cx="586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CCSC Showcase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86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C1138-1906-9E42-98DF-FA3E48E3A15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7086600" y="228600"/>
            <a:ext cx="2057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72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DE2C3-EE85-D142-BE58-1B5B635ED9C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CCSC Showcase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7086600" y="228600"/>
            <a:ext cx="2057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041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BC952-8AD0-3340-AEB0-BE16A7887D1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CCSC Showcase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7086600" y="228600"/>
            <a:ext cx="2057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290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75761"/>
            <a:ext cx="8229600" cy="776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B829C-001A-184D-8A5E-4D5E430D4FF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8800" y="6324600"/>
            <a:ext cx="586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CCSC Showcase</a:t>
            </a:r>
          </a:p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Group 14"/>
          <p:cNvGrpSpPr>
            <a:grpSpLocks/>
          </p:cNvGrpSpPr>
          <p:nvPr userDrawn="1"/>
        </p:nvGrpSpPr>
        <p:grpSpPr bwMode="auto">
          <a:xfrm>
            <a:off x="152400" y="298450"/>
            <a:ext cx="1292225" cy="776839"/>
            <a:chOff x="96" y="266"/>
            <a:chExt cx="554" cy="461"/>
          </a:xfrm>
        </p:grpSpPr>
        <p:pic>
          <p:nvPicPr>
            <p:cNvPr id="12" name="Picture 6" descr="nsf1 logo.jpg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266"/>
              <a:ext cx="453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534" y="336"/>
              <a:ext cx="11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hlink"/>
                  </a:solidFill>
                  <a:latin typeface="Comic Sans MS" pitchFamily="66" charset="0"/>
                  <a:ea typeface="ＭＳ Ｐゴシック" pitchFamily="34" charset="-128"/>
                </a:defRPr>
              </a:lvl1pPr>
              <a:lvl2pPr marL="742950" indent="-285750">
                <a:defRPr sz="1700">
                  <a:solidFill>
                    <a:schemeClr val="hlink"/>
                  </a:solidFill>
                  <a:latin typeface="Comic Sans MS" pitchFamily="66" charset="0"/>
                  <a:ea typeface="ＭＳ Ｐゴシック" pitchFamily="34" charset="-128"/>
                </a:defRPr>
              </a:lvl2pPr>
              <a:lvl3pPr marL="1143000" indent="-228600">
                <a:defRPr sz="1700">
                  <a:solidFill>
                    <a:schemeClr val="hlink"/>
                  </a:solidFill>
                  <a:latin typeface="Comic Sans MS" pitchFamily="66" charset="0"/>
                  <a:ea typeface="ＭＳ Ｐゴシック" pitchFamily="34" charset="-128"/>
                </a:defRPr>
              </a:lvl3pPr>
              <a:lvl4pPr marL="1600200" indent="-228600">
                <a:defRPr sz="1700">
                  <a:solidFill>
                    <a:schemeClr val="hlink"/>
                  </a:solidFill>
                  <a:latin typeface="Comic Sans MS" pitchFamily="66" charset="0"/>
                  <a:ea typeface="ＭＳ Ｐゴシック" pitchFamily="34" charset="-128"/>
                </a:defRPr>
              </a:lvl4pPr>
              <a:lvl5pPr marL="2057400" indent="-228600">
                <a:defRPr sz="1700">
                  <a:solidFill>
                    <a:schemeClr val="hlink"/>
                  </a:solidFill>
                  <a:latin typeface="Comic Sans MS" pitchFamily="66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lnSpc>
                  <a:spcPts val="340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hlink"/>
                  </a:solidFill>
                  <a:latin typeface="Comic Sans MS" pitchFamily="66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lnSpc>
                  <a:spcPts val="340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hlink"/>
                  </a:solidFill>
                  <a:latin typeface="Comic Sans MS" pitchFamily="66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lnSpc>
                  <a:spcPts val="340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hlink"/>
                  </a:solidFill>
                  <a:latin typeface="Comic Sans MS" pitchFamily="66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lnSpc>
                  <a:spcPts val="340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hlink"/>
                  </a:solidFill>
                  <a:latin typeface="Comic Sans MS" pitchFamily="66" charset="0"/>
                  <a:ea typeface="ＭＳ Ｐゴシック" pitchFamily="34" charset="-128"/>
                </a:defRPr>
              </a:lvl9pPr>
            </a:lstStyle>
            <a:p>
              <a:endParaRPr lang="en-US" sz="1400" b="1" dirty="0">
                <a:solidFill>
                  <a:srgbClr val="0033CC"/>
                </a:solidFill>
                <a:latin typeface="Cambria" pitchFamily="18" charset="0"/>
              </a:endParaRPr>
            </a:p>
          </p:txBody>
        </p:sp>
      </p:grpSp>
      <p:sp>
        <p:nvSpPr>
          <p:cNvPr id="13" name="Rectangle 3"/>
          <p:cNvSpPr txBox="1">
            <a:spLocks noChangeArrowheads="1"/>
          </p:cNvSpPr>
          <p:nvPr userDrawn="1"/>
        </p:nvSpPr>
        <p:spPr>
          <a:xfrm>
            <a:off x="76200" y="76200"/>
            <a:ext cx="8915400" cy="152400"/>
          </a:xfrm>
          <a:prstGeom prst="rect">
            <a:avLst/>
          </a:prstGeom>
          <a:solidFill>
            <a:srgbClr val="333399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>
                <a:solidFill>
                  <a:prstClr val="black"/>
                </a:solidFill>
                <a:ea typeface="ＭＳ Ｐゴシック" pitchFamily="34" charset="-128"/>
              </a:rPr>
              <a:t> </a:t>
            </a:r>
          </a:p>
        </p:txBody>
      </p:sp>
      <p:sp>
        <p:nvSpPr>
          <p:cNvPr id="14" name="Rectangle 4"/>
          <p:cNvSpPr txBox="1">
            <a:spLocks noChangeArrowheads="1"/>
          </p:cNvSpPr>
          <p:nvPr userDrawn="1"/>
        </p:nvSpPr>
        <p:spPr>
          <a:xfrm>
            <a:off x="76200" y="6629400"/>
            <a:ext cx="8915400" cy="152400"/>
          </a:xfrm>
          <a:prstGeom prst="rect">
            <a:avLst/>
          </a:prstGeom>
          <a:solidFill>
            <a:srgbClr val="8CA1CA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Font typeface="Arial" pitchFamily="34" charset="0"/>
              <a:buNone/>
            </a:pPr>
            <a:r>
              <a:rPr lang="en-US" sz="800" dirty="0">
                <a:solidFill>
                  <a:prstClr val="black"/>
                </a:solidFill>
                <a:ea typeface="ＭＳ Ｐゴシック" pitchFamily="34" charset="-128"/>
              </a:rPr>
              <a:t> 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228600"/>
            <a:ext cx="129222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938FE99-6DF7-B648-80AD-4A8C3E2CB91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465" y="254772"/>
            <a:ext cx="598821" cy="720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20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ike@cs.hmc.ed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0" y="914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09600" y="839747"/>
            <a:ext cx="78223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1F497D"/>
                </a:solidFill>
              </a:rPr>
              <a:t>CCSC Showcase</a:t>
            </a:r>
          </a:p>
          <a:p>
            <a:pPr algn="ctr"/>
            <a:r>
              <a:rPr lang="en-US" sz="4000" b="1" dirty="0">
                <a:solidFill>
                  <a:srgbClr val="1F497D"/>
                </a:solidFill>
              </a:rPr>
              <a:t> Welcome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2899" y="1920161"/>
            <a:ext cx="835573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endParaRPr lang="en-US" sz="2000" b="1" dirty="0"/>
          </a:p>
          <a:p>
            <a:pPr algn="ctr">
              <a:spcAft>
                <a:spcPts val="600"/>
              </a:spcAft>
            </a:pPr>
            <a:r>
              <a:rPr lang="en-US" sz="2400" b="1" dirty="0"/>
              <a:t>Mike Erlinger</a:t>
            </a:r>
          </a:p>
          <a:p>
            <a:pPr algn="ctr">
              <a:spcAft>
                <a:spcPts val="600"/>
              </a:spcAft>
            </a:pPr>
            <a:r>
              <a:rPr lang="en-US" sz="2400" b="1" dirty="0">
                <a:hlinkClick r:id="rId2"/>
              </a:rPr>
              <a:t>mike@cs.hmc.edu</a:t>
            </a:r>
            <a:endParaRPr lang="en-US" sz="2400" b="1" dirty="0"/>
          </a:p>
          <a:p>
            <a:pPr algn="ctr">
              <a:spcAft>
                <a:spcPts val="600"/>
              </a:spcAft>
            </a:pPr>
            <a:r>
              <a:rPr lang="en-US" sz="2400" b="1" dirty="0"/>
              <a:t>https://</a:t>
            </a:r>
            <a:r>
              <a:rPr lang="en-US" sz="2400" b="1" dirty="0" err="1"/>
              <a:t>www.cs.hmc.edu</a:t>
            </a:r>
            <a:r>
              <a:rPr lang="en-US" sz="2400" b="1" dirty="0"/>
              <a:t>/~mike</a:t>
            </a:r>
          </a:p>
          <a:p>
            <a:pPr algn="ctr">
              <a:spcAft>
                <a:spcPts val="600"/>
              </a:spcAft>
            </a:pPr>
            <a:endParaRPr lang="en-US" sz="2400" b="1" dirty="0"/>
          </a:p>
          <a:p>
            <a:pPr>
              <a:spcAft>
                <a:spcPts val="600"/>
              </a:spcAft>
            </a:pPr>
            <a:r>
              <a:rPr lang="en-US" sz="2400" b="1" dirty="0"/>
              <a:t>Program Director: </a:t>
            </a:r>
          </a:p>
          <a:p>
            <a:pPr>
              <a:spcAft>
                <a:spcPts val="600"/>
              </a:spcAft>
            </a:pPr>
            <a:r>
              <a:rPr lang="en-US" sz="2400" b="1" dirty="0"/>
              <a:t>	 July 2014 to July 2016  ERH-DUE</a:t>
            </a:r>
          </a:p>
          <a:p>
            <a:pPr>
              <a:spcAft>
                <a:spcPts val="600"/>
              </a:spcAft>
            </a:pPr>
            <a:r>
              <a:rPr lang="en-US" sz="2400" b="1" dirty="0"/>
              <a:t>Professor: </a:t>
            </a:r>
          </a:p>
          <a:p>
            <a:pPr>
              <a:spcAft>
                <a:spcPts val="600"/>
              </a:spcAft>
            </a:pPr>
            <a:r>
              <a:rPr lang="en-US" sz="2400" b="1" dirty="0"/>
              <a:t>	Harvey Mudd College, July 1918-January 2020</a:t>
            </a:r>
          </a:p>
          <a:p>
            <a:pPr>
              <a:spcAft>
                <a:spcPts val="600"/>
              </a:spcAft>
            </a:pPr>
            <a:r>
              <a:rPr lang="en-US" sz="2400" b="1" dirty="0"/>
              <a:t>Retired:</a:t>
            </a:r>
          </a:p>
          <a:p>
            <a:pPr algn="ctr"/>
            <a:endParaRPr lang="en-US" sz="200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066800" y="6081712"/>
            <a:ext cx="7543800" cy="914400"/>
          </a:xfrm>
        </p:spPr>
        <p:txBody>
          <a:bodyPr anchor="ctr"/>
          <a:lstStyle/>
          <a:p>
            <a:r>
              <a:rPr lang="en-US" sz="2000" b="1" dirty="0">
                <a:solidFill>
                  <a:schemeClr val="tx2"/>
                </a:solidFill>
              </a:rPr>
              <a:t>CCSC Showcase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69613" y="58993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1B09-F316-3740-8C87-0E2A0414F81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1E39B0-2387-E649-B986-DF549359C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492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3177DA-3CD2-544F-A5EB-B08D90C86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E5AB-2287-A345-9128-0241A3E1A66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DFA6020-B3F2-5E41-B97C-C3EA7B2B2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B15889-AABD-6749-A858-61A3338C2B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029124"/>
            <a:ext cx="6515887" cy="5692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288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1A6F0-4B47-42F7-9323-C84073E5C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53BE6-B6C5-42E3-900B-78D1BC0B5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87256"/>
            <a:ext cx="7886700" cy="4208744"/>
          </a:xfr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en-US" dirty="0"/>
              <a:t>Welcome</a:t>
            </a:r>
          </a:p>
          <a:p>
            <a:r>
              <a:rPr lang="en-US" dirty="0"/>
              <a:t>NSF Overview </a:t>
            </a:r>
          </a:p>
          <a:p>
            <a:r>
              <a:rPr lang="en-US" dirty="0"/>
              <a:t>IPA</a:t>
            </a:r>
          </a:p>
          <a:p>
            <a:r>
              <a:rPr lang="en-US" dirty="0"/>
              <a:t>PI Experience</a:t>
            </a:r>
          </a:p>
          <a:p>
            <a:r>
              <a:rPr lang="en-US" dirty="0"/>
              <a:t>Choosing the Right Funding Opportunity</a:t>
            </a:r>
          </a:p>
          <a:p>
            <a:r>
              <a:rPr lang="en-US" dirty="0"/>
              <a:t>Preparing a Competitive Proposal</a:t>
            </a:r>
          </a:p>
          <a:p>
            <a:r>
              <a:rPr lang="en-US" dirty="0"/>
              <a:t>Questions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0D89006-0CFE-4496-BAFB-3D6152FB99E2}"/>
              </a:ext>
            </a:extLst>
          </p:cNvPr>
          <p:cNvSpPr txBox="1">
            <a:spLocks/>
          </p:cNvSpPr>
          <p:nvPr/>
        </p:nvSpPr>
        <p:spPr>
          <a:xfrm>
            <a:off x="6457950" y="562451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450"/>
              </a:spcAft>
            </a:pPr>
            <a:fld id="{8F4BEAD3-91E3-4FFC-B7DC-935959D17485}" type="slidenum">
              <a:rPr lang="en-US" sz="900">
                <a:solidFill>
                  <a:schemeClr val="tx1">
                    <a:tint val="75000"/>
                  </a:schemeClr>
                </a:solidFill>
              </a:rPr>
              <a:pPr algn="r">
                <a:spcAft>
                  <a:spcPts val="450"/>
                </a:spcAft>
              </a:pPr>
              <a:t>3</a:t>
            </a:fld>
            <a:endParaRPr lang="en-US" sz="9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5A3E5B-2229-F345-813A-CE9ADA4D9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1CE23-C207-E645-9566-A7BC0702867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0732E9-C0BA-744D-8D70-66ED8D3B92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CCSC Showcase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534DF6-6C8D-0F47-A0BF-393560FE9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943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94C6A-0D70-462A-818B-049FE3903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And a word from my sponsor….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B10EA-3923-4150-A6EA-7330A5AF8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All information provided here represents the opinions of individual current and former NSF Program Officers and Principal Investigators </a:t>
            </a:r>
          </a:p>
          <a:p>
            <a:pPr>
              <a:buNone/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The only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official</a:t>
            </a:r>
            <a:r>
              <a:rPr lang="en-US" dirty="0">
                <a:latin typeface="Arial" pitchFamily="34" charset="0"/>
                <a:cs typeface="Arial" pitchFamily="34" charset="0"/>
              </a:rPr>
              <a:t> source for NSF policy is NSF published materials</a:t>
            </a:r>
          </a:p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82296" indent="0" algn="ctr">
              <a:buNone/>
              <a:defRPr/>
            </a:pPr>
            <a:r>
              <a:rPr lang="en-US" sz="3000" b="1" dirty="0">
                <a:latin typeface="Arial" pitchFamily="34" charset="0"/>
                <a:cs typeface="Arial" pitchFamily="34" charset="0"/>
              </a:rPr>
              <a:t>http://nsf.gov/</a:t>
            </a:r>
          </a:p>
          <a:p>
            <a:endParaRPr lang="en-US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D9DEFC0-1906-4E50-AFF7-B67AA7C61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5624513"/>
            <a:ext cx="2057400" cy="273844"/>
          </a:xfrm>
        </p:spPr>
        <p:txBody>
          <a:bodyPr vert="horz" lIns="68580" tIns="34290" rIns="68580" bIns="34290" rtlCol="0" anchor="ctr">
            <a:normAutofit/>
          </a:bodyPr>
          <a:lstStyle/>
          <a:p>
            <a:pPr>
              <a:spcAft>
                <a:spcPts val="450"/>
              </a:spcAft>
            </a:pPr>
            <a:fld id="{8F4BEAD3-91E3-4FFC-B7DC-935959D17485}" type="slidenum">
              <a:rPr lang="en-US" sz="900"/>
              <a:pPr>
                <a:spcAft>
                  <a:spcPts val="450"/>
                </a:spcAft>
              </a:pPr>
              <a:t>4</a:t>
            </a:fld>
            <a:endParaRPr lang="en-US" sz="9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70066-83A4-1848-8BCE-07C8BF2B8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0637-F701-B94F-8859-8753879F9E2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62BA30-F6BA-2B47-8B2E-6121848BFC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CCSC Showcase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61269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pptCB63.tmp</Template>
  <TotalTime>9001</TotalTime>
  <Words>200</Words>
  <Application>Microsoft Macintosh PowerPoint</Application>
  <PresentationFormat>On-screen Show (4:3)</PresentationFormat>
  <Paragraphs>59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Cambria</vt:lpstr>
      <vt:lpstr>1_Office Theme</vt:lpstr>
      <vt:lpstr>PowerPoint Presentation</vt:lpstr>
      <vt:lpstr>PowerPoint Presentation</vt:lpstr>
      <vt:lpstr>Outline</vt:lpstr>
      <vt:lpstr>And a word from my sponsor….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DB</dc:creator>
  <cp:lastModifiedBy>Microsoft Office User</cp:lastModifiedBy>
  <cp:revision>520</cp:revision>
  <cp:lastPrinted>2017-01-17T19:38:23Z</cp:lastPrinted>
  <dcterms:created xsi:type="dcterms:W3CDTF">2013-08-21T04:12:12Z</dcterms:created>
  <dcterms:modified xsi:type="dcterms:W3CDTF">2020-09-21T18:17:13Z</dcterms:modified>
</cp:coreProperties>
</file>