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564" r:id="rId2"/>
    <p:sldId id="560" r:id="rId3"/>
    <p:sldId id="561" r:id="rId4"/>
    <p:sldId id="563" r:id="rId5"/>
    <p:sldId id="436" r:id="rId6"/>
    <p:sldId id="293" r:id="rId7"/>
    <p:sldId id="437" r:id="rId8"/>
    <p:sldId id="578" r:id="rId9"/>
    <p:sldId id="292" r:id="rId10"/>
    <p:sldId id="422" r:id="rId11"/>
    <p:sldId id="289" r:id="rId12"/>
    <p:sldId id="294" r:id="rId13"/>
    <p:sldId id="396" r:id="rId14"/>
    <p:sldId id="296" r:id="rId15"/>
    <p:sldId id="298" r:id="rId16"/>
    <p:sldId id="297" r:id="rId17"/>
    <p:sldId id="299" r:id="rId18"/>
    <p:sldId id="397" r:id="rId19"/>
    <p:sldId id="438" r:id="rId20"/>
    <p:sldId id="295" r:id="rId21"/>
    <p:sldId id="421" r:id="rId22"/>
    <p:sldId id="42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4E30C"/>
    <a:srgbClr val="FFFFFF"/>
    <a:srgbClr val="DACB0C"/>
    <a:srgbClr val="4C89C0"/>
    <a:srgbClr val="182F5E"/>
    <a:srgbClr val="028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3" autoAdjust="0"/>
    <p:restoredTop sz="93429" autoAdjust="0"/>
  </p:normalViewPr>
  <p:slideViewPr>
    <p:cSldViewPr>
      <p:cViewPr varScale="1">
        <p:scale>
          <a:sx n="137" d="100"/>
          <a:sy n="137" d="100"/>
        </p:scale>
        <p:origin x="1280" y="192"/>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invertIfNegative val="0"/>
          <c:dPt>
            <c:idx val="0"/>
            <c:invertIfNegative val="0"/>
            <c:bubble3D val="0"/>
            <c:extLst>
              <c:ext xmlns:c16="http://schemas.microsoft.com/office/drawing/2014/chart" uri="{C3380CC4-5D6E-409C-BE32-E72D297353CC}">
                <c16:uniqueId val="{00000001-7E50-2549-B6A9-0A6ADD8F71C8}"/>
              </c:ext>
            </c:extLst>
          </c:dPt>
          <c:dPt>
            <c:idx val="1"/>
            <c:invertIfNegative val="0"/>
            <c:bubble3D val="0"/>
            <c:extLst>
              <c:ext xmlns:c16="http://schemas.microsoft.com/office/drawing/2014/chart" uri="{C3380CC4-5D6E-409C-BE32-E72D297353CC}">
                <c16:uniqueId val="{00000003-7E50-2549-B6A9-0A6ADD8F71C8}"/>
              </c:ext>
            </c:extLst>
          </c:dPt>
          <c:dPt>
            <c:idx val="2"/>
            <c:invertIfNegative val="0"/>
            <c:bubble3D val="0"/>
            <c:extLst>
              <c:ext xmlns:c16="http://schemas.microsoft.com/office/drawing/2014/chart" uri="{C3380CC4-5D6E-409C-BE32-E72D297353CC}">
                <c16:uniqueId val="{00000005-7E50-2549-B6A9-0A6ADD8F71C8}"/>
              </c:ext>
            </c:extLst>
          </c:dPt>
          <c:dPt>
            <c:idx val="3"/>
            <c:invertIfNegative val="0"/>
            <c:bubble3D val="0"/>
            <c:extLst>
              <c:ext xmlns:c16="http://schemas.microsoft.com/office/drawing/2014/chart" uri="{C3380CC4-5D6E-409C-BE32-E72D297353CC}">
                <c16:uniqueId val="{00000007-7E50-2549-B6A9-0A6ADD8F71C8}"/>
              </c:ext>
            </c:extLst>
          </c:dPt>
          <c:dPt>
            <c:idx val="4"/>
            <c:invertIfNegative val="0"/>
            <c:bubble3D val="0"/>
            <c:extLst>
              <c:ext xmlns:c16="http://schemas.microsoft.com/office/drawing/2014/chart" uri="{C3380CC4-5D6E-409C-BE32-E72D297353CC}">
                <c16:uniqueId val="{00000009-7E50-2549-B6A9-0A6ADD8F71C8}"/>
              </c:ext>
            </c:extLst>
          </c:dPt>
          <c:dPt>
            <c:idx val="5"/>
            <c:invertIfNegative val="0"/>
            <c:bubble3D val="0"/>
            <c:extLst>
              <c:ext xmlns:c16="http://schemas.microsoft.com/office/drawing/2014/chart" uri="{C3380CC4-5D6E-409C-BE32-E72D297353CC}">
                <c16:uniqueId val="{0000000B-7E50-2549-B6A9-0A6ADD8F71C8}"/>
              </c:ext>
            </c:extLst>
          </c:dPt>
          <c:dPt>
            <c:idx val="6"/>
            <c:invertIfNegative val="0"/>
            <c:bubble3D val="0"/>
            <c:extLst>
              <c:ext xmlns:c16="http://schemas.microsoft.com/office/drawing/2014/chart" uri="{C3380CC4-5D6E-409C-BE32-E72D297353CC}">
                <c16:uniqueId val="{0000000D-7E50-2549-B6A9-0A6ADD8F71C8}"/>
              </c:ext>
            </c:extLst>
          </c:dPt>
          <c:dPt>
            <c:idx val="7"/>
            <c:invertIfNegative val="0"/>
            <c:bubble3D val="0"/>
            <c:extLst>
              <c:ext xmlns:c16="http://schemas.microsoft.com/office/drawing/2014/chart" uri="{C3380CC4-5D6E-409C-BE32-E72D297353CC}">
                <c16:uniqueId val="{0000000F-7E50-2549-B6A9-0A6ADD8F71C8}"/>
              </c:ext>
            </c:extLst>
          </c:dPt>
          <c:dLbls>
            <c:dLbl>
              <c:idx val="7"/>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E50-2549-B6A9-0A6ADD8F71C8}"/>
                </c:ext>
              </c:extLst>
            </c:dLbl>
            <c:spPr>
              <a:solidFill>
                <a:prstClr val="white"/>
              </a:solidFill>
              <a:ln>
                <a:solidFill>
                  <a:prstClr val="black">
                    <a:lumMod val="65000"/>
                    <a:lumOff val="35000"/>
                  </a:prstClr>
                </a:solid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Sheet1!$E$2:$E$9</c:f>
              <c:strCache>
                <c:ptCount val="8"/>
                <c:pt idx="0">
                  <c:v>All Science and Engineering Fields</c:v>
                </c:pt>
                <c:pt idx="1">
                  <c:v>Physical Sciences</c:v>
                </c:pt>
                <c:pt idx="2">
                  <c:v>Engineering</c:v>
                </c:pt>
                <c:pt idx="3">
                  <c:v>Mathematics</c:v>
                </c:pt>
                <c:pt idx="4">
                  <c:v>Social and Pyschological Sciences</c:v>
                </c:pt>
                <c:pt idx="5">
                  <c:v>Environmental Sciences </c:v>
                </c:pt>
                <c:pt idx="6">
                  <c:v>Biology</c:v>
                </c:pt>
                <c:pt idx="7">
                  <c:v>Computer Science</c:v>
                </c:pt>
              </c:strCache>
            </c:strRef>
          </c:cat>
          <c:val>
            <c:numRef>
              <c:f>Sheet1!$F$2:$F$9</c:f>
              <c:numCache>
                <c:formatCode>0%</c:formatCode>
                <c:ptCount val="8"/>
                <c:pt idx="0">
                  <c:v>0.25</c:v>
                </c:pt>
                <c:pt idx="1">
                  <c:v>0.44</c:v>
                </c:pt>
                <c:pt idx="2">
                  <c:v>0.44</c:v>
                </c:pt>
                <c:pt idx="3">
                  <c:v>0.62</c:v>
                </c:pt>
                <c:pt idx="4">
                  <c:v>0.62</c:v>
                </c:pt>
                <c:pt idx="5">
                  <c:v>0.63</c:v>
                </c:pt>
                <c:pt idx="6">
                  <c:v>0.69</c:v>
                </c:pt>
                <c:pt idx="7">
                  <c:v>0.85</c:v>
                </c:pt>
              </c:numCache>
            </c:numRef>
          </c:val>
          <c:extLst>
            <c:ext xmlns:c16="http://schemas.microsoft.com/office/drawing/2014/chart" uri="{C3380CC4-5D6E-409C-BE32-E72D297353CC}">
              <c16:uniqueId val="{00000010-7E50-2549-B6A9-0A6ADD8F71C8}"/>
            </c:ext>
          </c:extLst>
        </c:ser>
        <c:dLbls>
          <c:showLegendKey val="0"/>
          <c:showVal val="0"/>
          <c:showCatName val="0"/>
          <c:showSerName val="0"/>
          <c:showPercent val="0"/>
          <c:showBubbleSize val="0"/>
        </c:dLbls>
        <c:gapWidth val="182"/>
        <c:axId val="589784384"/>
        <c:axId val="589784056"/>
      </c:barChart>
      <c:catAx>
        <c:axId val="589784384"/>
        <c:scaling>
          <c:orientation val="minMax"/>
        </c:scaling>
        <c:delete val="0"/>
        <c:axPos val="l"/>
        <c:numFmt formatCode="General" sourceLinked="1"/>
        <c:majorTickMark val="none"/>
        <c:minorTickMark val="none"/>
        <c:tickLblPos val="nextTo"/>
        <c:txPr>
          <a:bodyPr rot="-60000000" vert="horz"/>
          <a:lstStyle/>
          <a:p>
            <a:pPr>
              <a:defRPr/>
            </a:pPr>
            <a:endParaRPr lang="en-US"/>
          </a:p>
        </c:txPr>
        <c:crossAx val="589784056"/>
        <c:crosses val="autoZero"/>
        <c:auto val="1"/>
        <c:lblAlgn val="ctr"/>
        <c:lblOffset val="100"/>
        <c:noMultiLvlLbl val="0"/>
      </c:catAx>
      <c:valAx>
        <c:axId val="589784056"/>
        <c:scaling>
          <c:orientation val="minMax"/>
        </c:scaling>
        <c:delete val="1"/>
        <c:axPos val="b"/>
        <c:majorGridlines/>
        <c:numFmt formatCode="0%" sourceLinked="1"/>
        <c:majorTickMark val="none"/>
        <c:minorTickMark val="none"/>
        <c:tickLblPos val="nextTo"/>
        <c:crossAx val="5897843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4184"/>
          </a:xfrm>
          <a:prstGeom prst="rect">
            <a:avLst/>
          </a:prstGeom>
        </p:spPr>
        <p:txBody>
          <a:bodyPr vert="horz" lIns="91650" tIns="45825" rIns="91650" bIns="45825" rtlCol="0"/>
          <a:lstStyle>
            <a:lvl1pPr algn="r">
              <a:defRPr sz="1200"/>
            </a:lvl1pPr>
          </a:lstStyle>
          <a:p>
            <a:fld id="{D0BDAFCA-3E90-4C7D-B511-7D3E5D009CE5}" type="datetimeFigureOut">
              <a:rPr lang="en-US" smtClean="0"/>
              <a:t>9/21/20</a:t>
            </a:fld>
            <a:endParaRPr lang="en-US"/>
          </a:p>
        </p:txBody>
      </p:sp>
      <p:sp>
        <p:nvSpPr>
          <p:cNvPr id="4" name="Footer Placeholder 3"/>
          <p:cNvSpPr>
            <a:spLocks noGrp="1"/>
          </p:cNvSpPr>
          <p:nvPr>
            <p:ph type="ftr" sz="quarter" idx="2"/>
          </p:nvPr>
        </p:nvSpPr>
        <p:spPr>
          <a:xfrm>
            <a:off x="0" y="8830627"/>
            <a:ext cx="3038372" cy="464184"/>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7"/>
            <a:ext cx="3038372" cy="464184"/>
          </a:xfrm>
          <a:prstGeom prst="rect">
            <a:avLst/>
          </a:prstGeom>
        </p:spPr>
        <p:txBody>
          <a:bodyPr vert="horz" lIns="91650" tIns="45825" rIns="91650" bIns="45825" rtlCol="0" anchor="b"/>
          <a:lstStyle>
            <a:lvl1pPr algn="r">
              <a:defRPr sz="1200"/>
            </a:lvl1pPr>
          </a:lstStyle>
          <a:p>
            <a:fld id="{ED74D8C5-9D73-47A5-81B6-F8CCAFF4977A}" type="slidenum">
              <a:rPr lang="en-US" smtClean="0"/>
              <a:t>‹#›</a:t>
            </a:fld>
            <a:endParaRPr lang="en-US"/>
          </a:p>
        </p:txBody>
      </p:sp>
    </p:spTree>
    <p:extLst>
      <p:ext uri="{BB962C8B-B14F-4D97-AF65-F5344CB8AC3E}">
        <p14:creationId xmlns:p14="http://schemas.microsoft.com/office/powerpoint/2010/main" val="3436910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1" tIns="46586" rIns="93171" bIns="46586" rtlCol="0"/>
          <a:lstStyle>
            <a:lvl1pPr algn="l">
              <a:defRPr sz="1300"/>
            </a:lvl1pPr>
          </a:lstStyle>
          <a:p>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3171" tIns="46586" rIns="93171" bIns="46586" rtlCol="0"/>
          <a:lstStyle>
            <a:lvl1pPr algn="r">
              <a:defRPr sz="1300"/>
            </a:lvl1pPr>
          </a:lstStyle>
          <a:p>
            <a:fld id="{4A750B4D-AFBB-4E35-A8A0-BE0C17DEF78E}" type="datetimeFigureOut">
              <a:rPr lang="en-US" smtClean="0"/>
              <a:t>9/21/20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1" tIns="46586" rIns="93171"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1" tIns="46586" rIns="93171" bIns="46586" rtlCol="0" anchor="b"/>
          <a:lstStyle>
            <a:lvl1pPr algn="r">
              <a:defRPr sz="1300"/>
            </a:lvl1pPr>
          </a:lstStyle>
          <a:p>
            <a:fld id="{BBF6B259-4982-4142-9D5E-84D7AC23B11B}" type="slidenum">
              <a:rPr lang="en-US" smtClean="0"/>
              <a:t>‹#›</a:t>
            </a:fld>
            <a:endParaRPr lang="en-US"/>
          </a:p>
        </p:txBody>
      </p:sp>
    </p:spTree>
    <p:extLst>
      <p:ext uri="{BB962C8B-B14F-4D97-AF65-F5344CB8AC3E}">
        <p14:creationId xmlns:p14="http://schemas.microsoft.com/office/powerpoint/2010/main" val="703975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a:t>
            </a:fld>
            <a:endParaRPr lang="en-US"/>
          </a:p>
        </p:txBody>
      </p:sp>
    </p:spTree>
    <p:extLst>
      <p:ext uri="{BB962C8B-B14F-4D97-AF65-F5344CB8AC3E}">
        <p14:creationId xmlns:p14="http://schemas.microsoft.com/office/powerpoint/2010/main" val="3350408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79513" y="696913"/>
            <a:ext cx="4649787" cy="3487737"/>
          </a:xfrm>
          <a:ln/>
        </p:spPr>
      </p:sp>
      <p:sp>
        <p:nvSpPr>
          <p:cNvPr id="29699" name="Rectangle 3"/>
          <p:cNvSpPr>
            <a:spLocks noGrp="1" noChangeArrowheads="1"/>
          </p:cNvSpPr>
          <p:nvPr>
            <p:ph type="body" idx="1"/>
          </p:nvPr>
        </p:nvSpPr>
        <p:spPr>
          <a:xfrm>
            <a:off x="934721" y="4416426"/>
            <a:ext cx="5140960" cy="4183063"/>
          </a:xfrm>
          <a:noFill/>
          <a:ln/>
        </p:spPr>
        <p:txBody>
          <a:bodyPr/>
          <a:lstStyle/>
          <a:p>
            <a:pPr defTabSz="917235" eaLnBrk="1" hangingPunct="1">
              <a:defRPr/>
            </a:pPr>
            <a:r>
              <a:rPr lang="en-US" altLang="ko-KR" dirty="0">
                <a:ea typeface="굴림" charset="-127"/>
              </a:rPr>
              <a:t>Strategic goals </a:t>
            </a:r>
            <a:r>
              <a:rPr lang="en-US" altLang="ko-KR" baseline="0" dirty="0">
                <a:ea typeface="굴림" charset="-127"/>
              </a:rPr>
              <a:t>updated (May 26, 2011) from http://www.nsf.gov/news/strategicplan/</a:t>
            </a:r>
            <a:endParaRPr lang="en-US" altLang="ko-KR" dirty="0">
              <a:ea typeface="굴림" charset="-127"/>
            </a:endParaRPr>
          </a:p>
          <a:p>
            <a:pPr eaLnBrk="1" hangingPunct="1"/>
            <a:endParaRPr lang="en-US" altLang="ko-KR" dirty="0">
              <a:ea typeface="굴림" charset="-127"/>
            </a:endParaRPr>
          </a:p>
          <a:p>
            <a:pPr eaLnBrk="1" hangingPunct="1"/>
            <a:r>
              <a:rPr lang="en-US" altLang="ko-KR" dirty="0">
                <a:ea typeface="굴림" charset="-127"/>
              </a:rPr>
              <a:t>Image description 1: Crowd of people walking.</a:t>
            </a:r>
          </a:p>
          <a:p>
            <a:pPr eaLnBrk="1" hangingPunct="1"/>
            <a:endParaRPr lang="en-US" altLang="ko-KR" dirty="0">
              <a:ea typeface="굴림" charset="-127"/>
            </a:endParaRPr>
          </a:p>
          <a:p>
            <a:pPr eaLnBrk="1" hangingPunct="1"/>
            <a:r>
              <a:rPr lang="en-US" altLang="ko-KR" dirty="0">
                <a:ea typeface="굴림" charset="-127"/>
              </a:rPr>
              <a:t>Image description 2: Silhouette of a man looking at a computer.</a:t>
            </a:r>
          </a:p>
          <a:p>
            <a:pPr eaLnBrk="1" hangingPunct="1"/>
            <a:endParaRPr lang="en-US" altLang="ko-KR" dirty="0">
              <a:ea typeface="굴림" charset="-127"/>
            </a:endParaRPr>
          </a:p>
          <a:p>
            <a:pPr eaLnBrk="1" hangingPunct="1"/>
            <a:r>
              <a:rPr lang="en-US" altLang="ko-KR" dirty="0">
                <a:ea typeface="굴림" charset="-127"/>
              </a:rPr>
              <a:t>Image description 3: Researcher working with equipment on a ship.</a:t>
            </a:r>
            <a:endParaRPr lang="en-US" dirty="0"/>
          </a:p>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52525" y="690563"/>
            <a:ext cx="4705350" cy="3530600"/>
          </a:xfrm>
          <a:ln/>
        </p:spPr>
      </p:sp>
      <p:sp>
        <p:nvSpPr>
          <p:cNvPr id="28675" name="Rectangle 3"/>
          <p:cNvSpPr>
            <a:spLocks noGrp="1" noChangeArrowheads="1"/>
          </p:cNvSpPr>
          <p:nvPr>
            <p:ph type="body" idx="1"/>
          </p:nvPr>
        </p:nvSpPr>
        <p:spPr>
          <a:xfrm>
            <a:off x="924984" y="4449764"/>
            <a:ext cx="5160434" cy="4143375"/>
          </a:xfrm>
          <a:noFill/>
          <a:ln/>
        </p:spPr>
        <p:txBody>
          <a:bodyPr/>
          <a:lstStyle/>
          <a:p>
            <a:pPr eaLnBrk="1" hangingPunct="1"/>
            <a:r>
              <a:rPr lang="en-US" dirty="0"/>
              <a:t>Data based on FY15 budget</a:t>
            </a:r>
            <a:r>
              <a:rPr lang="en-US" baseline="0" dirty="0"/>
              <a:t> request.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2017, NSF has been building a foundation for the Big Ideas through pioneering research and pilot activities. In 2019, NSF will invest $30 million in each Big Idea and continue to identify and support emerging opportunities for U.S. leadership in Big Ideas that serve the Nation's future.</a:t>
            </a:r>
          </a:p>
        </p:txBody>
      </p:sp>
      <p:sp>
        <p:nvSpPr>
          <p:cNvPr id="4" name="Slide Number Placeholder 3"/>
          <p:cNvSpPr>
            <a:spLocks noGrp="1"/>
          </p:cNvSpPr>
          <p:nvPr>
            <p:ph type="sldNum" sz="quarter" idx="5"/>
          </p:nvPr>
        </p:nvSpPr>
        <p:spPr/>
        <p:txBody>
          <a:bodyPr/>
          <a:lstStyle/>
          <a:p>
            <a:fld id="{9B74349A-219E-45A4-A6E4-E9799664F31B}" type="slidenum">
              <a:rPr lang="en-US" smtClean="0"/>
              <a:t>6</a:t>
            </a:fld>
            <a:endParaRPr lang="en-US"/>
          </a:p>
        </p:txBody>
      </p:sp>
    </p:spTree>
    <p:extLst>
      <p:ext uri="{BB962C8B-B14F-4D97-AF65-F5344CB8AC3E}">
        <p14:creationId xmlns:p14="http://schemas.microsoft.com/office/powerpoint/2010/main" val="87945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9</a:t>
            </a:fld>
            <a:endParaRPr lang="en-US"/>
          </a:p>
        </p:txBody>
      </p:sp>
    </p:spTree>
    <p:extLst>
      <p:ext uri="{BB962C8B-B14F-4D97-AF65-F5344CB8AC3E}">
        <p14:creationId xmlns:p14="http://schemas.microsoft.com/office/powerpoint/2010/main" val="254905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52525" y="690563"/>
            <a:ext cx="4705350" cy="3530600"/>
          </a:xfrm>
          <a:ln/>
        </p:spPr>
      </p:sp>
      <p:sp>
        <p:nvSpPr>
          <p:cNvPr id="31747" name="Rectangle 3"/>
          <p:cNvSpPr>
            <a:spLocks noGrp="1" noChangeArrowheads="1"/>
          </p:cNvSpPr>
          <p:nvPr>
            <p:ph type="body" idx="1"/>
          </p:nvPr>
        </p:nvSpPr>
        <p:spPr>
          <a:xfrm>
            <a:off x="924984" y="4449764"/>
            <a:ext cx="5160434" cy="4143375"/>
          </a:xfrm>
          <a:noFill/>
          <a:ln/>
        </p:spPr>
        <p:txBody>
          <a:bodyPr/>
          <a:lstStyle/>
          <a:p>
            <a:pPr eaLnBrk="1" hangingPunct="1"/>
            <a:r>
              <a:rPr lang="en-US" dirty="0"/>
              <a:t>Updated from en</a:t>
            </a:r>
            <a:r>
              <a:rPr lang="en-US" baseline="0" dirty="0"/>
              <a:t>d of FY</a:t>
            </a:r>
            <a:r>
              <a:rPr lang="en-US" dirty="0"/>
              <a:t> </a:t>
            </a:r>
            <a:r>
              <a:rPr lang="en-US" u="sng" dirty="0">
                <a:solidFill>
                  <a:srgbClr val="FF0000"/>
                </a:solidFill>
              </a:rPr>
              <a:t>2013</a:t>
            </a:r>
            <a:r>
              <a:rPr lang="en-US" dirty="0">
                <a:solidFill>
                  <a:srgbClr val="FF0000"/>
                </a:solidFill>
              </a:rPr>
              <a:t> </a:t>
            </a:r>
            <a:r>
              <a:rPr lang="en-US" dirty="0"/>
              <a:t>data from FPPS.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11</a:t>
            </a:fld>
            <a:endParaRPr lang="en-US"/>
          </a:p>
        </p:txBody>
      </p:sp>
    </p:spTree>
    <p:extLst>
      <p:ext uri="{BB962C8B-B14F-4D97-AF65-F5344CB8AC3E}">
        <p14:creationId xmlns:p14="http://schemas.microsoft.com/office/powerpoint/2010/main" val="218218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14</a:t>
            </a:fld>
            <a:endParaRPr lang="en-US"/>
          </a:p>
        </p:txBody>
      </p:sp>
    </p:spTree>
    <p:extLst>
      <p:ext uri="{BB962C8B-B14F-4D97-AF65-F5344CB8AC3E}">
        <p14:creationId xmlns:p14="http://schemas.microsoft.com/office/powerpoint/2010/main" val="1427621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16</a:t>
            </a:fld>
            <a:endParaRPr lang="en-US"/>
          </a:p>
        </p:txBody>
      </p:sp>
    </p:spTree>
    <p:extLst>
      <p:ext uri="{BB962C8B-B14F-4D97-AF65-F5344CB8AC3E}">
        <p14:creationId xmlns:p14="http://schemas.microsoft.com/office/powerpoint/2010/main" val="38296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17</a:t>
            </a:fld>
            <a:endParaRPr lang="en-US"/>
          </a:p>
        </p:txBody>
      </p:sp>
    </p:spTree>
    <p:extLst>
      <p:ext uri="{BB962C8B-B14F-4D97-AF65-F5344CB8AC3E}">
        <p14:creationId xmlns:p14="http://schemas.microsoft.com/office/powerpoint/2010/main" val="2140972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Margaret </a:t>
            </a:r>
            <a:r>
              <a:rPr lang="en-US" err="1">
                <a:cs typeface="Calibri"/>
              </a:rPr>
              <a:t>Martonosi</a:t>
            </a:r>
            <a:endParaRPr lang="en-US" err="1"/>
          </a:p>
          <a:p>
            <a:endParaRPr lang="en-US"/>
          </a:p>
          <a:p>
            <a:r>
              <a:rPr lang="en-US"/>
              <a:t>Sethuraman </a:t>
            </a:r>
            <a:r>
              <a:rPr lang="en-US" err="1"/>
              <a:t>Panchanathan</a:t>
            </a:r>
            <a:endParaRPr lang="en-US" err="1">
              <a:cs typeface="Calibri"/>
            </a:endParaRPr>
          </a:p>
        </p:txBody>
      </p:sp>
      <p:sp>
        <p:nvSpPr>
          <p:cNvPr id="4" name="Slide Number Placeholder 3"/>
          <p:cNvSpPr>
            <a:spLocks noGrp="1"/>
          </p:cNvSpPr>
          <p:nvPr>
            <p:ph type="sldNum" sz="quarter" idx="5"/>
          </p:nvPr>
        </p:nvSpPr>
        <p:spPr/>
        <p:txBody>
          <a:bodyPr/>
          <a:lstStyle/>
          <a:p>
            <a:fld id="{9B74349A-219E-45A4-A6E4-E9799664F31B}" type="slidenum">
              <a:rPr lang="en-US" smtClean="0"/>
              <a:t>20</a:t>
            </a:fld>
            <a:endParaRPr lang="en-US"/>
          </a:p>
        </p:txBody>
      </p:sp>
    </p:spTree>
    <p:extLst>
      <p:ext uri="{BB962C8B-B14F-4D97-AF65-F5344CB8AC3E}">
        <p14:creationId xmlns:p14="http://schemas.microsoft.com/office/powerpoint/2010/main" val="18887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CCSC Showcase </a:t>
            </a:r>
            <a:endParaRPr lang="en-US" dirty="0">
              <a:solidFill>
                <a:prstClr val="black">
                  <a:tint val="75000"/>
                </a:prstClr>
              </a:solidFill>
            </a:endParaRPr>
          </a:p>
        </p:txBody>
      </p:sp>
    </p:spTree>
    <p:extLst>
      <p:ext uri="{BB962C8B-B14F-4D97-AF65-F5344CB8AC3E}">
        <p14:creationId xmlns:p14="http://schemas.microsoft.com/office/powerpoint/2010/main" val="177568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8C7E7E-4B06-374F-B5E1-CAD446E42182}" type="datetime1">
              <a:rPr lang="en-US" smtClean="0">
                <a:solidFill>
                  <a:prstClr val="black">
                    <a:tint val="75000"/>
                  </a:prstClr>
                </a:solidFill>
              </a:rPr>
              <a:t>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CCSC Showcase </a:t>
            </a:r>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Tree>
    <p:extLst>
      <p:ext uri="{BB962C8B-B14F-4D97-AF65-F5344CB8AC3E}">
        <p14:creationId xmlns:p14="http://schemas.microsoft.com/office/powerpoint/2010/main" val="302309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46F5D-A5F8-0C4C-BF63-103B838668D8}" type="datetime1">
              <a:rPr lang="en-US" smtClean="0">
                <a:solidFill>
                  <a:prstClr val="black">
                    <a:tint val="75000"/>
                  </a:prstClr>
                </a:solidFill>
              </a:rPr>
              <a:t>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CCSC Showcase </a:t>
            </a:r>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Tree>
    <p:extLst>
      <p:ext uri="{BB962C8B-B14F-4D97-AF65-F5344CB8AC3E}">
        <p14:creationId xmlns:p14="http://schemas.microsoft.com/office/powerpoint/2010/main" val="301475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5486400" cy="1143000"/>
          </a:xfrm>
        </p:spPr>
        <p:txBody>
          <a:bodyPr/>
          <a:lstStyle/>
          <a:p>
            <a:r>
              <a:rPr lang="en-US"/>
              <a:t>Click to edit Master title style</a:t>
            </a:r>
          </a:p>
        </p:txBody>
      </p:sp>
      <p:sp>
        <p:nvSpPr>
          <p:cNvPr id="3" name="Content Placeholder 2"/>
          <p:cNvSpPr>
            <a:spLocks noGrp="1"/>
          </p:cNvSpPr>
          <p:nvPr>
            <p:ph sz="half" idx="1"/>
          </p:nvPr>
        </p:nvSpPr>
        <p:spPr>
          <a:xfrm>
            <a:off x="304800" y="1600200"/>
            <a:ext cx="41148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600200"/>
            <a:ext cx="41148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3657600"/>
            <a:ext cx="41148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1A909D08-AC00-1446-A5EF-7C06482F4CEF}" type="datetime1">
              <a:rPr lang="en-US" smtClean="0"/>
              <a:t>9/21/20</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CCSC Showcase </a:t>
            </a:r>
          </a:p>
        </p:txBody>
      </p:sp>
      <p:sp>
        <p:nvSpPr>
          <p:cNvPr id="8" name="Slide Number Placeholder 5"/>
          <p:cNvSpPr>
            <a:spLocks noGrp="1"/>
          </p:cNvSpPr>
          <p:nvPr>
            <p:ph type="sldNum" sz="quarter" idx="12"/>
          </p:nvPr>
        </p:nvSpPr>
        <p:spPr/>
        <p:txBody>
          <a:bodyPr/>
          <a:lstStyle>
            <a:lvl1pPr>
              <a:defRPr/>
            </a:lvl1pPr>
          </a:lstStyle>
          <a:p>
            <a:pPr>
              <a:defRPr/>
            </a:pPr>
            <a:fld id="{D3CAD3F5-E451-4ACC-A0EC-62A982AE9B15}" type="slidenum">
              <a:rPr lang="en-US"/>
              <a:pPr>
                <a:defRPr/>
              </a:pPr>
              <a:t>‹#›</a:t>
            </a:fld>
            <a:endParaRPr lang="en-US"/>
          </a:p>
        </p:txBody>
      </p:sp>
    </p:spTree>
    <p:extLst>
      <p:ext uri="{BB962C8B-B14F-4D97-AF65-F5344CB8AC3E}">
        <p14:creationId xmlns:p14="http://schemas.microsoft.com/office/powerpoint/2010/main" val="348978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27D0C-0BFC-5041-9D7B-08BC93C925C0}" type="datetime1">
              <a:rPr lang="en-US" smtClean="0">
                <a:solidFill>
                  <a:prstClr val="black">
                    <a:tint val="75000"/>
                  </a:prstClr>
                </a:solidFill>
              </a:rPr>
              <a:t>9/21/20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CCSC Showcase </a:t>
            </a:r>
            <a:endParaRPr lang="en-US" dirty="0">
              <a:solidFill>
                <a:prstClr val="black">
                  <a:tint val="75000"/>
                </a:prstClr>
              </a:solidFill>
            </a:endParaRPr>
          </a:p>
        </p:txBody>
      </p:sp>
    </p:spTree>
    <p:extLst>
      <p:ext uri="{BB962C8B-B14F-4D97-AF65-F5344CB8AC3E}">
        <p14:creationId xmlns:p14="http://schemas.microsoft.com/office/powerpoint/2010/main" val="341709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B3715F-CCE9-2B4D-88E8-31089705768E}" type="datetime1">
              <a:rPr lang="en-US" smtClean="0">
                <a:solidFill>
                  <a:prstClr val="black">
                    <a:tint val="75000"/>
                  </a:prstClr>
                </a:solidFill>
              </a:rPr>
              <a:t>9/21/20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CCSC Showcase </a:t>
            </a:r>
            <a:endParaRPr lang="en-US" dirty="0">
              <a:solidFill>
                <a:prstClr val="black">
                  <a:tint val="75000"/>
                </a:prstClr>
              </a:solidFill>
            </a:endParaRPr>
          </a:p>
        </p:txBody>
      </p:sp>
    </p:spTree>
    <p:extLst>
      <p:ext uri="{BB962C8B-B14F-4D97-AF65-F5344CB8AC3E}">
        <p14:creationId xmlns:p14="http://schemas.microsoft.com/office/powerpoint/2010/main" val="324991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6483CB-3057-7341-99FD-6D759E68BA0E}" type="datetime1">
              <a:rPr lang="en-US" smtClean="0">
                <a:solidFill>
                  <a:prstClr val="black">
                    <a:tint val="75000"/>
                  </a:prstClr>
                </a:solidFill>
              </a:rPr>
              <a:t>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CCSC Showcase </a:t>
            </a:r>
          </a:p>
        </p:txBody>
      </p:sp>
      <p:sp>
        <p:nvSpPr>
          <p:cNvPr id="7" name="Slide Number Placeholder 6"/>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42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470024-9399-8F44-BAFE-A5A559BDB419}" type="datetime1">
              <a:rPr lang="en-US" smtClean="0">
                <a:solidFill>
                  <a:prstClr val="black">
                    <a:tint val="75000"/>
                  </a:prstClr>
                </a:solidFill>
              </a:rPr>
              <a:t>9/21/20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CCSC Showcase </a:t>
            </a:r>
          </a:p>
        </p:txBody>
      </p:sp>
      <p:sp>
        <p:nvSpPr>
          <p:cNvPr id="9" name="Slide Number Placeholder 8"/>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20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5C84FD-A054-744F-ACAE-E3CA6E2B624E}" type="datetime1">
              <a:rPr lang="en-US" smtClean="0">
                <a:solidFill>
                  <a:prstClr val="black">
                    <a:tint val="75000"/>
                  </a:prstClr>
                </a:solidFill>
              </a:rPr>
              <a:t>9/21/20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6"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CCSC Showcase </a:t>
            </a:r>
            <a:endParaRPr lang="en-US" dirty="0">
              <a:solidFill>
                <a:prstClr val="black">
                  <a:tint val="75000"/>
                </a:prstClr>
              </a:solidFill>
            </a:endParaRPr>
          </a:p>
        </p:txBody>
      </p:sp>
    </p:spTree>
    <p:extLst>
      <p:ext uri="{BB962C8B-B14F-4D97-AF65-F5344CB8AC3E}">
        <p14:creationId xmlns:p14="http://schemas.microsoft.com/office/powerpoint/2010/main" val="40008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10F44-2D11-5F49-AA5A-84916DAA70C3}" type="datetime1">
              <a:rPr lang="en-US" smtClean="0">
                <a:solidFill>
                  <a:prstClr val="black">
                    <a:tint val="75000"/>
                  </a:prstClr>
                </a:solidFill>
              </a:rPr>
              <a:t>9/21/20</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3" name="TextBox 2"/>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Tree>
    <p:extLst>
      <p:ext uri="{BB962C8B-B14F-4D97-AF65-F5344CB8AC3E}">
        <p14:creationId xmlns:p14="http://schemas.microsoft.com/office/powerpoint/2010/main" val="265972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C5BED8-12DF-034F-B3DC-ECCFF50457D9}" type="datetime1">
              <a:rPr lang="en-US" smtClean="0">
                <a:solidFill>
                  <a:prstClr val="black">
                    <a:tint val="75000"/>
                  </a:prstClr>
                </a:solidFill>
              </a:rPr>
              <a:t>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CCSC Showcase </a:t>
            </a:r>
          </a:p>
        </p:txBody>
      </p:sp>
      <p:sp>
        <p:nvSpPr>
          <p:cNvPr id="7" name="Slide Number Placeholder 6"/>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8" name="TextBox 7"/>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Tree>
    <p:extLst>
      <p:ext uri="{BB962C8B-B14F-4D97-AF65-F5344CB8AC3E}">
        <p14:creationId xmlns:p14="http://schemas.microsoft.com/office/powerpoint/2010/main" val="260004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CA069D-01C9-6B4E-B890-A5955E575722}" type="datetime1">
              <a:rPr lang="en-US" smtClean="0">
                <a:solidFill>
                  <a:prstClr val="black">
                    <a:tint val="75000"/>
                  </a:prstClr>
                </a:solidFill>
              </a:rPr>
              <a:t>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CCSC Showcase </a:t>
            </a:r>
          </a:p>
        </p:txBody>
      </p:sp>
      <p:sp>
        <p:nvSpPr>
          <p:cNvPr id="7" name="Slide Number Placeholder 6"/>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8" name="TextBox 7"/>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Tree>
    <p:extLst>
      <p:ext uri="{BB962C8B-B14F-4D97-AF65-F5344CB8AC3E}">
        <p14:creationId xmlns:p14="http://schemas.microsoft.com/office/powerpoint/2010/main" val="429429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75761"/>
            <a:ext cx="8229600" cy="77683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C0A75-A310-E049-9C1B-6EA2BDF82EFD}" type="datetime1">
              <a:rPr lang="en-US" smtClean="0">
                <a:solidFill>
                  <a:prstClr val="black">
                    <a:tint val="75000"/>
                  </a:prstClr>
                </a:solidFill>
              </a:rPr>
              <a:t>9/21/20</a:t>
            </a:fld>
            <a:endParaRPr lang="en-US">
              <a:solidFill>
                <a:prstClr val="black">
                  <a:tint val="75000"/>
                </a:prstClr>
              </a:solidFill>
            </a:endParaRPr>
          </a:p>
        </p:txBody>
      </p:sp>
      <p:sp>
        <p:nvSpPr>
          <p:cNvPr id="5"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CCSC Showcase</a:t>
            </a:r>
          </a:p>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BAACD-8C11-451D-AF75-3A01F06292C2}"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14"/>
          <p:cNvGrpSpPr>
            <a:grpSpLocks/>
          </p:cNvGrpSpPr>
          <p:nvPr userDrawn="1"/>
        </p:nvGrpSpPr>
        <p:grpSpPr bwMode="auto">
          <a:xfrm>
            <a:off x="152400" y="298450"/>
            <a:ext cx="1292225" cy="776839"/>
            <a:chOff x="96" y="266"/>
            <a:chExt cx="554" cy="461"/>
          </a:xfrm>
        </p:grpSpPr>
        <p:pic>
          <p:nvPicPr>
            <p:cNvPr id="12" name="Picture 6" descr="nsf1 logo.jpg"/>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96" y="266"/>
              <a:ext cx="453" cy="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7"/>
            <p:cNvSpPr txBox="1">
              <a:spLocks noChangeArrowheads="1"/>
            </p:cNvSpPr>
            <p:nvPr/>
          </p:nvSpPr>
          <p:spPr bwMode="auto">
            <a:xfrm>
              <a:off x="534" y="336"/>
              <a:ext cx="116"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700">
                  <a:solidFill>
                    <a:schemeClr val="hlink"/>
                  </a:solidFill>
                  <a:latin typeface="Comic Sans MS" pitchFamily="66" charset="0"/>
                  <a:ea typeface="ＭＳ Ｐゴシック" pitchFamily="34" charset="-128"/>
                </a:defRPr>
              </a:lvl1pPr>
              <a:lvl2pPr marL="742950" indent="-285750">
                <a:defRPr sz="1700">
                  <a:solidFill>
                    <a:schemeClr val="hlink"/>
                  </a:solidFill>
                  <a:latin typeface="Comic Sans MS" pitchFamily="66" charset="0"/>
                  <a:ea typeface="ＭＳ Ｐゴシック" pitchFamily="34" charset="-128"/>
                </a:defRPr>
              </a:lvl2pPr>
              <a:lvl3pPr marL="1143000" indent="-228600">
                <a:defRPr sz="1700">
                  <a:solidFill>
                    <a:schemeClr val="hlink"/>
                  </a:solidFill>
                  <a:latin typeface="Comic Sans MS" pitchFamily="66" charset="0"/>
                  <a:ea typeface="ＭＳ Ｐゴシック" pitchFamily="34" charset="-128"/>
                </a:defRPr>
              </a:lvl3pPr>
              <a:lvl4pPr marL="1600200" indent="-228600">
                <a:defRPr sz="1700">
                  <a:solidFill>
                    <a:schemeClr val="hlink"/>
                  </a:solidFill>
                  <a:latin typeface="Comic Sans MS" pitchFamily="66" charset="0"/>
                  <a:ea typeface="ＭＳ Ｐゴシック" pitchFamily="34" charset="-128"/>
                </a:defRPr>
              </a:lvl4pPr>
              <a:lvl5pPr marL="2057400" indent="-228600">
                <a:defRPr sz="1700">
                  <a:solidFill>
                    <a:schemeClr val="hlink"/>
                  </a:solidFill>
                  <a:latin typeface="Comic Sans MS" pitchFamily="66" charset="0"/>
                  <a:ea typeface="ＭＳ Ｐゴシック" pitchFamily="34" charset="-128"/>
                </a:defRPr>
              </a:lvl5pPr>
              <a:lvl6pPr marL="2514600" indent="-228600" eaLnBrk="0" fontAlgn="base" hangingPunct="0">
                <a:lnSpc>
                  <a:spcPts val="3400"/>
                </a:lnSpc>
                <a:spcBef>
                  <a:spcPct val="0"/>
                </a:spcBef>
                <a:spcAft>
                  <a:spcPct val="0"/>
                </a:spcAft>
                <a:defRPr sz="1700">
                  <a:solidFill>
                    <a:schemeClr val="hlink"/>
                  </a:solidFill>
                  <a:latin typeface="Comic Sans MS" pitchFamily="66" charset="0"/>
                  <a:ea typeface="ＭＳ Ｐゴシック" pitchFamily="34" charset="-128"/>
                </a:defRPr>
              </a:lvl6pPr>
              <a:lvl7pPr marL="2971800" indent="-228600" eaLnBrk="0" fontAlgn="base" hangingPunct="0">
                <a:lnSpc>
                  <a:spcPts val="3400"/>
                </a:lnSpc>
                <a:spcBef>
                  <a:spcPct val="0"/>
                </a:spcBef>
                <a:spcAft>
                  <a:spcPct val="0"/>
                </a:spcAft>
                <a:defRPr sz="1700">
                  <a:solidFill>
                    <a:schemeClr val="hlink"/>
                  </a:solidFill>
                  <a:latin typeface="Comic Sans MS" pitchFamily="66" charset="0"/>
                  <a:ea typeface="ＭＳ Ｐゴシック" pitchFamily="34" charset="-128"/>
                </a:defRPr>
              </a:lvl7pPr>
              <a:lvl8pPr marL="3429000" indent="-228600" eaLnBrk="0" fontAlgn="base" hangingPunct="0">
                <a:lnSpc>
                  <a:spcPts val="3400"/>
                </a:lnSpc>
                <a:spcBef>
                  <a:spcPct val="0"/>
                </a:spcBef>
                <a:spcAft>
                  <a:spcPct val="0"/>
                </a:spcAft>
                <a:defRPr sz="1700">
                  <a:solidFill>
                    <a:schemeClr val="hlink"/>
                  </a:solidFill>
                  <a:latin typeface="Comic Sans MS" pitchFamily="66" charset="0"/>
                  <a:ea typeface="ＭＳ Ｐゴシック" pitchFamily="34" charset="-128"/>
                </a:defRPr>
              </a:lvl8pPr>
              <a:lvl9pPr marL="3886200" indent="-228600" eaLnBrk="0" fontAlgn="base" hangingPunct="0">
                <a:lnSpc>
                  <a:spcPts val="3400"/>
                </a:lnSpc>
                <a:spcBef>
                  <a:spcPct val="0"/>
                </a:spcBef>
                <a:spcAft>
                  <a:spcPct val="0"/>
                </a:spcAft>
                <a:defRPr sz="1700">
                  <a:solidFill>
                    <a:schemeClr val="hlink"/>
                  </a:solidFill>
                  <a:latin typeface="Comic Sans MS" pitchFamily="66" charset="0"/>
                  <a:ea typeface="ＭＳ Ｐゴシック" pitchFamily="34" charset="-128"/>
                </a:defRPr>
              </a:lvl9pPr>
            </a:lstStyle>
            <a:p>
              <a:endParaRPr lang="en-US" sz="1400" b="1" dirty="0">
                <a:solidFill>
                  <a:srgbClr val="0033CC"/>
                </a:solidFill>
                <a:latin typeface="Cambria" pitchFamily="18" charset="0"/>
              </a:endParaRPr>
            </a:p>
          </p:txBody>
        </p:sp>
      </p:grpSp>
      <p:sp>
        <p:nvSpPr>
          <p:cNvPr id="13" name="Rectangle 3"/>
          <p:cNvSpPr txBox="1">
            <a:spLocks noChangeArrowheads="1"/>
          </p:cNvSpPr>
          <p:nvPr userDrawn="1"/>
        </p:nvSpPr>
        <p:spPr>
          <a:xfrm>
            <a:off x="76200" y="76200"/>
            <a:ext cx="8915400" cy="152400"/>
          </a:xfrm>
          <a:prstGeom prst="rect">
            <a:avLst/>
          </a:prstGeom>
          <a:solidFill>
            <a:srgbClr val="333399"/>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
                <a:solidFill>
                  <a:prstClr val="black"/>
                </a:solidFill>
                <a:ea typeface="ＭＳ Ｐゴシック" pitchFamily="34" charset="-128"/>
              </a:rPr>
              <a:t> </a:t>
            </a:r>
          </a:p>
        </p:txBody>
      </p:sp>
      <p:sp>
        <p:nvSpPr>
          <p:cNvPr id="14" name="Rectangle 4"/>
          <p:cNvSpPr txBox="1">
            <a:spLocks noChangeArrowheads="1"/>
          </p:cNvSpPr>
          <p:nvPr userDrawn="1"/>
        </p:nvSpPr>
        <p:spPr>
          <a:xfrm>
            <a:off x="76200" y="6629400"/>
            <a:ext cx="8915400" cy="152400"/>
          </a:xfrm>
          <a:prstGeom prst="rect">
            <a:avLst/>
          </a:prstGeom>
          <a:solidFill>
            <a:srgbClr val="8CA1CA"/>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r>
              <a:rPr lang="en-US" sz="800" dirty="0">
                <a:solidFill>
                  <a:prstClr val="black"/>
                </a:solidFill>
                <a:ea typeface="ＭＳ Ｐゴシック" pitchFamily="34" charset="-128"/>
              </a:rPr>
              <a:t> </a:t>
            </a:r>
          </a:p>
        </p:txBody>
      </p:sp>
      <p:pic>
        <p:nvPicPr>
          <p:cNvPr id="15"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20000" y="228600"/>
            <a:ext cx="1292225" cy="83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E938FE99-6DF7-B648-80AD-4A8C3E2CB91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859465" y="254772"/>
            <a:ext cx="598821" cy="720989"/>
          </a:xfrm>
          <a:prstGeom prst="rect">
            <a:avLst/>
          </a:prstGeom>
        </p:spPr>
      </p:pic>
    </p:spTree>
    <p:extLst>
      <p:ext uri="{BB962C8B-B14F-4D97-AF65-F5344CB8AC3E}">
        <p14:creationId xmlns:p14="http://schemas.microsoft.com/office/powerpoint/2010/main" val="4209203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18" Type="http://schemas.openxmlformats.org/officeDocument/2006/relationships/image" Target="../media/image29.png"/><Relationship Id="rId3" Type="http://schemas.openxmlformats.org/officeDocument/2006/relationships/image" Target="../media/image14.emf"/><Relationship Id="rId7" Type="http://schemas.openxmlformats.org/officeDocument/2006/relationships/image" Target="../media/image18.emf"/><Relationship Id="rId12" Type="http://schemas.openxmlformats.org/officeDocument/2006/relationships/image" Target="../media/image23.emf"/><Relationship Id="rId17" Type="http://schemas.openxmlformats.org/officeDocument/2006/relationships/image" Target="../media/image28.emf"/><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5" Type="http://schemas.openxmlformats.org/officeDocument/2006/relationships/image" Target="../media/image2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95C6-DC45-0C4F-87E3-6DBE9F01FCD4}"/>
              </a:ext>
            </a:extLst>
          </p:cNvPr>
          <p:cNvSpPr>
            <a:spLocks noGrp="1"/>
          </p:cNvSpPr>
          <p:nvPr>
            <p:ph type="title"/>
          </p:nvPr>
        </p:nvSpPr>
        <p:spPr>
          <a:xfrm>
            <a:off x="628650" y="5509937"/>
            <a:ext cx="8229600" cy="776839"/>
          </a:xfrm>
        </p:spPr>
        <p:txBody>
          <a:bodyPr/>
          <a:lstStyle/>
          <a:p>
            <a:r>
              <a:rPr lang="en-US" dirty="0"/>
              <a:t>NSF - Where Discoveries Begin</a:t>
            </a:r>
          </a:p>
        </p:txBody>
      </p:sp>
      <p:pic>
        <p:nvPicPr>
          <p:cNvPr id="5" name="Picture 4">
            <a:extLst>
              <a:ext uri="{FF2B5EF4-FFF2-40B4-BE49-F238E27FC236}">
                <a16:creationId xmlns:a16="http://schemas.microsoft.com/office/drawing/2014/main" id="{27C9DCA8-6097-114D-92F3-119FE87C24AF}"/>
              </a:ext>
            </a:extLst>
          </p:cNvPr>
          <p:cNvPicPr>
            <a:picLocks noChangeAspect="1"/>
          </p:cNvPicPr>
          <p:nvPr/>
        </p:nvPicPr>
        <p:blipFill rotWithShape="1">
          <a:blip r:embed="rId3"/>
          <a:srcRect t="17474" b="5490"/>
          <a:stretch/>
        </p:blipFill>
        <p:spPr>
          <a:xfrm>
            <a:off x="1826959" y="2088255"/>
            <a:ext cx="5259641" cy="3266013"/>
          </a:xfrm>
          <a:prstGeom prst="rect">
            <a:avLst/>
          </a:prstGeom>
        </p:spPr>
      </p:pic>
      <p:sp>
        <p:nvSpPr>
          <p:cNvPr id="6" name="Rectangle 5">
            <a:extLst>
              <a:ext uri="{FF2B5EF4-FFF2-40B4-BE49-F238E27FC236}">
                <a16:creationId xmlns:a16="http://schemas.microsoft.com/office/drawing/2014/main" id="{7B5B3106-CFC4-B841-9051-B6F00EF28D8E}"/>
              </a:ext>
            </a:extLst>
          </p:cNvPr>
          <p:cNvSpPr/>
          <p:nvPr/>
        </p:nvSpPr>
        <p:spPr>
          <a:xfrm>
            <a:off x="7658505" y="5118882"/>
            <a:ext cx="1459025" cy="369332"/>
          </a:xfrm>
          <a:prstGeom prst="rect">
            <a:avLst/>
          </a:prstGeom>
        </p:spPr>
        <p:txBody>
          <a:bodyPr wrap="square">
            <a:spAutoFit/>
          </a:bodyPr>
          <a:lstStyle/>
          <a:p>
            <a:r>
              <a:rPr lang="pt-BR" sz="900" dirty="0">
                <a:solidFill>
                  <a:srgbClr val="000000"/>
                </a:solidFill>
                <a:latin typeface="Calibri" panose="020F0502020204030204" pitchFamily="34" charset="0"/>
              </a:rPr>
              <a:t>Photo Credit:  Maria Barnes, NSF</a:t>
            </a:r>
          </a:p>
        </p:txBody>
      </p:sp>
      <p:sp>
        <p:nvSpPr>
          <p:cNvPr id="7" name="Slide Number Placeholder 3">
            <a:extLst>
              <a:ext uri="{FF2B5EF4-FFF2-40B4-BE49-F238E27FC236}">
                <a16:creationId xmlns:a16="http://schemas.microsoft.com/office/drawing/2014/main" id="{BFDF49CA-DEBD-43A9-BA00-C0F3D04EBC44}"/>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a:spcAft>
                <a:spcPts val="450"/>
              </a:spcAft>
            </a:pPr>
            <a:fld id="{8F4BEAD3-91E3-4FFC-B7DC-935959D17485}" type="slidenum">
              <a:rPr lang="en-US" sz="900"/>
              <a:pPr>
                <a:spcAft>
                  <a:spcPts val="450"/>
                </a:spcAft>
              </a:pPr>
              <a:t>1</a:t>
            </a:fld>
            <a:endParaRPr lang="en-US" sz="900" dirty="0"/>
          </a:p>
        </p:txBody>
      </p:sp>
      <p:sp>
        <p:nvSpPr>
          <p:cNvPr id="3" name="TextBox 2">
            <a:extLst>
              <a:ext uri="{FF2B5EF4-FFF2-40B4-BE49-F238E27FC236}">
                <a16:creationId xmlns:a16="http://schemas.microsoft.com/office/drawing/2014/main" id="{5A8BF2B5-15E1-1B45-ACD0-18AE0998B891}"/>
              </a:ext>
            </a:extLst>
          </p:cNvPr>
          <p:cNvSpPr txBox="1"/>
          <p:nvPr/>
        </p:nvSpPr>
        <p:spPr>
          <a:xfrm>
            <a:off x="2590800" y="915918"/>
            <a:ext cx="3124200" cy="1200329"/>
          </a:xfrm>
          <a:prstGeom prst="rect">
            <a:avLst/>
          </a:prstGeom>
          <a:noFill/>
        </p:spPr>
        <p:txBody>
          <a:bodyPr wrap="square" rtlCol="0">
            <a:spAutoFit/>
          </a:bodyPr>
          <a:lstStyle/>
          <a:p>
            <a:pPr algn="ctr"/>
            <a:r>
              <a:rPr lang="en-US" sz="3600" dirty="0">
                <a:solidFill>
                  <a:srgbClr val="000099"/>
                </a:solidFill>
              </a:rPr>
              <a:t>CCSC Showcase</a:t>
            </a:r>
          </a:p>
          <a:p>
            <a:pPr algn="ctr"/>
            <a:r>
              <a:rPr lang="en-US" sz="3600" dirty="0">
                <a:solidFill>
                  <a:srgbClr val="000099"/>
                </a:solidFill>
              </a:rPr>
              <a:t>NSF</a:t>
            </a:r>
          </a:p>
        </p:txBody>
      </p:sp>
    </p:spTree>
    <p:extLst>
      <p:ext uri="{BB962C8B-B14F-4D97-AF65-F5344CB8AC3E}">
        <p14:creationId xmlns:p14="http://schemas.microsoft.com/office/powerpoint/2010/main" val="53998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US"/>
              <a:t>NSF Workforce</a:t>
            </a:r>
          </a:p>
        </p:txBody>
      </p:sp>
      <p:sp>
        <p:nvSpPr>
          <p:cNvPr id="13315" name="Rectangle 4"/>
          <p:cNvSpPr>
            <a:spLocks noGrp="1"/>
          </p:cNvSpPr>
          <p:nvPr>
            <p:ph type="body" idx="1"/>
          </p:nvPr>
        </p:nvSpPr>
        <p:spPr/>
        <p:txBody>
          <a:bodyPr/>
          <a:lstStyle/>
          <a:p>
            <a:pPr eaLnBrk="1" hangingPunct="1"/>
            <a:r>
              <a:rPr lang="en-US" sz="2800" dirty="0"/>
              <a:t>Consists of approximately </a:t>
            </a:r>
          </a:p>
          <a:p>
            <a:pPr lvl="1" eaLnBrk="1" hangingPunct="1"/>
            <a:r>
              <a:rPr lang="en-US" sz="2400" u="sng" dirty="0"/>
              <a:t>1,478</a:t>
            </a:r>
            <a:r>
              <a:rPr lang="en-US" sz="2400" dirty="0"/>
              <a:t>  Federal  employees (includes staff of the National Science Board Office and the Office of the Inspector General);</a:t>
            </a:r>
          </a:p>
          <a:p>
            <a:pPr lvl="1" eaLnBrk="1" hangingPunct="1"/>
            <a:r>
              <a:rPr lang="en-US" sz="2400" u="sng" dirty="0"/>
              <a:t>179</a:t>
            </a:r>
            <a:r>
              <a:rPr lang="en-US" sz="2400" dirty="0"/>
              <a:t> Non-Federal Intergovernmental Personnel Act (IPA) assignees coming from research institutions;</a:t>
            </a:r>
          </a:p>
          <a:p>
            <a:pPr lvl="1" eaLnBrk="1" hangingPunct="1"/>
            <a:r>
              <a:rPr lang="en-US" sz="2400" dirty="0"/>
              <a:t>450 contract workers – mostly IT</a:t>
            </a:r>
          </a:p>
          <a:p>
            <a:pPr eaLnBrk="1" hangingPunct="1"/>
            <a:r>
              <a:rPr lang="en-US" sz="2800" dirty="0"/>
              <a:t>Unlike other science agencies, NSF does not maintain its own research laboratories.</a:t>
            </a:r>
          </a:p>
          <a:p>
            <a:pPr eaLnBrk="1" hangingPunct="1"/>
            <a:endParaRPr lang="en-US" sz="2800" dirty="0"/>
          </a:p>
          <a:p>
            <a:endParaRPr lang="en-US" sz="2800" dirty="0"/>
          </a:p>
        </p:txBody>
      </p:sp>
      <p:sp>
        <p:nvSpPr>
          <p:cNvPr id="2" name="Date Placeholder 1"/>
          <p:cNvSpPr>
            <a:spLocks noGrp="1"/>
          </p:cNvSpPr>
          <p:nvPr>
            <p:ph type="dt" sz="half" idx="10"/>
          </p:nvPr>
        </p:nvSpPr>
        <p:spPr/>
        <p:txBody>
          <a:bodyPr/>
          <a:lstStyle/>
          <a:p>
            <a:fld id="{C23E8F64-D305-4B41-8244-ED8E5F6F5D53}" type="datetime1">
              <a:rPr lang="en-US" smtClean="0">
                <a:solidFill>
                  <a:prstClr val="black">
                    <a:tint val="75000"/>
                  </a:prstClr>
                </a:solidFill>
              </a:rPr>
              <a:t>9/21/20</a:t>
            </a:fld>
            <a:endParaRPr lang="en-US">
              <a:solidFill>
                <a:prstClr val="black">
                  <a:tint val="75000"/>
                </a:prstClr>
              </a:solidFill>
            </a:endParaRPr>
          </a:p>
        </p:txBody>
      </p:sp>
      <p:sp>
        <p:nvSpPr>
          <p:cNvPr id="3" name="Footer Placeholder 2"/>
          <p:cNvSpPr>
            <a:spLocks noGrp="1"/>
          </p:cNvSpPr>
          <p:nvPr>
            <p:ph type="ftr" sz="quarter" idx="3"/>
          </p:nvPr>
        </p:nvSpPr>
        <p:spPr/>
        <p:txBody>
          <a:bodyPr/>
          <a:lstStyle/>
          <a:p>
            <a:r>
              <a:rPr lang="en-US">
                <a:solidFill>
                  <a:prstClr val="black">
                    <a:tint val="75000"/>
                  </a:prstClr>
                </a:solidFill>
              </a:rPr>
              <a:t>CCSC Showcase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F24A5E9F-15A0-7540-8D89-E6BA604F6F9D}"/>
              </a:ext>
            </a:extLst>
          </p:cNvPr>
          <p:cNvSpPr>
            <a:spLocks noGrp="1"/>
          </p:cNvSpPr>
          <p:nvPr>
            <p:ph type="sldNum" sz="quarter" idx="12"/>
          </p:nvPr>
        </p:nvSpPr>
        <p:spPr/>
        <p:txBody>
          <a:bodyPr/>
          <a:lstStyle/>
          <a:p>
            <a:fld id="{21CBAACD-8C11-451D-AF75-3A01F06292C2}"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72370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7A2F1A0-753B-A942-BE0A-8C2ED0E844F7}"/>
              </a:ext>
            </a:extLst>
          </p:cNvPr>
          <p:cNvGrpSpPr/>
          <p:nvPr/>
        </p:nvGrpSpPr>
        <p:grpSpPr>
          <a:xfrm>
            <a:off x="377346" y="1179038"/>
            <a:ext cx="3702236" cy="4250466"/>
            <a:chOff x="412262" y="981776"/>
            <a:chExt cx="5378765" cy="5876223"/>
          </a:xfrm>
        </p:grpSpPr>
        <p:pic>
          <p:nvPicPr>
            <p:cNvPr id="7" name="Picture 6">
              <a:extLst>
                <a:ext uri="{FF2B5EF4-FFF2-40B4-BE49-F238E27FC236}">
                  <a16:creationId xmlns:a16="http://schemas.microsoft.com/office/drawing/2014/main" id="{9B6B89CD-F677-B349-B59C-428C62F8B571}"/>
                </a:ext>
              </a:extLst>
            </p:cNvPr>
            <p:cNvPicPr>
              <a:picLocks noChangeAspect="1"/>
            </p:cNvPicPr>
            <p:nvPr/>
          </p:nvPicPr>
          <p:blipFill>
            <a:blip r:embed="rId3"/>
            <a:stretch>
              <a:fillRect/>
            </a:stretch>
          </p:blipFill>
          <p:spPr>
            <a:xfrm>
              <a:off x="412262" y="981776"/>
              <a:ext cx="5378765" cy="5876223"/>
            </a:xfrm>
            <a:prstGeom prst="rect">
              <a:avLst/>
            </a:prstGeom>
          </p:spPr>
        </p:pic>
        <p:sp>
          <p:nvSpPr>
            <p:cNvPr id="8" name="TextBox 7">
              <a:extLst>
                <a:ext uri="{FF2B5EF4-FFF2-40B4-BE49-F238E27FC236}">
                  <a16:creationId xmlns:a16="http://schemas.microsoft.com/office/drawing/2014/main" id="{8FE3B6CF-2E6C-A244-9FB2-0456A44642BA}"/>
                </a:ext>
              </a:extLst>
            </p:cNvPr>
            <p:cNvSpPr txBox="1"/>
            <p:nvPr/>
          </p:nvSpPr>
          <p:spPr>
            <a:xfrm>
              <a:off x="419882" y="4008412"/>
              <a:ext cx="1255652" cy="1755178"/>
            </a:xfrm>
            <a:prstGeom prst="rect">
              <a:avLst/>
            </a:prstGeom>
            <a:noFill/>
            <a:effectLst/>
          </p:spPr>
          <p:txBody>
            <a:bodyPr wrap="square" rtlCol="0">
              <a:spAutoFit/>
            </a:bodyPr>
            <a:lstStyle/>
            <a:p>
              <a:pPr algn="ctr" defTabSz="685800">
                <a:defRPr/>
              </a:pPr>
              <a:r>
                <a:rPr lang="en-US" sz="2250" b="1">
                  <a:solidFill>
                    <a:prstClr val="white"/>
                  </a:solidFill>
                  <a:effectLst>
                    <a:outerShdw blurRad="50800" dist="76200" dir="2700000" algn="tl" rotWithShape="0">
                      <a:prstClr val="black">
                        <a:alpha val="40000"/>
                      </a:prstClr>
                    </a:outerShdw>
                  </a:effectLst>
                  <a:latin typeface="Arial"/>
                  <a:cs typeface="Arial"/>
                </a:rPr>
                <a:t>93%</a:t>
              </a:r>
            </a:p>
            <a:p>
              <a:pPr algn="ctr" defTabSz="685800">
                <a:defRPr/>
              </a:pPr>
              <a:r>
                <a:rPr lang="en-US" sz="900">
                  <a:solidFill>
                    <a:prstClr val="white"/>
                  </a:solidFill>
                  <a:latin typeface="Arial"/>
                  <a:cs typeface="Arial"/>
                </a:rPr>
                <a:t>funds research,</a:t>
              </a:r>
            </a:p>
            <a:p>
              <a:pPr algn="ctr" defTabSz="685800">
                <a:defRPr/>
              </a:pPr>
              <a:r>
                <a:rPr lang="en-US" sz="900">
                  <a:solidFill>
                    <a:prstClr val="white"/>
                  </a:solidFill>
                  <a:latin typeface="Arial"/>
                  <a:cs typeface="Arial"/>
                </a:rPr>
                <a:t>education and</a:t>
              </a:r>
            </a:p>
            <a:p>
              <a:pPr algn="ctr" defTabSz="685800">
                <a:defRPr/>
              </a:pPr>
              <a:r>
                <a:rPr lang="en-US" sz="900">
                  <a:solidFill>
                    <a:prstClr val="white"/>
                  </a:solidFill>
                  <a:latin typeface="Arial"/>
                  <a:cs typeface="Arial"/>
                </a:rPr>
                <a:t>related activities</a:t>
              </a:r>
            </a:p>
          </p:txBody>
        </p:sp>
      </p:grpSp>
      <p:grpSp>
        <p:nvGrpSpPr>
          <p:cNvPr id="9" name="Group 8">
            <a:extLst>
              <a:ext uri="{FF2B5EF4-FFF2-40B4-BE49-F238E27FC236}">
                <a16:creationId xmlns:a16="http://schemas.microsoft.com/office/drawing/2014/main" id="{D72BD27E-2455-3048-B32D-D686AD7453A0}"/>
              </a:ext>
            </a:extLst>
          </p:cNvPr>
          <p:cNvGrpSpPr/>
          <p:nvPr/>
        </p:nvGrpSpPr>
        <p:grpSpPr>
          <a:xfrm>
            <a:off x="1316624" y="1152733"/>
            <a:ext cx="2903120" cy="4282463"/>
            <a:chOff x="1685149" y="939114"/>
            <a:chExt cx="4214956" cy="5918885"/>
          </a:xfrm>
        </p:grpSpPr>
        <p:pic>
          <p:nvPicPr>
            <p:cNvPr id="10" name="Picture 9">
              <a:extLst>
                <a:ext uri="{FF2B5EF4-FFF2-40B4-BE49-F238E27FC236}">
                  <a16:creationId xmlns:a16="http://schemas.microsoft.com/office/drawing/2014/main" id="{0501687F-807D-0E45-9FFC-A8FD30B1CA79}"/>
                </a:ext>
              </a:extLst>
            </p:cNvPr>
            <p:cNvPicPr>
              <a:picLocks noChangeAspect="1"/>
            </p:cNvPicPr>
            <p:nvPr/>
          </p:nvPicPr>
          <p:blipFill>
            <a:blip r:embed="rId4"/>
            <a:stretch>
              <a:fillRect/>
            </a:stretch>
          </p:blipFill>
          <p:spPr>
            <a:xfrm>
              <a:off x="1686451" y="939114"/>
              <a:ext cx="4213654" cy="5918885"/>
            </a:xfrm>
            <a:prstGeom prst="rect">
              <a:avLst/>
            </a:prstGeom>
          </p:spPr>
        </p:pic>
        <p:sp>
          <p:nvSpPr>
            <p:cNvPr id="11" name="TextBox 10">
              <a:extLst>
                <a:ext uri="{FF2B5EF4-FFF2-40B4-BE49-F238E27FC236}">
                  <a16:creationId xmlns:a16="http://schemas.microsoft.com/office/drawing/2014/main" id="{E886A867-3228-DF44-B342-A8D228603F71}"/>
                </a:ext>
              </a:extLst>
            </p:cNvPr>
            <p:cNvSpPr txBox="1"/>
            <p:nvPr/>
          </p:nvSpPr>
          <p:spPr>
            <a:xfrm>
              <a:off x="1685149" y="4008412"/>
              <a:ext cx="1268553" cy="989020"/>
            </a:xfrm>
            <a:prstGeom prst="rect">
              <a:avLst/>
            </a:prstGeom>
            <a:noFill/>
          </p:spPr>
          <p:txBody>
            <a:bodyPr wrap="square" lIns="0" rIns="0" rtlCol="0">
              <a:spAutoFit/>
            </a:bodyPr>
            <a:lstStyle/>
            <a:p>
              <a:pPr algn="ctr" defTabSz="685800">
                <a:defRPr/>
              </a:pPr>
              <a:r>
                <a:rPr lang="en-US" sz="2250" b="1">
                  <a:solidFill>
                    <a:prstClr val="white"/>
                  </a:solidFill>
                  <a:effectLst>
                    <a:outerShdw blurRad="50800" dist="76200" dir="2700000" algn="tl" rotWithShape="0">
                      <a:prstClr val="black">
                        <a:alpha val="40000"/>
                      </a:prstClr>
                    </a:outerShdw>
                  </a:effectLst>
                  <a:latin typeface="Arial"/>
                  <a:cs typeface="Arial"/>
                </a:rPr>
                <a:t>$8.1B</a:t>
              </a:r>
            </a:p>
            <a:p>
              <a:pPr algn="ctr" defTabSz="685800">
                <a:defRPr/>
              </a:pPr>
              <a:r>
                <a:rPr lang="en-US" sz="900">
                  <a:solidFill>
                    <a:prstClr val="white"/>
                  </a:solidFill>
                  <a:latin typeface="Arial"/>
                  <a:cs typeface="Arial"/>
                </a:rPr>
                <a:t>FY 2019 </a:t>
              </a:r>
            </a:p>
            <a:p>
              <a:pPr algn="ctr" defTabSz="685800">
                <a:defRPr/>
              </a:pPr>
              <a:r>
                <a:rPr lang="en-US" sz="900">
                  <a:solidFill>
                    <a:prstClr val="white"/>
                  </a:solidFill>
                  <a:latin typeface="Arial"/>
                  <a:cs typeface="Arial"/>
                </a:rPr>
                <a:t>Enacted</a:t>
              </a:r>
            </a:p>
          </p:txBody>
        </p:sp>
      </p:grpSp>
      <p:grpSp>
        <p:nvGrpSpPr>
          <p:cNvPr id="12" name="Group 11">
            <a:extLst>
              <a:ext uri="{FF2B5EF4-FFF2-40B4-BE49-F238E27FC236}">
                <a16:creationId xmlns:a16="http://schemas.microsoft.com/office/drawing/2014/main" id="{590D4870-4D8B-9C48-B799-4E786F347434}"/>
              </a:ext>
            </a:extLst>
          </p:cNvPr>
          <p:cNvGrpSpPr/>
          <p:nvPr/>
        </p:nvGrpSpPr>
        <p:grpSpPr>
          <a:xfrm>
            <a:off x="2140421" y="1119239"/>
            <a:ext cx="2203934" cy="4310266"/>
            <a:chOff x="2791227" y="902043"/>
            <a:chExt cx="3208965" cy="5955956"/>
          </a:xfrm>
        </p:grpSpPr>
        <p:pic>
          <p:nvPicPr>
            <p:cNvPr id="13" name="Picture 12">
              <a:extLst>
                <a:ext uri="{FF2B5EF4-FFF2-40B4-BE49-F238E27FC236}">
                  <a16:creationId xmlns:a16="http://schemas.microsoft.com/office/drawing/2014/main" id="{683216D4-9983-E640-9958-5844B5358AC5}"/>
                </a:ext>
              </a:extLst>
            </p:cNvPr>
            <p:cNvPicPr>
              <a:picLocks noChangeAspect="1"/>
            </p:cNvPicPr>
            <p:nvPr/>
          </p:nvPicPr>
          <p:blipFill>
            <a:blip r:embed="rId5"/>
            <a:stretch>
              <a:fillRect/>
            </a:stretch>
          </p:blipFill>
          <p:spPr>
            <a:xfrm>
              <a:off x="2953703" y="902043"/>
              <a:ext cx="3046489" cy="5955956"/>
            </a:xfrm>
            <a:prstGeom prst="rect">
              <a:avLst/>
            </a:prstGeom>
          </p:spPr>
        </p:pic>
        <p:pic>
          <p:nvPicPr>
            <p:cNvPr id="14" name="Picture 13">
              <a:extLst>
                <a:ext uri="{FF2B5EF4-FFF2-40B4-BE49-F238E27FC236}">
                  <a16:creationId xmlns:a16="http://schemas.microsoft.com/office/drawing/2014/main" id="{651F0565-AF50-484C-9B58-01BCDAC7C4C4}"/>
                </a:ext>
              </a:extLst>
            </p:cNvPr>
            <p:cNvPicPr>
              <a:picLocks noChangeAspect="1"/>
            </p:cNvPicPr>
            <p:nvPr/>
          </p:nvPicPr>
          <p:blipFill>
            <a:blip r:embed="rId6" cstate="print"/>
            <a:stretch>
              <a:fillRect/>
            </a:stretch>
          </p:blipFill>
          <p:spPr>
            <a:xfrm>
              <a:off x="3387835" y="3547954"/>
              <a:ext cx="382234" cy="471431"/>
            </a:xfrm>
            <a:prstGeom prst="rect">
              <a:avLst/>
            </a:prstGeom>
          </p:spPr>
        </p:pic>
        <p:sp>
          <p:nvSpPr>
            <p:cNvPr id="15" name="TextBox 14">
              <a:extLst>
                <a:ext uri="{FF2B5EF4-FFF2-40B4-BE49-F238E27FC236}">
                  <a16:creationId xmlns:a16="http://schemas.microsoft.com/office/drawing/2014/main" id="{36624B0B-B2ED-9841-B58F-704DADEAECFF}"/>
                </a:ext>
              </a:extLst>
            </p:cNvPr>
            <p:cNvSpPr txBox="1"/>
            <p:nvPr/>
          </p:nvSpPr>
          <p:spPr>
            <a:xfrm>
              <a:off x="2791227" y="4006459"/>
              <a:ext cx="1575450" cy="988795"/>
            </a:xfrm>
            <a:prstGeom prst="rect">
              <a:avLst/>
            </a:prstGeom>
            <a:noFill/>
            <a:effectLst/>
          </p:spPr>
          <p:txBody>
            <a:bodyPr wrap="square" rtlCol="0" anchor="ctr" anchorCtr="0">
              <a:spAutoFit/>
            </a:bodyPr>
            <a:lstStyle/>
            <a:p>
              <a:pPr algn="ctr" defTabSz="685800">
                <a:defRPr/>
              </a:pPr>
              <a:r>
                <a:rPr lang="en-US" sz="2250" b="1">
                  <a:solidFill>
                    <a:prstClr val="white"/>
                  </a:solidFill>
                  <a:effectLst>
                    <a:outerShdw blurRad="50800" dist="76200" dir="2700000" algn="tl" rotWithShape="0">
                      <a:prstClr val="black">
                        <a:alpha val="40000"/>
                      </a:prstClr>
                    </a:outerShdw>
                  </a:effectLst>
                  <a:latin typeface="Arial"/>
                  <a:cs typeface="Arial"/>
                </a:rPr>
                <a:t>50,000</a:t>
              </a:r>
            </a:p>
            <a:p>
              <a:pPr algn="ctr" defTabSz="685800">
                <a:defRPr/>
              </a:pPr>
              <a:r>
                <a:rPr lang="en-US" sz="900">
                  <a:solidFill>
                    <a:prstClr val="white"/>
                  </a:solidFill>
                  <a:latin typeface="Arial"/>
                  <a:cs typeface="Arial"/>
                </a:rPr>
                <a:t>proposals</a:t>
              </a:r>
            </a:p>
            <a:p>
              <a:pPr algn="ctr" defTabSz="685800">
                <a:defRPr/>
              </a:pPr>
              <a:r>
                <a:rPr lang="en-US" sz="900">
                  <a:solidFill>
                    <a:prstClr val="white"/>
                  </a:solidFill>
                  <a:latin typeface="Arial"/>
                  <a:cs typeface="Arial"/>
                </a:rPr>
                <a:t>evaluated</a:t>
              </a:r>
            </a:p>
          </p:txBody>
        </p:sp>
      </p:grpSp>
      <p:grpSp>
        <p:nvGrpSpPr>
          <p:cNvPr id="16" name="Group 15">
            <a:extLst>
              <a:ext uri="{FF2B5EF4-FFF2-40B4-BE49-F238E27FC236}">
                <a16:creationId xmlns:a16="http://schemas.microsoft.com/office/drawing/2014/main" id="{CB54A520-1228-4449-A0C9-A4C5BFA2D914}"/>
              </a:ext>
            </a:extLst>
          </p:cNvPr>
          <p:cNvGrpSpPr/>
          <p:nvPr/>
        </p:nvGrpSpPr>
        <p:grpSpPr>
          <a:xfrm>
            <a:off x="4217394" y="1063634"/>
            <a:ext cx="1050416" cy="4356653"/>
            <a:chOff x="5369533" y="827904"/>
            <a:chExt cx="1526811" cy="6030096"/>
          </a:xfrm>
        </p:grpSpPr>
        <p:pic>
          <p:nvPicPr>
            <p:cNvPr id="17" name="Picture 16">
              <a:extLst>
                <a:ext uri="{FF2B5EF4-FFF2-40B4-BE49-F238E27FC236}">
                  <a16:creationId xmlns:a16="http://schemas.microsoft.com/office/drawing/2014/main" id="{89251352-75E7-2A41-9086-761DF33A7F50}"/>
                </a:ext>
              </a:extLst>
            </p:cNvPr>
            <p:cNvPicPr>
              <a:picLocks noChangeAspect="1"/>
            </p:cNvPicPr>
            <p:nvPr/>
          </p:nvPicPr>
          <p:blipFill>
            <a:blip r:embed="rId7"/>
            <a:stretch>
              <a:fillRect/>
            </a:stretch>
          </p:blipFill>
          <p:spPr>
            <a:xfrm>
              <a:off x="5490281" y="827904"/>
              <a:ext cx="1311866" cy="6030096"/>
            </a:xfrm>
            <a:prstGeom prst="rect">
              <a:avLst/>
            </a:prstGeom>
          </p:spPr>
        </p:pic>
        <p:sp>
          <p:nvSpPr>
            <p:cNvPr id="18" name="TextBox 17">
              <a:extLst>
                <a:ext uri="{FF2B5EF4-FFF2-40B4-BE49-F238E27FC236}">
                  <a16:creationId xmlns:a16="http://schemas.microsoft.com/office/drawing/2014/main" id="{59F15106-7054-6847-9D98-8C405234B11E}"/>
                </a:ext>
              </a:extLst>
            </p:cNvPr>
            <p:cNvSpPr txBox="1"/>
            <p:nvPr/>
          </p:nvSpPr>
          <p:spPr>
            <a:xfrm>
              <a:off x="5369533" y="3974856"/>
              <a:ext cx="1526811" cy="990444"/>
            </a:xfrm>
            <a:prstGeom prst="rect">
              <a:avLst/>
            </a:prstGeom>
            <a:noFill/>
            <a:effectLst/>
          </p:spPr>
          <p:txBody>
            <a:bodyPr wrap="none" rtlCol="0" anchor="ctr" anchorCtr="0">
              <a:spAutoFit/>
            </a:bodyPr>
            <a:lstStyle/>
            <a:p>
              <a:pPr algn="ctr" defTabSz="685800">
                <a:defRPr/>
              </a:pPr>
              <a:r>
                <a:rPr lang="en-US" sz="2250" b="1">
                  <a:solidFill>
                    <a:prstClr val="white"/>
                  </a:solidFill>
                  <a:effectLst>
                    <a:outerShdw blurRad="50800" dist="76200" dir="2700000" algn="tl" rotWithShape="0">
                      <a:prstClr val="black">
                        <a:alpha val="40000"/>
                      </a:prstClr>
                    </a:outerShdw>
                  </a:effectLst>
                  <a:latin typeface="Arial"/>
                  <a:cs typeface="Arial"/>
                </a:rPr>
                <a:t>11,000</a:t>
              </a:r>
            </a:p>
            <a:p>
              <a:pPr algn="ctr" defTabSz="685800">
                <a:defRPr/>
              </a:pPr>
              <a:r>
                <a:rPr lang="en-US" sz="900">
                  <a:solidFill>
                    <a:prstClr val="white"/>
                  </a:solidFill>
                  <a:latin typeface="Arial"/>
                  <a:cs typeface="Arial"/>
                </a:rPr>
                <a:t>awards</a:t>
              </a:r>
            </a:p>
            <a:p>
              <a:pPr algn="ctr" defTabSz="685800">
                <a:defRPr/>
              </a:pPr>
              <a:r>
                <a:rPr lang="en-US" sz="900">
                  <a:solidFill>
                    <a:prstClr val="white"/>
                  </a:solidFill>
                  <a:latin typeface="Arial"/>
                  <a:cs typeface="Arial"/>
                </a:rPr>
                <a:t>funded</a:t>
              </a:r>
            </a:p>
          </p:txBody>
        </p:sp>
        <p:pic>
          <p:nvPicPr>
            <p:cNvPr id="19" name="Picture 18">
              <a:extLst>
                <a:ext uri="{FF2B5EF4-FFF2-40B4-BE49-F238E27FC236}">
                  <a16:creationId xmlns:a16="http://schemas.microsoft.com/office/drawing/2014/main" id="{55381C3A-486E-4D40-A48E-5A74F2CB2194}"/>
                </a:ext>
              </a:extLst>
            </p:cNvPr>
            <p:cNvPicPr>
              <a:picLocks noChangeAspect="1"/>
            </p:cNvPicPr>
            <p:nvPr/>
          </p:nvPicPr>
          <p:blipFill>
            <a:blip r:embed="rId8" cstate="print"/>
            <a:stretch>
              <a:fillRect/>
            </a:stretch>
          </p:blipFill>
          <p:spPr>
            <a:xfrm>
              <a:off x="5956741" y="3601447"/>
              <a:ext cx="352398" cy="417938"/>
            </a:xfrm>
            <a:prstGeom prst="rect">
              <a:avLst/>
            </a:prstGeom>
          </p:spPr>
        </p:pic>
      </p:grpSp>
      <p:grpSp>
        <p:nvGrpSpPr>
          <p:cNvPr id="20" name="Group 19">
            <a:extLst>
              <a:ext uri="{FF2B5EF4-FFF2-40B4-BE49-F238E27FC236}">
                <a16:creationId xmlns:a16="http://schemas.microsoft.com/office/drawing/2014/main" id="{86B31484-D96C-D041-869F-96ACF3839160}"/>
              </a:ext>
            </a:extLst>
          </p:cNvPr>
          <p:cNvGrpSpPr/>
          <p:nvPr/>
        </p:nvGrpSpPr>
        <p:grpSpPr>
          <a:xfrm>
            <a:off x="3338633" y="1091437"/>
            <a:ext cx="1300335" cy="4338068"/>
            <a:chOff x="4204180" y="864973"/>
            <a:chExt cx="1895079" cy="5993026"/>
          </a:xfrm>
        </p:grpSpPr>
        <p:pic>
          <p:nvPicPr>
            <p:cNvPr id="21" name="Picture 20">
              <a:extLst>
                <a:ext uri="{FF2B5EF4-FFF2-40B4-BE49-F238E27FC236}">
                  <a16:creationId xmlns:a16="http://schemas.microsoft.com/office/drawing/2014/main" id="{0F8B9E0B-7B4E-B04B-9329-DC6070714F93}"/>
                </a:ext>
              </a:extLst>
            </p:cNvPr>
            <p:cNvPicPr>
              <a:picLocks noChangeAspect="1"/>
            </p:cNvPicPr>
            <p:nvPr/>
          </p:nvPicPr>
          <p:blipFill>
            <a:blip r:embed="rId9"/>
            <a:stretch>
              <a:fillRect/>
            </a:stretch>
          </p:blipFill>
          <p:spPr>
            <a:xfrm>
              <a:off x="4222090" y="864973"/>
              <a:ext cx="1877169" cy="5993026"/>
            </a:xfrm>
            <a:prstGeom prst="rect">
              <a:avLst/>
            </a:prstGeom>
          </p:spPr>
        </p:pic>
        <p:sp>
          <p:nvSpPr>
            <p:cNvPr id="22" name="TextBox 21">
              <a:extLst>
                <a:ext uri="{FF2B5EF4-FFF2-40B4-BE49-F238E27FC236}">
                  <a16:creationId xmlns:a16="http://schemas.microsoft.com/office/drawing/2014/main" id="{16ACAEF3-4DA6-F14D-8D33-FCE7A360BC73}"/>
                </a:ext>
              </a:extLst>
            </p:cNvPr>
            <p:cNvSpPr txBox="1"/>
            <p:nvPr/>
          </p:nvSpPr>
          <p:spPr>
            <a:xfrm>
              <a:off x="4204180" y="3975791"/>
              <a:ext cx="1320410" cy="988573"/>
            </a:xfrm>
            <a:prstGeom prst="rect">
              <a:avLst/>
            </a:prstGeom>
            <a:noFill/>
            <a:effectLst/>
          </p:spPr>
          <p:txBody>
            <a:bodyPr wrap="none" rtlCol="0" anchor="ctr" anchorCtr="0">
              <a:spAutoFit/>
            </a:bodyPr>
            <a:lstStyle/>
            <a:p>
              <a:pPr algn="ctr" defTabSz="685800">
                <a:defRPr/>
              </a:pPr>
              <a:r>
                <a:rPr lang="en-US" sz="2250" b="1">
                  <a:solidFill>
                    <a:prstClr val="white"/>
                  </a:solidFill>
                  <a:effectLst>
                    <a:outerShdw blurRad="50800" dist="76200" dir="2700000" algn="tl" rotWithShape="0">
                      <a:prstClr val="black">
                        <a:alpha val="40000"/>
                      </a:prstClr>
                    </a:outerShdw>
                  </a:effectLst>
                  <a:latin typeface="Arial"/>
                  <a:cs typeface="Arial"/>
                </a:rPr>
                <a:t>2,000</a:t>
              </a:r>
            </a:p>
            <a:p>
              <a:pPr algn="ctr" defTabSz="685800">
                <a:defRPr/>
              </a:pPr>
              <a:r>
                <a:rPr lang="en-US" sz="900">
                  <a:solidFill>
                    <a:prstClr val="white"/>
                  </a:solidFill>
                  <a:latin typeface="Arial"/>
                  <a:cs typeface="Arial"/>
                </a:rPr>
                <a:t>NSF-funded</a:t>
              </a:r>
            </a:p>
            <a:p>
              <a:pPr algn="ctr" defTabSz="685800">
                <a:defRPr/>
              </a:pPr>
              <a:r>
                <a:rPr lang="en-US" sz="900">
                  <a:solidFill>
                    <a:prstClr val="white"/>
                  </a:solidFill>
                  <a:latin typeface="Arial"/>
                  <a:cs typeface="Arial"/>
                </a:rPr>
                <a:t>institutions</a:t>
              </a:r>
            </a:p>
          </p:txBody>
        </p:sp>
        <p:pic>
          <p:nvPicPr>
            <p:cNvPr id="23" name="Picture 22">
              <a:extLst>
                <a:ext uri="{FF2B5EF4-FFF2-40B4-BE49-F238E27FC236}">
                  <a16:creationId xmlns:a16="http://schemas.microsoft.com/office/drawing/2014/main" id="{704D19B1-2470-2F40-AA54-C4CA7FBACD2F}"/>
                </a:ext>
              </a:extLst>
            </p:cNvPr>
            <p:cNvPicPr>
              <a:picLocks noChangeAspect="1"/>
            </p:cNvPicPr>
            <p:nvPr/>
          </p:nvPicPr>
          <p:blipFill>
            <a:blip r:embed="rId10" cstate="print"/>
            <a:stretch>
              <a:fillRect/>
            </a:stretch>
          </p:blipFill>
          <p:spPr>
            <a:xfrm>
              <a:off x="4637267" y="3569964"/>
              <a:ext cx="454239" cy="449421"/>
            </a:xfrm>
            <a:prstGeom prst="rect">
              <a:avLst/>
            </a:prstGeom>
          </p:spPr>
        </p:pic>
      </p:grpSp>
      <p:grpSp>
        <p:nvGrpSpPr>
          <p:cNvPr id="24" name="Group 23">
            <a:extLst>
              <a:ext uri="{FF2B5EF4-FFF2-40B4-BE49-F238E27FC236}">
                <a16:creationId xmlns:a16="http://schemas.microsoft.com/office/drawing/2014/main" id="{230FBA45-6E3D-DE45-8DC5-BB3DC32785E0}"/>
              </a:ext>
            </a:extLst>
          </p:cNvPr>
          <p:cNvGrpSpPr/>
          <p:nvPr/>
        </p:nvGrpSpPr>
        <p:grpSpPr>
          <a:xfrm>
            <a:off x="4824995" y="1035830"/>
            <a:ext cx="1452032" cy="4384457"/>
            <a:chOff x="6187521" y="790832"/>
            <a:chExt cx="2108106" cy="6067167"/>
          </a:xfrm>
        </p:grpSpPr>
        <p:pic>
          <p:nvPicPr>
            <p:cNvPr id="25" name="Picture 24">
              <a:extLst>
                <a:ext uri="{FF2B5EF4-FFF2-40B4-BE49-F238E27FC236}">
                  <a16:creationId xmlns:a16="http://schemas.microsoft.com/office/drawing/2014/main" id="{CC667C55-8CA1-3447-B05F-15F27A9B524E}"/>
                </a:ext>
              </a:extLst>
            </p:cNvPr>
            <p:cNvPicPr>
              <a:picLocks noChangeAspect="1"/>
            </p:cNvPicPr>
            <p:nvPr/>
          </p:nvPicPr>
          <p:blipFill>
            <a:blip r:embed="rId11"/>
            <a:stretch>
              <a:fillRect/>
            </a:stretch>
          </p:blipFill>
          <p:spPr>
            <a:xfrm>
              <a:off x="6187521" y="790832"/>
              <a:ext cx="1844814" cy="6067167"/>
            </a:xfrm>
            <a:prstGeom prst="rect">
              <a:avLst/>
            </a:prstGeom>
          </p:spPr>
        </p:pic>
        <p:sp>
          <p:nvSpPr>
            <p:cNvPr id="26" name="TextBox 25">
              <a:extLst>
                <a:ext uri="{FF2B5EF4-FFF2-40B4-BE49-F238E27FC236}">
                  <a16:creationId xmlns:a16="http://schemas.microsoft.com/office/drawing/2014/main" id="{C8C7C8AA-6653-4540-BBF6-711C375D4617}"/>
                </a:ext>
              </a:extLst>
            </p:cNvPr>
            <p:cNvSpPr txBox="1"/>
            <p:nvPr/>
          </p:nvSpPr>
          <p:spPr>
            <a:xfrm>
              <a:off x="6495266" y="3994715"/>
              <a:ext cx="1800361" cy="910357"/>
            </a:xfrm>
            <a:prstGeom prst="rect">
              <a:avLst/>
            </a:prstGeom>
            <a:noFill/>
            <a:effectLst/>
          </p:spPr>
          <p:txBody>
            <a:bodyPr wrap="square" rtlCol="0" anchor="ctr" anchorCtr="0">
              <a:spAutoFit/>
            </a:bodyPr>
            <a:lstStyle/>
            <a:p>
              <a:pPr algn="ctr" defTabSz="685800">
                <a:defRPr/>
              </a:pPr>
              <a:r>
                <a:rPr lang="en-US" sz="1875" b="1">
                  <a:solidFill>
                    <a:prstClr val="white"/>
                  </a:solidFill>
                  <a:effectLst>
                    <a:outerShdw blurRad="50800" dist="76200" dir="2700000" algn="tl" rotWithShape="0">
                      <a:prstClr val="black">
                        <a:alpha val="40000"/>
                      </a:prstClr>
                    </a:outerShdw>
                  </a:effectLst>
                  <a:latin typeface="Arial"/>
                  <a:cs typeface="Arial"/>
                </a:rPr>
                <a:t>359,000</a:t>
              </a:r>
            </a:p>
            <a:p>
              <a:pPr algn="ctr" defTabSz="685800">
                <a:defRPr/>
              </a:pPr>
              <a:r>
                <a:rPr lang="en-US" sz="900">
                  <a:solidFill>
                    <a:prstClr val="white"/>
                  </a:solidFill>
                  <a:latin typeface="Arial"/>
                  <a:cs typeface="Arial"/>
                </a:rPr>
                <a:t>people NSF</a:t>
              </a:r>
            </a:p>
            <a:p>
              <a:pPr algn="ctr" defTabSz="685800">
                <a:defRPr/>
              </a:pPr>
              <a:r>
                <a:rPr lang="en-US" sz="900">
                  <a:solidFill>
                    <a:prstClr val="white"/>
                  </a:solidFill>
                  <a:latin typeface="Arial"/>
                  <a:cs typeface="Arial"/>
                </a:rPr>
                <a:t>supported</a:t>
              </a:r>
            </a:p>
          </p:txBody>
        </p:sp>
        <p:pic>
          <p:nvPicPr>
            <p:cNvPr id="27" name="Picture 26">
              <a:extLst>
                <a:ext uri="{FF2B5EF4-FFF2-40B4-BE49-F238E27FC236}">
                  <a16:creationId xmlns:a16="http://schemas.microsoft.com/office/drawing/2014/main" id="{EFBF3A6F-4ACC-0D44-9A60-A7E108B81EB8}"/>
                </a:ext>
              </a:extLst>
            </p:cNvPr>
            <p:cNvPicPr>
              <a:picLocks noChangeAspect="1"/>
            </p:cNvPicPr>
            <p:nvPr/>
          </p:nvPicPr>
          <p:blipFill>
            <a:blip r:embed="rId12" cstate="print"/>
            <a:stretch>
              <a:fillRect/>
            </a:stretch>
          </p:blipFill>
          <p:spPr>
            <a:xfrm>
              <a:off x="7162867" y="3554965"/>
              <a:ext cx="465159" cy="464420"/>
            </a:xfrm>
            <a:prstGeom prst="rect">
              <a:avLst/>
            </a:prstGeom>
          </p:spPr>
        </p:pic>
      </p:grpSp>
      <p:grpSp>
        <p:nvGrpSpPr>
          <p:cNvPr id="28" name="Group 27">
            <a:extLst>
              <a:ext uri="{FF2B5EF4-FFF2-40B4-BE49-F238E27FC236}">
                <a16:creationId xmlns:a16="http://schemas.microsoft.com/office/drawing/2014/main" id="{967BF7E6-76DA-BD4C-9BE5-964CF7B073A8}"/>
              </a:ext>
            </a:extLst>
          </p:cNvPr>
          <p:cNvGrpSpPr/>
          <p:nvPr/>
        </p:nvGrpSpPr>
        <p:grpSpPr>
          <a:xfrm>
            <a:off x="5016033" y="1013535"/>
            <a:ext cx="2266859" cy="4412443"/>
            <a:chOff x="6264876" y="753518"/>
            <a:chExt cx="3292866" cy="6104482"/>
          </a:xfrm>
        </p:grpSpPr>
        <p:pic>
          <p:nvPicPr>
            <p:cNvPr id="29" name="Picture 28">
              <a:extLst>
                <a:ext uri="{FF2B5EF4-FFF2-40B4-BE49-F238E27FC236}">
                  <a16:creationId xmlns:a16="http://schemas.microsoft.com/office/drawing/2014/main" id="{3C87E61F-8215-8047-928F-3EB2CA280FDD}"/>
                </a:ext>
              </a:extLst>
            </p:cNvPr>
            <p:cNvPicPr>
              <a:picLocks noChangeAspect="1"/>
            </p:cNvPicPr>
            <p:nvPr/>
          </p:nvPicPr>
          <p:blipFill>
            <a:blip r:embed="rId13"/>
            <a:stretch>
              <a:fillRect/>
            </a:stretch>
          </p:blipFill>
          <p:spPr>
            <a:xfrm>
              <a:off x="6264876" y="753518"/>
              <a:ext cx="3017461" cy="6104482"/>
            </a:xfrm>
            <a:prstGeom prst="rect">
              <a:avLst/>
            </a:prstGeom>
          </p:spPr>
        </p:pic>
        <p:sp>
          <p:nvSpPr>
            <p:cNvPr id="30" name="TextBox 29">
              <a:extLst>
                <a:ext uri="{FF2B5EF4-FFF2-40B4-BE49-F238E27FC236}">
                  <a16:creationId xmlns:a16="http://schemas.microsoft.com/office/drawing/2014/main" id="{F165B5D6-5326-674E-9796-3B77D807AD96}"/>
                </a:ext>
              </a:extLst>
            </p:cNvPr>
            <p:cNvSpPr txBox="1"/>
            <p:nvPr/>
          </p:nvSpPr>
          <p:spPr>
            <a:xfrm>
              <a:off x="7755325" y="3954903"/>
              <a:ext cx="1802417" cy="98998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spAutoFit/>
            </a:bodyPr>
            <a:lstStyle/>
            <a:p>
              <a:pPr algn="ctr" defTabSz="685800">
                <a:defRPr/>
              </a:pPr>
              <a:r>
                <a:rPr lang="en-US" sz="2250" b="1">
                  <a:solidFill>
                    <a:prstClr val="white"/>
                  </a:solidFill>
                  <a:effectLst>
                    <a:outerShdw blurRad="50800" dist="76200" dir="2700000" algn="tl" rotWithShape="0">
                      <a:prstClr val="black">
                        <a:alpha val="40000"/>
                      </a:prstClr>
                    </a:outerShdw>
                  </a:effectLst>
                  <a:latin typeface="Arial"/>
                  <a:cs typeface="Arial"/>
                </a:rPr>
                <a:t>$1.2B</a:t>
              </a:r>
            </a:p>
            <a:p>
              <a:pPr algn="ctr" defTabSz="685800">
                <a:defRPr/>
              </a:pPr>
              <a:r>
                <a:rPr lang="en-US" sz="900">
                  <a:solidFill>
                    <a:prstClr val="white"/>
                  </a:solidFill>
                  <a:latin typeface="Arial"/>
                  <a:cs typeface="Arial"/>
                </a:rPr>
                <a:t>STEM</a:t>
              </a:r>
            </a:p>
            <a:p>
              <a:pPr algn="ctr" defTabSz="685800">
                <a:defRPr/>
              </a:pPr>
              <a:r>
                <a:rPr lang="en-US" sz="900">
                  <a:solidFill>
                    <a:prstClr val="white"/>
                  </a:solidFill>
                  <a:latin typeface="Arial"/>
                  <a:cs typeface="Arial"/>
                </a:rPr>
                <a:t>education</a:t>
              </a:r>
            </a:p>
          </p:txBody>
        </p:sp>
        <p:pic>
          <p:nvPicPr>
            <p:cNvPr id="31" name="Picture 30" descr="G:\Speeches\2014\Cordova\ERC\book.png">
              <a:extLst>
                <a:ext uri="{FF2B5EF4-FFF2-40B4-BE49-F238E27FC236}">
                  <a16:creationId xmlns:a16="http://schemas.microsoft.com/office/drawing/2014/main" id="{243AC620-D128-7C4F-BBDC-EB0D4AA5F18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52804" y="3544297"/>
              <a:ext cx="594757" cy="4179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22DC9449-6047-FD45-B8A4-36ADBFE19998}"/>
              </a:ext>
            </a:extLst>
          </p:cNvPr>
          <p:cNvGrpSpPr/>
          <p:nvPr/>
        </p:nvGrpSpPr>
        <p:grpSpPr>
          <a:xfrm>
            <a:off x="5146107" y="949912"/>
            <a:ext cx="3687392" cy="4463231"/>
            <a:chOff x="6437870" y="-6631004"/>
            <a:chExt cx="5359946" cy="6172200"/>
          </a:xfrm>
        </p:grpSpPr>
        <p:pic>
          <p:nvPicPr>
            <p:cNvPr id="33" name="Picture 32">
              <a:extLst>
                <a:ext uri="{FF2B5EF4-FFF2-40B4-BE49-F238E27FC236}">
                  <a16:creationId xmlns:a16="http://schemas.microsoft.com/office/drawing/2014/main" id="{9B151B39-74D7-4547-8CA9-1F605A91263F}"/>
                </a:ext>
              </a:extLst>
            </p:cNvPr>
            <p:cNvPicPr>
              <a:picLocks noChangeAspect="1"/>
            </p:cNvPicPr>
            <p:nvPr/>
          </p:nvPicPr>
          <p:blipFill>
            <a:blip r:embed="rId15"/>
            <a:stretch>
              <a:fillRect/>
            </a:stretch>
          </p:blipFill>
          <p:spPr>
            <a:xfrm>
              <a:off x="6437870" y="-6631004"/>
              <a:ext cx="5348184" cy="6172200"/>
            </a:xfrm>
            <a:prstGeom prst="rect">
              <a:avLst/>
            </a:prstGeom>
          </p:spPr>
        </p:pic>
        <p:sp>
          <p:nvSpPr>
            <p:cNvPr id="34" name="TextBox 33">
              <a:extLst>
                <a:ext uri="{FF2B5EF4-FFF2-40B4-BE49-F238E27FC236}">
                  <a16:creationId xmlns:a16="http://schemas.microsoft.com/office/drawing/2014/main" id="{B6AAE114-97A1-604A-AB9F-712DD4479165}"/>
                </a:ext>
              </a:extLst>
            </p:cNvPr>
            <p:cNvSpPr txBox="1"/>
            <p:nvPr/>
          </p:nvSpPr>
          <p:spPr>
            <a:xfrm>
              <a:off x="10522783" y="-3301873"/>
              <a:ext cx="1275033" cy="105342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none" tIns="0" bIns="0" rtlCol="0" anchor="ctr" anchorCtr="0">
              <a:spAutoFit/>
            </a:bodyPr>
            <a:lstStyle/>
            <a:p>
              <a:pPr algn="ctr" defTabSz="685800">
                <a:defRPr/>
              </a:pPr>
              <a:r>
                <a:rPr lang="en-US" sz="2250" b="1">
                  <a:solidFill>
                    <a:prstClr val="white"/>
                  </a:solidFill>
                  <a:effectLst>
                    <a:outerShdw blurRad="50800" dist="76200" dir="2700000" algn="tl" rotWithShape="0">
                      <a:prstClr val="black">
                        <a:alpha val="40000"/>
                      </a:prstClr>
                    </a:outerShdw>
                  </a:effectLst>
                  <a:latin typeface="Arial"/>
                  <a:cs typeface="Arial"/>
                </a:rPr>
                <a:t>236</a:t>
              </a:r>
            </a:p>
            <a:p>
              <a:pPr algn="ctr" defTabSz="685800">
                <a:defRPr/>
              </a:pPr>
              <a:r>
                <a:rPr lang="en-US" sz="900">
                  <a:solidFill>
                    <a:prstClr val="white"/>
                  </a:solidFill>
                  <a:latin typeface="Arial"/>
                  <a:cs typeface="Arial"/>
                </a:rPr>
                <a:t>NSF-funded</a:t>
              </a:r>
              <a:br>
                <a:rPr lang="en-US" sz="900">
                  <a:solidFill>
                    <a:prstClr val="white"/>
                  </a:solidFill>
                  <a:latin typeface="Arial"/>
                  <a:cs typeface="Arial"/>
                </a:rPr>
              </a:br>
              <a:r>
                <a:rPr lang="en-US" sz="900">
                  <a:solidFill>
                    <a:prstClr val="white"/>
                  </a:solidFill>
                  <a:latin typeface="Arial"/>
                  <a:cs typeface="Arial"/>
                </a:rPr>
                <a:t>Nobel</a:t>
              </a:r>
            </a:p>
            <a:p>
              <a:pPr algn="ctr" defTabSz="685800">
                <a:defRPr/>
              </a:pPr>
              <a:r>
                <a:rPr lang="en-US" sz="900">
                  <a:solidFill>
                    <a:prstClr val="white"/>
                  </a:solidFill>
                  <a:latin typeface="Arial"/>
                  <a:cs typeface="Arial"/>
                </a:rPr>
                <a:t>Prize winners</a:t>
              </a:r>
            </a:p>
          </p:txBody>
        </p:sp>
        <p:pic>
          <p:nvPicPr>
            <p:cNvPr id="35" name="Picture 34" descr="G:\Infographics_Value_of_Science\image_research\MeritReview\medal.png">
              <a:extLst>
                <a:ext uri="{FF2B5EF4-FFF2-40B4-BE49-F238E27FC236}">
                  <a16:creationId xmlns:a16="http://schemas.microsoft.com/office/drawing/2014/main" id="{FD4F28CD-C595-584C-828E-EFF73A6ECA9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877547" y="-3769861"/>
              <a:ext cx="565507" cy="481967"/>
            </a:xfrm>
            <a:prstGeom prst="rect">
              <a:avLst/>
            </a:prstGeom>
            <a:noFill/>
          </p:spPr>
        </p:pic>
      </p:grpSp>
      <p:sp>
        <p:nvSpPr>
          <p:cNvPr id="36" name="TextBox 35">
            <a:extLst>
              <a:ext uri="{FF2B5EF4-FFF2-40B4-BE49-F238E27FC236}">
                <a16:creationId xmlns:a16="http://schemas.microsoft.com/office/drawing/2014/main" id="{F281CFD6-812F-0144-9416-EF3BC0D06567}"/>
              </a:ext>
            </a:extLst>
          </p:cNvPr>
          <p:cNvSpPr txBox="1"/>
          <p:nvPr/>
        </p:nvSpPr>
        <p:spPr>
          <a:xfrm>
            <a:off x="667681" y="1907883"/>
            <a:ext cx="2484782" cy="449429"/>
          </a:xfrm>
          <a:prstGeom prst="rect">
            <a:avLst/>
          </a:prstGeom>
          <a:noFill/>
        </p:spPr>
        <p:txBody>
          <a:bodyPr wrap="square" lIns="33602" tIns="16801" rIns="33602" bIns="16801" rtlCol="0">
            <a:spAutoFit/>
          </a:bodyPr>
          <a:lstStyle/>
          <a:p>
            <a:pPr algn="ctr" defTabSz="685800">
              <a:defRPr/>
            </a:pPr>
            <a:r>
              <a:rPr lang="en-US" sz="1350" i="1" dirty="0">
                <a:latin typeface="Calibri" panose="020F0502020204030204"/>
              </a:rPr>
              <a:t>Most numbers shown are based on FY 2018 activities.</a:t>
            </a:r>
          </a:p>
        </p:txBody>
      </p:sp>
      <p:grpSp>
        <p:nvGrpSpPr>
          <p:cNvPr id="38" name="Group 37">
            <a:extLst>
              <a:ext uri="{FF2B5EF4-FFF2-40B4-BE49-F238E27FC236}">
                <a16:creationId xmlns:a16="http://schemas.microsoft.com/office/drawing/2014/main" id="{37406D3F-52B0-0246-BA91-3665732D635B}"/>
              </a:ext>
            </a:extLst>
          </p:cNvPr>
          <p:cNvGrpSpPr/>
          <p:nvPr/>
        </p:nvGrpSpPr>
        <p:grpSpPr>
          <a:xfrm>
            <a:off x="5080548" y="984858"/>
            <a:ext cx="3049616" cy="4435429"/>
            <a:chOff x="6528257" y="170144"/>
            <a:chExt cx="4434864" cy="6135130"/>
          </a:xfrm>
        </p:grpSpPr>
        <p:pic>
          <p:nvPicPr>
            <p:cNvPr id="39" name="Picture 38">
              <a:extLst>
                <a:ext uri="{FF2B5EF4-FFF2-40B4-BE49-F238E27FC236}">
                  <a16:creationId xmlns:a16="http://schemas.microsoft.com/office/drawing/2014/main" id="{57D7B50A-EC18-C04E-A416-C7329952ACD8}"/>
                </a:ext>
              </a:extLst>
            </p:cNvPr>
            <p:cNvPicPr>
              <a:picLocks noChangeAspect="1"/>
            </p:cNvPicPr>
            <p:nvPr/>
          </p:nvPicPr>
          <p:blipFill>
            <a:blip r:embed="rId17"/>
            <a:stretch>
              <a:fillRect/>
            </a:stretch>
          </p:blipFill>
          <p:spPr>
            <a:xfrm>
              <a:off x="6528257" y="170144"/>
              <a:ext cx="4177499" cy="6135130"/>
            </a:xfrm>
            <a:prstGeom prst="rect">
              <a:avLst/>
            </a:prstGeom>
          </p:spPr>
        </p:pic>
        <p:sp>
          <p:nvSpPr>
            <p:cNvPr id="40" name="TextBox 39">
              <a:extLst>
                <a:ext uri="{FF2B5EF4-FFF2-40B4-BE49-F238E27FC236}">
                  <a16:creationId xmlns:a16="http://schemas.microsoft.com/office/drawing/2014/main" id="{DA7806EB-A4BC-1A42-B549-3F21FE5D7115}"/>
                </a:ext>
              </a:extLst>
            </p:cNvPr>
            <p:cNvSpPr txBox="1"/>
            <p:nvPr/>
          </p:nvSpPr>
          <p:spPr>
            <a:xfrm>
              <a:off x="9160703" y="3395263"/>
              <a:ext cx="1802418" cy="118137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spAutoFit/>
            </a:bodyPr>
            <a:lstStyle/>
            <a:p>
              <a:pPr algn="ctr" defTabSz="685800">
                <a:defRPr/>
              </a:pPr>
              <a:r>
                <a:rPr lang="en-US" sz="2250" b="1">
                  <a:solidFill>
                    <a:prstClr val="white"/>
                  </a:solidFill>
                  <a:effectLst>
                    <a:outerShdw blurRad="50800" dist="76200" dir="2700000" algn="tl" rotWithShape="0">
                      <a:prstClr val="black">
                        <a:alpha val="40000"/>
                      </a:prstClr>
                    </a:outerShdw>
                  </a:effectLst>
                  <a:latin typeface="Arial"/>
                  <a:cs typeface="Arial"/>
                </a:rPr>
                <a:t>$100M</a:t>
              </a:r>
            </a:p>
            <a:p>
              <a:pPr algn="ctr" defTabSz="685800">
                <a:defRPr/>
              </a:pPr>
              <a:r>
                <a:rPr lang="en-US" sz="900">
                  <a:solidFill>
                    <a:prstClr val="white"/>
                  </a:solidFill>
                  <a:latin typeface="Arial"/>
                  <a:cs typeface="Arial"/>
                </a:rPr>
                <a:t>to seed </a:t>
              </a:r>
            </a:p>
            <a:p>
              <a:pPr algn="ctr" defTabSz="685800">
                <a:defRPr/>
              </a:pPr>
              <a:r>
                <a:rPr lang="en-US" sz="900">
                  <a:solidFill>
                    <a:prstClr val="white"/>
                  </a:solidFill>
                  <a:latin typeface="Arial"/>
                  <a:cs typeface="Arial"/>
                </a:rPr>
                <a:t>public/private</a:t>
              </a:r>
            </a:p>
            <a:p>
              <a:pPr algn="ctr" defTabSz="685800">
                <a:defRPr/>
              </a:pPr>
              <a:r>
                <a:rPr lang="en-US" sz="900">
                  <a:solidFill>
                    <a:prstClr val="white"/>
                  </a:solidFill>
                  <a:latin typeface="Arial"/>
                  <a:cs typeface="Arial"/>
                </a:rPr>
                <a:t>partnerships</a:t>
              </a:r>
            </a:p>
          </p:txBody>
        </p:sp>
        <p:pic>
          <p:nvPicPr>
            <p:cNvPr id="41" name="Picture 40">
              <a:extLst>
                <a:ext uri="{FF2B5EF4-FFF2-40B4-BE49-F238E27FC236}">
                  <a16:creationId xmlns:a16="http://schemas.microsoft.com/office/drawing/2014/main" id="{242D203C-101E-074C-B810-ECE0CDC3C71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733005" y="2983367"/>
              <a:ext cx="730808" cy="434346"/>
            </a:xfrm>
            <a:prstGeom prst="rect">
              <a:avLst/>
            </a:prstGeom>
          </p:spPr>
        </p:pic>
      </p:grpSp>
      <p:sp>
        <p:nvSpPr>
          <p:cNvPr id="42" name="Title 1">
            <a:extLst>
              <a:ext uri="{FF2B5EF4-FFF2-40B4-BE49-F238E27FC236}">
                <a16:creationId xmlns:a16="http://schemas.microsoft.com/office/drawing/2014/main" id="{56499839-9FB9-D941-BF10-FCC3C7729BF5}"/>
              </a:ext>
            </a:extLst>
          </p:cNvPr>
          <p:cNvSpPr>
            <a:spLocks noGrp="1"/>
          </p:cNvSpPr>
          <p:nvPr>
            <p:ph type="title"/>
          </p:nvPr>
        </p:nvSpPr>
        <p:spPr>
          <a:xfrm>
            <a:off x="328613" y="950989"/>
            <a:ext cx="7886700" cy="994172"/>
          </a:xfrm>
        </p:spPr>
        <p:txBody>
          <a:bodyPr/>
          <a:lstStyle/>
          <a:p>
            <a:r>
              <a:rPr lang="en-US"/>
              <a:t>By the Numbers</a:t>
            </a:r>
          </a:p>
        </p:txBody>
      </p:sp>
      <p:sp>
        <p:nvSpPr>
          <p:cNvPr id="43" name="Slide Number Placeholder 3">
            <a:extLst>
              <a:ext uri="{FF2B5EF4-FFF2-40B4-BE49-F238E27FC236}">
                <a16:creationId xmlns:a16="http://schemas.microsoft.com/office/drawing/2014/main" id="{4668EB06-DE7F-4058-AC12-8B852E9BE912}"/>
              </a:ext>
            </a:extLst>
          </p:cNvPr>
          <p:cNvSpPr txBox="1">
            <a:spLocks/>
          </p:cNvSpPr>
          <p:nvPr/>
        </p:nvSpPr>
        <p:spPr>
          <a:xfrm>
            <a:off x="6457950" y="5624513"/>
            <a:ext cx="2057400" cy="273844"/>
          </a:xfrm>
          <a:prstGeom prst="rect">
            <a:avLst/>
          </a:prstGeom>
        </p:spPr>
        <p:txBody>
          <a:bodyPr vert="horz" lIns="68580" tIns="34290" rIns="68580" bIns="34290" rtlCol="0" anchor="ctr">
            <a:normAutofit/>
          </a:bodyP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450"/>
              </a:spcAft>
            </a:pPr>
            <a:fld id="{8F4BEAD3-91E3-4FFC-B7DC-935959D17485}" type="slidenum">
              <a:rPr lang="en-US" sz="900">
                <a:solidFill>
                  <a:schemeClr val="tx1">
                    <a:tint val="75000"/>
                  </a:schemeClr>
                </a:solidFill>
              </a:rPr>
              <a:pPr algn="r">
                <a:spcAft>
                  <a:spcPts val="450"/>
                </a:spcAft>
              </a:pPr>
              <a:t>11</a:t>
            </a:fld>
            <a:endParaRPr lang="en-US" sz="900" dirty="0">
              <a:solidFill>
                <a:schemeClr val="tx1">
                  <a:tint val="75000"/>
                </a:schemeClr>
              </a:solidFill>
            </a:endParaRPr>
          </a:p>
        </p:txBody>
      </p:sp>
    </p:spTree>
    <p:extLst>
      <p:ext uri="{BB962C8B-B14F-4D97-AF65-F5344CB8AC3E}">
        <p14:creationId xmlns:p14="http://schemas.microsoft.com/office/powerpoint/2010/main" val="1162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2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2000"/>
                                        <p:tgtEl>
                                          <p:spTgt spid="12"/>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200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000"/>
                                        <p:tgtEl>
                                          <p:spTgt spid="16"/>
                                        </p:tgtEl>
                                      </p:cBhvr>
                                    </p:animEffect>
                                  </p:childTnLst>
                                </p:cTn>
                              </p:par>
                              <p:par>
                                <p:cTn id="21" presetID="22" presetClass="entr" presetSubtype="1"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2000"/>
                                        <p:tgtEl>
                                          <p:spTgt spid="24"/>
                                        </p:tgtEl>
                                      </p:cBhvr>
                                    </p:animEffect>
                                  </p:childTnLst>
                                </p:cTn>
                              </p:par>
                            </p:childTnLst>
                          </p:cTn>
                        </p:par>
                        <p:par>
                          <p:cTn id="24" fill="hold">
                            <p:stCondLst>
                              <p:cond delay="4000"/>
                            </p:stCondLst>
                            <p:childTnLst>
                              <p:par>
                                <p:cTn id="25" presetID="22" presetClass="entr" presetSubtype="1"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2000"/>
                                        <p:tgtEl>
                                          <p:spTgt spid="28"/>
                                        </p:tgtEl>
                                      </p:cBhvr>
                                    </p:animEffect>
                                  </p:childTnLst>
                                </p:cTn>
                              </p:par>
                              <p:par>
                                <p:cTn id="28" presetID="22" presetClass="entr" presetSubtype="1"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2000"/>
                                        <p:tgtEl>
                                          <p:spTgt spid="32"/>
                                        </p:tgtEl>
                                      </p:cBhvr>
                                    </p:animEffect>
                                  </p:childTnLst>
                                </p:cTn>
                              </p:par>
                              <p:par>
                                <p:cTn id="31" presetID="22" presetClass="entr" presetSubtype="1"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up)">
                                      <p:cBhvr>
                                        <p:cTn id="33" dur="2000"/>
                                        <p:tgtEl>
                                          <p:spTgt spid="38"/>
                                        </p:tgtEl>
                                      </p:cBhvr>
                                    </p:animEffect>
                                  </p:childTnLst>
                                </p:cTn>
                              </p:par>
                            </p:childTnLst>
                          </p:cTn>
                        </p:par>
                        <p:par>
                          <p:cTn id="34" fill="hold">
                            <p:stCondLst>
                              <p:cond delay="6000"/>
                            </p:stCondLst>
                            <p:childTnLst>
                              <p:par>
                                <p:cTn id="35" presetID="22" presetClass="entr" presetSubtype="1"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up)">
                                      <p:cBhvr>
                                        <p:cTn id="3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3B455A-C3EA-0E4E-B3A7-15815B15F94C}"/>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a:spcAft>
                <a:spcPts val="450"/>
              </a:spcAft>
            </a:pPr>
            <a:fld id="{8F4BEAD3-91E3-4FFC-B7DC-935959D17485}" type="slidenum">
              <a:rPr lang="en-US" sz="900"/>
              <a:pPr>
                <a:spcAft>
                  <a:spcPts val="450"/>
                </a:spcAft>
              </a:pPr>
              <a:t>12</a:t>
            </a:fld>
            <a:endParaRPr lang="en-US" sz="900"/>
          </a:p>
        </p:txBody>
      </p:sp>
      <p:graphicFrame>
        <p:nvGraphicFramePr>
          <p:cNvPr id="10" name="Chart 9">
            <a:extLst>
              <a:ext uri="{FF2B5EF4-FFF2-40B4-BE49-F238E27FC236}">
                <a16:creationId xmlns:a16="http://schemas.microsoft.com/office/drawing/2014/main" id="{0CF2EF87-8858-D949-8248-2AB39ECE19D0}"/>
              </a:ext>
            </a:extLst>
          </p:cNvPr>
          <p:cNvGraphicFramePr>
            <a:graphicFrameLocks noGrp="1"/>
          </p:cNvGraphicFramePr>
          <p:nvPr/>
        </p:nvGraphicFramePr>
        <p:xfrm>
          <a:off x="775097" y="2099356"/>
          <a:ext cx="7593806" cy="292319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a:extLst>
              <a:ext uri="{FF2B5EF4-FFF2-40B4-BE49-F238E27FC236}">
                <a16:creationId xmlns:a16="http://schemas.microsoft.com/office/drawing/2014/main" id="{F3AB798F-A4BC-C44E-BB03-A57251555954}"/>
              </a:ext>
            </a:extLst>
          </p:cNvPr>
          <p:cNvSpPr>
            <a:spLocks noGrp="1"/>
          </p:cNvSpPr>
          <p:nvPr>
            <p:ph type="title"/>
          </p:nvPr>
        </p:nvSpPr>
        <p:spPr/>
        <p:txBody>
          <a:bodyPr>
            <a:normAutofit fontScale="90000"/>
          </a:bodyPr>
          <a:lstStyle/>
          <a:p>
            <a:r>
              <a:rPr lang="en-US" b="0" dirty="0">
                <a:latin typeface="Calibri" panose="020F0502020204030204"/>
                <a:ea typeface="Calibri" charset="0"/>
                <a:cs typeface="Calibri" charset="0"/>
              </a:rPr>
              <a:t>NSF support as a percentage of total federal support for basic academic research</a:t>
            </a:r>
            <a:endParaRPr lang="en-US" b="0" dirty="0"/>
          </a:p>
        </p:txBody>
      </p:sp>
      <p:sp>
        <p:nvSpPr>
          <p:cNvPr id="14" name="TextBox 13">
            <a:extLst>
              <a:ext uri="{FF2B5EF4-FFF2-40B4-BE49-F238E27FC236}">
                <a16:creationId xmlns:a16="http://schemas.microsoft.com/office/drawing/2014/main" id="{A1AF6FAC-BF8F-D442-B856-13B2895C7907}"/>
              </a:ext>
            </a:extLst>
          </p:cNvPr>
          <p:cNvSpPr txBox="1"/>
          <p:nvPr/>
        </p:nvSpPr>
        <p:spPr>
          <a:xfrm>
            <a:off x="602652" y="5067970"/>
            <a:ext cx="8541348" cy="255562"/>
          </a:xfrm>
          <a:prstGeom prst="rect">
            <a:avLst/>
          </a:prstGeom>
          <a:noFill/>
        </p:spPr>
        <p:txBody>
          <a:bodyPr wrap="square" lIns="81639" tIns="40820" rIns="81639" bIns="40820" rtlCol="0">
            <a:spAutoFit/>
          </a:bodyPr>
          <a:lstStyle/>
          <a:p>
            <a:pPr defTabSz="685772">
              <a:defRPr/>
            </a:pPr>
            <a:r>
              <a:rPr lang="en-US" sz="1125" spc="32" dirty="0">
                <a:latin typeface="Calibri" panose="020F0502020204030204"/>
                <a:cs typeface="Arial"/>
              </a:rPr>
              <a:t>Source: NSF/NCSES, “Survey of Federal Funds for Research and Development.” In FY20 NSF Budget Request to Congress</a:t>
            </a:r>
          </a:p>
        </p:txBody>
      </p:sp>
    </p:spTree>
    <p:extLst>
      <p:ext uri="{BB962C8B-B14F-4D97-AF65-F5344CB8AC3E}">
        <p14:creationId xmlns:p14="http://schemas.microsoft.com/office/powerpoint/2010/main" val="409397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panose="020B0604020202020204" pitchFamily="34" charset="0"/>
                <a:cs typeface="Arial" panose="020B0604020202020204" pitchFamily="34" charset="0"/>
              </a:rPr>
              <a:t>NSF STEM Goals</a:t>
            </a:r>
          </a:p>
        </p:txBody>
      </p:sp>
      <p:sp>
        <p:nvSpPr>
          <p:cNvPr id="2" name="Content Placeholder 1"/>
          <p:cNvSpPr>
            <a:spLocks noGrp="1"/>
          </p:cNvSpPr>
          <p:nvPr>
            <p:ph idx="1"/>
          </p:nvPr>
        </p:nvSpPr>
        <p:spPr>
          <a:xfrm>
            <a:off x="533400" y="1828800"/>
            <a:ext cx="8305800" cy="4800600"/>
          </a:xfrm>
        </p:spPr>
        <p:txBody>
          <a:bodyPr>
            <a:noAutofit/>
          </a:bodyPr>
          <a:lstStyle/>
          <a:p>
            <a:r>
              <a:rPr lang="en-US" sz="3000" dirty="0">
                <a:latin typeface="Arial" panose="020B0604020202020204" pitchFamily="34" charset="0"/>
                <a:cs typeface="Arial" panose="020B0604020202020204" pitchFamily="34" charset="0"/>
              </a:rPr>
              <a:t>Develop </a:t>
            </a:r>
            <a:r>
              <a:rPr lang="en-US" sz="3000" b="1" dirty="0">
                <a:latin typeface="Arial" panose="020B0604020202020204" pitchFamily="34" charset="0"/>
                <a:cs typeface="Arial" panose="020B0604020202020204" pitchFamily="34" charset="0"/>
              </a:rPr>
              <a:t>the STEM/STEM-related workforce</a:t>
            </a:r>
          </a:p>
          <a:p>
            <a:r>
              <a:rPr lang="en-US" sz="3000" dirty="0">
                <a:latin typeface="Arial" panose="020B0604020202020204" pitchFamily="34" charset="0"/>
                <a:cs typeface="Arial" panose="020B0604020202020204" pitchFamily="34" charset="0"/>
              </a:rPr>
              <a:t>Advance science</a:t>
            </a:r>
          </a:p>
          <a:p>
            <a:r>
              <a:rPr lang="en-US" sz="3000" dirty="0">
                <a:latin typeface="Arial" panose="020B0604020202020204" pitchFamily="34" charset="0"/>
                <a:cs typeface="Arial" panose="020B0604020202020204" pitchFamily="34" charset="0"/>
              </a:rPr>
              <a:t>Broaden participation in STEM</a:t>
            </a:r>
          </a:p>
          <a:p>
            <a:r>
              <a:rPr lang="en-US" sz="3000" b="1" dirty="0">
                <a:latin typeface="Arial" panose="020B0604020202020204" pitchFamily="34" charset="0"/>
                <a:cs typeface="Arial" panose="020B0604020202020204" pitchFamily="34" charset="0"/>
              </a:rPr>
              <a:t>Educate a STEM-literate populace</a:t>
            </a:r>
          </a:p>
          <a:p>
            <a:r>
              <a:rPr lang="en-US" sz="3000" b="1" dirty="0">
                <a:latin typeface="Arial" panose="020B0604020202020204" pitchFamily="34" charset="0"/>
                <a:cs typeface="Arial" panose="020B0604020202020204" pitchFamily="34" charset="0"/>
              </a:rPr>
              <a:t>Build capacity in higher education</a:t>
            </a:r>
          </a:p>
          <a:p>
            <a:r>
              <a:rPr lang="en-US" sz="3000" b="1" dirty="0">
                <a:latin typeface="Arial" panose="020B0604020202020204" pitchFamily="34" charset="0"/>
                <a:cs typeface="Arial" panose="020B0604020202020204" pitchFamily="34" charset="0"/>
              </a:rPr>
              <a:t>Improve K-12 STEM education</a:t>
            </a:r>
          </a:p>
          <a:p>
            <a:r>
              <a:rPr lang="en-US" sz="3000" b="1" dirty="0">
                <a:latin typeface="Arial" panose="020B0604020202020204" pitchFamily="34" charset="0"/>
                <a:cs typeface="Arial" panose="020B0604020202020204" pitchFamily="34" charset="0"/>
              </a:rPr>
              <a:t>Encourage life-long learning</a:t>
            </a:r>
          </a:p>
        </p:txBody>
      </p:sp>
      <p:sp>
        <p:nvSpPr>
          <p:cNvPr id="5" name="Date Placeholder 4"/>
          <p:cNvSpPr>
            <a:spLocks noGrp="1"/>
          </p:cNvSpPr>
          <p:nvPr>
            <p:ph type="dt" sz="half" idx="10"/>
          </p:nvPr>
        </p:nvSpPr>
        <p:spPr/>
        <p:txBody>
          <a:bodyPr/>
          <a:lstStyle/>
          <a:p>
            <a:fld id="{190AB4F9-F937-C343-8AA1-C9BF3CAE160F}" type="datetime1">
              <a:rPr lang="en-US" smtClean="0"/>
              <a:t>9/21/20</a:t>
            </a:fld>
            <a:endParaRPr lang="en-US"/>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a:t>CCSC Showcase </a:t>
            </a:r>
          </a:p>
        </p:txBody>
      </p:sp>
      <p:sp>
        <p:nvSpPr>
          <p:cNvPr id="4" name="Slide Number Placeholder 3">
            <a:extLst>
              <a:ext uri="{FF2B5EF4-FFF2-40B4-BE49-F238E27FC236}">
                <a16:creationId xmlns:a16="http://schemas.microsoft.com/office/drawing/2014/main" id="{BD675A6F-D0ED-5749-A554-944F528FCE05}"/>
              </a:ext>
            </a:extLst>
          </p:cNvPr>
          <p:cNvSpPr>
            <a:spLocks noGrp="1"/>
          </p:cNvSpPr>
          <p:nvPr>
            <p:ph type="sldNum" sz="quarter" idx="12"/>
          </p:nvPr>
        </p:nvSpPr>
        <p:spPr/>
        <p:txBody>
          <a:bodyPr/>
          <a:lstStyle/>
          <a:p>
            <a:fld id="{21CBAACD-8C11-451D-AF75-3A01F06292C2}"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534996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E913-0179-FF47-B8B2-2D418C9CABC3}"/>
              </a:ext>
            </a:extLst>
          </p:cNvPr>
          <p:cNvSpPr>
            <a:spLocks noGrp="1"/>
          </p:cNvSpPr>
          <p:nvPr>
            <p:ph type="title"/>
          </p:nvPr>
        </p:nvSpPr>
        <p:spPr>
          <a:xfrm>
            <a:off x="492984" y="5472606"/>
            <a:ext cx="8229600" cy="776839"/>
          </a:xfrm>
        </p:spPr>
        <p:txBody>
          <a:bodyPr>
            <a:normAutofit fontScale="90000"/>
          </a:bodyPr>
          <a:lstStyle/>
          <a:p>
            <a:r>
              <a:rPr lang="en-US" dirty="0"/>
              <a:t>Directorate for Education and Human Resources</a:t>
            </a:r>
          </a:p>
        </p:txBody>
      </p:sp>
      <p:sp>
        <p:nvSpPr>
          <p:cNvPr id="5" name="Rectangle 4">
            <a:extLst>
              <a:ext uri="{FF2B5EF4-FFF2-40B4-BE49-F238E27FC236}">
                <a16:creationId xmlns:a16="http://schemas.microsoft.com/office/drawing/2014/main" id="{A5250CEC-C995-A04F-B17C-B8500CF7DD37}"/>
              </a:ext>
            </a:extLst>
          </p:cNvPr>
          <p:cNvSpPr/>
          <p:nvPr/>
        </p:nvSpPr>
        <p:spPr>
          <a:xfrm>
            <a:off x="3388047" y="1562719"/>
            <a:ext cx="2841548" cy="91554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5">
              <a:solidFill>
                <a:schemeClr val="tx1"/>
              </a:solidFill>
            </a:endParaRPr>
          </a:p>
        </p:txBody>
      </p:sp>
      <p:sp>
        <p:nvSpPr>
          <p:cNvPr id="6" name="Rectangle 5">
            <a:extLst>
              <a:ext uri="{FF2B5EF4-FFF2-40B4-BE49-F238E27FC236}">
                <a16:creationId xmlns:a16="http://schemas.microsoft.com/office/drawing/2014/main" id="{10E0EBDB-8A6C-C24D-992A-9DE2B432FCDF}"/>
              </a:ext>
            </a:extLst>
          </p:cNvPr>
          <p:cNvSpPr/>
          <p:nvPr/>
        </p:nvSpPr>
        <p:spPr>
          <a:xfrm>
            <a:off x="2397691" y="2637315"/>
            <a:ext cx="2210093" cy="11268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5"/>
          </a:p>
        </p:txBody>
      </p:sp>
      <p:sp>
        <p:nvSpPr>
          <p:cNvPr id="7" name="Rectangle 6">
            <a:extLst>
              <a:ext uri="{FF2B5EF4-FFF2-40B4-BE49-F238E27FC236}">
                <a16:creationId xmlns:a16="http://schemas.microsoft.com/office/drawing/2014/main" id="{68F0622C-C0F0-C14E-A62D-AA22292548B3}"/>
              </a:ext>
            </a:extLst>
          </p:cNvPr>
          <p:cNvSpPr/>
          <p:nvPr/>
        </p:nvSpPr>
        <p:spPr>
          <a:xfrm>
            <a:off x="5220042" y="4183376"/>
            <a:ext cx="2210093" cy="11268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5">
              <a:solidFill>
                <a:srgbClr val="FF0000"/>
              </a:solidFill>
            </a:endParaRPr>
          </a:p>
        </p:txBody>
      </p:sp>
      <p:sp>
        <p:nvSpPr>
          <p:cNvPr id="8" name="Rectangle 7">
            <a:extLst>
              <a:ext uri="{FF2B5EF4-FFF2-40B4-BE49-F238E27FC236}">
                <a16:creationId xmlns:a16="http://schemas.microsoft.com/office/drawing/2014/main" id="{FDA4700C-EC06-FD49-85A5-662229683943}"/>
              </a:ext>
            </a:extLst>
          </p:cNvPr>
          <p:cNvSpPr/>
          <p:nvPr/>
        </p:nvSpPr>
        <p:spPr>
          <a:xfrm>
            <a:off x="5140891" y="2637315"/>
            <a:ext cx="2210093" cy="11268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5"/>
          </a:p>
        </p:txBody>
      </p:sp>
      <p:sp>
        <p:nvSpPr>
          <p:cNvPr id="9" name="Rectangle 8">
            <a:extLst>
              <a:ext uri="{FF2B5EF4-FFF2-40B4-BE49-F238E27FC236}">
                <a16:creationId xmlns:a16="http://schemas.microsoft.com/office/drawing/2014/main" id="{6963A392-DF28-2E4A-A1C8-A8D52550DBC9}"/>
              </a:ext>
            </a:extLst>
          </p:cNvPr>
          <p:cNvSpPr/>
          <p:nvPr/>
        </p:nvSpPr>
        <p:spPr>
          <a:xfrm>
            <a:off x="2194992" y="4183377"/>
            <a:ext cx="2210093" cy="11268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5"/>
          </a:p>
        </p:txBody>
      </p:sp>
      <p:cxnSp>
        <p:nvCxnSpPr>
          <p:cNvPr id="10" name="Straight Connector 9">
            <a:extLst>
              <a:ext uri="{FF2B5EF4-FFF2-40B4-BE49-F238E27FC236}">
                <a16:creationId xmlns:a16="http://schemas.microsoft.com/office/drawing/2014/main" id="{41D7540B-BF3B-0242-9EEE-C7D82E452F26}"/>
              </a:ext>
            </a:extLst>
          </p:cNvPr>
          <p:cNvCxnSpPr/>
          <p:nvPr/>
        </p:nvCxnSpPr>
        <p:spPr>
          <a:xfrm>
            <a:off x="4797267" y="2478264"/>
            <a:ext cx="724" cy="23431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2CB5D-E5FC-D642-B5A0-98E88184DF48}"/>
              </a:ext>
            </a:extLst>
          </p:cNvPr>
          <p:cNvCxnSpPr>
            <a:stCxn id="6" idx="3"/>
            <a:endCxn id="8" idx="1"/>
          </p:cNvCxnSpPr>
          <p:nvPr/>
        </p:nvCxnSpPr>
        <p:spPr>
          <a:xfrm>
            <a:off x="4607784" y="3200727"/>
            <a:ext cx="5331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EC09C9-7E3B-1746-974A-CB2B030792F6}"/>
              </a:ext>
            </a:extLst>
          </p:cNvPr>
          <p:cNvCxnSpPr/>
          <p:nvPr/>
        </p:nvCxnSpPr>
        <p:spPr>
          <a:xfrm>
            <a:off x="4405084" y="4828558"/>
            <a:ext cx="8208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1537918-835C-9A47-AB0A-DFCFC7A8FFDF}"/>
              </a:ext>
            </a:extLst>
          </p:cNvPr>
          <p:cNvSpPr txBox="1">
            <a:spLocks/>
          </p:cNvSpPr>
          <p:nvPr/>
        </p:nvSpPr>
        <p:spPr>
          <a:xfrm>
            <a:off x="3377492" y="1729114"/>
            <a:ext cx="2912910" cy="563413"/>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75" b="1">
                <a:ln w="12700">
                  <a:noFill/>
                  <a:prstDash val="solid"/>
                </a:ln>
                <a:solidFill>
                  <a:schemeClr val="bg1"/>
                </a:solidFill>
                <a:latin typeface="+mn-lt"/>
              </a:rPr>
              <a:t>Office of the Assistant Director</a:t>
            </a:r>
          </a:p>
        </p:txBody>
      </p:sp>
      <p:sp>
        <p:nvSpPr>
          <p:cNvPr id="14" name="Title 1">
            <a:extLst>
              <a:ext uri="{FF2B5EF4-FFF2-40B4-BE49-F238E27FC236}">
                <a16:creationId xmlns:a16="http://schemas.microsoft.com/office/drawing/2014/main" id="{E3DC7E89-EE5D-2B4A-B9E1-77CE4EB3E785}"/>
              </a:ext>
            </a:extLst>
          </p:cNvPr>
          <p:cNvSpPr txBox="1">
            <a:spLocks/>
          </p:cNvSpPr>
          <p:nvPr/>
        </p:nvSpPr>
        <p:spPr>
          <a:xfrm>
            <a:off x="5227934" y="4184511"/>
            <a:ext cx="2194307" cy="11245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75" b="1">
                <a:ln w="12700">
                  <a:noFill/>
                  <a:prstDash val="solid"/>
                </a:ln>
                <a:solidFill>
                  <a:schemeClr val="bg1"/>
                </a:solidFill>
                <a:latin typeface="+mn-lt"/>
              </a:rPr>
              <a:t>Division of Human Resource Development (HRD)</a:t>
            </a:r>
          </a:p>
        </p:txBody>
      </p:sp>
      <p:sp>
        <p:nvSpPr>
          <p:cNvPr id="15" name="Title 1">
            <a:extLst>
              <a:ext uri="{FF2B5EF4-FFF2-40B4-BE49-F238E27FC236}">
                <a16:creationId xmlns:a16="http://schemas.microsoft.com/office/drawing/2014/main" id="{ABBCF54D-BB7D-7F45-B53D-106E54FC38DD}"/>
              </a:ext>
            </a:extLst>
          </p:cNvPr>
          <p:cNvSpPr txBox="1">
            <a:spLocks/>
          </p:cNvSpPr>
          <p:nvPr/>
        </p:nvSpPr>
        <p:spPr>
          <a:xfrm>
            <a:off x="2173741" y="4171557"/>
            <a:ext cx="2194307" cy="11245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75" b="1">
                <a:ln w="12700">
                  <a:noFill/>
                  <a:prstDash val="solid"/>
                </a:ln>
                <a:solidFill>
                  <a:schemeClr val="bg1"/>
                </a:solidFill>
                <a:latin typeface="+mn-lt"/>
              </a:rPr>
              <a:t>Division of Undergraduate Education (DUE)</a:t>
            </a:r>
          </a:p>
        </p:txBody>
      </p:sp>
      <p:sp>
        <p:nvSpPr>
          <p:cNvPr id="16" name="Title 1">
            <a:extLst>
              <a:ext uri="{FF2B5EF4-FFF2-40B4-BE49-F238E27FC236}">
                <a16:creationId xmlns:a16="http://schemas.microsoft.com/office/drawing/2014/main" id="{C0A5707E-1858-474D-85B0-FE7650960921}"/>
              </a:ext>
            </a:extLst>
          </p:cNvPr>
          <p:cNvSpPr txBox="1">
            <a:spLocks/>
          </p:cNvSpPr>
          <p:nvPr/>
        </p:nvSpPr>
        <p:spPr>
          <a:xfrm>
            <a:off x="5155178" y="2639586"/>
            <a:ext cx="2194307" cy="11245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75" b="1" dirty="0">
                <a:ln w="12700">
                  <a:noFill/>
                  <a:prstDash val="solid"/>
                </a:ln>
                <a:solidFill>
                  <a:schemeClr val="bg1"/>
                </a:solidFill>
                <a:latin typeface="+mn-lt"/>
              </a:rPr>
              <a:t>Division of Graduate Education (DGE)</a:t>
            </a:r>
          </a:p>
        </p:txBody>
      </p:sp>
      <p:sp>
        <p:nvSpPr>
          <p:cNvPr id="17" name="Title 1">
            <a:extLst>
              <a:ext uri="{FF2B5EF4-FFF2-40B4-BE49-F238E27FC236}">
                <a16:creationId xmlns:a16="http://schemas.microsoft.com/office/drawing/2014/main" id="{C20848B3-CB87-CA44-B0F3-F34EF9452B6E}"/>
              </a:ext>
            </a:extLst>
          </p:cNvPr>
          <p:cNvSpPr txBox="1">
            <a:spLocks/>
          </p:cNvSpPr>
          <p:nvPr/>
        </p:nvSpPr>
        <p:spPr>
          <a:xfrm>
            <a:off x="2384510" y="2666860"/>
            <a:ext cx="2194307" cy="11245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75" b="1">
                <a:ln w="12700">
                  <a:noFill/>
                  <a:prstDash val="solid"/>
                </a:ln>
                <a:solidFill>
                  <a:schemeClr val="bg1"/>
                </a:solidFill>
                <a:latin typeface="+mn-lt"/>
              </a:rPr>
              <a:t>Division of Research on Formal and Informal Settings (DRL)</a:t>
            </a:r>
          </a:p>
        </p:txBody>
      </p:sp>
      <p:sp>
        <p:nvSpPr>
          <p:cNvPr id="18" name="Slide Number Placeholder 3">
            <a:extLst>
              <a:ext uri="{FF2B5EF4-FFF2-40B4-BE49-F238E27FC236}">
                <a16:creationId xmlns:a16="http://schemas.microsoft.com/office/drawing/2014/main" id="{0D4D97AB-20A7-401A-A39A-E914B0CDBB51}"/>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a:spcAft>
                <a:spcPts val="450"/>
              </a:spcAft>
            </a:pPr>
            <a:fld id="{8F4BEAD3-91E3-4FFC-B7DC-935959D17485}" type="slidenum">
              <a:rPr lang="en-US" sz="900"/>
              <a:pPr>
                <a:spcAft>
                  <a:spcPts val="450"/>
                </a:spcAft>
              </a:pPr>
              <a:t>14</a:t>
            </a:fld>
            <a:endParaRPr lang="en-US" sz="900" dirty="0"/>
          </a:p>
        </p:txBody>
      </p:sp>
      <p:sp>
        <p:nvSpPr>
          <p:cNvPr id="3" name="TextBox 2">
            <a:extLst>
              <a:ext uri="{FF2B5EF4-FFF2-40B4-BE49-F238E27FC236}">
                <a16:creationId xmlns:a16="http://schemas.microsoft.com/office/drawing/2014/main" id="{9458A73E-6CCB-D848-8576-00FE01F8AA23}"/>
              </a:ext>
            </a:extLst>
          </p:cNvPr>
          <p:cNvSpPr txBox="1"/>
          <p:nvPr/>
        </p:nvSpPr>
        <p:spPr>
          <a:xfrm>
            <a:off x="4202380" y="905072"/>
            <a:ext cx="1017661" cy="584775"/>
          </a:xfrm>
          <a:prstGeom prst="rect">
            <a:avLst/>
          </a:prstGeom>
          <a:noFill/>
        </p:spPr>
        <p:txBody>
          <a:bodyPr wrap="square" rtlCol="0">
            <a:spAutoFit/>
          </a:bodyPr>
          <a:lstStyle/>
          <a:p>
            <a:r>
              <a:rPr lang="en-US" sz="3200" b="1" dirty="0"/>
              <a:t>EHR</a:t>
            </a:r>
          </a:p>
        </p:txBody>
      </p:sp>
    </p:spTree>
    <p:extLst>
      <p:ext uri="{BB962C8B-B14F-4D97-AF65-F5344CB8AC3E}">
        <p14:creationId xmlns:p14="http://schemas.microsoft.com/office/powerpoint/2010/main" val="313851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46F7-5849-484A-B13B-48791AEC9639}"/>
              </a:ext>
            </a:extLst>
          </p:cNvPr>
          <p:cNvSpPr>
            <a:spLocks noGrp="1"/>
          </p:cNvSpPr>
          <p:nvPr>
            <p:ph type="title"/>
          </p:nvPr>
        </p:nvSpPr>
        <p:spPr/>
        <p:txBody>
          <a:bodyPr/>
          <a:lstStyle/>
          <a:p>
            <a:r>
              <a:rPr lang="en-US"/>
              <a:t>EHR Goals</a:t>
            </a:r>
          </a:p>
        </p:txBody>
      </p:sp>
      <p:sp>
        <p:nvSpPr>
          <p:cNvPr id="3" name="Content Placeholder 2">
            <a:extLst>
              <a:ext uri="{FF2B5EF4-FFF2-40B4-BE49-F238E27FC236}">
                <a16:creationId xmlns:a16="http://schemas.microsoft.com/office/drawing/2014/main" id="{E58FA9FB-BB59-4D4E-9081-4EA47D7B8550}"/>
              </a:ext>
            </a:extLst>
          </p:cNvPr>
          <p:cNvSpPr>
            <a:spLocks noGrp="1"/>
          </p:cNvSpPr>
          <p:nvPr>
            <p:ph idx="1"/>
          </p:nvPr>
        </p:nvSpPr>
        <p:spPr/>
        <p:txBody>
          <a:bodyPr>
            <a:normAutofit fontScale="85000" lnSpcReduction="10000"/>
          </a:bodyPr>
          <a:lstStyle/>
          <a:p>
            <a:pPr>
              <a:spcBef>
                <a:spcPct val="0"/>
              </a:spcBef>
              <a:spcAft>
                <a:spcPct val="55000"/>
              </a:spcAft>
            </a:pPr>
            <a:r>
              <a:rPr lang="en-US" dirty="0"/>
              <a:t>Prepare the next generation of STEM professionals and attract/retain more Americans to STEM careers</a:t>
            </a:r>
          </a:p>
          <a:p>
            <a:pPr>
              <a:spcBef>
                <a:spcPct val="0"/>
              </a:spcBef>
              <a:spcAft>
                <a:spcPct val="55000"/>
              </a:spcAft>
            </a:pPr>
            <a:r>
              <a:rPr lang="en-US" dirty="0"/>
              <a:t>Develop a robust research community that can conduct rigorous research and evaluation to support excellence in STEM education</a:t>
            </a:r>
          </a:p>
          <a:p>
            <a:pPr>
              <a:spcBef>
                <a:spcPct val="0"/>
              </a:spcBef>
              <a:spcAft>
                <a:spcPct val="55000"/>
              </a:spcAft>
            </a:pPr>
            <a:r>
              <a:rPr lang="en-US" dirty="0">
                <a:solidFill>
                  <a:srgbClr val="FF0000"/>
                </a:solidFill>
              </a:rPr>
              <a:t>Increase the technological, scientific and quantitative literacy of all Americans</a:t>
            </a:r>
          </a:p>
          <a:p>
            <a:pPr>
              <a:spcBef>
                <a:spcPct val="0"/>
              </a:spcBef>
              <a:spcAft>
                <a:spcPct val="55000"/>
              </a:spcAft>
            </a:pPr>
            <a:r>
              <a:rPr lang="en-US" dirty="0">
                <a:solidFill>
                  <a:srgbClr val="FF0000"/>
                </a:solidFill>
              </a:rPr>
              <a:t>Broaden participation and close achievement gaps in all STEM fields</a:t>
            </a:r>
          </a:p>
        </p:txBody>
      </p:sp>
      <p:sp>
        <p:nvSpPr>
          <p:cNvPr id="5" name="Slide Number Placeholder 3">
            <a:extLst>
              <a:ext uri="{FF2B5EF4-FFF2-40B4-BE49-F238E27FC236}">
                <a16:creationId xmlns:a16="http://schemas.microsoft.com/office/drawing/2014/main" id="{D1F64682-F49E-468C-946B-7D7EB5D0B789}"/>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a:spcAft>
                <a:spcPts val="450"/>
              </a:spcAft>
            </a:pPr>
            <a:fld id="{8F4BEAD3-91E3-4FFC-B7DC-935959D17485}" type="slidenum">
              <a:rPr lang="en-US" sz="900"/>
              <a:pPr>
                <a:spcAft>
                  <a:spcPts val="450"/>
                </a:spcAft>
              </a:pPr>
              <a:t>15</a:t>
            </a:fld>
            <a:endParaRPr lang="en-US" sz="900" dirty="0"/>
          </a:p>
        </p:txBody>
      </p:sp>
    </p:spTree>
    <p:extLst>
      <p:ext uri="{BB962C8B-B14F-4D97-AF65-F5344CB8AC3E}">
        <p14:creationId xmlns:p14="http://schemas.microsoft.com/office/powerpoint/2010/main" val="717578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DEAD-57D5-D447-98CB-5DF402893114}"/>
              </a:ext>
            </a:extLst>
          </p:cNvPr>
          <p:cNvSpPr>
            <a:spLocks noGrp="1"/>
          </p:cNvSpPr>
          <p:nvPr>
            <p:ph type="title"/>
          </p:nvPr>
        </p:nvSpPr>
        <p:spPr>
          <a:xfrm>
            <a:off x="534235" y="5381650"/>
            <a:ext cx="8229600" cy="776839"/>
          </a:xfrm>
        </p:spPr>
        <p:txBody>
          <a:bodyPr>
            <a:normAutofit fontScale="90000"/>
          </a:bodyPr>
          <a:lstStyle/>
          <a:p>
            <a:r>
              <a:rPr lang="en-US" dirty="0"/>
              <a:t>Directorate for Computer &amp; Information Science &amp; Engineering</a:t>
            </a:r>
          </a:p>
        </p:txBody>
      </p:sp>
      <p:sp>
        <p:nvSpPr>
          <p:cNvPr id="7" name="Rectangle 6">
            <a:extLst>
              <a:ext uri="{FF2B5EF4-FFF2-40B4-BE49-F238E27FC236}">
                <a16:creationId xmlns:a16="http://schemas.microsoft.com/office/drawing/2014/main" id="{125365AD-374C-8E49-A64E-B54E46CF48FA}"/>
              </a:ext>
            </a:extLst>
          </p:cNvPr>
          <p:cNvSpPr/>
          <p:nvPr/>
        </p:nvSpPr>
        <p:spPr>
          <a:xfrm>
            <a:off x="3321878" y="1314292"/>
            <a:ext cx="2841548" cy="91554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5">
              <a:solidFill>
                <a:schemeClr val="tx1"/>
              </a:solidFill>
            </a:endParaRPr>
          </a:p>
        </p:txBody>
      </p:sp>
      <p:sp>
        <p:nvSpPr>
          <p:cNvPr id="8" name="Rectangle 7">
            <a:extLst>
              <a:ext uri="{FF2B5EF4-FFF2-40B4-BE49-F238E27FC236}">
                <a16:creationId xmlns:a16="http://schemas.microsoft.com/office/drawing/2014/main" id="{1EFB243C-3B8C-D848-9A4F-7E56936D18BA}"/>
              </a:ext>
            </a:extLst>
          </p:cNvPr>
          <p:cNvSpPr/>
          <p:nvPr/>
        </p:nvSpPr>
        <p:spPr>
          <a:xfrm>
            <a:off x="990600" y="2489558"/>
            <a:ext cx="3285920" cy="12443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5"/>
          </a:p>
        </p:txBody>
      </p:sp>
      <p:sp>
        <p:nvSpPr>
          <p:cNvPr id="9" name="Rectangle 8">
            <a:extLst>
              <a:ext uri="{FF2B5EF4-FFF2-40B4-BE49-F238E27FC236}">
                <a16:creationId xmlns:a16="http://schemas.microsoft.com/office/drawing/2014/main" id="{FF292295-5E7E-8646-9A33-3B4E708A63A6}"/>
              </a:ext>
            </a:extLst>
          </p:cNvPr>
          <p:cNvSpPr/>
          <p:nvPr/>
        </p:nvSpPr>
        <p:spPr>
          <a:xfrm>
            <a:off x="5949496" y="4091404"/>
            <a:ext cx="2741627" cy="113030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5">
              <a:solidFill>
                <a:srgbClr val="FF0000"/>
              </a:solidFill>
            </a:endParaRPr>
          </a:p>
        </p:txBody>
      </p:sp>
      <p:sp>
        <p:nvSpPr>
          <p:cNvPr id="10" name="Rectangle 9">
            <a:extLst>
              <a:ext uri="{FF2B5EF4-FFF2-40B4-BE49-F238E27FC236}">
                <a16:creationId xmlns:a16="http://schemas.microsoft.com/office/drawing/2014/main" id="{8CFF2393-C899-E64F-8A70-0A0BCD7DC276}"/>
              </a:ext>
            </a:extLst>
          </p:cNvPr>
          <p:cNvSpPr/>
          <p:nvPr/>
        </p:nvSpPr>
        <p:spPr>
          <a:xfrm>
            <a:off x="5971506" y="2548825"/>
            <a:ext cx="2640467" cy="11467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5"/>
          </a:p>
        </p:txBody>
      </p:sp>
      <p:sp>
        <p:nvSpPr>
          <p:cNvPr id="11" name="Rectangle 10">
            <a:extLst>
              <a:ext uri="{FF2B5EF4-FFF2-40B4-BE49-F238E27FC236}">
                <a16:creationId xmlns:a16="http://schemas.microsoft.com/office/drawing/2014/main" id="{420629D6-5FE7-9F48-97E8-D7BB73322B9D}"/>
              </a:ext>
            </a:extLst>
          </p:cNvPr>
          <p:cNvSpPr/>
          <p:nvPr/>
        </p:nvSpPr>
        <p:spPr>
          <a:xfrm>
            <a:off x="1146620" y="4036159"/>
            <a:ext cx="2816073" cy="11268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5"/>
          </a:p>
        </p:txBody>
      </p:sp>
      <p:cxnSp>
        <p:nvCxnSpPr>
          <p:cNvPr id="12" name="Straight Connector 11">
            <a:extLst>
              <a:ext uri="{FF2B5EF4-FFF2-40B4-BE49-F238E27FC236}">
                <a16:creationId xmlns:a16="http://schemas.microsoft.com/office/drawing/2014/main" id="{02EF93A7-5416-1647-944B-8F367146A693}"/>
              </a:ext>
            </a:extLst>
          </p:cNvPr>
          <p:cNvCxnSpPr/>
          <p:nvPr/>
        </p:nvCxnSpPr>
        <p:spPr>
          <a:xfrm>
            <a:off x="5155825" y="2493070"/>
            <a:ext cx="724" cy="23431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543120B-3047-4948-95A9-05C9BACBBC36}"/>
              </a:ext>
            </a:extLst>
          </p:cNvPr>
          <p:cNvCxnSpPr>
            <a:cxnSpLocks/>
          </p:cNvCxnSpPr>
          <p:nvPr/>
        </p:nvCxnSpPr>
        <p:spPr>
          <a:xfrm>
            <a:off x="4838304" y="3111738"/>
            <a:ext cx="5331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DB4F37-88C9-B741-9A14-DB4AF7297DDA}"/>
              </a:ext>
            </a:extLst>
          </p:cNvPr>
          <p:cNvCxnSpPr/>
          <p:nvPr/>
        </p:nvCxnSpPr>
        <p:spPr>
          <a:xfrm>
            <a:off x="4727181" y="4708537"/>
            <a:ext cx="8208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3969D8E-02C7-7D4C-A341-781890D71DFC}"/>
              </a:ext>
            </a:extLst>
          </p:cNvPr>
          <p:cNvSpPr txBox="1">
            <a:spLocks/>
          </p:cNvSpPr>
          <p:nvPr/>
        </p:nvSpPr>
        <p:spPr>
          <a:xfrm>
            <a:off x="3321878" y="1484407"/>
            <a:ext cx="2912910" cy="563413"/>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75" b="1" dirty="0">
                <a:ln w="12700">
                  <a:noFill/>
                  <a:prstDash val="solid"/>
                </a:ln>
                <a:solidFill>
                  <a:schemeClr val="bg1"/>
                </a:solidFill>
                <a:latin typeface="+mn-lt"/>
              </a:rPr>
              <a:t>Office of the Assistant Director</a:t>
            </a:r>
          </a:p>
        </p:txBody>
      </p:sp>
      <p:sp>
        <p:nvSpPr>
          <p:cNvPr id="16" name="Title 1">
            <a:extLst>
              <a:ext uri="{FF2B5EF4-FFF2-40B4-BE49-F238E27FC236}">
                <a16:creationId xmlns:a16="http://schemas.microsoft.com/office/drawing/2014/main" id="{02218554-4EA0-F348-8F19-B514B58B623F}"/>
              </a:ext>
            </a:extLst>
          </p:cNvPr>
          <p:cNvSpPr txBox="1">
            <a:spLocks/>
          </p:cNvSpPr>
          <p:nvPr/>
        </p:nvSpPr>
        <p:spPr>
          <a:xfrm>
            <a:off x="5971507" y="4096022"/>
            <a:ext cx="2711724" cy="113030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75" b="1" dirty="0">
                <a:ln w="12700">
                  <a:noFill/>
                  <a:prstDash val="solid"/>
                </a:ln>
                <a:solidFill>
                  <a:schemeClr val="bg1"/>
                </a:solidFill>
                <a:latin typeface="+mn-lt"/>
              </a:rPr>
              <a:t>Advanced Cyberinfrastructure (OAC)</a:t>
            </a:r>
          </a:p>
        </p:txBody>
      </p:sp>
      <p:sp>
        <p:nvSpPr>
          <p:cNvPr id="17" name="Title 1">
            <a:extLst>
              <a:ext uri="{FF2B5EF4-FFF2-40B4-BE49-F238E27FC236}">
                <a16:creationId xmlns:a16="http://schemas.microsoft.com/office/drawing/2014/main" id="{7B4F90F4-B12E-7B40-A046-7EEB29E2EA9D}"/>
              </a:ext>
            </a:extLst>
          </p:cNvPr>
          <p:cNvSpPr txBox="1">
            <a:spLocks/>
          </p:cNvSpPr>
          <p:nvPr/>
        </p:nvSpPr>
        <p:spPr>
          <a:xfrm>
            <a:off x="1565817" y="4091404"/>
            <a:ext cx="2194307" cy="11245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75" b="1" dirty="0">
                <a:ln w="12700">
                  <a:noFill/>
                  <a:prstDash val="solid"/>
                </a:ln>
                <a:solidFill>
                  <a:schemeClr val="bg1"/>
                </a:solidFill>
                <a:latin typeface="+mn-lt"/>
              </a:rPr>
              <a:t>Information and Intelligent Systems (IIS)</a:t>
            </a:r>
          </a:p>
        </p:txBody>
      </p:sp>
      <p:sp>
        <p:nvSpPr>
          <p:cNvPr id="18" name="Title 1">
            <a:extLst>
              <a:ext uri="{FF2B5EF4-FFF2-40B4-BE49-F238E27FC236}">
                <a16:creationId xmlns:a16="http://schemas.microsoft.com/office/drawing/2014/main" id="{57C4761F-A488-CE43-AE2D-C557304CBC49}"/>
              </a:ext>
            </a:extLst>
          </p:cNvPr>
          <p:cNvSpPr txBox="1">
            <a:spLocks/>
          </p:cNvSpPr>
          <p:nvPr/>
        </p:nvSpPr>
        <p:spPr>
          <a:xfrm>
            <a:off x="5868847" y="2547779"/>
            <a:ext cx="2741627" cy="11278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75" b="1" dirty="0">
                <a:ln w="12700">
                  <a:noFill/>
                  <a:prstDash val="solid"/>
                </a:ln>
                <a:solidFill>
                  <a:schemeClr val="bg1"/>
                </a:solidFill>
                <a:latin typeface="+mn-lt"/>
              </a:rPr>
              <a:t>Computer and Network Systems (CNS)</a:t>
            </a:r>
          </a:p>
        </p:txBody>
      </p:sp>
      <p:sp>
        <p:nvSpPr>
          <p:cNvPr id="19" name="Title 1">
            <a:extLst>
              <a:ext uri="{FF2B5EF4-FFF2-40B4-BE49-F238E27FC236}">
                <a16:creationId xmlns:a16="http://schemas.microsoft.com/office/drawing/2014/main" id="{5DC91C60-F769-2F48-A471-82D05059D7D4}"/>
              </a:ext>
            </a:extLst>
          </p:cNvPr>
          <p:cNvSpPr txBox="1">
            <a:spLocks/>
          </p:cNvSpPr>
          <p:nvPr/>
        </p:nvSpPr>
        <p:spPr>
          <a:xfrm>
            <a:off x="957562" y="2504189"/>
            <a:ext cx="3383306" cy="11245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75" b="1" dirty="0">
                <a:ln w="12700">
                  <a:noFill/>
                  <a:prstDash val="solid"/>
                </a:ln>
                <a:solidFill>
                  <a:schemeClr val="bg1"/>
                </a:solidFill>
                <a:latin typeface="+mn-lt"/>
              </a:rPr>
              <a:t>Computing and Communication Foundations (CCF)</a:t>
            </a:r>
          </a:p>
        </p:txBody>
      </p:sp>
      <p:sp>
        <p:nvSpPr>
          <p:cNvPr id="20" name="Slide Number Placeholder 3">
            <a:extLst>
              <a:ext uri="{FF2B5EF4-FFF2-40B4-BE49-F238E27FC236}">
                <a16:creationId xmlns:a16="http://schemas.microsoft.com/office/drawing/2014/main" id="{44F363A2-B5C1-416F-A2C2-9586953BB549}"/>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a:spcAft>
                <a:spcPts val="450"/>
              </a:spcAft>
            </a:pPr>
            <a:fld id="{8F4BEAD3-91E3-4FFC-B7DC-935959D17485}" type="slidenum">
              <a:rPr lang="en-US" sz="900"/>
              <a:pPr>
                <a:spcAft>
                  <a:spcPts val="450"/>
                </a:spcAft>
              </a:pPr>
              <a:t>16</a:t>
            </a:fld>
            <a:endParaRPr lang="en-US" sz="900" dirty="0"/>
          </a:p>
        </p:txBody>
      </p:sp>
      <p:sp>
        <p:nvSpPr>
          <p:cNvPr id="3" name="TextBox 2">
            <a:extLst>
              <a:ext uri="{FF2B5EF4-FFF2-40B4-BE49-F238E27FC236}">
                <a16:creationId xmlns:a16="http://schemas.microsoft.com/office/drawing/2014/main" id="{27C50162-1A51-9945-9196-4EE5FA05512C}"/>
              </a:ext>
            </a:extLst>
          </p:cNvPr>
          <p:cNvSpPr txBox="1"/>
          <p:nvPr/>
        </p:nvSpPr>
        <p:spPr>
          <a:xfrm>
            <a:off x="4375169" y="749916"/>
            <a:ext cx="898003" cy="584775"/>
          </a:xfrm>
          <a:prstGeom prst="rect">
            <a:avLst/>
          </a:prstGeom>
          <a:noFill/>
        </p:spPr>
        <p:txBody>
          <a:bodyPr wrap="none" rtlCol="0">
            <a:spAutoFit/>
          </a:bodyPr>
          <a:lstStyle/>
          <a:p>
            <a:r>
              <a:rPr lang="en-US" sz="3200" b="1" dirty="0"/>
              <a:t>CISE</a:t>
            </a:r>
          </a:p>
        </p:txBody>
      </p:sp>
    </p:spTree>
    <p:extLst>
      <p:ext uri="{BB962C8B-B14F-4D97-AF65-F5344CB8AC3E}">
        <p14:creationId xmlns:p14="http://schemas.microsoft.com/office/powerpoint/2010/main" val="3875123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DEAD-57D5-D447-98CB-5DF402893114}"/>
              </a:ext>
            </a:extLst>
          </p:cNvPr>
          <p:cNvSpPr>
            <a:spLocks noGrp="1"/>
          </p:cNvSpPr>
          <p:nvPr>
            <p:ph type="title"/>
          </p:nvPr>
        </p:nvSpPr>
        <p:spPr>
          <a:xfrm>
            <a:off x="435118" y="930241"/>
            <a:ext cx="8229600" cy="776839"/>
          </a:xfrm>
        </p:spPr>
        <p:txBody>
          <a:bodyPr/>
          <a:lstStyle/>
          <a:p>
            <a:r>
              <a:rPr lang="en-US" dirty="0"/>
              <a:t>CISE Goals</a:t>
            </a:r>
          </a:p>
        </p:txBody>
      </p:sp>
      <p:sp>
        <p:nvSpPr>
          <p:cNvPr id="3" name="Content Placeholder 2">
            <a:extLst>
              <a:ext uri="{FF2B5EF4-FFF2-40B4-BE49-F238E27FC236}">
                <a16:creationId xmlns:a16="http://schemas.microsoft.com/office/drawing/2014/main" id="{710B7E10-1247-624C-8AEE-22D2C55F8A37}"/>
              </a:ext>
            </a:extLst>
          </p:cNvPr>
          <p:cNvSpPr>
            <a:spLocks noGrp="1"/>
          </p:cNvSpPr>
          <p:nvPr>
            <p:ph idx="1"/>
          </p:nvPr>
        </p:nvSpPr>
        <p:spPr>
          <a:xfrm>
            <a:off x="435118" y="1739737"/>
            <a:ext cx="8305800" cy="4572000"/>
          </a:xfrm>
        </p:spPr>
        <p:txBody>
          <a:bodyPr>
            <a:noAutofit/>
          </a:bodyPr>
          <a:lstStyle/>
          <a:p>
            <a:r>
              <a:rPr lang="en-US" sz="2400" dirty="0"/>
              <a:t>To enable the U.S. to uphold a position of world leadership in computing, communications, and information science and engineering</a:t>
            </a:r>
          </a:p>
          <a:p>
            <a:r>
              <a:rPr lang="en-US" sz="2400" dirty="0"/>
              <a:t>To promote understanding of the principles and uses of advanced computing, communications and information systems in service to society</a:t>
            </a:r>
          </a:p>
          <a:p>
            <a:r>
              <a:rPr lang="en-US" sz="2400" dirty="0"/>
              <a:t>To support and provide advanced cyberinfrastructure to enable and accelerate discovery and innovation across all disciplines</a:t>
            </a:r>
          </a:p>
          <a:p>
            <a:r>
              <a:rPr lang="en-US" sz="2400" dirty="0">
                <a:solidFill>
                  <a:srgbClr val="000099"/>
                </a:solidFill>
              </a:rPr>
              <a:t>To contribute to universal, transparent and affordable participation in an information-based society.</a:t>
            </a:r>
          </a:p>
        </p:txBody>
      </p:sp>
      <p:sp>
        <p:nvSpPr>
          <p:cNvPr id="5" name="Slide Number Placeholder 3">
            <a:extLst>
              <a:ext uri="{FF2B5EF4-FFF2-40B4-BE49-F238E27FC236}">
                <a16:creationId xmlns:a16="http://schemas.microsoft.com/office/drawing/2014/main" id="{3E6AF8BA-6F7D-4145-808A-48E6ABDA09D3}"/>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a:spcAft>
                <a:spcPts val="450"/>
              </a:spcAft>
            </a:pPr>
            <a:fld id="{8F4BEAD3-91E3-4FFC-B7DC-935959D17485}" type="slidenum">
              <a:rPr lang="en-US" sz="900"/>
              <a:pPr>
                <a:spcAft>
                  <a:spcPts val="450"/>
                </a:spcAft>
              </a:pPr>
              <a:t>17</a:t>
            </a:fld>
            <a:endParaRPr lang="en-US" sz="900" dirty="0"/>
          </a:p>
        </p:txBody>
      </p:sp>
    </p:spTree>
    <p:extLst>
      <p:ext uri="{BB962C8B-B14F-4D97-AF65-F5344CB8AC3E}">
        <p14:creationId xmlns:p14="http://schemas.microsoft.com/office/powerpoint/2010/main" val="824715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NSF STEM Workforce Priorities</a:t>
            </a:r>
          </a:p>
        </p:txBody>
      </p:sp>
      <p:sp>
        <p:nvSpPr>
          <p:cNvPr id="2" name="Content Placeholder 1"/>
          <p:cNvSpPr>
            <a:spLocks noGrp="1"/>
          </p:cNvSpPr>
          <p:nvPr>
            <p:ph idx="1"/>
          </p:nvPr>
        </p:nvSpPr>
        <p:spPr/>
        <p:txBody>
          <a:bodyPr>
            <a:normAutofit lnSpcReduction="10000"/>
          </a:bodyPr>
          <a:lstStyle/>
          <a:p>
            <a:pPr marL="519113" indent="-458788"/>
            <a:r>
              <a:rPr lang="en-US" sz="3600" dirty="0">
                <a:latin typeface="Arial" panose="020B0604020202020204" pitchFamily="34" charset="0"/>
                <a:cs typeface="Arial" panose="020B0604020202020204" pitchFamily="34" charset="0"/>
              </a:rPr>
              <a:t>Prepare students to be leaders,</a:t>
            </a:r>
            <a:r>
              <a:rPr lang="en-US" sz="3600" dirty="0">
                <a:solidFill>
                  <a:srgbClr val="FF0000"/>
                </a:solidFill>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teachers, and innovators in emerging and rapidly changing STEM fields</a:t>
            </a:r>
          </a:p>
          <a:p>
            <a:pPr marL="519113" indent="-458788"/>
            <a:r>
              <a:rPr lang="en-US" sz="3600" dirty="0">
                <a:latin typeface="Arial" panose="020B0604020202020204" pitchFamily="34" charset="0"/>
                <a:cs typeface="Arial" panose="020B0604020202020204" pitchFamily="34" charset="0"/>
              </a:rPr>
              <a:t>Develop a scientifically literate populace</a:t>
            </a:r>
          </a:p>
          <a:p>
            <a:pPr marL="60325" indent="0">
              <a:buNone/>
            </a:pPr>
            <a:br>
              <a:rPr lang="en-US" sz="3200" dirty="0">
                <a:latin typeface="Arial" panose="020B0604020202020204" pitchFamily="34" charset="0"/>
                <a:cs typeface="Arial" panose="020B0604020202020204" pitchFamily="34" charset="0"/>
              </a:rPr>
            </a:br>
            <a:r>
              <a:rPr lang="en-US" sz="3200" i="1" dirty="0">
                <a:solidFill>
                  <a:srgbClr val="000099"/>
                </a:solidFill>
                <a:latin typeface="Arial" panose="020B0604020202020204" pitchFamily="34" charset="0"/>
                <a:cs typeface="Arial" panose="020B0604020202020204" pitchFamily="34" charset="0"/>
              </a:rPr>
              <a:t>Both depend on the </a:t>
            </a:r>
            <a:r>
              <a:rPr lang="en-US" sz="3200" i="1" dirty="0">
                <a:solidFill>
                  <a:srgbClr val="000099"/>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nature and quality</a:t>
            </a:r>
            <a:r>
              <a:rPr lang="en-US" sz="3200" i="1" dirty="0">
                <a:solidFill>
                  <a:srgbClr val="000099"/>
                </a:solidFill>
                <a:latin typeface="Arial" panose="020B0604020202020204" pitchFamily="34" charset="0"/>
                <a:cs typeface="Arial" panose="020B0604020202020204" pitchFamily="34" charset="0"/>
              </a:rPr>
              <a:t> of the undergraduate education experience</a:t>
            </a:r>
          </a:p>
        </p:txBody>
      </p:sp>
      <p:sp>
        <p:nvSpPr>
          <p:cNvPr id="5" name="Date Placeholder 4"/>
          <p:cNvSpPr>
            <a:spLocks noGrp="1"/>
          </p:cNvSpPr>
          <p:nvPr>
            <p:ph type="dt" sz="half" idx="10"/>
          </p:nvPr>
        </p:nvSpPr>
        <p:spPr/>
        <p:txBody>
          <a:bodyPr/>
          <a:lstStyle/>
          <a:p>
            <a:fld id="{7F2681CB-2671-904E-9C71-89F203DB965F}" type="datetime1">
              <a:rPr lang="en-US" smtClean="0"/>
              <a:t>9/21/20</a:t>
            </a:fld>
            <a:endParaRPr lang="en-US"/>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a:t>CCSC Showcase </a:t>
            </a:r>
          </a:p>
        </p:txBody>
      </p:sp>
      <p:sp>
        <p:nvSpPr>
          <p:cNvPr id="4" name="Slide Number Placeholder 3">
            <a:extLst>
              <a:ext uri="{FF2B5EF4-FFF2-40B4-BE49-F238E27FC236}">
                <a16:creationId xmlns:a16="http://schemas.microsoft.com/office/drawing/2014/main" id="{D3CDD685-F4F9-6A42-B5E1-F226B768E3C2}"/>
              </a:ext>
            </a:extLst>
          </p:cNvPr>
          <p:cNvSpPr>
            <a:spLocks noGrp="1"/>
          </p:cNvSpPr>
          <p:nvPr>
            <p:ph type="sldNum" sz="quarter" idx="12"/>
          </p:nvPr>
        </p:nvSpPr>
        <p:spPr/>
        <p:txBody>
          <a:bodyPr/>
          <a:lstStyle/>
          <a:p>
            <a:fld id="{21CBAACD-8C11-451D-AF75-3A01F06292C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85704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51" name="Picture 27" descr="http://pmtips.net/wp-content/uploads/2011/04/project-proposal.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18624"/>
            <a:ext cx="9144000" cy="44583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783072" y="1078188"/>
            <a:ext cx="3577856" cy="923330"/>
          </a:xfrm>
          <a:prstGeom prst="rect">
            <a:avLst/>
          </a:prstGeom>
          <a:noFill/>
        </p:spPr>
        <p:txBody>
          <a:bodyPr wrap="square" rtlCol="0">
            <a:spAutoFit/>
          </a:bodyPr>
          <a:lstStyle/>
          <a:p>
            <a:r>
              <a:rPr lang="en-US" sz="5400" b="1" dirty="0">
                <a:solidFill>
                  <a:srgbClr val="C00000"/>
                </a:solidFill>
              </a:rPr>
              <a:t>Questions?</a:t>
            </a:r>
          </a:p>
        </p:txBody>
      </p:sp>
      <p:sp>
        <p:nvSpPr>
          <p:cNvPr id="2" name="Date Placeholder 1"/>
          <p:cNvSpPr>
            <a:spLocks noGrp="1"/>
          </p:cNvSpPr>
          <p:nvPr>
            <p:ph type="dt" sz="half" idx="10"/>
          </p:nvPr>
        </p:nvSpPr>
        <p:spPr/>
        <p:txBody>
          <a:bodyPr/>
          <a:lstStyle/>
          <a:p>
            <a:fld id="{AF42B7D2-4283-AF48-97BE-D06C0969404D}" type="datetime1">
              <a:rPr lang="en-US" smtClean="0"/>
              <a:t>9/21/20</a:t>
            </a:fld>
            <a:endParaRPr lang="en-US"/>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de-DE"/>
              <a:t>CCSC Showcase </a:t>
            </a:r>
            <a:endParaRPr lang="en-US"/>
          </a:p>
        </p:txBody>
      </p:sp>
      <p:sp>
        <p:nvSpPr>
          <p:cNvPr id="5" name="Slide Number Placeholder 4">
            <a:extLst>
              <a:ext uri="{FF2B5EF4-FFF2-40B4-BE49-F238E27FC236}">
                <a16:creationId xmlns:a16="http://schemas.microsoft.com/office/drawing/2014/main" id="{297F189D-11F9-B74F-B7DD-7A1AA96DA766}"/>
              </a:ext>
            </a:extLst>
          </p:cNvPr>
          <p:cNvSpPr>
            <a:spLocks noGrp="1"/>
          </p:cNvSpPr>
          <p:nvPr>
            <p:ph type="sldNum" sz="quarter" idx="12"/>
          </p:nvPr>
        </p:nvSpPr>
        <p:spPr/>
        <p:txBody>
          <a:bodyPr/>
          <a:lstStyle/>
          <a:p>
            <a:fld id="{21CBAACD-8C11-451D-AF75-3A01F06292C2}"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3346518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OSRD (1941-1947)</a:t>
            </a:r>
          </a:p>
        </p:txBody>
      </p:sp>
      <p:sp>
        <p:nvSpPr>
          <p:cNvPr id="7" name="Content Placeholder 6"/>
          <p:cNvSpPr>
            <a:spLocks noGrp="1"/>
          </p:cNvSpPr>
          <p:nvPr>
            <p:ph sz="half" idx="1"/>
          </p:nvPr>
        </p:nvSpPr>
        <p:spPr>
          <a:xfrm>
            <a:off x="457200" y="1600200"/>
            <a:ext cx="4724400" cy="4953000"/>
          </a:xfrm>
        </p:spPr>
        <p:txBody>
          <a:bodyPr>
            <a:normAutofit fontScale="85000" lnSpcReduction="10000"/>
          </a:bodyPr>
          <a:lstStyle/>
          <a:p>
            <a:r>
              <a:rPr lang="en-US" dirty="0"/>
              <a:t>The Office of Scientific Research and Development (OSRD) was an agency of the United States federal government.</a:t>
            </a:r>
          </a:p>
          <a:p>
            <a:pPr lvl="1"/>
            <a:r>
              <a:rPr lang="en-US" dirty="0"/>
              <a:t>Coordinate scientific research for military purposes during World War II.</a:t>
            </a:r>
            <a:br>
              <a:rPr lang="en-US" dirty="0"/>
            </a:br>
            <a:endParaRPr lang="en-US" dirty="0"/>
          </a:p>
          <a:p>
            <a:r>
              <a:rPr lang="en-US" dirty="0"/>
              <a:t>Created by Franklin Roosevelt by Executive Order 8807 on June 28, 1941.</a:t>
            </a:r>
            <a:br>
              <a:rPr lang="en-US" dirty="0"/>
            </a:br>
            <a:endParaRPr lang="en-US" dirty="0"/>
          </a:p>
          <a:p>
            <a:r>
              <a:rPr lang="en-US" dirty="0"/>
              <a:t>Directed by </a:t>
            </a:r>
            <a:r>
              <a:rPr lang="en-US" dirty="0" err="1"/>
              <a:t>Vannevar</a:t>
            </a:r>
            <a:r>
              <a:rPr lang="en-US" dirty="0"/>
              <a:t> Bush, who reported only to  the President.</a:t>
            </a:r>
          </a:p>
        </p:txBody>
      </p:sp>
      <p:sp>
        <p:nvSpPr>
          <p:cNvPr id="2" name="Date Placeholder 1"/>
          <p:cNvSpPr>
            <a:spLocks noGrp="1"/>
          </p:cNvSpPr>
          <p:nvPr>
            <p:ph type="dt" sz="half" idx="10"/>
          </p:nvPr>
        </p:nvSpPr>
        <p:spPr/>
        <p:txBody>
          <a:bodyPr/>
          <a:lstStyle/>
          <a:p>
            <a:fld id="{27B05D06-AE03-4099-A81B-31B63AAE3FCD}" type="datetime1">
              <a:rPr lang="en-US" smtClean="0"/>
              <a:t>9/21/20</a:t>
            </a:fld>
            <a:endParaRPr lang="en-US"/>
          </a:p>
        </p:txBody>
      </p:sp>
      <p:pic>
        <p:nvPicPr>
          <p:cNvPr id="2050" name="Picture 2" descr="http://diseno.puj.edu.co/nuevosmedios/2005/imagenes/bush_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71650"/>
            <a:ext cx="2209800" cy="33147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a:extLst>
              <a:ext uri="{FF2B5EF4-FFF2-40B4-BE49-F238E27FC236}">
                <a16:creationId xmlns:a16="http://schemas.microsoft.com/office/drawing/2014/main" id="{95C5E9FF-1422-4072-BB34-FA7EE3F9D74D}"/>
              </a:ext>
            </a:extLst>
          </p:cNvPr>
          <p:cNvSpPr txBox="1">
            <a:spLocks/>
          </p:cNvSpPr>
          <p:nvPr/>
        </p:nvSpPr>
        <p:spPr>
          <a:xfrm>
            <a:off x="6457950" y="5624513"/>
            <a:ext cx="2057400" cy="273844"/>
          </a:xfrm>
          <a:prstGeom prst="rect">
            <a:avLst/>
          </a:prstGeom>
        </p:spPr>
        <p:txBody>
          <a:bodyPr vert="horz" lIns="68580" tIns="34290" rIns="68580" bIns="34290" rtlCol="0" anchor="ctr">
            <a:normAutofit/>
          </a:bodyP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450"/>
              </a:spcAft>
            </a:pPr>
            <a:fld id="{8F4BEAD3-91E3-4FFC-B7DC-935959D17485}" type="slidenum">
              <a:rPr lang="en-US" sz="900">
                <a:solidFill>
                  <a:schemeClr val="tx1">
                    <a:tint val="75000"/>
                  </a:schemeClr>
                </a:solidFill>
              </a:rPr>
              <a:pPr algn="r">
                <a:spcAft>
                  <a:spcPts val="450"/>
                </a:spcAft>
              </a:pPr>
              <a:t>2</a:t>
            </a:fld>
            <a:endParaRPr lang="en-US" sz="900" dirty="0">
              <a:solidFill>
                <a:schemeClr val="tx1">
                  <a:tint val="75000"/>
                </a:schemeClr>
              </a:solidFill>
            </a:endParaRPr>
          </a:p>
        </p:txBody>
      </p:sp>
    </p:spTree>
    <p:extLst>
      <p:ext uri="{BB962C8B-B14F-4D97-AF65-F5344CB8AC3E}">
        <p14:creationId xmlns:p14="http://schemas.microsoft.com/office/powerpoint/2010/main" val="2753654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E38D12-10ED-4495-939B-7058288D8EDE}"/>
              </a:ext>
            </a:extLst>
          </p:cNvPr>
          <p:cNvPicPr>
            <a:picLocks noChangeAspect="1"/>
          </p:cNvPicPr>
          <p:nvPr/>
        </p:nvPicPr>
        <p:blipFill>
          <a:blip r:embed="rId3"/>
          <a:stretch>
            <a:fillRect/>
          </a:stretch>
        </p:blipFill>
        <p:spPr>
          <a:xfrm>
            <a:off x="328612" y="950988"/>
            <a:ext cx="8643161" cy="4536806"/>
          </a:xfrm>
          <a:prstGeom prst="rect">
            <a:avLst/>
          </a:prstGeom>
        </p:spPr>
      </p:pic>
      <p:sp>
        <p:nvSpPr>
          <p:cNvPr id="8" name="Title 1">
            <a:extLst>
              <a:ext uri="{FF2B5EF4-FFF2-40B4-BE49-F238E27FC236}">
                <a16:creationId xmlns:a16="http://schemas.microsoft.com/office/drawing/2014/main" id="{5A4081F5-3E3F-1C46-95C6-04FAC1F757B9}"/>
              </a:ext>
            </a:extLst>
          </p:cNvPr>
          <p:cNvSpPr>
            <a:spLocks noGrp="1"/>
          </p:cNvSpPr>
          <p:nvPr>
            <p:ph type="title"/>
          </p:nvPr>
        </p:nvSpPr>
        <p:spPr>
          <a:xfrm>
            <a:off x="328613" y="950988"/>
            <a:ext cx="3013577" cy="2478012"/>
          </a:xfrm>
        </p:spPr>
        <p:txBody>
          <a:bodyPr/>
          <a:lstStyle/>
          <a:p>
            <a:r>
              <a:rPr lang="en-US"/>
              <a:t>NSF Organizational Chart</a:t>
            </a:r>
          </a:p>
        </p:txBody>
      </p:sp>
      <p:sp>
        <p:nvSpPr>
          <p:cNvPr id="9" name="Slide Number Placeholder 3">
            <a:extLst>
              <a:ext uri="{FF2B5EF4-FFF2-40B4-BE49-F238E27FC236}">
                <a16:creationId xmlns:a16="http://schemas.microsoft.com/office/drawing/2014/main" id="{7B8CF503-BD75-F64C-B04E-F41EDD5244AB}"/>
              </a:ext>
            </a:extLst>
          </p:cNvPr>
          <p:cNvSpPr txBox="1">
            <a:spLocks/>
          </p:cNvSpPr>
          <p:nvPr/>
        </p:nvSpPr>
        <p:spPr>
          <a:xfrm>
            <a:off x="6915155" y="5624513"/>
            <a:ext cx="20574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BEAD3-91E3-4FFC-B7DC-935959D17485}" type="slidenum">
              <a:rPr lang="en-US" sz="1350"/>
              <a:pPr/>
              <a:t>20</a:t>
            </a:fld>
            <a:endParaRPr lang="en-US" sz="1350"/>
          </a:p>
        </p:txBody>
      </p:sp>
      <p:sp>
        <p:nvSpPr>
          <p:cNvPr id="7" name="Slide Number Placeholder 3">
            <a:extLst>
              <a:ext uri="{FF2B5EF4-FFF2-40B4-BE49-F238E27FC236}">
                <a16:creationId xmlns:a16="http://schemas.microsoft.com/office/drawing/2014/main" id="{4BC1BDFC-B796-4FF7-B647-08AC928017B9}"/>
              </a:ext>
            </a:extLst>
          </p:cNvPr>
          <p:cNvSpPr txBox="1">
            <a:spLocks/>
          </p:cNvSpPr>
          <p:nvPr/>
        </p:nvSpPr>
        <p:spPr>
          <a:xfrm>
            <a:off x="6457950" y="5624513"/>
            <a:ext cx="2057400" cy="273844"/>
          </a:xfrm>
          <a:prstGeom prst="rect">
            <a:avLst/>
          </a:prstGeom>
        </p:spPr>
        <p:txBody>
          <a:bodyPr vert="horz" lIns="68580" tIns="34290" rIns="68580" bIns="34290" rtlCol="0" anchor="ctr">
            <a:normAutofit/>
          </a:bodyP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450"/>
              </a:spcAft>
            </a:pPr>
            <a:fld id="{8F4BEAD3-91E3-4FFC-B7DC-935959D17485}" type="slidenum">
              <a:rPr lang="en-US" sz="900">
                <a:solidFill>
                  <a:schemeClr val="tx1">
                    <a:tint val="75000"/>
                  </a:schemeClr>
                </a:solidFill>
              </a:rPr>
              <a:pPr algn="r">
                <a:spcAft>
                  <a:spcPts val="450"/>
                </a:spcAft>
              </a:pPr>
              <a:t>20</a:t>
            </a:fld>
            <a:endParaRPr lang="en-US" sz="900" dirty="0">
              <a:solidFill>
                <a:schemeClr val="tx1">
                  <a:tint val="75000"/>
                </a:schemeClr>
              </a:solidFill>
            </a:endParaRPr>
          </a:p>
        </p:txBody>
      </p:sp>
    </p:spTree>
    <p:extLst>
      <p:ext uri="{BB962C8B-B14F-4D97-AF65-F5344CB8AC3E}">
        <p14:creationId xmlns:p14="http://schemas.microsoft.com/office/powerpoint/2010/main" val="3927855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descr="Image description 2: Silhouette of a man looking at a computer."/>
          <p:cNvPicPr>
            <a:picLocks noChangeAspect="1" noChangeArrowheads="1"/>
          </p:cNvPicPr>
          <p:nvPr/>
        </p:nvPicPr>
        <p:blipFill>
          <a:blip r:embed="rId3" cstate="print"/>
          <a:srcRect/>
          <a:stretch>
            <a:fillRect/>
          </a:stretch>
        </p:blipFill>
        <p:spPr bwMode="auto">
          <a:xfrm>
            <a:off x="6324600" y="1905000"/>
            <a:ext cx="2438400" cy="1597025"/>
          </a:xfrm>
          <a:prstGeom prst="rect">
            <a:avLst/>
          </a:prstGeom>
          <a:noFill/>
          <a:ln w="9525">
            <a:noFill/>
            <a:miter lim="800000"/>
            <a:headEnd/>
            <a:tailEnd/>
          </a:ln>
        </p:spPr>
      </p:pic>
      <p:sp>
        <p:nvSpPr>
          <p:cNvPr id="11267" name="Rectangle 2"/>
          <p:cNvSpPr>
            <a:spLocks noGrp="1"/>
          </p:cNvSpPr>
          <p:nvPr>
            <p:ph type="title"/>
          </p:nvPr>
        </p:nvSpPr>
        <p:spPr>
          <a:xfrm>
            <a:off x="457200" y="838200"/>
            <a:ext cx="6324600" cy="1143000"/>
          </a:xfrm>
        </p:spPr>
        <p:txBody>
          <a:bodyPr/>
          <a:lstStyle/>
          <a:p>
            <a:r>
              <a:rPr lang="en-US" dirty="0"/>
              <a:t>NSF’s Strategic Goals</a:t>
            </a:r>
          </a:p>
        </p:txBody>
      </p:sp>
      <p:sp>
        <p:nvSpPr>
          <p:cNvPr id="11268" name="Rectangle 3"/>
          <p:cNvSpPr>
            <a:spLocks noGrp="1"/>
          </p:cNvSpPr>
          <p:nvPr>
            <p:ph sz="half" idx="1"/>
          </p:nvPr>
        </p:nvSpPr>
        <p:spPr>
          <a:xfrm>
            <a:off x="3657600" y="1524000"/>
            <a:ext cx="2362200" cy="3962400"/>
          </a:xfrm>
        </p:spPr>
        <p:txBody>
          <a:bodyPr/>
          <a:lstStyle/>
          <a:p>
            <a:pPr>
              <a:buFont typeface="Arial" charset="0"/>
              <a:buNone/>
            </a:pPr>
            <a:endParaRPr lang="en-US" sz="2000"/>
          </a:p>
          <a:p>
            <a:pPr>
              <a:buFont typeface="Arial" charset="0"/>
              <a:buNone/>
            </a:pPr>
            <a:endParaRPr lang="en-US" sz="2800"/>
          </a:p>
        </p:txBody>
      </p:sp>
      <p:sp>
        <p:nvSpPr>
          <p:cNvPr id="11269" name="Rectangle 7"/>
          <p:cNvSpPr>
            <a:spLocks noChangeArrowheads="1"/>
          </p:cNvSpPr>
          <p:nvPr/>
        </p:nvSpPr>
        <p:spPr bwMode="auto">
          <a:xfrm>
            <a:off x="3352800" y="3733800"/>
            <a:ext cx="2667000" cy="2677656"/>
          </a:xfrm>
          <a:prstGeom prst="rect">
            <a:avLst/>
          </a:prstGeom>
          <a:noFill/>
          <a:ln w="9525">
            <a:noFill/>
            <a:miter lim="800000"/>
            <a:headEnd/>
            <a:tailEnd/>
          </a:ln>
        </p:spPr>
        <p:txBody>
          <a:bodyPr wrap="square">
            <a:spAutoFit/>
          </a:bodyPr>
          <a:lstStyle/>
          <a:p>
            <a:r>
              <a:rPr lang="en-US" sz="2400" b="1" dirty="0">
                <a:latin typeface="+mn-lt"/>
              </a:rPr>
              <a:t>Stimulate Innovation and Address Societal Needs through Research and Education </a:t>
            </a:r>
            <a:endParaRPr lang="en-US" sz="2400" i="1" dirty="0">
              <a:solidFill>
                <a:srgbClr val="595959"/>
              </a:solidFill>
              <a:latin typeface="+mn-lt"/>
            </a:endParaRPr>
          </a:p>
          <a:p>
            <a:endParaRPr lang="en-US" sz="2400" b="1" dirty="0">
              <a:solidFill>
                <a:srgbClr val="595959"/>
              </a:solidFill>
              <a:latin typeface="Calibri" pitchFamily="34" charset="0"/>
            </a:endParaRPr>
          </a:p>
        </p:txBody>
      </p:sp>
      <p:sp>
        <p:nvSpPr>
          <p:cNvPr id="11270" name="Rectangle 8"/>
          <p:cNvSpPr>
            <a:spLocks noChangeArrowheads="1"/>
          </p:cNvSpPr>
          <p:nvPr/>
        </p:nvSpPr>
        <p:spPr bwMode="auto">
          <a:xfrm>
            <a:off x="6248400" y="3962400"/>
            <a:ext cx="2743200" cy="830997"/>
          </a:xfrm>
          <a:prstGeom prst="rect">
            <a:avLst/>
          </a:prstGeom>
          <a:noFill/>
          <a:ln w="9525">
            <a:noFill/>
            <a:miter lim="800000"/>
            <a:headEnd/>
            <a:tailEnd/>
          </a:ln>
        </p:spPr>
        <p:txBody>
          <a:bodyPr wrap="square">
            <a:spAutoFit/>
          </a:bodyPr>
          <a:lstStyle/>
          <a:p>
            <a:r>
              <a:rPr lang="en-US" sz="2400" b="1" dirty="0">
                <a:latin typeface="+mn-lt"/>
              </a:rPr>
              <a:t>Excel as a Federal Science Agency</a:t>
            </a:r>
            <a:endParaRPr lang="en-US" sz="2400" i="1" dirty="0">
              <a:solidFill>
                <a:srgbClr val="595959"/>
              </a:solidFill>
              <a:latin typeface="+mn-lt"/>
            </a:endParaRPr>
          </a:p>
        </p:txBody>
      </p:sp>
      <p:sp>
        <p:nvSpPr>
          <p:cNvPr id="11271" name="Rectangle 9"/>
          <p:cNvSpPr>
            <a:spLocks noChangeArrowheads="1"/>
          </p:cNvSpPr>
          <p:nvPr/>
        </p:nvSpPr>
        <p:spPr bwMode="auto">
          <a:xfrm>
            <a:off x="152400" y="3581400"/>
            <a:ext cx="3048000" cy="1200329"/>
          </a:xfrm>
          <a:prstGeom prst="rect">
            <a:avLst/>
          </a:prstGeom>
          <a:noFill/>
          <a:ln w="9525">
            <a:noFill/>
            <a:miter lim="800000"/>
            <a:headEnd/>
            <a:tailEnd/>
          </a:ln>
        </p:spPr>
        <p:txBody>
          <a:bodyPr wrap="square">
            <a:spAutoFit/>
          </a:bodyPr>
          <a:lstStyle/>
          <a:p>
            <a:r>
              <a:rPr lang="en-US" sz="2400" b="1" dirty="0">
                <a:solidFill>
                  <a:srgbClr val="595959"/>
                </a:solidFill>
                <a:latin typeface="+mn-lt"/>
              </a:rPr>
              <a:t>Transform the Frontiers of Science and Engineering. </a:t>
            </a:r>
            <a:endParaRPr lang="en-US" sz="2400" i="1" dirty="0">
              <a:solidFill>
                <a:srgbClr val="595959"/>
              </a:solidFill>
              <a:latin typeface="+mn-lt"/>
            </a:endParaRPr>
          </a:p>
        </p:txBody>
      </p:sp>
      <p:pic>
        <p:nvPicPr>
          <p:cNvPr id="11272" name="Picture 10" descr="Image description 1: Crowd of people walking.&#10;"/>
          <p:cNvPicPr>
            <a:picLocks noChangeAspect="1" noChangeArrowheads="1"/>
          </p:cNvPicPr>
          <p:nvPr/>
        </p:nvPicPr>
        <p:blipFill>
          <a:blip r:embed="rId4" cstate="print"/>
          <a:srcRect/>
          <a:stretch>
            <a:fillRect/>
          </a:stretch>
        </p:blipFill>
        <p:spPr bwMode="auto">
          <a:xfrm>
            <a:off x="3276600" y="1905000"/>
            <a:ext cx="2286000" cy="1600200"/>
          </a:xfrm>
          <a:prstGeom prst="rect">
            <a:avLst/>
          </a:prstGeom>
          <a:noFill/>
          <a:ln w="9525">
            <a:noFill/>
            <a:miter lim="800000"/>
            <a:headEnd/>
            <a:tailEnd/>
          </a:ln>
        </p:spPr>
      </p:pic>
      <p:pic>
        <p:nvPicPr>
          <p:cNvPr id="11273" name="Picture 11" descr="Image description 3: Researcher working with equipment on a ship.&#10;"/>
          <p:cNvPicPr>
            <a:picLocks noChangeAspect="1" noChangeArrowheads="1"/>
          </p:cNvPicPr>
          <p:nvPr/>
        </p:nvPicPr>
        <p:blipFill>
          <a:blip r:embed="rId5" cstate="print"/>
          <a:srcRect/>
          <a:stretch>
            <a:fillRect/>
          </a:stretch>
        </p:blipFill>
        <p:spPr bwMode="auto">
          <a:xfrm>
            <a:off x="228600" y="2057400"/>
            <a:ext cx="2209800" cy="1525588"/>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92413B73-1D92-5F4D-AF14-426AF8B966FA}" type="datetime1">
              <a:rPr lang="en-US" smtClean="0"/>
              <a:t>9/21/20</a:t>
            </a:fld>
            <a:endParaRPr lang="en-US"/>
          </a:p>
        </p:txBody>
      </p:sp>
      <p:sp>
        <p:nvSpPr>
          <p:cNvPr id="3" name="Footer Placeholder 2"/>
          <p:cNvSpPr>
            <a:spLocks noGrp="1"/>
          </p:cNvSpPr>
          <p:nvPr>
            <p:ph type="ftr" sz="quarter" idx="11"/>
          </p:nvPr>
        </p:nvSpPr>
        <p:spPr/>
        <p:txBody>
          <a:bodyPr/>
          <a:lstStyle/>
          <a:p>
            <a:pPr>
              <a:defRPr/>
            </a:pPr>
            <a:r>
              <a:rPr lang="en-US"/>
              <a:t>CCSC Showcase </a:t>
            </a:r>
          </a:p>
        </p:txBody>
      </p:sp>
      <p:sp>
        <p:nvSpPr>
          <p:cNvPr id="4" name="Slide Number Placeholder 3">
            <a:extLst>
              <a:ext uri="{FF2B5EF4-FFF2-40B4-BE49-F238E27FC236}">
                <a16:creationId xmlns:a16="http://schemas.microsoft.com/office/drawing/2014/main" id="{017A6855-AE95-AB48-BAF7-557533FF103C}"/>
              </a:ext>
            </a:extLst>
          </p:cNvPr>
          <p:cNvSpPr>
            <a:spLocks noGrp="1"/>
          </p:cNvSpPr>
          <p:nvPr>
            <p:ph type="sldNum" sz="quarter" idx="12"/>
          </p:nvPr>
        </p:nvSpPr>
        <p:spPr/>
        <p:txBody>
          <a:bodyPr/>
          <a:lstStyle/>
          <a:p>
            <a:pPr>
              <a:defRPr/>
            </a:pPr>
            <a:fld id="{D3CAD3F5-E451-4ACC-A0EC-62A982AE9B15}" type="slidenum">
              <a:rPr lang="en-US" smtClean="0"/>
              <a:pPr>
                <a:defRPr/>
              </a:pPr>
              <a:t>21</a:t>
            </a:fld>
            <a:endParaRPr lang="en-US"/>
          </a:p>
        </p:txBody>
      </p:sp>
    </p:spTree>
    <p:extLst>
      <p:ext uri="{BB962C8B-B14F-4D97-AF65-F5344CB8AC3E}">
        <p14:creationId xmlns:p14="http://schemas.microsoft.com/office/powerpoint/2010/main" val="284586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1000" y="228600"/>
            <a:ext cx="6019800" cy="579438"/>
          </a:xfrm>
          <a:prstGeom prst="rect">
            <a:avLst/>
          </a:prstGeom>
          <a:noFill/>
          <a:ln w="9525">
            <a:noFill/>
            <a:miter lim="800000"/>
            <a:headEnd/>
            <a:tailEnd/>
          </a:ln>
        </p:spPr>
        <p:txBody>
          <a:bodyPr>
            <a:spAutoFit/>
          </a:bodyPr>
          <a:lstStyle/>
          <a:p>
            <a:pPr>
              <a:spcBef>
                <a:spcPct val="50000"/>
              </a:spcBef>
            </a:pPr>
            <a:endParaRPr lang="en-US" sz="3200">
              <a:solidFill>
                <a:srgbClr val="595959"/>
              </a:solidFill>
              <a:latin typeface="Calibri" pitchFamily="34" charset="0"/>
              <a:ea typeface="ＭＳ Ｐゴシック" pitchFamily="1" charset="-128"/>
            </a:endParaRPr>
          </a:p>
        </p:txBody>
      </p:sp>
      <p:sp>
        <p:nvSpPr>
          <p:cNvPr id="10244" name="Rectangle 3"/>
          <p:cNvSpPr>
            <a:spLocks noChangeArrowheads="1"/>
          </p:cNvSpPr>
          <p:nvPr/>
        </p:nvSpPr>
        <p:spPr bwMode="auto">
          <a:xfrm>
            <a:off x="6934200" y="2057400"/>
            <a:ext cx="2057400" cy="3733800"/>
          </a:xfrm>
          <a:prstGeom prst="rect">
            <a:avLst/>
          </a:prstGeom>
          <a:noFill/>
          <a:ln w="9525">
            <a:noFill/>
            <a:miter lim="800000"/>
            <a:headEnd/>
            <a:tailEnd/>
          </a:ln>
        </p:spPr>
        <p:txBody>
          <a:bodyPr/>
          <a:lstStyle/>
          <a:p>
            <a:pPr algn="ctr">
              <a:spcBef>
                <a:spcPct val="20000"/>
              </a:spcBef>
            </a:pPr>
            <a:r>
              <a:rPr lang="en-US" sz="2000" i="1" dirty="0">
                <a:solidFill>
                  <a:schemeClr val="accent2"/>
                </a:solidFill>
              </a:rPr>
              <a:t>With an annual budget of about $7 billion, NSF funds approximately 25 % of all federally supported basic research conducted by U.S. colleges and universities.</a:t>
            </a:r>
            <a:r>
              <a:rPr lang="en-US" sz="2000" dirty="0">
                <a:solidFill>
                  <a:srgbClr val="595959"/>
                </a:solidFill>
              </a:rPr>
              <a:t> </a:t>
            </a:r>
          </a:p>
        </p:txBody>
      </p:sp>
      <p:sp>
        <p:nvSpPr>
          <p:cNvPr id="10245" name="Rectangle 6"/>
          <p:cNvSpPr>
            <a:spLocks noGrp="1"/>
          </p:cNvSpPr>
          <p:nvPr>
            <p:ph type="title" idx="4294967295"/>
          </p:nvPr>
        </p:nvSpPr>
        <p:spPr>
          <a:xfrm>
            <a:off x="457200" y="762000"/>
            <a:ext cx="8229600" cy="776839"/>
          </a:xfrm>
        </p:spPr>
        <p:txBody>
          <a:bodyPr>
            <a:normAutofit/>
          </a:bodyPr>
          <a:lstStyle/>
          <a:p>
            <a:r>
              <a:rPr lang="en-US" sz="3200" dirty="0"/>
              <a:t>NSF : Share of Total Federal Support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6629400" cy="5065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1DA3FF48-1A62-C643-9278-DB49BA215887}" type="datetime1">
              <a:rPr lang="en-US" smtClean="0">
                <a:solidFill>
                  <a:prstClr val="black">
                    <a:tint val="75000"/>
                  </a:prstClr>
                </a:solidFill>
              </a:rPr>
              <a:t>9/21/20</a:t>
            </a:fld>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55F99ACE-809D-0B44-8B93-A5364A6A2CB1}"/>
              </a:ext>
            </a:extLst>
          </p:cNvPr>
          <p:cNvSpPr>
            <a:spLocks noGrp="1"/>
          </p:cNvSpPr>
          <p:nvPr>
            <p:ph type="sldNum" sz="quarter" idx="12"/>
          </p:nvPr>
        </p:nvSpPr>
        <p:spPr/>
        <p:txBody>
          <a:bodyPr/>
          <a:lstStyle/>
          <a:p>
            <a:fld id="{21CBAACD-8C11-451D-AF75-3A01F06292C2}"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2021305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050" y="844550"/>
            <a:ext cx="8229600" cy="776839"/>
          </a:xfrm>
        </p:spPr>
        <p:txBody>
          <a:bodyPr/>
          <a:lstStyle/>
          <a:p>
            <a:r>
              <a:rPr lang="en-US" dirty="0"/>
              <a:t>Postwar Planning</a:t>
            </a:r>
          </a:p>
        </p:txBody>
      </p:sp>
      <p:sp>
        <p:nvSpPr>
          <p:cNvPr id="7" name="Content Placeholder 6"/>
          <p:cNvSpPr>
            <a:spLocks noGrp="1"/>
          </p:cNvSpPr>
          <p:nvPr>
            <p:ph idx="1"/>
          </p:nvPr>
        </p:nvSpPr>
        <p:spPr>
          <a:xfrm>
            <a:off x="152400" y="1432042"/>
            <a:ext cx="5105400" cy="4816357"/>
          </a:xfrm>
        </p:spPr>
        <p:txBody>
          <a:bodyPr>
            <a:normAutofit fontScale="85000" lnSpcReduction="10000"/>
          </a:bodyPr>
          <a:lstStyle/>
          <a:p>
            <a:r>
              <a:rPr lang="en-US" sz="1350" i="1" dirty="0"/>
              <a:t>"New frontiers of the mind are before us, and if they are pioneered with the same vision, boldness, and drive with which we have waged this war we can create a fuller and more fruitful employment and a fuller and more fruitful life.“</a:t>
            </a:r>
            <a:br>
              <a:rPr lang="en-US" sz="1350" i="1" dirty="0"/>
            </a:br>
            <a:br>
              <a:rPr lang="en-US" sz="1350" i="1" dirty="0"/>
            </a:br>
            <a:r>
              <a:rPr lang="en-US" sz="1350" dirty="0"/>
              <a:t>FRANKLIN D. ROOSEVELT</a:t>
            </a:r>
            <a:br>
              <a:rPr lang="en-US" sz="1350" dirty="0"/>
            </a:br>
            <a:r>
              <a:rPr lang="en-US" sz="1350" dirty="0"/>
              <a:t>November 17, 1944</a:t>
            </a:r>
            <a:br>
              <a:rPr lang="en-US" sz="1350" dirty="0"/>
            </a:br>
            <a:endParaRPr lang="en-US" sz="1350" dirty="0"/>
          </a:p>
          <a:p>
            <a:r>
              <a:rPr lang="en-US" dirty="0"/>
              <a:t>FDR asks V. Bush</a:t>
            </a:r>
          </a:p>
          <a:p>
            <a:pPr lvl="1"/>
            <a:r>
              <a:rPr lang="en-US" dirty="0"/>
              <a:t>What can we make known?</a:t>
            </a:r>
          </a:p>
          <a:p>
            <a:pPr lvl="1"/>
            <a:r>
              <a:rPr lang="en-US" dirty="0"/>
              <a:t>How can we continue the work?</a:t>
            </a:r>
          </a:p>
          <a:p>
            <a:pPr lvl="1"/>
            <a:r>
              <a:rPr lang="en-US" dirty="0"/>
              <a:t>What can the government do to aid research?</a:t>
            </a:r>
          </a:p>
          <a:p>
            <a:pPr lvl="1"/>
            <a:r>
              <a:rPr lang="en-US" dirty="0"/>
              <a:t>Can an effective program be proposed for discovering and developing scientific talent in American youth?</a:t>
            </a:r>
          </a:p>
        </p:txBody>
      </p:sp>
      <p:pic>
        <p:nvPicPr>
          <p:cNvPr id="4098" name="Picture 2" descr="https://tse1.mm.bing.net/th?&amp;id=OIP.M3b59e0b2ecef67514953373b93dd616eH1&amp;w=300&amp;h=300&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067" y="1771650"/>
            <a:ext cx="2623185" cy="30861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B7F08BF1-E69E-487E-B833-8CE73DC6D28F}" type="datetime1">
              <a:rPr lang="en-US" smtClean="0"/>
              <a:t>9/21/20</a:t>
            </a:fld>
            <a:endParaRPr lang="en-US"/>
          </a:p>
        </p:txBody>
      </p:sp>
      <p:sp>
        <p:nvSpPr>
          <p:cNvPr id="5" name="Slide Number Placeholder 4"/>
          <p:cNvSpPr>
            <a:spLocks noGrp="1"/>
          </p:cNvSpPr>
          <p:nvPr>
            <p:ph type="sldNum" sz="quarter" idx="12"/>
          </p:nvPr>
        </p:nvSpPr>
        <p:spPr/>
        <p:txBody>
          <a:bodyPr/>
          <a:lstStyle/>
          <a:p>
            <a:fld id="{0647F3F5-2718-4C11-898E-59BF5B29279A}" type="slidenum">
              <a:rPr lang="en-US" smtClean="0"/>
              <a:pPr/>
              <a:t>3</a:t>
            </a:fld>
            <a:endParaRPr lang="en-US"/>
          </a:p>
        </p:txBody>
      </p:sp>
    </p:spTree>
    <p:extLst>
      <p:ext uri="{BB962C8B-B14F-4D97-AF65-F5344CB8AC3E}">
        <p14:creationId xmlns:p14="http://schemas.microsoft.com/office/powerpoint/2010/main" val="172960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NSF is Established (May 10, 1950)</a:t>
            </a:r>
          </a:p>
        </p:txBody>
      </p:sp>
      <p:sp>
        <p:nvSpPr>
          <p:cNvPr id="3" name="Content Placeholder 2"/>
          <p:cNvSpPr>
            <a:spLocks noGrp="1"/>
          </p:cNvSpPr>
          <p:nvPr>
            <p:ph sz="half" idx="1"/>
          </p:nvPr>
        </p:nvSpPr>
        <p:spPr>
          <a:xfrm>
            <a:off x="457200" y="1600200"/>
            <a:ext cx="5029200" cy="4953000"/>
          </a:xfrm>
        </p:spPr>
        <p:txBody>
          <a:bodyPr>
            <a:noAutofit/>
          </a:bodyPr>
          <a:lstStyle/>
          <a:p>
            <a:r>
              <a:rPr lang="en-US" sz="1600" i="1" dirty="0"/>
              <a:t>Bush created 4 committees; final report of each combined to form his final report</a:t>
            </a:r>
          </a:p>
          <a:p>
            <a:r>
              <a:rPr lang="en-US" sz="1600" i="1" dirty="0"/>
              <a:t>Final Report summary:</a:t>
            </a:r>
          </a:p>
          <a:p>
            <a:pPr marL="0" indent="0">
              <a:buNone/>
            </a:pPr>
            <a:r>
              <a:rPr lang="en-US" sz="1600" dirty="0"/>
              <a:t>Calls for a permanent federal agency to help support basic research in academia, oversee medical and military research and provide funding for science education at the undergraduate and graduate levels.</a:t>
            </a:r>
            <a:endParaRPr lang="en-US" sz="1600" i="1" dirty="0"/>
          </a:p>
          <a:p>
            <a:endParaRPr lang="en-US" sz="1600" i="1" dirty="0"/>
          </a:p>
          <a:p>
            <a:r>
              <a:rPr lang="en-US" sz="1600" i="1" dirty="0"/>
              <a:t>“I have just signed the National Science Foundation Act of 1950. This act is of tremendous importance, because it will add to our knowledge in every branch of science. I am confident that it will help us to develop the best scientific brains in the Nation. It will enable the United States to maintain its leadership in scientific matters, and to exert a more vital force for peace.“</a:t>
            </a:r>
            <a:br>
              <a:rPr lang="en-US" sz="1600" i="1" dirty="0"/>
            </a:br>
            <a:br>
              <a:rPr lang="en-US" sz="1600" i="1" dirty="0"/>
            </a:br>
            <a:r>
              <a:rPr lang="en-US" sz="1600" dirty="0"/>
              <a:t>HARRY S. TRUMAN, May 10, 1950</a:t>
            </a:r>
          </a:p>
          <a:p>
            <a:endParaRPr lang="en-US" sz="1600" i="1" dirty="0"/>
          </a:p>
          <a:p>
            <a:endParaRPr lang="en-US" sz="1600" i="1" dirty="0"/>
          </a:p>
        </p:txBody>
      </p:sp>
      <p:sp>
        <p:nvSpPr>
          <p:cNvPr id="4" name="Date Placeholder 3"/>
          <p:cNvSpPr>
            <a:spLocks noGrp="1"/>
          </p:cNvSpPr>
          <p:nvPr>
            <p:ph type="dt" sz="half" idx="10"/>
          </p:nvPr>
        </p:nvSpPr>
        <p:spPr/>
        <p:txBody>
          <a:bodyPr/>
          <a:lstStyle/>
          <a:p>
            <a:fld id="{A74C65BF-31A4-42F0-BE54-57616AD0EACA}" type="datetime1">
              <a:rPr lang="en-US" smtClean="0"/>
              <a:t>9/21/20</a:t>
            </a:fld>
            <a:endParaRPr lang="en-US"/>
          </a:p>
        </p:txBody>
      </p:sp>
      <p:pic>
        <p:nvPicPr>
          <p:cNvPr id="5122" name="Picture 2" descr="http://diamondsixleadership.com/wp-content/uploads/2012/02/Truma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1945160"/>
            <a:ext cx="2507436"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a:extLst>
              <a:ext uri="{FF2B5EF4-FFF2-40B4-BE49-F238E27FC236}">
                <a16:creationId xmlns:a16="http://schemas.microsoft.com/office/drawing/2014/main" id="{4DEF7A79-A65F-4F82-88B3-403A14FF3776}"/>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a:spcAft>
                <a:spcPts val="450"/>
              </a:spcAft>
            </a:pPr>
            <a:fld id="{8F4BEAD3-91E3-4FFC-B7DC-935959D17485}" type="slidenum">
              <a:rPr lang="en-US" sz="900"/>
              <a:pPr>
                <a:spcAft>
                  <a:spcPts val="450"/>
                </a:spcAft>
              </a:pPr>
              <a:t>4</a:t>
            </a:fld>
            <a:endParaRPr lang="en-US" sz="900" dirty="0"/>
          </a:p>
        </p:txBody>
      </p:sp>
    </p:spTree>
    <p:extLst>
      <p:ext uri="{BB962C8B-B14F-4D97-AF65-F5344CB8AC3E}">
        <p14:creationId xmlns:p14="http://schemas.microsoft.com/office/powerpoint/2010/main" val="294890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080" y="845328"/>
            <a:ext cx="8229600" cy="776839"/>
          </a:xfrm>
        </p:spPr>
        <p:txBody>
          <a:bodyPr/>
          <a:lstStyle/>
          <a:p>
            <a:r>
              <a:rPr lang="en-US" dirty="0"/>
              <a:t>What Has the NSF Done for Me?</a:t>
            </a:r>
          </a:p>
        </p:txBody>
      </p:sp>
      <p:sp>
        <p:nvSpPr>
          <p:cNvPr id="3" name="Content Placeholder 2"/>
          <p:cNvSpPr>
            <a:spLocks noGrp="1"/>
          </p:cNvSpPr>
          <p:nvPr>
            <p:ph idx="1"/>
          </p:nvPr>
        </p:nvSpPr>
        <p:spPr>
          <a:xfrm>
            <a:off x="304800" y="1584845"/>
            <a:ext cx="3657600" cy="4732856"/>
          </a:xfrm>
        </p:spPr>
        <p:txBody>
          <a:bodyPr>
            <a:normAutofit fontScale="77500" lnSpcReduction="20000"/>
          </a:bodyPr>
          <a:lstStyle/>
          <a:p>
            <a:r>
              <a:rPr lang="en-US" dirty="0"/>
              <a:t>Bar Codes</a:t>
            </a:r>
          </a:p>
          <a:p>
            <a:r>
              <a:rPr lang="en-US" dirty="0"/>
              <a:t>Internet</a:t>
            </a:r>
          </a:p>
          <a:p>
            <a:r>
              <a:rPr lang="en-US" dirty="0"/>
              <a:t>Internet Search</a:t>
            </a:r>
          </a:p>
          <a:p>
            <a:r>
              <a:rPr lang="en-US" dirty="0"/>
              <a:t>Public-key Cryptography</a:t>
            </a:r>
          </a:p>
          <a:p>
            <a:r>
              <a:rPr lang="en-US" dirty="0"/>
              <a:t>Speech Recognition</a:t>
            </a:r>
          </a:p>
          <a:p>
            <a:r>
              <a:rPr lang="en-US" dirty="0"/>
              <a:t>Supercomputers</a:t>
            </a:r>
          </a:p>
          <a:p>
            <a:r>
              <a:rPr lang="en-US" dirty="0"/>
              <a:t>Reading Rainbow</a:t>
            </a:r>
          </a:p>
          <a:p>
            <a:r>
              <a:rPr lang="en-US" dirty="0"/>
              <a:t>Nova</a:t>
            </a:r>
          </a:p>
          <a:p>
            <a:r>
              <a:rPr lang="en-US" dirty="0"/>
              <a:t>NPR</a:t>
            </a:r>
          </a:p>
          <a:p>
            <a:r>
              <a:rPr lang="en-US" b="1" dirty="0"/>
              <a:t>Student Scholarships</a:t>
            </a:r>
          </a:p>
          <a:p>
            <a:r>
              <a:rPr lang="en-US" b="1" dirty="0"/>
              <a:t>CS Principles</a:t>
            </a:r>
          </a:p>
        </p:txBody>
      </p:sp>
      <p:pic>
        <p:nvPicPr>
          <p:cNvPr id="8194" name="Picture 2" descr="http://virdir.ncsa.illinois.edu/virdir/raw-material/networking/nsfnet/nsfnetSept91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095500"/>
            <a:ext cx="4419600" cy="33147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ate Placeholder 3"/>
          <p:cNvSpPr>
            <a:spLocks noGrp="1"/>
          </p:cNvSpPr>
          <p:nvPr>
            <p:ph type="dt" sz="half" idx="10"/>
          </p:nvPr>
        </p:nvSpPr>
        <p:spPr/>
        <p:txBody>
          <a:bodyPr/>
          <a:lstStyle/>
          <a:p>
            <a:fld id="{4FE76A22-23DA-D341-8BEE-0E922E855F36}" type="datetime1">
              <a:rPr lang="en-US" smtClean="0"/>
              <a:t>9/21/20</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de-DE"/>
              <a:t>CCSC Showcase </a:t>
            </a:r>
            <a:endParaRPr lang="en-US"/>
          </a:p>
        </p:txBody>
      </p:sp>
      <p:sp>
        <p:nvSpPr>
          <p:cNvPr id="6" name="Slide Number Placeholder 5">
            <a:extLst>
              <a:ext uri="{FF2B5EF4-FFF2-40B4-BE49-F238E27FC236}">
                <a16:creationId xmlns:a16="http://schemas.microsoft.com/office/drawing/2014/main" id="{98882DBE-E5F6-DE4B-B513-5FF383C8D4AA}"/>
              </a:ext>
            </a:extLst>
          </p:cNvPr>
          <p:cNvSpPr>
            <a:spLocks noGrp="1"/>
          </p:cNvSpPr>
          <p:nvPr>
            <p:ph type="sldNum" sz="quarter" idx="12"/>
          </p:nvPr>
        </p:nvSpPr>
        <p:spPr/>
        <p:txBody>
          <a:bodyPr/>
          <a:lstStyle/>
          <a:p>
            <a:fld id="{21CBAACD-8C11-451D-AF75-3A01F06292C2}"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77629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389E-C878-0548-9ED9-115D8382A702}"/>
              </a:ext>
            </a:extLst>
          </p:cNvPr>
          <p:cNvSpPr>
            <a:spLocks noGrp="1"/>
          </p:cNvSpPr>
          <p:nvPr>
            <p:ph type="title"/>
          </p:nvPr>
        </p:nvSpPr>
        <p:spPr>
          <a:xfrm>
            <a:off x="155163" y="2209800"/>
            <a:ext cx="1368837" cy="3413158"/>
          </a:xfrm>
        </p:spPr>
        <p:txBody>
          <a:bodyPr vert="horz" lIns="68580" tIns="34290" rIns="68580" bIns="34290" rtlCol="0" anchor="b">
            <a:normAutofit fontScale="90000"/>
          </a:bodyPr>
          <a:lstStyle/>
          <a:p>
            <a:r>
              <a:rPr lang="en-US" dirty="0"/>
              <a:t>Ten Big Ideas for Future NSF Investments</a:t>
            </a:r>
          </a:p>
        </p:txBody>
      </p:sp>
      <p:pic>
        <p:nvPicPr>
          <p:cNvPr id="29" name="Picture 28">
            <a:extLst>
              <a:ext uri="{FF2B5EF4-FFF2-40B4-BE49-F238E27FC236}">
                <a16:creationId xmlns:a16="http://schemas.microsoft.com/office/drawing/2014/main" id="{81AE0399-3162-784C-B851-E4F10ECB9673}"/>
              </a:ext>
            </a:extLst>
          </p:cNvPr>
          <p:cNvPicPr>
            <a:picLocks noChangeAspect="1"/>
          </p:cNvPicPr>
          <p:nvPr/>
        </p:nvPicPr>
        <p:blipFill rotWithShape="1">
          <a:blip r:embed="rId3"/>
          <a:srcRect l="7701" t="12800" r="6764" b="8661"/>
          <a:stretch/>
        </p:blipFill>
        <p:spPr>
          <a:xfrm>
            <a:off x="1676400" y="1292114"/>
            <a:ext cx="6919727" cy="4577922"/>
          </a:xfrm>
          <a:prstGeom prst="rect">
            <a:avLst/>
          </a:prstGeom>
        </p:spPr>
      </p:pic>
      <p:sp>
        <p:nvSpPr>
          <p:cNvPr id="4" name="Slide Number Placeholder 3">
            <a:extLst>
              <a:ext uri="{FF2B5EF4-FFF2-40B4-BE49-F238E27FC236}">
                <a16:creationId xmlns:a16="http://schemas.microsoft.com/office/drawing/2014/main" id="{AD2C1ECF-CD27-704C-AFD7-354AC97A127A}"/>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a:spcAft>
                <a:spcPts val="450"/>
              </a:spcAft>
            </a:pPr>
            <a:fld id="{8F4BEAD3-91E3-4FFC-B7DC-935959D17485}" type="slidenum">
              <a:rPr lang="en-US" sz="900"/>
              <a:pPr>
                <a:spcAft>
                  <a:spcPts val="450"/>
                </a:spcAft>
              </a:pPr>
              <a:t>6</a:t>
            </a:fld>
            <a:endParaRPr lang="en-US" sz="900" dirty="0"/>
          </a:p>
        </p:txBody>
      </p:sp>
      <p:sp>
        <p:nvSpPr>
          <p:cNvPr id="3" name="TextBox 2">
            <a:extLst>
              <a:ext uri="{FF2B5EF4-FFF2-40B4-BE49-F238E27FC236}">
                <a16:creationId xmlns:a16="http://schemas.microsoft.com/office/drawing/2014/main" id="{0BD0E824-1E44-944C-8647-BAE27B1D4AED}"/>
              </a:ext>
            </a:extLst>
          </p:cNvPr>
          <p:cNvSpPr txBox="1"/>
          <p:nvPr/>
        </p:nvSpPr>
        <p:spPr>
          <a:xfrm>
            <a:off x="8596127" y="5053549"/>
            <a:ext cx="450764" cy="707886"/>
          </a:xfrm>
          <a:prstGeom prst="rect">
            <a:avLst/>
          </a:prstGeom>
          <a:noFill/>
        </p:spPr>
        <p:txBody>
          <a:bodyPr wrap="none" rtlCol="0">
            <a:spAutoFit/>
          </a:bodyPr>
          <a:lstStyle/>
          <a:p>
            <a:r>
              <a:rPr lang="en-US" sz="4000" dirty="0">
                <a:solidFill>
                  <a:srgbClr val="FF0000"/>
                </a:solidFill>
              </a:rPr>
              <a:t>X</a:t>
            </a:r>
          </a:p>
        </p:txBody>
      </p:sp>
      <p:sp>
        <p:nvSpPr>
          <p:cNvPr id="5" name="TextBox 4">
            <a:extLst>
              <a:ext uri="{FF2B5EF4-FFF2-40B4-BE49-F238E27FC236}">
                <a16:creationId xmlns:a16="http://schemas.microsoft.com/office/drawing/2014/main" id="{CC4D1BDB-5A61-D749-B75C-65317B3A5AEC}"/>
              </a:ext>
            </a:extLst>
          </p:cNvPr>
          <p:cNvSpPr txBox="1"/>
          <p:nvPr/>
        </p:nvSpPr>
        <p:spPr>
          <a:xfrm>
            <a:off x="1298618" y="1600200"/>
            <a:ext cx="450764" cy="707886"/>
          </a:xfrm>
          <a:prstGeom prst="rect">
            <a:avLst/>
          </a:prstGeom>
          <a:noFill/>
        </p:spPr>
        <p:txBody>
          <a:bodyPr wrap="none" rtlCol="0">
            <a:spAutoFit/>
          </a:bodyPr>
          <a:lstStyle/>
          <a:p>
            <a:r>
              <a:rPr lang="en-US" sz="4000" dirty="0">
                <a:solidFill>
                  <a:srgbClr val="FF0000"/>
                </a:solidFill>
              </a:rPr>
              <a:t>X</a:t>
            </a:r>
          </a:p>
        </p:txBody>
      </p:sp>
    </p:spTree>
    <p:extLst>
      <p:ext uri="{BB962C8B-B14F-4D97-AF65-F5344CB8AC3E}">
        <p14:creationId xmlns:p14="http://schemas.microsoft.com/office/powerpoint/2010/main" val="3917658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NSF Headquarters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424612" cy="42470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33803"/>
            <a:ext cx="4043040" cy="26151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Down Arrow 9"/>
          <p:cNvSpPr/>
          <p:nvPr/>
        </p:nvSpPr>
        <p:spPr>
          <a:xfrm rot="2997598">
            <a:off x="4501379" y="4199103"/>
            <a:ext cx="373704" cy="11839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41E8F467-C055-F044-B393-206F5A5625A2}" type="datetime1">
              <a:rPr lang="en-US" smtClean="0"/>
              <a:t>9/21/20</a:t>
            </a:fld>
            <a:endParaRPr lang="en-US"/>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de-DE"/>
              <a:t>CCSC Showcase </a:t>
            </a:r>
            <a:endParaRPr lang="en-US"/>
          </a:p>
        </p:txBody>
      </p:sp>
      <p:sp>
        <p:nvSpPr>
          <p:cNvPr id="5" name="Slide Number Placeholder 4">
            <a:extLst>
              <a:ext uri="{FF2B5EF4-FFF2-40B4-BE49-F238E27FC236}">
                <a16:creationId xmlns:a16="http://schemas.microsoft.com/office/drawing/2014/main" id="{663ABCE3-AE17-8748-8D50-A98745FFCC96}"/>
              </a:ext>
            </a:extLst>
          </p:cNvPr>
          <p:cNvSpPr>
            <a:spLocks noGrp="1"/>
          </p:cNvSpPr>
          <p:nvPr>
            <p:ph type="sldNum" sz="quarter" idx="12"/>
          </p:nvPr>
        </p:nvSpPr>
        <p:spPr/>
        <p:txBody>
          <a:bodyPr/>
          <a:lstStyle/>
          <a:p>
            <a:fld id="{21CBAACD-8C11-451D-AF75-3A01F06292C2}"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6072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err="1"/>
              <a:t>Sethuraman</a:t>
            </a:r>
            <a:r>
              <a:rPr lang="en-US" dirty="0"/>
              <a:t> "</a:t>
            </a:r>
            <a:r>
              <a:rPr lang="en-US" dirty="0" err="1"/>
              <a:t>Panch</a:t>
            </a:r>
            <a:r>
              <a:rPr lang="en-US" dirty="0"/>
              <a:t>" </a:t>
            </a:r>
            <a:r>
              <a:rPr lang="en-US" dirty="0" err="1"/>
              <a:t>Panchanathan</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t>The new director of the NSF is Dr. </a:t>
            </a:r>
            <a:r>
              <a:rPr lang="en-US" dirty="0" err="1"/>
              <a:t>Sethuraman</a:t>
            </a:r>
            <a:r>
              <a:rPr lang="en-US" dirty="0"/>
              <a:t> "</a:t>
            </a:r>
            <a:r>
              <a:rPr lang="en-US" dirty="0" err="1"/>
              <a:t>Panch</a:t>
            </a:r>
            <a:r>
              <a:rPr lang="en-US" dirty="0"/>
              <a:t>" </a:t>
            </a:r>
            <a:r>
              <a:rPr lang="en-US" dirty="0" err="1"/>
              <a:t>Panchanathan</a:t>
            </a:r>
            <a:br>
              <a:rPr lang="en-US" dirty="0"/>
            </a:br>
            <a:endParaRPr lang="en-US" dirty="0"/>
          </a:p>
          <a:p>
            <a:r>
              <a:rPr lang="en-US" dirty="0"/>
              <a:t>Degrees</a:t>
            </a:r>
          </a:p>
          <a:p>
            <a:pPr lvl="1"/>
            <a:r>
              <a:rPr lang="en-US" dirty="0"/>
              <a:t>BS - Physics &amp; Electrical Comm. Engineering</a:t>
            </a:r>
          </a:p>
          <a:p>
            <a:pPr lvl="1"/>
            <a:r>
              <a:rPr lang="en-US" dirty="0"/>
              <a:t>MS - Electrical Engineering </a:t>
            </a:r>
          </a:p>
          <a:p>
            <a:pPr lvl="1"/>
            <a:r>
              <a:rPr lang="en-US" dirty="0"/>
              <a:t>Ph.D. in </a:t>
            </a:r>
            <a:r>
              <a:rPr lang="en-US" dirty="0">
                <a:solidFill>
                  <a:srgbClr val="FF0000"/>
                </a:solidFill>
              </a:rPr>
              <a:t>Electrical and Computer Engineering</a:t>
            </a:r>
          </a:p>
          <a:p>
            <a:r>
              <a:rPr lang="en-US" dirty="0"/>
              <a:t>Research interests</a:t>
            </a:r>
          </a:p>
          <a:p>
            <a:pPr lvl="1"/>
            <a:r>
              <a:rPr lang="en-US" dirty="0"/>
              <a:t>Human-centered multimedia computing</a:t>
            </a:r>
          </a:p>
          <a:p>
            <a:pPr lvl="1"/>
            <a:r>
              <a:rPr lang="en-US" dirty="0"/>
              <a:t>Haptic user interfaces</a:t>
            </a:r>
          </a:p>
          <a:p>
            <a:pPr lvl="1"/>
            <a:r>
              <a:rPr lang="en-US" dirty="0"/>
              <a:t>Person-centered tools and ubiquitous computing technologies for enhancing the quality of life for individuals with disabilities</a:t>
            </a:r>
          </a:p>
          <a:p>
            <a:pPr lvl="1"/>
            <a:r>
              <a:rPr lang="en-US" dirty="0"/>
              <a:t>AI and machine learning for multimedia applications.</a:t>
            </a:r>
          </a:p>
          <a:p>
            <a:endParaRPr lang="en-US" dirty="0"/>
          </a:p>
        </p:txBody>
      </p:sp>
      <p:sp>
        <p:nvSpPr>
          <p:cNvPr id="4" name="Date Placeholder 3"/>
          <p:cNvSpPr>
            <a:spLocks noGrp="1"/>
          </p:cNvSpPr>
          <p:nvPr>
            <p:ph type="dt" sz="half" idx="10"/>
          </p:nvPr>
        </p:nvSpPr>
        <p:spPr/>
        <p:txBody>
          <a:bodyPr/>
          <a:lstStyle/>
          <a:p>
            <a:fld id="{7D52A3A2-0CCC-4838-934C-CB17B4D08492}" type="datetime1">
              <a:rPr lang="en-US" smtClean="0"/>
              <a:t>9/21/20</a:t>
            </a:fld>
            <a:endParaRPr lang="en-US"/>
          </a:p>
        </p:txBody>
      </p:sp>
      <p:sp>
        <p:nvSpPr>
          <p:cNvPr id="9" name="Slide Number Placeholder 3">
            <a:extLst>
              <a:ext uri="{FF2B5EF4-FFF2-40B4-BE49-F238E27FC236}">
                <a16:creationId xmlns:a16="http://schemas.microsoft.com/office/drawing/2014/main" id="{E6F600B2-8663-4293-AC4C-1CBC359B6F3B}"/>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a:spcAft>
                <a:spcPts val="450"/>
              </a:spcAft>
            </a:pPr>
            <a:fld id="{8F4BEAD3-91E3-4FFC-B7DC-935959D17485}" type="slidenum">
              <a:rPr lang="en-US" sz="900"/>
              <a:pPr>
                <a:spcAft>
                  <a:spcPts val="450"/>
                </a:spcAft>
              </a:pPr>
              <a:t>8</a:t>
            </a:fld>
            <a:endParaRPr lang="en-US" sz="900" dirty="0"/>
          </a:p>
        </p:txBody>
      </p:sp>
      <p:pic>
        <p:nvPicPr>
          <p:cNvPr id="6" name="Picture 5">
            <a:extLst>
              <a:ext uri="{FF2B5EF4-FFF2-40B4-BE49-F238E27FC236}">
                <a16:creationId xmlns:a16="http://schemas.microsoft.com/office/drawing/2014/main" id="{3F06A103-8BBD-4DC9-89B6-B385603398AD}"/>
              </a:ext>
            </a:extLst>
          </p:cNvPr>
          <p:cNvPicPr>
            <a:picLocks noChangeAspect="1"/>
          </p:cNvPicPr>
          <p:nvPr/>
        </p:nvPicPr>
        <p:blipFill>
          <a:blip r:embed="rId2"/>
          <a:stretch>
            <a:fillRect/>
          </a:stretch>
        </p:blipFill>
        <p:spPr>
          <a:xfrm>
            <a:off x="5765938" y="1981621"/>
            <a:ext cx="2340044" cy="3018656"/>
          </a:xfrm>
          <a:prstGeom prst="rect">
            <a:avLst/>
          </a:prstGeom>
        </p:spPr>
      </p:pic>
    </p:spTree>
    <p:extLst>
      <p:ext uri="{BB962C8B-B14F-4D97-AF65-F5344CB8AC3E}">
        <p14:creationId xmlns:p14="http://schemas.microsoft.com/office/powerpoint/2010/main" val="307144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AA0E-98CD-7E46-A26C-E0190D124A01}"/>
              </a:ext>
            </a:extLst>
          </p:cNvPr>
          <p:cNvSpPr>
            <a:spLocks noGrp="1"/>
          </p:cNvSpPr>
          <p:nvPr>
            <p:ph type="title"/>
          </p:nvPr>
        </p:nvSpPr>
        <p:spPr>
          <a:xfrm>
            <a:off x="292270" y="838200"/>
            <a:ext cx="8229600" cy="776839"/>
          </a:xfrm>
        </p:spPr>
        <p:txBody>
          <a:bodyPr/>
          <a:lstStyle/>
          <a:p>
            <a:r>
              <a:rPr lang="en-US"/>
              <a:t>NSF Directorates and Offices</a:t>
            </a:r>
          </a:p>
        </p:txBody>
      </p:sp>
      <p:pic>
        <p:nvPicPr>
          <p:cNvPr id="6" name="Picture 5" descr="A picture containing photo, screenshot&#10;&#10;Description generated with very high confidence">
            <a:extLst>
              <a:ext uri="{FF2B5EF4-FFF2-40B4-BE49-F238E27FC236}">
                <a16:creationId xmlns:a16="http://schemas.microsoft.com/office/drawing/2014/main" id="{56118E63-6D3E-B74C-817D-44A5CD5B7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79831"/>
            <a:ext cx="8356941" cy="3802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3">
            <a:extLst>
              <a:ext uri="{FF2B5EF4-FFF2-40B4-BE49-F238E27FC236}">
                <a16:creationId xmlns:a16="http://schemas.microsoft.com/office/drawing/2014/main" id="{B8E98A63-5883-46BD-9966-E462295EA4E7}"/>
              </a:ext>
            </a:extLst>
          </p:cNvPr>
          <p:cNvSpPr txBox="1">
            <a:spLocks/>
          </p:cNvSpPr>
          <p:nvPr/>
        </p:nvSpPr>
        <p:spPr>
          <a:xfrm>
            <a:off x="6457950" y="5624513"/>
            <a:ext cx="2057400" cy="273844"/>
          </a:xfrm>
          <a:prstGeom prst="rect">
            <a:avLst/>
          </a:prstGeom>
        </p:spPr>
        <p:txBody>
          <a:bodyPr vert="horz" lIns="68580" tIns="34290" rIns="68580" bIns="34290" rtlCol="0" anchor="ctr">
            <a:normAutofit/>
          </a:bodyP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450"/>
              </a:spcAft>
            </a:pPr>
            <a:fld id="{8F4BEAD3-91E3-4FFC-B7DC-935959D17485}" type="slidenum">
              <a:rPr lang="en-US" sz="900">
                <a:solidFill>
                  <a:schemeClr val="tx1">
                    <a:tint val="75000"/>
                  </a:schemeClr>
                </a:solidFill>
              </a:rPr>
              <a:pPr algn="r">
                <a:spcAft>
                  <a:spcPts val="450"/>
                </a:spcAft>
              </a:pPr>
              <a:t>9</a:t>
            </a:fld>
            <a:endParaRPr lang="en-US" sz="900" dirty="0">
              <a:solidFill>
                <a:schemeClr val="tx1">
                  <a:tint val="75000"/>
                </a:schemeClr>
              </a:solidFill>
            </a:endParaRPr>
          </a:p>
        </p:txBody>
      </p:sp>
      <p:sp>
        <p:nvSpPr>
          <p:cNvPr id="3" name="TextBox 2">
            <a:extLst>
              <a:ext uri="{FF2B5EF4-FFF2-40B4-BE49-F238E27FC236}">
                <a16:creationId xmlns:a16="http://schemas.microsoft.com/office/drawing/2014/main" id="{A1D98D96-FFBF-E841-9349-0BC8A12B77BD}"/>
              </a:ext>
            </a:extLst>
          </p:cNvPr>
          <p:cNvSpPr txBox="1"/>
          <p:nvPr/>
        </p:nvSpPr>
        <p:spPr>
          <a:xfrm>
            <a:off x="6096000" y="1493492"/>
            <a:ext cx="450764" cy="707886"/>
          </a:xfrm>
          <a:prstGeom prst="rect">
            <a:avLst/>
          </a:prstGeom>
          <a:noFill/>
        </p:spPr>
        <p:txBody>
          <a:bodyPr wrap="none" rtlCol="0">
            <a:spAutoFit/>
          </a:bodyPr>
          <a:lstStyle/>
          <a:p>
            <a:r>
              <a:rPr lang="en-US" sz="4000" dirty="0">
                <a:solidFill>
                  <a:srgbClr val="FF0000"/>
                </a:solidFill>
              </a:rPr>
              <a:t>X</a:t>
            </a:r>
          </a:p>
        </p:txBody>
      </p:sp>
      <p:sp>
        <p:nvSpPr>
          <p:cNvPr id="4" name="TextBox 3">
            <a:extLst>
              <a:ext uri="{FF2B5EF4-FFF2-40B4-BE49-F238E27FC236}">
                <a16:creationId xmlns:a16="http://schemas.microsoft.com/office/drawing/2014/main" id="{FF7C6596-90CD-C04A-8EB3-1E7D39613EBE}"/>
              </a:ext>
            </a:extLst>
          </p:cNvPr>
          <p:cNvSpPr txBox="1"/>
          <p:nvPr/>
        </p:nvSpPr>
        <p:spPr>
          <a:xfrm>
            <a:off x="3429000" y="5937235"/>
            <a:ext cx="450764" cy="707886"/>
          </a:xfrm>
          <a:prstGeom prst="rect">
            <a:avLst/>
          </a:prstGeom>
          <a:noFill/>
        </p:spPr>
        <p:txBody>
          <a:bodyPr wrap="none" rtlCol="0">
            <a:spAutoFit/>
          </a:bodyPr>
          <a:lstStyle/>
          <a:p>
            <a:r>
              <a:rPr lang="en-US" sz="4000" dirty="0">
                <a:solidFill>
                  <a:srgbClr val="FF0000"/>
                </a:solidFill>
              </a:rPr>
              <a:t>X</a:t>
            </a:r>
          </a:p>
        </p:txBody>
      </p:sp>
    </p:spTree>
    <p:extLst>
      <p:ext uri="{BB962C8B-B14F-4D97-AF65-F5344CB8AC3E}">
        <p14:creationId xmlns:p14="http://schemas.microsoft.com/office/powerpoint/2010/main" val="23333828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pptCB63.tmp</Template>
  <TotalTime>9025</TotalTime>
  <Words>1151</Words>
  <Application>Microsoft Macintosh PowerPoint</Application>
  <PresentationFormat>On-screen Show (4:3)</PresentationFormat>
  <Paragraphs>199</Paragraphs>
  <Slides>22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vt:lpstr>
      <vt:lpstr>1_Office Theme</vt:lpstr>
      <vt:lpstr>NSF - Where Discoveries Begin</vt:lpstr>
      <vt:lpstr>OSRD (1941-1947)</vt:lpstr>
      <vt:lpstr>Postwar Planning</vt:lpstr>
      <vt:lpstr>NSF is Established (May 10, 1950)</vt:lpstr>
      <vt:lpstr>What Has the NSF Done for Me?</vt:lpstr>
      <vt:lpstr>Ten Big Ideas for Future NSF Investments</vt:lpstr>
      <vt:lpstr>New NSF Headquarters</vt:lpstr>
      <vt:lpstr>Dr. Sethuraman "Panch" Panchanathan</vt:lpstr>
      <vt:lpstr>NSF Directorates and Offices</vt:lpstr>
      <vt:lpstr>NSF Workforce</vt:lpstr>
      <vt:lpstr>By the Numbers</vt:lpstr>
      <vt:lpstr>NSF support as a percentage of total federal support for basic academic research</vt:lpstr>
      <vt:lpstr>NSF STEM Goals</vt:lpstr>
      <vt:lpstr>Directorate for Education and Human Resources</vt:lpstr>
      <vt:lpstr>EHR Goals</vt:lpstr>
      <vt:lpstr>Directorate for Computer &amp; Information Science &amp; Engineering</vt:lpstr>
      <vt:lpstr>CISE Goals</vt:lpstr>
      <vt:lpstr>NSF STEM Workforce Priorities</vt:lpstr>
      <vt:lpstr>PowerPoint Presentation</vt:lpstr>
      <vt:lpstr>NSF Organizational Chart</vt:lpstr>
      <vt:lpstr>NSF’s Strategic Goals</vt:lpstr>
      <vt:lpstr>NSF : Share of Total Federal Support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DB</dc:creator>
  <cp:lastModifiedBy>Microsoft Office User</cp:lastModifiedBy>
  <cp:revision>526</cp:revision>
  <cp:lastPrinted>2017-01-17T19:38:23Z</cp:lastPrinted>
  <dcterms:created xsi:type="dcterms:W3CDTF">2013-08-21T04:12:12Z</dcterms:created>
  <dcterms:modified xsi:type="dcterms:W3CDTF">2020-09-21T18:50:14Z</dcterms:modified>
</cp:coreProperties>
</file>