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16" r:id="rId2"/>
    <p:sldId id="413" r:id="rId3"/>
    <p:sldId id="414" r:id="rId4"/>
    <p:sldId id="404" r:id="rId5"/>
    <p:sldId id="410" r:id="rId6"/>
    <p:sldId id="411" r:id="rId7"/>
    <p:sldId id="406" r:id="rId8"/>
    <p:sldId id="412" r:id="rId9"/>
    <p:sldId id="40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4E30C"/>
    <a:srgbClr val="FFFFFF"/>
    <a:srgbClr val="DACB0C"/>
    <a:srgbClr val="4C89C0"/>
    <a:srgbClr val="182F5E"/>
    <a:srgbClr val="028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1" autoAdjust="0"/>
    <p:restoredTop sz="93341" autoAdjust="0"/>
  </p:normalViewPr>
  <p:slideViewPr>
    <p:cSldViewPr>
      <p:cViewPr varScale="1">
        <p:scale>
          <a:sx n="135" d="100"/>
          <a:sy n="135" d="100"/>
        </p:scale>
        <p:origin x="14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D0BDAFCA-3E90-4C7D-B511-7D3E5D009CE5}" type="datetimeFigureOut">
              <a:rPr lang="en-US" smtClean="0"/>
              <a:t>9/21/20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ED74D8C5-9D73-47A5-81B6-F8CCAFF4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01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300"/>
            </a:lvl1pPr>
          </a:lstStyle>
          <a:p>
            <a:fld id="{4A750B4D-AFBB-4E35-A8A0-BE0C17DEF78E}" type="datetimeFigureOut">
              <a:rPr lang="en-US" smtClean="0"/>
              <a:t>9/21/20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300"/>
            </a:lvl1pPr>
          </a:lstStyle>
          <a:p>
            <a:fld id="{BBF6B259-4982-4142-9D5E-84D7AC23B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5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96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12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984" y="4449764"/>
            <a:ext cx="5160434" cy="4143374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/>
              <a:t>Program Directors make a recommendation to award or decline based on the input from merit review</a:t>
            </a:r>
          </a:p>
          <a:p>
            <a:pPr eaLnBrk="1" hangingPunct="1">
              <a:buFontTx/>
              <a:buChar char="•"/>
            </a:pPr>
            <a:r>
              <a:rPr lang="en-US" dirty="0"/>
              <a:t>Division Directors agree or not with this recommendation</a:t>
            </a:r>
          </a:p>
          <a:p>
            <a:pPr eaLnBrk="1" hangingPunct="1">
              <a:buFontTx/>
              <a:buChar char="•"/>
            </a:pPr>
            <a:r>
              <a:rPr lang="en-US" dirty="0"/>
              <a:t>Grants Officers make awards to organizations.</a:t>
            </a:r>
          </a:p>
          <a:p>
            <a:pPr eaLnBrk="1" hangingPunct="1">
              <a:buFontTx/>
              <a:buChar char="•"/>
            </a:pPr>
            <a:r>
              <a:rPr lang="en-US" dirty="0"/>
              <a:t>Committee of Visitors looks at the details of the Program process and outcomes and makes recommendations for improvement if needed</a:t>
            </a:r>
          </a:p>
          <a:p>
            <a:pPr eaLnBrk="1" hangingPunct="1"/>
            <a:endParaRPr lang="en-US" altLang="ko-KR" dirty="0">
              <a:ea typeface="굴림" charset="-127"/>
            </a:endParaRPr>
          </a:p>
          <a:p>
            <a:pPr eaLnBrk="1" hangingPunct="1"/>
            <a:r>
              <a:rPr lang="en-US" altLang="ko-KR" dirty="0">
                <a:ea typeface="굴림" charset="-127"/>
              </a:rPr>
              <a:t>Image description: NSF Merit Review Process: Phase I consists of steps for proposal preparation and submission within 90 days; Phase II consists of steps for proposal review and processing within 6 months; and Phase III consists of steps for award processing within 30 days.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708525" cy="3532187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6" y="4449765"/>
            <a:ext cx="5159375" cy="4143374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8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C3B3-6EC7-4543-B008-C96F879EBE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9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35FDA-9520-BF4A-BAC4-097464B014C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5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76CC-59D6-EE41-A35D-A7E91C69BF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9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84CC-71E8-4444-9EA1-492B6D12FB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1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CEEE-1645-6540-B6CF-BFE362715E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2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B4F-075C-B246-B1A8-C38439B026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0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C019-4245-7244-A8A8-F4FF0DA3B1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8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4D8D-C107-3B4F-A5DE-8F06A03036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2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630A-FA8D-954B-897A-593A8F4303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4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F9FF-D1A5-0A44-A2AF-4EFB629F16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9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75761"/>
            <a:ext cx="8229600" cy="776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324600"/>
            <a:ext cx="16002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5FB92-61B6-2240-B465-33025E1747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324600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CCSC Showcase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 userDrawn="1"/>
        </p:nvSpPr>
        <p:spPr>
          <a:xfrm>
            <a:off x="76200" y="76200"/>
            <a:ext cx="8915400" cy="152400"/>
          </a:xfrm>
          <a:prstGeom prst="rect">
            <a:avLst/>
          </a:prstGeom>
          <a:solidFill>
            <a:srgbClr val="3333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>
                <a:solidFill>
                  <a:prstClr val="black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14" name="Rectangle 4"/>
          <p:cNvSpPr txBox="1">
            <a:spLocks noChangeArrowheads="1"/>
          </p:cNvSpPr>
          <p:nvPr userDrawn="1"/>
        </p:nvSpPr>
        <p:spPr>
          <a:xfrm>
            <a:off x="76200" y="6629400"/>
            <a:ext cx="8915400" cy="152400"/>
          </a:xfrm>
          <a:prstGeom prst="rect">
            <a:avLst/>
          </a:prstGeom>
          <a:solidFill>
            <a:srgbClr val="8CA1CA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itchFamily="34" charset="0"/>
              <a:buNone/>
            </a:pPr>
            <a:r>
              <a:rPr lang="en-US" sz="800" dirty="0">
                <a:solidFill>
                  <a:prstClr val="black"/>
                </a:solidFill>
                <a:ea typeface="ＭＳ Ｐゴシック" pitchFamily="34" charset="-128"/>
              </a:rPr>
              <a:t> 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2922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D5A90D8-A797-5B43-92B0-ECDD578F2D8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93" y="350836"/>
            <a:ext cx="767207" cy="92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0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abou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f.gov/about/career_opps/rotato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B615D-031F-4641-88BF-DE89543F5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156894"/>
            <a:ext cx="8305800" cy="153883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99"/>
                </a:solidFill>
              </a:rPr>
              <a:t>CCSC Showcase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en-US" b="1" dirty="0">
                <a:solidFill>
                  <a:srgbClr val="000099"/>
                </a:solidFill>
              </a:rPr>
              <a:t>NSF Rotators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15257-1EC4-9144-9840-F891443D4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C019-4245-7244-A8A8-F4FF0DA3B1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7CE5B-CA43-9140-8C5B-72766C8A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6B513-8486-D54E-8A23-A626D21FE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67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2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9076" y="685800"/>
            <a:ext cx="8153400" cy="762000"/>
          </a:xfrm>
        </p:spPr>
        <p:txBody>
          <a:bodyPr/>
          <a:lstStyle/>
          <a:p>
            <a:pPr eaLnBrk="1" hangingPunct="1"/>
            <a:r>
              <a:rPr lang="en-US" dirty="0"/>
              <a:t>What is a NSF Rotator?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" y="1905000"/>
            <a:ext cx="8915400" cy="4343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A Faculty member from some institution who is </a:t>
            </a:r>
            <a:r>
              <a:rPr lang="en-US" sz="2800" dirty="0">
                <a:solidFill>
                  <a:srgbClr val="FF0000"/>
                </a:solidFill>
              </a:rPr>
              <a:t>on loan – A Rotator - </a:t>
            </a:r>
            <a:r>
              <a:rPr lang="en-US" sz="2800" dirty="0"/>
              <a:t>to NSF for a year, then maybe a second, maybe a third, and in unusual circumstances a fourth.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Rotator Types: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VSEE – Visiting Scientist, Engineer and Educator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IPA – Intergovernmental Personnel Act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E9E0-B755-294A-9560-2D127F477D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25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3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9076" y="685800"/>
            <a:ext cx="8153400" cy="762000"/>
          </a:xfrm>
        </p:spPr>
        <p:txBody>
          <a:bodyPr/>
          <a:lstStyle/>
          <a:p>
            <a:pPr eaLnBrk="1" hangingPunct="1"/>
            <a:r>
              <a:rPr lang="en-US" dirty="0"/>
              <a:t>What is a VSEE?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2636" y="1622425"/>
            <a:ext cx="8915400" cy="4343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Individual from some institution who is on a </a:t>
            </a:r>
            <a:r>
              <a:rPr lang="en-US" sz="2800" dirty="0">
                <a:solidFill>
                  <a:srgbClr val="FF0000"/>
                </a:solidFill>
              </a:rPr>
              <a:t>non-paid leave of absence </a:t>
            </a:r>
            <a:r>
              <a:rPr lang="en-US" sz="2800" dirty="0"/>
              <a:t>from their institution.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Appointment Length – one year at a time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Salary – Government determination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Lost Consulting while on loan – NSF May compensate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Per Diem – on paper same as IPA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Benefits – a little messy depending on state law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Leaves – follow federal guidelines.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E9E0-B755-294A-9560-2D127F477D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8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4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19100"/>
            <a:ext cx="8153400" cy="762000"/>
          </a:xfrm>
        </p:spPr>
        <p:txBody>
          <a:bodyPr/>
          <a:lstStyle/>
          <a:p>
            <a:pPr eaLnBrk="1" hangingPunct="1"/>
            <a:r>
              <a:rPr lang="en-US" dirty="0"/>
              <a:t>What is an IPA?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9400" y="1233170"/>
            <a:ext cx="8849360" cy="50393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Individual (faculty) from some institution who is on </a:t>
            </a:r>
            <a:r>
              <a:rPr lang="en-US" sz="2800" dirty="0">
                <a:solidFill>
                  <a:srgbClr val="FF0000"/>
                </a:solidFill>
              </a:rPr>
              <a:t>TDY (Temporary Duty)</a:t>
            </a:r>
            <a:r>
              <a:rPr lang="en-US" sz="2800" dirty="0"/>
              <a:t> to NSF.  </a:t>
            </a:r>
            <a:r>
              <a:rPr lang="en-US" sz="2800" dirty="0">
                <a:solidFill>
                  <a:srgbClr val="FF0000"/>
                </a:solidFill>
              </a:rPr>
              <a:t>Still Employee of Institution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Appointment Length – one year at a time, up to 4 years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Salary – 100%  of 12 month salary (9 month salary plus summer support)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IRD Supported (30-50 days per year) 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Create plan: Travel to home institution, conferences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Per Diem – on paper same as VSEE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Benefits – All institution benefits continue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99"/>
                </a:solidFill>
              </a:rPr>
              <a:t>Leaves – Applicable leave provisions of the home institution 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E9E0-B755-294A-9560-2D127F477D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2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5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Why be a Rotator?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15160"/>
            <a:ext cx="84582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Be involved in national policy, research directions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Service to the Profession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Service to your Institution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Build expertise for future Proposals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Want a break from institutional life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Want to be in DC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5F56-94A8-3C49-8BFF-75B97C8FBF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1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6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8153400" cy="762000"/>
          </a:xfrm>
        </p:spPr>
        <p:txBody>
          <a:bodyPr/>
          <a:lstStyle/>
          <a:p>
            <a:pPr eaLnBrk="1" hangingPunct="1"/>
            <a:r>
              <a:rPr lang="en-US" dirty="0"/>
              <a:t>IPA Life?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7556" y="1447800"/>
            <a:ext cx="8641644" cy="47244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JOB:  NSF Program Officer – PO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Manage Programs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Process proposals:  ~120 a year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Prepare Program meetings (PI meetings)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Outreach to faculty and schools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Funding recommendations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Constant flood of visitors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Fantastic lectures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1C34-F231-D54F-9347-C64CE71A98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5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NSF Merit Review Process</a:t>
            </a:r>
          </a:p>
        </p:txBody>
      </p:sp>
      <p:pic>
        <p:nvPicPr>
          <p:cNvPr id="17411" name="Picture 4" descr="Image description: NSF Merit Review Process: Phase I consists of steps for proposal preparation and submission within 90 days; Phase II consists of steps for proposal review and processing within 6 months; and Phase III consists of steps for award processing within 30 days.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230" y="1235392"/>
            <a:ext cx="841513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5738-DD9E-9849-84B5-BBD71018DE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A09EA8-2FD7-154D-863F-B73BAFB10C5B}"/>
              </a:ext>
            </a:extLst>
          </p:cNvPr>
          <p:cNvSpPr txBox="1"/>
          <p:nvPr/>
        </p:nvSpPr>
        <p:spPr>
          <a:xfrm>
            <a:off x="6705600" y="853281"/>
            <a:ext cx="230723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Rotators involved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in steps 1-7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68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14400"/>
            <a:ext cx="7848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Rotator Issues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457200" y="1676400"/>
            <a:ext cx="8382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Arial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Relationship with institution</a:t>
            </a:r>
          </a:p>
          <a:p>
            <a:pPr marL="914400" lvl="1" indent="-457200" eaLnBrk="0" hangingPunct="0">
              <a:spcBef>
                <a:spcPct val="20000"/>
              </a:spcBef>
              <a:buFont typeface="Arial"/>
              <a:buChar char="•"/>
              <a:defRPr/>
            </a:pPr>
            <a:r>
              <a:rPr lang="en-US" sz="2600" dirty="0"/>
              <a:t>Hiring Process involves NSF and Institution</a:t>
            </a:r>
            <a:endParaRPr lang="en-US" sz="2600" dirty="0">
              <a:latin typeface="+mn-lt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/>
              <a:t>On leave ?  </a:t>
            </a:r>
            <a:r>
              <a:rPr lang="en-US" sz="2600" dirty="0">
                <a:solidFill>
                  <a:srgbClr val="FF0000"/>
                </a:solidFill>
              </a:rPr>
              <a:t>NO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How does time count towards sabbatical and promotion?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/>
              <a:t>How is 12 month salary paid?  Office? Merit Review?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IR&amp;D Support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/>
              <a:t>Students, Research Lab, etc.</a:t>
            </a:r>
            <a:endParaRPr lang="en-US" sz="2600" dirty="0">
              <a:latin typeface="+mn-lt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5006-6701-9E43-8069-963C585037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06859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22578" y="11430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To apply for positions at NS</a:t>
            </a:r>
            <a:r>
              <a:rPr lang="en-US" dirty="0"/>
              <a:t>F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272"/>
              </a:spcBef>
            </a:pPr>
            <a:r>
              <a:rPr lang="en-US" sz="2800" dirty="0"/>
              <a:t>Go to  </a:t>
            </a:r>
            <a:r>
              <a:rPr lang="en-US" sz="2800" b="1" dirty="0">
                <a:hlinkClick r:id="rId3"/>
              </a:rPr>
              <a:t>http://www.nsf.gov/about/</a:t>
            </a:r>
            <a:endParaRPr lang="en-US" sz="2800" dirty="0"/>
          </a:p>
          <a:p>
            <a:pPr lvl="1">
              <a:lnSpc>
                <a:spcPct val="80000"/>
              </a:lnSpc>
              <a:spcBef>
                <a:spcPts val="1272"/>
              </a:spcBef>
            </a:pPr>
            <a:r>
              <a:rPr lang="en-US" dirty="0"/>
              <a:t>Click on “Career Opportunities” then “Job Openings”</a:t>
            </a:r>
          </a:p>
          <a:p>
            <a:pPr lvl="1">
              <a:lnSpc>
                <a:spcPct val="80000"/>
              </a:lnSpc>
              <a:spcBef>
                <a:spcPts val="1272"/>
              </a:spcBef>
            </a:pPr>
            <a:r>
              <a:rPr lang="en-US" dirty="0"/>
              <a:t>Then select “Scientific/Engineering/Education” </a:t>
            </a:r>
          </a:p>
          <a:p>
            <a:pPr lvl="1">
              <a:lnSpc>
                <a:spcPct val="80000"/>
              </a:lnSpc>
              <a:spcBef>
                <a:spcPts val="1272"/>
              </a:spcBef>
            </a:pPr>
            <a:r>
              <a:rPr lang="en-US" dirty="0"/>
              <a:t>Select your Directorate of Choice from the dropdown menu, click on the green arrow, and open your desired position. </a:t>
            </a:r>
          </a:p>
          <a:p>
            <a:pPr>
              <a:lnSpc>
                <a:spcPct val="80000"/>
              </a:lnSpc>
              <a:spcBef>
                <a:spcPts val="1272"/>
              </a:spcBef>
            </a:pPr>
            <a:r>
              <a:rPr lang="en-US" sz="2800" dirty="0">
                <a:solidFill>
                  <a:srgbClr val="FF0000"/>
                </a:solidFill>
              </a:rPr>
              <a:t>Contact the relevant NSF program office</a:t>
            </a:r>
          </a:p>
          <a:p>
            <a:pPr>
              <a:lnSpc>
                <a:spcPct val="80000"/>
              </a:lnSpc>
              <a:spcBef>
                <a:spcPts val="1272"/>
              </a:spcBef>
            </a:pPr>
            <a:r>
              <a:rPr lang="en-US" sz="2800" dirty="0"/>
              <a:t>Contact the Division of Human Resource Management </a:t>
            </a:r>
          </a:p>
          <a:p>
            <a:pPr>
              <a:lnSpc>
                <a:spcPct val="80000"/>
              </a:lnSpc>
              <a:spcBef>
                <a:spcPts val="1272"/>
              </a:spcBef>
            </a:pPr>
            <a:r>
              <a:rPr lang="en-US" sz="2800" dirty="0"/>
              <a:t>For more information about rotator opportunities at NSF, visit:   </a:t>
            </a:r>
            <a:r>
              <a:rPr lang="en-US" sz="2800" b="1" dirty="0">
                <a:hlinkClick r:id="rId4"/>
              </a:rPr>
              <a:t>http://www.nsf.gov/careers/rotator/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C218-43E3-1F44-95C1-8A54D4E2B0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9/21/20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CCSC SW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719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pptCB63.tmp</Template>
  <TotalTime>18208</TotalTime>
  <Words>583</Words>
  <Application>Microsoft Macintosh PowerPoint</Application>
  <PresentationFormat>On-screen Show (4:3)</PresentationFormat>
  <Paragraphs>93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1_Office Theme</vt:lpstr>
      <vt:lpstr>CCSC Showcase NSF Rotators</vt:lpstr>
      <vt:lpstr>What is a NSF Rotator?</vt:lpstr>
      <vt:lpstr>What is a VSEE?</vt:lpstr>
      <vt:lpstr>What is an IPA?</vt:lpstr>
      <vt:lpstr>Why be a Rotator?</vt:lpstr>
      <vt:lpstr>IPA Life?</vt:lpstr>
      <vt:lpstr>NSF Merit Review Process</vt:lpstr>
      <vt:lpstr>Rotator Issues</vt:lpstr>
      <vt:lpstr>To apply for positions at NSF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</dc:creator>
  <cp:lastModifiedBy>Microsoft Office User</cp:lastModifiedBy>
  <cp:revision>508</cp:revision>
  <cp:lastPrinted>2016-08-23T21:47:09Z</cp:lastPrinted>
  <dcterms:created xsi:type="dcterms:W3CDTF">2013-08-21T04:12:12Z</dcterms:created>
  <dcterms:modified xsi:type="dcterms:W3CDTF">2020-09-21T18:56:42Z</dcterms:modified>
</cp:coreProperties>
</file>