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4"/>
  </p:notesMasterIdLst>
  <p:handoutMasterIdLst>
    <p:handoutMasterId r:id="rId35"/>
  </p:handoutMasterIdLst>
  <p:sldIdLst>
    <p:sldId id="629" r:id="rId5"/>
    <p:sldId id="613" r:id="rId6"/>
    <p:sldId id="433" r:id="rId7"/>
    <p:sldId id="572" r:id="rId8"/>
    <p:sldId id="589" r:id="rId9"/>
    <p:sldId id="630" r:id="rId10"/>
    <p:sldId id="578" r:id="rId11"/>
    <p:sldId id="590" r:id="rId12"/>
    <p:sldId id="579" r:id="rId13"/>
    <p:sldId id="581" r:id="rId14"/>
    <p:sldId id="580" r:id="rId15"/>
    <p:sldId id="582" r:id="rId16"/>
    <p:sldId id="583" r:id="rId17"/>
    <p:sldId id="511" r:id="rId18"/>
    <p:sldId id="575" r:id="rId19"/>
    <p:sldId id="574" r:id="rId20"/>
    <p:sldId id="573" r:id="rId21"/>
    <p:sldId id="631" r:id="rId22"/>
    <p:sldId id="586" r:id="rId23"/>
    <p:sldId id="587" r:id="rId24"/>
    <p:sldId id="632" r:id="rId25"/>
    <p:sldId id="602" r:id="rId26"/>
    <p:sldId id="592" r:id="rId27"/>
    <p:sldId id="594" r:id="rId28"/>
    <p:sldId id="595" r:id="rId29"/>
    <p:sldId id="596" r:id="rId30"/>
    <p:sldId id="597" r:id="rId31"/>
    <p:sldId id="610" r:id="rId32"/>
    <p:sldId id="600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464"/>
    <a:srgbClr val="9E3611"/>
    <a:srgbClr val="D54F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67" autoAdjust="0"/>
    <p:restoredTop sz="86387" autoAdjust="0"/>
  </p:normalViewPr>
  <p:slideViewPr>
    <p:cSldViewPr>
      <p:cViewPr varScale="1">
        <p:scale>
          <a:sx n="119" d="100"/>
          <a:sy n="119" d="100"/>
        </p:scale>
        <p:origin x="-9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Core Areas</a:t>
            </a:r>
          </a:p>
        </c:rich>
      </c:tx>
      <c:layout>
        <c:manualLayout>
          <c:xMode val="edge"/>
          <c:yMode val="edge"/>
          <c:x val="0.292548830924834"/>
          <c:y val="0.11195300270297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Core Areas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L/LE</c:v>
                </c:pt>
                <c:pt idx="1">
                  <c:v>WD</c:v>
                </c:pt>
                <c:pt idx="2">
                  <c:v>BP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12.0</c:v>
                </c:pt>
                <c:pt idx="1">
                  <c:v>3.0</c:v>
                </c:pt>
                <c:pt idx="2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7930851603675"/>
          <c:y val="0.404919139715013"/>
          <c:w val="0.240704790537638"/>
          <c:h val="0.31354380216829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93848673350951"/>
          <c:y val="0.084436633132469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STEM Disciplines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Multiple</c:v>
                </c:pt>
                <c:pt idx="1">
                  <c:v>ENG</c:v>
                </c:pt>
                <c:pt idx="2">
                  <c:v>BIO</c:v>
                </c:pt>
                <c:pt idx="3">
                  <c:v>MATH</c:v>
                </c:pt>
                <c:pt idx="4">
                  <c:v>PHYS</c:v>
                </c:pt>
                <c:pt idx="5">
                  <c:v>GEO</c:v>
                </c:pt>
                <c:pt idx="6">
                  <c:v>CHEM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4.0</c:v>
                </c:pt>
                <c:pt idx="1">
                  <c:v>3.5</c:v>
                </c:pt>
                <c:pt idx="2">
                  <c:v>3.5</c:v>
                </c:pt>
                <c:pt idx="3">
                  <c:v>3.0</c:v>
                </c:pt>
                <c:pt idx="4">
                  <c:v>2.0</c:v>
                </c:pt>
                <c:pt idx="5">
                  <c:v>1.5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07D9-24CB-EA43-989B-6321580CCDF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23697-547D-C448-B289-5E2B5F852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3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0FA76-C917-4D1B-9C3E-3B68EADE88D8}" type="datetimeFigureOut">
              <a:rPr lang="en-US" smtClean="0"/>
              <a:pPr/>
              <a:t>10/10/19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DB00D-2C15-442D-8365-01532A3B1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50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TUES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3046-86D1-4EC6-9F22-A2DDBCDCCA4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Arial Narrow" pitchFamily="34" charset="0"/>
                <a:cs typeface="Arial" pitchFamily="34" charset="0"/>
              </a:rPr>
              <a:t>TUES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00D-2C15-442D-8365-01532A3B13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7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2C29-4CD0-B648-8246-781BA6E643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9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7495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Numbers have been updated with BFA figures 1/13/15</a:t>
            </a:r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C3E0-476A-1941-8D9D-3857810522E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1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B412-D8EC-F241-A8A1-0E5E47E59103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2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1E61-B28A-0E4C-83C9-73E9B7838FD5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3A4A-D838-9643-8300-8DD38270D40B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5520-5552-2643-ACF2-68781B7ADAF5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0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E85B-B6FD-ED49-83AC-FA7F9DFEA00E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5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3D2D-94FF-D348-9BBF-ADF7E158221B}" type="datetime1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2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FD06-08D8-3540-95B6-AF7C35638052}" type="datetime1">
              <a:rPr lang="en-US" smtClean="0"/>
              <a:t>10/10/19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4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01B7-8534-BE4E-AF6D-FF1C22049E6C}" type="datetime1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A1AD-67B1-4942-8E16-7920D821877E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8515-9239-1249-B22D-4681E3466383}" type="datetime1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5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A23-5091-CC44-9CB5-F03D74EED655}" type="datetime1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6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1A41F-AD1C-5441-B235-D6E199817CF2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7F3F5-2718-4C11-898E-59BF5B292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0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wmf"/><Relationship Id="rId7" Type="http://schemas.openxmlformats.org/officeDocument/2006/relationships/image" Target="../media/image5.wmf"/><Relationship Id="rId8" Type="http://schemas.openxmlformats.org/officeDocument/2006/relationships/image" Target="../media/image6.wmf"/><Relationship Id="rId9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 mission, structure, programs…</a:t>
            </a:r>
            <a:endParaRPr lang="en-US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964A-C60B-4F47-AD45-CE56900758E1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6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1932" y="91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52400" y="533400"/>
            <a:ext cx="8820150" cy="586957"/>
          </a:xfrm>
          <a:prstGeom prst="rect">
            <a:avLst/>
          </a:prstGeom>
          <a:noFill/>
          <a:ln/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  <a:t>Advanced Technological</a:t>
            </a:r>
            <a:r>
              <a:rPr kumimoji="0" lang="en-GB" sz="3200" b="1" i="0" u="none" strike="noStrike" kern="0" cap="none" spc="0" normalizeH="0" noProof="0" dirty="0" smtClean="0">
                <a:ln>
                  <a:noFill/>
                </a:ln>
                <a:solidFill>
                  <a:srgbClr val="0043C8"/>
                </a:solidFill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  <a:t> Education (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3C8"/>
                </a:solidFill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  <a:t>ATE) Program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43C8"/>
              </a:solidFill>
              <a:uLnTx/>
              <a:uFillTx/>
              <a:latin typeface="+mj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76200" y="1447800"/>
            <a:ext cx="8820150" cy="3249224"/>
          </a:xfrm>
          <a:prstGeom prst="rect">
            <a:avLst/>
          </a:prstGeom>
          <a:noFill/>
          <a:ln/>
        </p:spPr>
        <p:txBody>
          <a:bodyPr wrap="square" lIns="90000" tIns="46800" rIns="90000" bIns="46800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 smtClean="0">
                <a:ea typeface="ＭＳ Ｐゴシック" pitchFamily="-112" charset="-128"/>
                <a:cs typeface="ＭＳ Ｐゴシック" pitchFamily="-112" charset="-128"/>
              </a:rPr>
              <a:t>Supports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the education of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science and engineering technicians for the high-tech fields that drive the nation’s economy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ea typeface="ＭＳ Ｐゴシック" pitchFamily="-112" charset="-128"/>
                <a:cs typeface="ＭＳ Ｐゴシック" pitchFamily="-112" charset="-128"/>
              </a:rPr>
              <a:t>Three tracks: Projects, </a:t>
            </a:r>
            <a:r>
              <a:rPr lang="en-GB" sz="2400" kern="0" dirty="0" err="1">
                <a:ea typeface="ＭＳ Ｐゴシック" pitchFamily="-112" charset="-128"/>
                <a:cs typeface="ＭＳ Ｐゴシック" pitchFamily="-112" charset="-128"/>
              </a:rPr>
              <a:t>Centers</a:t>
            </a:r>
            <a:r>
              <a:rPr lang="en-GB" sz="2400" kern="0" dirty="0">
                <a:ea typeface="ＭＳ Ｐゴシック" pitchFamily="-112" charset="-128"/>
                <a:cs typeface="ＭＳ Ｐゴシック" pitchFamily="-112" charset="-128"/>
              </a:rPr>
              <a:t>, &amp; Targeted Research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 smtClean="0">
                <a:ea typeface="ＭＳ Ｐゴシック" pitchFamily="-112" charset="-128"/>
                <a:cs typeface="ＭＳ Ｐゴシック" pitchFamily="-112" charset="-128"/>
              </a:rPr>
              <a:t>Education</a:t>
            </a:r>
            <a:r>
              <a:rPr lang="en-GB" sz="2400" kern="0" dirty="0">
                <a:ea typeface="ＭＳ Ｐゴシック" pitchFamily="-112" charset="-128"/>
                <a:cs typeface="ＭＳ Ｐゴシック" pitchFamily="-112" charset="-128"/>
              </a:rPr>
              <a:t>/industry partnerships are a </a:t>
            </a:r>
            <a:r>
              <a:rPr lang="en-GB" sz="2400" kern="0" dirty="0" smtClean="0">
                <a:ea typeface="ＭＳ Ｐゴシック" pitchFamily="-112" charset="-128"/>
                <a:cs typeface="ＭＳ Ｐゴシック" pitchFamily="-112" charset="-128"/>
              </a:rPr>
              <a:t>hallmark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 smtClean="0">
                <a:solidFill>
                  <a:srgbClr val="0000FF"/>
                </a:solidFill>
                <a:ea typeface="ＭＳ Ｐゴシック" pitchFamily="-112" charset="-128"/>
                <a:cs typeface="ＭＳ Ｐゴシック" pitchFamily="-112" charset="-128"/>
              </a:rPr>
              <a:t>Community and technical colleges </a:t>
            </a:r>
            <a:r>
              <a:rPr lang="en-GB" sz="2400" kern="0" dirty="0" smtClean="0">
                <a:ea typeface="ＭＳ Ｐゴシック" pitchFamily="-112" charset="-128"/>
                <a:cs typeface="ＭＳ Ｐゴシック" pitchFamily="-112" charset="-128"/>
              </a:rPr>
              <a:t>must be in leadership </a:t>
            </a:r>
            <a:r>
              <a:rPr lang="en-GB" sz="2400" kern="0" dirty="0" err="1" smtClean="0">
                <a:ea typeface="ＭＳ Ｐゴシック" pitchFamily="-112" charset="-128"/>
                <a:cs typeface="ＭＳ Ｐゴシック" pitchFamily="-112" charset="-128"/>
              </a:rPr>
              <a:t>rolesl</a:t>
            </a:r>
            <a:endParaRPr lang="en-GB" sz="2400" kern="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342900" indent="-342900" defTabSz="45720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lang="en-GB" sz="2400" kern="0" dirty="0" smtClean="0">
                <a:ea typeface="ＭＳ Ｐゴシック" pitchFamily="-112" charset="-128"/>
                <a:cs typeface="ＭＳ Ｐゴシック" pitchFamily="-112" charset="-128"/>
              </a:rPr>
              <a:t>roposal deadline: Oct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ACCA-1C95-E648-8451-68C682BC0B2C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4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1932" y="91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34622" y="304800"/>
            <a:ext cx="2494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43C8"/>
                </a:solidFill>
              </a:rPr>
              <a:t>IUSE Program</a:t>
            </a:r>
            <a:endParaRPr lang="en-US" sz="3200" b="1" dirty="0">
              <a:solidFill>
                <a:srgbClr val="0043C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556" y="1828800"/>
            <a:ext cx="356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Engaged Student Learning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0648" y="1828800"/>
            <a:ext cx="3855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Institutional and Community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Transformation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1066800"/>
            <a:ext cx="5181600" cy="736602"/>
            <a:chOff x="1981200" y="1168398"/>
            <a:chExt cx="5181600" cy="736602"/>
          </a:xfrm>
        </p:grpSpPr>
        <p:sp>
          <p:nvSpPr>
            <p:cNvPr id="11" name="TextBox 10"/>
            <p:cNvSpPr txBox="1"/>
            <p:nvPr/>
          </p:nvSpPr>
          <p:spPr>
            <a:xfrm>
              <a:off x="3011313" y="1168398"/>
              <a:ext cx="3212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Two Program </a:t>
              </a:r>
              <a:r>
                <a:rPr lang="en-US" sz="2800" b="1" dirty="0"/>
                <a:t>T</a:t>
              </a:r>
              <a:r>
                <a:rPr lang="en-US" sz="2800" b="1" dirty="0" smtClean="0"/>
                <a:t>racks</a:t>
              </a:r>
              <a:endParaRPr lang="en-US" sz="2800" b="1" dirty="0"/>
            </a:p>
          </p:txBody>
        </p:sp>
        <p:sp>
          <p:nvSpPr>
            <p:cNvPr id="12" name="Bent-Up Arrow 11"/>
            <p:cNvSpPr/>
            <p:nvPr/>
          </p:nvSpPr>
          <p:spPr>
            <a:xfrm rot="10800000">
              <a:off x="1981200" y="1371600"/>
              <a:ext cx="990600" cy="523220"/>
            </a:xfrm>
            <a:prstGeom prst="bentUp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Bent-Up Arrow 12"/>
            <p:cNvSpPr/>
            <p:nvPr/>
          </p:nvSpPr>
          <p:spPr>
            <a:xfrm rot="10800000">
              <a:off x="6172200" y="1381780"/>
              <a:ext cx="990600" cy="523220"/>
            </a:xfrm>
            <a:prstGeom prst="bentUpArrow">
              <a:avLst>
                <a:gd name="adj1" fmla="val 22842"/>
                <a:gd name="adj2" fmla="val 25000"/>
                <a:gd name="adj3" fmla="val 27158"/>
              </a:avLst>
            </a:prstGeom>
            <a:solidFill>
              <a:schemeClr val="accent1"/>
            </a:solidFill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Down Arrow 13"/>
          <p:cNvSpPr/>
          <p:nvPr/>
        </p:nvSpPr>
        <p:spPr>
          <a:xfrm>
            <a:off x="649356" y="2290465"/>
            <a:ext cx="188844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135764" y="2290465"/>
            <a:ext cx="188844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077200" y="2290465"/>
            <a:ext cx="188844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8533" y="3285066"/>
            <a:ext cx="1800568" cy="707886"/>
          </a:xfrm>
          <a:prstGeom prst="rect">
            <a:avLst/>
          </a:prstGeom>
          <a:noFill/>
          <a:ln w="19050">
            <a:solidFill>
              <a:srgbClr val="182F5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Exploration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(smaller scope)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6835" y="3289599"/>
            <a:ext cx="1800568" cy="707886"/>
          </a:xfrm>
          <a:prstGeom prst="rect">
            <a:avLst/>
          </a:prstGeom>
          <a:ln w="19050">
            <a:solidFill>
              <a:srgbClr val="182F5E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Exploration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(smaller scope)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7373" y="3304499"/>
            <a:ext cx="1646605" cy="1015663"/>
          </a:xfrm>
          <a:prstGeom prst="rect">
            <a:avLst/>
          </a:prstGeom>
          <a:noFill/>
          <a:ln w="19050">
            <a:solidFill>
              <a:srgbClr val="182F5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Design and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Development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(larger </a:t>
            </a:r>
            <a:r>
              <a:rPr lang="en-US" sz="2000" b="1" dirty="0">
                <a:solidFill>
                  <a:srgbClr val="00B050"/>
                </a:solidFill>
              </a:rPr>
              <a:t>scope)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2831068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 </a:t>
            </a:r>
            <a:r>
              <a:rPr lang="en-US" b="1" dirty="0"/>
              <a:t>T</a:t>
            </a:r>
            <a:r>
              <a:rPr lang="en-US" b="1" dirty="0" smtClean="0"/>
              <a:t>iers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35241" y="2830689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 Tiers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55739" y="3310467"/>
            <a:ext cx="1633781" cy="1015663"/>
          </a:xfrm>
          <a:prstGeom prst="rect">
            <a:avLst/>
          </a:prstGeom>
          <a:noFill/>
          <a:ln w="19050">
            <a:solidFill>
              <a:srgbClr val="182F5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Design and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Development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(larger scope)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5593" y="4419600"/>
            <a:ext cx="62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Nov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70183" y="4419600"/>
            <a:ext cx="62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Nov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0891" y="4953000"/>
            <a:ext cx="62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Jan.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98258" y="4724400"/>
            <a:ext cx="62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Jan.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84" y="4038600"/>
            <a:ext cx="191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Up to $300k, 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yrs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4400" y="4038600"/>
            <a:ext cx="214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Up to $300k, 2 years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89651" y="4343400"/>
            <a:ext cx="2859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Level I: Up to $600k, 3 </a:t>
            </a:r>
            <a:r>
              <a:rPr lang="en-US" b="1" dirty="0" err="1" smtClean="0">
                <a:solidFill>
                  <a:srgbClr val="00B050"/>
                </a:solidFill>
              </a:rPr>
              <a:t>yrs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Level II: $601k to $2M, 5 </a:t>
            </a:r>
            <a:r>
              <a:rPr lang="en-US" b="1" dirty="0" err="1" smtClean="0">
                <a:solidFill>
                  <a:srgbClr val="00B050"/>
                </a:solidFill>
              </a:rPr>
              <a:t>yrs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3287" y="4343400"/>
            <a:ext cx="176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Up to $3M, 5 </a:t>
            </a:r>
            <a:r>
              <a:rPr lang="en-US" b="1" dirty="0" err="1" smtClean="0">
                <a:solidFill>
                  <a:srgbClr val="00B050"/>
                </a:solidFill>
              </a:rPr>
              <a:t>yrs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5638800" y="2286000"/>
            <a:ext cx="188844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304800" y="5410200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Century Gothic" pitchFamily="34" charset="0"/>
              </a:rPr>
              <a:t>Focuses on design, development, implementation of and research on STEM learning models, approaches, and tools</a:t>
            </a:r>
            <a:endParaRPr lang="en-US" sz="1600" i="1" dirty="0">
              <a:latin typeface="Century Gothic" pitchFamily="34" charset="0"/>
            </a:endParaRP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4876800" y="5341203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Century Gothic" pitchFamily="34" charset="0"/>
              </a:rPr>
              <a:t>Focus on approaches </a:t>
            </a:r>
            <a:r>
              <a:rPr lang="en-US" sz="1600" i="1" dirty="0">
                <a:latin typeface="Century Gothic" pitchFamily="34" charset="0"/>
              </a:rPr>
              <a:t>to </a:t>
            </a:r>
            <a:r>
              <a:rPr lang="en-US" sz="1600" i="1" dirty="0" smtClean="0">
                <a:latin typeface="Century Gothic" pitchFamily="34" charset="0"/>
              </a:rPr>
              <a:t>increase </a:t>
            </a:r>
            <a:r>
              <a:rPr lang="en-US" sz="1600" i="1" dirty="0">
                <a:latin typeface="Century Gothic" pitchFamily="34" charset="0"/>
              </a:rPr>
              <a:t>the propagation of highly effective methods of STEM teaching and </a:t>
            </a:r>
            <a:r>
              <a:rPr lang="en-US" sz="1600" i="1" dirty="0" smtClean="0">
                <a:latin typeface="Century Gothic" pitchFamily="34" charset="0"/>
              </a:rPr>
              <a:t>learning</a:t>
            </a:r>
            <a:endParaRPr lang="en-US" sz="1600" i="1" dirty="0"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8490-E71F-F643-9306-D69D62E3529B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4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1932" y="91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8604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43C8"/>
                </a:solidFill>
              </a:rPr>
              <a:t>NSF Scholarships in STEM (S-STEM) Program</a:t>
            </a:r>
            <a:endParaRPr lang="en-US" sz="3600" b="1" dirty="0">
              <a:solidFill>
                <a:srgbClr val="0043C8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67354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indent="-227013" fontAlgn="base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Supports institutional scholarship programs for full-time, </a:t>
            </a:r>
            <a:r>
              <a:rPr lang="en-US" sz="2800" dirty="0" smtClean="0"/>
              <a:t>academically-talented </a:t>
            </a:r>
            <a:r>
              <a:rPr lang="en-US" sz="2800" dirty="0"/>
              <a:t>students </a:t>
            </a:r>
            <a:r>
              <a:rPr lang="en-US" sz="2800" dirty="0" smtClean="0"/>
              <a:t>with </a:t>
            </a:r>
            <a:r>
              <a:rPr lang="en-US" sz="2800" dirty="0"/>
              <a:t>financial </a:t>
            </a:r>
            <a:r>
              <a:rPr lang="en-US" sz="2800" dirty="0" smtClean="0"/>
              <a:t>need </a:t>
            </a:r>
          </a:p>
          <a:p>
            <a:pPr marL="227013" indent="-227013" fontAlgn="base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Strong </a:t>
            </a:r>
            <a:r>
              <a:rPr lang="en-US" sz="2800" dirty="0"/>
              <a:t>proposals develop programs for cohorts of students that address local needs, and effectively mentor and support students to enable them to enter the STEM workforce or graduate </a:t>
            </a:r>
            <a:r>
              <a:rPr lang="en-US" sz="2800" dirty="0" smtClean="0"/>
              <a:t>school</a:t>
            </a:r>
          </a:p>
          <a:p>
            <a:pPr marL="227013" indent="-227013" fontAlgn="base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Up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 to 40% for student support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ＭＳ Ｐゴシック" pitchFamily="-112" charset="-128"/>
              <a:cs typeface="ＭＳ Ｐゴシック" pitchFamily="-112" charset="-128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dirty="0" smtClean="0">
                <a:ea typeface="ＭＳ Ｐゴシック" pitchFamily="-112" charset="-128"/>
                <a:cs typeface="ＭＳ Ｐゴシック" pitchFamily="-112" charset="-128"/>
              </a:rPr>
              <a:t>  P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roposal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eadline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: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ＭＳ Ｐゴシック" pitchFamily="-112" charset="-128"/>
                <a:cs typeface="ＭＳ Ｐゴシック" pitchFamily="-112" charset="-128"/>
              </a:rPr>
              <a:t> Fall and Spring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397D-D8B5-544C-BC10-AD2AA2DC8E01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1932" y="91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8052" y="1116151"/>
            <a:ext cx="8413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43C8"/>
                </a:solidFill>
              </a:rPr>
              <a:t>Robert </a:t>
            </a:r>
            <a:r>
              <a:rPr lang="en-US" sz="3600" b="1" dirty="0" err="1" smtClean="0">
                <a:solidFill>
                  <a:srgbClr val="0043C8"/>
                </a:solidFill>
              </a:rPr>
              <a:t>Noyce</a:t>
            </a:r>
            <a:r>
              <a:rPr lang="en-US" sz="3600" b="1" dirty="0" smtClean="0">
                <a:solidFill>
                  <a:srgbClr val="0043C8"/>
                </a:solidFill>
              </a:rPr>
              <a:t> Teacher Scholarship Program</a:t>
            </a:r>
            <a:endParaRPr lang="en-US" sz="3600" b="1" dirty="0">
              <a:solidFill>
                <a:srgbClr val="0043C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924038"/>
            <a:ext cx="8382000" cy="334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1" indent="-227013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prstClr val="black"/>
                </a:solidFill>
              </a:rPr>
              <a:t>Noyce</a:t>
            </a:r>
            <a:r>
              <a:rPr lang="en-US" sz="2800" dirty="0" smtClean="0">
                <a:solidFill>
                  <a:prstClr val="black"/>
                </a:solidFill>
              </a:rPr>
              <a:t> Scholarship Track: supports institutional scholarships and programs for talented undergraduate STEM majors to become K-12 teachers who commit to teach in high-needs school districts</a:t>
            </a:r>
          </a:p>
          <a:p>
            <a:pPr marL="344488" lvl="1" indent="-227013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Capacity-Building Track: supports the establishment of infrastructure and partnerships for a future </a:t>
            </a:r>
            <a:r>
              <a:rPr lang="en-US" sz="2800" dirty="0" err="1" smtClean="0">
                <a:solidFill>
                  <a:prstClr val="black"/>
                </a:solidFill>
              </a:rPr>
              <a:t>Noyce</a:t>
            </a:r>
            <a:r>
              <a:rPr lang="en-US" sz="2800" dirty="0" smtClean="0">
                <a:solidFill>
                  <a:prstClr val="black"/>
                </a:solidFill>
              </a:rPr>
              <a:t> project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EF31-5C90-3E42-8831-20472865DF1C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Joint Programs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CyberCorps</a:t>
            </a:r>
            <a:r>
              <a:rPr lang="en-US" dirty="0" smtClean="0"/>
              <a:t>© Scholarships for Service (SFS)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Secure and Trustworthy Cyberspace (</a:t>
            </a:r>
            <a:r>
              <a:rPr lang="en-US" dirty="0" err="1" smtClean="0"/>
              <a:t>SaTC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STEM+C Partnerships (</a:t>
            </a:r>
            <a:r>
              <a:rPr lang="en-US" dirty="0" err="1" smtClean="0"/>
              <a:t>STEM+Computing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EHR Core Research (ECR)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362A-EF51-B24D-A80F-6B2DDEF31D47}" type="datetime1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2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4407" y="161276"/>
            <a:ext cx="8236422" cy="571435"/>
          </a:xfrm>
        </p:spPr>
        <p:txBody>
          <a:bodyPr/>
          <a:lstStyle/>
          <a:p>
            <a:r>
              <a:rPr lang="en-US" sz="2800" b="1" dirty="0" smtClean="0"/>
              <a:t>ECR Undergraduate STEM Education Portfolio</a:t>
            </a:r>
            <a:endParaRPr lang="en-US" sz="28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62808179"/>
              </p:ext>
            </p:extLst>
          </p:nvPr>
        </p:nvGraphicFramePr>
        <p:xfrm>
          <a:off x="1479547" y="1600200"/>
          <a:ext cx="2926373" cy="300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848" y="25868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7%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26504" y="312240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7%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627115" y="326791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67%</a:t>
            </a:r>
            <a:endParaRPr lang="en-US" sz="14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08203839"/>
              </p:ext>
            </p:extLst>
          </p:nvPr>
        </p:nvGraphicFramePr>
        <p:xfrm>
          <a:off x="4458833" y="1651441"/>
          <a:ext cx="3159351" cy="300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79433" y="371391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dirty="0"/>
              <a:t>9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86408" y="340614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dirty="0"/>
              <a:t>9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6026" y="2625689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8%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7212" y="337643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17%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7212" y="291521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11%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49121" y="277618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22%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9423" y="2478822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3%</a:t>
            </a:r>
            <a:endParaRPr lang="en-US" sz="1000" dirty="0"/>
          </a:p>
        </p:txBody>
      </p:sp>
      <p:sp>
        <p:nvSpPr>
          <p:cNvPr id="18" name="Rectangle 17"/>
          <p:cNvSpPr/>
          <p:nvPr/>
        </p:nvSpPr>
        <p:spPr>
          <a:xfrm>
            <a:off x="4526863" y="1848690"/>
            <a:ext cx="2985089" cy="26861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08469" y="1848690"/>
            <a:ext cx="2985089" cy="26861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61D3-395C-934C-B9E3-728B3946ECE6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50341" cy="5477493"/>
          </a:xfrm>
        </p:spPr>
        <p:txBody>
          <a:bodyPr/>
          <a:lstStyle/>
          <a:p>
            <a:r>
              <a:rPr lang="en-US" dirty="0" smtClean="0"/>
              <a:t>Solicitation NSF 19-508</a:t>
            </a:r>
          </a:p>
          <a:p>
            <a:r>
              <a:rPr lang="en-US" dirty="0" smtClean="0"/>
              <a:t>Project Types:</a:t>
            </a:r>
          </a:p>
          <a:p>
            <a:pPr lvl="1"/>
            <a:r>
              <a:rPr lang="en-US" dirty="0" smtClean="0"/>
              <a:t>Level I: $500K, 3 years</a:t>
            </a:r>
          </a:p>
          <a:p>
            <a:pPr lvl="1"/>
            <a:r>
              <a:rPr lang="en-US" dirty="0" smtClean="0"/>
              <a:t>Level II: $1.5M, 3 years</a:t>
            </a:r>
          </a:p>
          <a:p>
            <a:pPr lvl="1"/>
            <a:r>
              <a:rPr lang="en-US" dirty="0" smtClean="0"/>
              <a:t>Level III: $2.5M, 5 years</a:t>
            </a:r>
          </a:p>
          <a:p>
            <a:pPr lvl="1"/>
            <a:r>
              <a:rPr lang="en-US" dirty="0" smtClean="0"/>
              <a:t>Literature synthesis: $300K, 2 years</a:t>
            </a:r>
          </a:p>
          <a:p>
            <a:pPr lvl="1"/>
            <a:r>
              <a:rPr lang="en-US" dirty="0" smtClean="0"/>
              <a:t>Conferences and workshops</a:t>
            </a:r>
          </a:p>
          <a:p>
            <a:r>
              <a:rPr lang="en-US" dirty="0" smtClean="0"/>
              <a:t>Proposal deadlines: 2</a:t>
            </a:r>
            <a:r>
              <a:rPr lang="en-US" baseline="30000" dirty="0" smtClean="0"/>
              <a:t>nd</a:t>
            </a:r>
            <a:r>
              <a:rPr lang="en-US" dirty="0" smtClean="0"/>
              <a:t> Thursday in September</a:t>
            </a:r>
          </a:p>
          <a:p>
            <a:pPr lvl="1"/>
            <a:r>
              <a:rPr lang="en-US" dirty="0" smtClean="0"/>
              <a:t>September 8, 2016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161276"/>
            <a:ext cx="8042276" cy="571435"/>
          </a:xfrm>
        </p:spPr>
        <p:txBody>
          <a:bodyPr/>
          <a:lstStyle/>
          <a:p>
            <a:r>
              <a:rPr lang="en-US" sz="2800" b="1" dirty="0" smtClean="0"/>
              <a:t>EHR Core Research (ECR) Program</a:t>
            </a:r>
            <a:endParaRPr lang="en-US" sz="28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87D3-EBF1-C746-9333-608FD5CBB40A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4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1276"/>
            <a:ext cx="8042276" cy="5714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EHR Core Research (ECR) Program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5638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Supports </a:t>
            </a:r>
            <a:r>
              <a:rPr lang="en-US" sz="2400" b="1" dirty="0" smtClean="0"/>
              <a:t>fundamental research</a:t>
            </a:r>
            <a:r>
              <a:rPr lang="en-US" sz="2400" dirty="0" smtClean="0"/>
              <a:t> in the three core areas: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STEM learning and learning environments (L/LE)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STEM workforce development (WD)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B</a:t>
            </a:r>
            <a:r>
              <a:rPr lang="en-US" sz="2400" dirty="0" smtClean="0"/>
              <a:t>roadening participation in STEM (BP)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pecial interest areas: research in disabilities and gender </a:t>
            </a:r>
            <a:r>
              <a:rPr lang="en-US" dirty="0" smtClean="0"/>
              <a:t>education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ECR projects focus on developing, building upon and refining the essential </a:t>
            </a:r>
            <a:r>
              <a:rPr lang="en-US" sz="2400" b="1" dirty="0" smtClean="0"/>
              <a:t>foundational knowledge</a:t>
            </a:r>
            <a:r>
              <a:rPr lang="en-US" sz="2400" dirty="0" smtClean="0"/>
              <a:t> to enhance STEM education for all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Research contexts include all levels of education (childhood to adulthood) and all settings (both formal or informal learning environments).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3749-3320-4E4D-B21E-F57F481DFFE8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1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00" y="1295400"/>
            <a:ext cx="4343400" cy="5439134"/>
          </a:xfrm>
          <a:prstGeom prst="roundRect">
            <a:avLst/>
          </a:prstGeom>
          <a:solidFill>
            <a:schemeClr val="tx2">
              <a:lumMod val="60000"/>
              <a:lumOff val="40000"/>
              <a:alpha val="26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7313" y="1371600"/>
            <a:ext cx="4322287" cy="5486400"/>
          </a:xfrm>
          <a:prstGeom prst="roundRect">
            <a:avLst/>
          </a:prstGeom>
          <a:solidFill>
            <a:schemeClr val="accent3">
              <a:lumMod val="75000"/>
              <a:alpha val="26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802" y="1600072"/>
            <a:ext cx="718312" cy="522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ECR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88258" y="1600072"/>
            <a:ext cx="785871" cy="522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IUSE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4384" y="2296695"/>
            <a:ext cx="43069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Advance theory and develop the knowledge base in STEM education</a:t>
            </a:r>
          </a:p>
          <a:p>
            <a:r>
              <a:rPr lang="en-US" b="1" dirty="0" smtClean="0"/>
              <a:t>Approach: </a:t>
            </a:r>
            <a:r>
              <a:rPr lang="en-US" dirty="0" smtClean="0"/>
              <a:t>Basic research (100%)</a:t>
            </a:r>
          </a:p>
          <a:p>
            <a:r>
              <a:rPr lang="en-US" b="1" dirty="0" smtClean="0"/>
              <a:t>Role of theory: </a:t>
            </a:r>
            <a:r>
              <a:rPr lang="en-US" dirty="0" smtClean="0"/>
              <a:t>Advance theoretical base of the field</a:t>
            </a:r>
          </a:p>
          <a:p>
            <a:r>
              <a:rPr lang="en-US" b="1" dirty="0" smtClean="0"/>
              <a:t>STEM learners: </a:t>
            </a:r>
            <a:r>
              <a:rPr lang="en-US" dirty="0" smtClean="0"/>
              <a:t>Pre-K to gray</a:t>
            </a:r>
          </a:p>
          <a:p>
            <a:r>
              <a:rPr lang="en-US" b="1" dirty="0" smtClean="0"/>
              <a:t>Outcomes: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Intellectual core for STEM education as a robust, field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STEM education becomes an integrated, collaborative field, leveraging the full range of methodological approaches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quality findings that can be applied to solving education challenges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61515" y="2296695"/>
            <a:ext cx="44824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Design, develop, understand, test, and propagate high-impact, evidence-based STEM learning environments</a:t>
            </a:r>
          </a:p>
          <a:p>
            <a:r>
              <a:rPr lang="en-US" b="1" dirty="0" smtClean="0"/>
              <a:t>Approach: </a:t>
            </a:r>
            <a:r>
              <a:rPr lang="en-US" dirty="0" smtClean="0"/>
              <a:t>Applied</a:t>
            </a:r>
            <a:r>
              <a:rPr lang="en-US" b="1" dirty="0" smtClean="0"/>
              <a:t> </a:t>
            </a:r>
            <a:r>
              <a:rPr lang="en-US" dirty="0" smtClean="0"/>
              <a:t>research (75%), Basic research (25%)</a:t>
            </a:r>
          </a:p>
          <a:p>
            <a:r>
              <a:rPr lang="en-US" b="1" dirty="0" smtClean="0"/>
              <a:t>Role of theory: </a:t>
            </a:r>
            <a:r>
              <a:rPr lang="en-US" dirty="0" smtClean="0"/>
              <a:t>Leverages and refines theory</a:t>
            </a:r>
          </a:p>
          <a:p>
            <a:r>
              <a:rPr lang="en-US" b="1" dirty="0" smtClean="0"/>
              <a:t>STEM learners: </a:t>
            </a:r>
            <a:r>
              <a:rPr lang="en-US" dirty="0" smtClean="0"/>
              <a:t>Undergraduates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STEM ready and STEM savvy workforce (STEM literate populace </a:t>
            </a:r>
          </a:p>
          <a:p>
            <a:r>
              <a:rPr lang="en-US" b="1" dirty="0" smtClean="0"/>
              <a:t>Outcomes: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impact, undergraduate STEM learning, persistence, and success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Evidence-based institutional transformation (system-level change)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228600"/>
            <a:ext cx="8969022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31520"/>
            <a:r>
              <a:rPr lang="en-US" sz="2400" b="1" dirty="0"/>
              <a:t>DUE: </a:t>
            </a:r>
            <a:r>
              <a:rPr lang="en-US" sz="2400" dirty="0" smtClean="0"/>
              <a:t>Creating and propagating </a:t>
            </a:r>
            <a:r>
              <a:rPr lang="en-US" sz="2400" dirty="0"/>
              <a:t>high impact, inclusive STEM learning environments, any time and anywhere, for all undergraduates</a:t>
            </a:r>
            <a:r>
              <a:rPr lang="en-US" sz="2800" dirty="0"/>
              <a:t>.</a:t>
            </a:r>
          </a:p>
        </p:txBody>
      </p:sp>
      <p:sp>
        <p:nvSpPr>
          <p:cNvPr id="15" name="Curved Up Arrow 14"/>
          <p:cNvSpPr/>
          <p:nvPr/>
        </p:nvSpPr>
        <p:spPr>
          <a:xfrm>
            <a:off x="3969126" y="1838812"/>
            <a:ext cx="1175513" cy="567419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10800000">
            <a:off x="3894814" y="1099553"/>
            <a:ext cx="1175513" cy="567419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4CD4-EE3E-2946-BEBE-DE31F0B7997F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33401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3531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STEM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1932" y="91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52638" y="30194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282828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282828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839200" cy="4267200"/>
          </a:xfrm>
        </p:spPr>
        <p:txBody>
          <a:bodyPr>
            <a:normAutofit/>
          </a:bodyPr>
          <a:lstStyle/>
          <a:p>
            <a:pPr marL="461963" lvl="1" indent="-234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Supports junior faculty early in their independent research careers who exemplify the role of teacher-scholar </a:t>
            </a:r>
          </a:p>
          <a:p>
            <a:pPr marL="461963" lvl="1" indent="-234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EHR CAREER research may focus on research to understand chemistry learning and education</a:t>
            </a:r>
          </a:p>
          <a:p>
            <a:pPr marL="515938" lvl="1" indent="-288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Five-year integrated research and education plan, with </a:t>
            </a:r>
            <a:r>
              <a:rPr lang="en-US" sz="2400" i="1" dirty="0"/>
              <a:t>minimum</a:t>
            </a:r>
            <a:r>
              <a:rPr lang="en-US" sz="2400" dirty="0"/>
              <a:t> total budget request of $400,000</a:t>
            </a:r>
          </a:p>
          <a:p>
            <a:pPr marL="515938" lvl="1" indent="-288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DUE programs that accept CAREER proposals include:</a:t>
            </a:r>
          </a:p>
          <a:p>
            <a:pPr marL="969963" lvl="2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/>
              <a:t>Improving Undergraduate STEM Education (IUSE)</a:t>
            </a:r>
          </a:p>
          <a:p>
            <a:pPr marL="969963" lvl="2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/>
              <a:t>EHR Core Research (ECR)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6752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43C8"/>
                </a:solidFill>
              </a:rPr>
              <a:t>Faculty Early Career Development </a:t>
            </a:r>
          </a:p>
          <a:p>
            <a:pPr algn="ctr"/>
            <a:r>
              <a:rPr lang="en-US" sz="3600" b="1" dirty="0" smtClean="0">
                <a:solidFill>
                  <a:srgbClr val="0043C8"/>
                </a:solidFill>
              </a:rPr>
              <a:t>(CAREER) Program [NSF-wide]</a:t>
            </a:r>
            <a:endParaRPr lang="en-US" sz="3600" b="1" dirty="0">
              <a:solidFill>
                <a:srgbClr val="0043C8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6143-89B0-D749-94D1-D701AE39A9D3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09813" y="1939925"/>
            <a:ext cx="6248400" cy="3200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mission of EHR is to achieve excellence in U.S. STEM education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 all levels and in all settings to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support the development of a diverse and well-prepared workforce and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well-informed citizenry.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903" y="2178052"/>
            <a:ext cx="798513" cy="130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2" y="2187575"/>
            <a:ext cx="982663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" y="3067050"/>
            <a:ext cx="862013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6" y="3524250"/>
            <a:ext cx="1414463" cy="81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9701" y="4191000"/>
            <a:ext cx="798512" cy="118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5413377"/>
            <a:ext cx="1776413" cy="568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4537075"/>
            <a:ext cx="874713" cy="84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0" y="6264275"/>
            <a:ext cx="91440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Engravers MT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3058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0AA1-CE69-4C86-AFBF-4366F5A2BC46}" type="slidenum"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gravers MT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ngravers MT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41863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EHR Mission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A229-AB75-FA42-8207-520E73445CC7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1932" y="91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3531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STEM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1932" y="914401"/>
            <a:ext cx="7772400" cy="1145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52638" y="30194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282828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282828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409" y="876168"/>
            <a:ext cx="7346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43C8"/>
                </a:solidFill>
              </a:rPr>
              <a:t>Research Experiences for Undergraduates </a:t>
            </a:r>
          </a:p>
          <a:p>
            <a:pPr algn="ctr"/>
            <a:r>
              <a:rPr lang="en-US" sz="3200" b="1" dirty="0" smtClean="0">
                <a:solidFill>
                  <a:srgbClr val="0043C8"/>
                </a:solidFill>
              </a:rPr>
              <a:t>(REU) Program [Sites; NSF-wide]</a:t>
            </a:r>
            <a:endParaRPr lang="en-US" sz="3200" b="1" dirty="0">
              <a:solidFill>
                <a:srgbClr val="0043C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05706"/>
            <a:ext cx="8991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234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Supports programs that facilitate active research participation by undergraduate students in </a:t>
            </a:r>
            <a:r>
              <a:rPr lang="en-US" sz="2400" u="sng" dirty="0"/>
              <a:t>any</a:t>
            </a:r>
            <a:r>
              <a:rPr lang="en-US" sz="2400" dirty="0"/>
              <a:t> of the research areas funded by </a:t>
            </a:r>
            <a:r>
              <a:rPr lang="en-US" sz="2400" dirty="0" smtClean="0"/>
              <a:t>NSF</a:t>
            </a:r>
          </a:p>
          <a:p>
            <a:pPr marL="1027113" lvl="2" indent="-342900">
              <a:spcAft>
                <a:spcPts val="1800"/>
              </a:spcAft>
              <a:buFont typeface="Wingdings" charset="2"/>
              <a:buChar char="§"/>
            </a:pPr>
            <a:r>
              <a:rPr lang="en-US" sz="2400" b="1" dirty="0" smtClean="0"/>
              <a:t>for EHR REU proposals, undergraduate student research focuses on STEM learning and education</a:t>
            </a:r>
          </a:p>
          <a:p>
            <a:pPr marL="461963" lvl="1" indent="-234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High</a:t>
            </a:r>
            <a:r>
              <a:rPr lang="en-US" sz="2400" dirty="0"/>
              <a:t>-quality support and mentoring programs are important components of successful </a:t>
            </a:r>
            <a:r>
              <a:rPr lang="en-US" sz="2400" dirty="0" smtClean="0"/>
              <a:t>proposals</a:t>
            </a:r>
            <a:endParaRPr lang="en-US" sz="240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0B96-0688-764E-8631-D6A9AC9B68E9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67594" y="2499345"/>
            <a:ext cx="1310880" cy="594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S-</a:t>
            </a:r>
            <a:r>
              <a:rPr lang="en-US" sz="2400" dirty="0" smtClean="0">
                <a:solidFill>
                  <a:schemeClr val="tx1"/>
                </a:solidFill>
              </a:rPr>
              <a:t>STEM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41140" y="2444494"/>
            <a:ext cx="913920" cy="594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NRT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472767" y="2499345"/>
            <a:ext cx="2737679" cy="6079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IUSE:EHR</a:t>
            </a:r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101337" y="2499345"/>
            <a:ext cx="797186" cy="5944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ECR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7255749" y="3703217"/>
            <a:ext cx="872287" cy="594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SFS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652276" y="5449038"/>
            <a:ext cx="1387452" cy="70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NOYCE</a:t>
            </a:r>
            <a:endParaRPr lang="en-US" sz="2400" dirty="0"/>
          </a:p>
        </p:txBody>
      </p:sp>
      <p:sp>
        <p:nvSpPr>
          <p:cNvPr id="30" name="Rounded Rectangle 29"/>
          <p:cNvSpPr/>
          <p:nvPr/>
        </p:nvSpPr>
        <p:spPr>
          <a:xfrm>
            <a:off x="7255748" y="5460855"/>
            <a:ext cx="993417" cy="594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376460" y="5801326"/>
            <a:ext cx="2631571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26398" y="5381399"/>
            <a:ext cx="1428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CTE teachers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2300" y="2827375"/>
            <a:ext cx="509357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233232" y="2769545"/>
            <a:ext cx="695875" cy="2701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480642" y="2769545"/>
            <a:ext cx="509357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705405" y="3133503"/>
            <a:ext cx="0" cy="44451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705405" y="4525947"/>
            <a:ext cx="0" cy="80414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05405" y="4764905"/>
            <a:ext cx="1428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Cybersecurity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5540606" y="3894349"/>
            <a:ext cx="14289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Industry partners</a:t>
            </a:r>
            <a:endParaRPr lang="en-US" sz="16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955336" y="3254593"/>
            <a:ext cx="1300413" cy="215222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912942" y="3254594"/>
            <a:ext cx="843622" cy="215222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88461" y="4272462"/>
            <a:ext cx="142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re-service teacher learning</a:t>
            </a:r>
            <a:endParaRPr lang="en-US" sz="1600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3756909" y="3250953"/>
            <a:ext cx="3388947" cy="24176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27136" y="3188177"/>
            <a:ext cx="1033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Comm. college success +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4620982" y="5801326"/>
            <a:ext cx="14289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to 4 year transfer </a:t>
            </a:r>
            <a:endParaRPr lang="en-US" sz="1600" dirty="0"/>
          </a:p>
        </p:txBody>
      </p:sp>
      <p:sp>
        <p:nvSpPr>
          <p:cNvPr id="60" name="Rounded Rectangle 59"/>
          <p:cNvSpPr/>
          <p:nvPr/>
        </p:nvSpPr>
        <p:spPr>
          <a:xfrm>
            <a:off x="173766" y="5460855"/>
            <a:ext cx="913920" cy="594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DRK12</a:t>
            </a:r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145616" y="1153645"/>
            <a:ext cx="954454" cy="594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HBCU UP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592171" y="1814921"/>
            <a:ext cx="0" cy="64180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132200" y="1907767"/>
            <a:ext cx="0" cy="52219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790247" y="1459074"/>
            <a:ext cx="913920" cy="594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ITEST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6278474" y="1796824"/>
            <a:ext cx="1332347" cy="56742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229346" y="5728228"/>
            <a:ext cx="1285421" cy="416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26954" y="3254591"/>
            <a:ext cx="840393" cy="207549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2756564" y="1142669"/>
            <a:ext cx="1266010" cy="594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ADVANCE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039729" y="1584088"/>
            <a:ext cx="15008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Institutional transformation</a:t>
            </a:r>
            <a:endParaRPr lang="en-US" sz="1600" dirty="0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5955336" y="1877391"/>
            <a:ext cx="228330" cy="48685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336352" y="1877391"/>
            <a:ext cx="1618984" cy="75545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734645" y="1105030"/>
            <a:ext cx="1000676" cy="594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LSAMP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535163" y="3724889"/>
            <a:ext cx="808828" cy="6129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REU</a:t>
            </a:r>
            <a:endParaRPr lang="en-US" sz="2400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2939577" y="3244181"/>
            <a:ext cx="9424" cy="39179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932301" y="1837354"/>
            <a:ext cx="509356" cy="66199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164528" y="6153614"/>
            <a:ext cx="491359" cy="39179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580709" y="1142669"/>
            <a:ext cx="954454" cy="594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TCUP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3533367" y="4234061"/>
            <a:ext cx="1492368" cy="10616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IUSE Family:</a:t>
            </a:r>
          </a:p>
          <a:p>
            <a:pPr algn="ctr"/>
            <a:r>
              <a:rPr lang="en-US" dirty="0" smtClean="0"/>
              <a:t>RED, GEOPATHS, RCN:UBE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932301" y="6190207"/>
            <a:ext cx="1173078" cy="594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STEM + C</a:t>
            </a:r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343321" y="3347311"/>
            <a:ext cx="993031" cy="75515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3091977" y="4452566"/>
            <a:ext cx="346244" cy="39179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278474" y="3188177"/>
            <a:ext cx="778969" cy="702535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14BA-7192-B94A-9FB5-AFECC3F67E4B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0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Most Critical Concern for ALL EHR Programs</a:t>
            </a:r>
            <a:endParaRPr lang="en-US" sz="4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438144"/>
            <a:ext cx="6400800" cy="17526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Has led to ‘professional’ evaluators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Education Research Questions formal part of grant request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E006-3F00-4545-A5F0-EEB36924A09A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" y="1435511"/>
            <a:ext cx="3632333" cy="4714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65" y="1662040"/>
            <a:ext cx="5317387" cy="443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169" y="100780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2013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200" y="3048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dirty="0"/>
              <a:t>NSF/IES guidelines </a:t>
            </a:r>
            <a:r>
              <a:rPr lang="en-US" dirty="0" smtClean="0"/>
              <a:t>“intended </a:t>
            </a:r>
            <a:r>
              <a:rPr lang="en-US" dirty="0"/>
              <a:t>to improve the quality, coherence, and pace of knowledge development in STEM </a:t>
            </a:r>
            <a:r>
              <a:rPr lang="en-US" dirty="0" smtClean="0"/>
              <a:t>education”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A96B-F773-4B4B-B3DC-4A786D5BFD54}" type="datetime1">
              <a:rPr lang="en-US" smtClean="0"/>
              <a:t>10/10/19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7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638800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Common Guidelines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escribe the roles </a:t>
            </a:r>
            <a:r>
              <a:rPr lang="en-US" dirty="0"/>
              <a:t>of different types of R &amp; D projects in generating </a:t>
            </a:r>
            <a:r>
              <a:rPr lang="en-US" dirty="0">
                <a:solidFill>
                  <a:srgbClr val="0000FF"/>
                </a:solidFill>
              </a:rPr>
              <a:t>evidence</a:t>
            </a:r>
            <a:r>
              <a:rPr lang="en-US" dirty="0"/>
              <a:t> about </a:t>
            </a:r>
            <a:r>
              <a:rPr lang="en-US" dirty="0" smtClean="0"/>
              <a:t>strategies and </a:t>
            </a:r>
            <a:r>
              <a:rPr lang="en-US" dirty="0"/>
              <a:t>interventions for enhancing student learning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For each type of R &amp; D, the </a:t>
            </a:r>
            <a:r>
              <a:rPr lang="en-US" sz="2800" i="1" dirty="0" smtClean="0"/>
              <a:t>Common Guidelines</a:t>
            </a:r>
            <a:r>
              <a:rPr lang="en-US" sz="2800" dirty="0" smtClean="0"/>
              <a:t> describe: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Purpose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Empirical and theoretical justifications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Types of project outcomes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Quality of evidence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Missing ??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304800"/>
            <a:ext cx="3657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Common Guidelines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1CC9-ED1F-A34D-BD0B-BCCE807C5F5D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9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1054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STEM education R &amp; D projects that contribute to </a:t>
            </a:r>
            <a:r>
              <a:rPr lang="en-US" i="1" dirty="0" smtClean="0"/>
              <a:t>core knowledge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Type #1: </a:t>
            </a:r>
            <a:r>
              <a:rPr lang="en-US" b="1" dirty="0" smtClean="0"/>
              <a:t>Foundational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 test, develop, or refine models of learning or teaching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 generate fundamental understandings related to learning and education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Type #2: </a:t>
            </a:r>
            <a:r>
              <a:rPr lang="en-US" b="1" dirty="0" smtClean="0"/>
              <a:t>Early stage/exploratory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 examine relationships among constructs to establish logical connections that may form the basis for future interventions to improve education outcomes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304800"/>
            <a:ext cx="3657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Common Guidelines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5446-C7BB-4F45-B9AF-11E5DB77A6E7}" type="datetime1">
              <a:rPr lang="en-US" smtClean="0"/>
              <a:t>10/10/19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3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2514600"/>
          </a:xfrm>
        </p:spPr>
        <p:txBody>
          <a:bodyPr/>
          <a:lstStyle/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Type #3: </a:t>
            </a:r>
            <a:r>
              <a:rPr lang="en-US" b="1" dirty="0" smtClean="0"/>
              <a:t>Design and development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 draw on existing models and theories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 iteratively </a:t>
            </a:r>
            <a:r>
              <a:rPr lang="en-US" dirty="0"/>
              <a:t>design, develop, and test </a:t>
            </a:r>
            <a:r>
              <a:rPr lang="en-US" dirty="0" smtClean="0"/>
              <a:t>interventions (new </a:t>
            </a:r>
            <a:r>
              <a:rPr lang="en-US" dirty="0"/>
              <a:t>curricula, approaches to teaching and learning, applications of technology, practices, </a:t>
            </a:r>
            <a:r>
              <a:rPr lang="en-US" dirty="0" smtClean="0"/>
              <a:t>policies)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304800"/>
            <a:ext cx="3657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Common Guidelines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0D0F-7479-FA4D-9BF2-DD0758EC683A}" type="datetime1">
              <a:rPr lang="en-US" smtClean="0"/>
              <a:t>10/10/19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0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274"/>
            <a:ext cx="8382000" cy="513112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Impact Studies: assess impacts of </a:t>
            </a:r>
            <a:r>
              <a:rPr lang="en-US" i="1" dirty="0" smtClean="0"/>
              <a:t>fully-developed</a:t>
            </a:r>
            <a:r>
              <a:rPr lang="en-US" dirty="0" smtClean="0"/>
              <a:t> intervention on education-related outcome(s)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Type #4: </a:t>
            </a:r>
            <a:r>
              <a:rPr lang="en-US" b="1" dirty="0" smtClean="0"/>
              <a:t>Efficacy studies</a:t>
            </a:r>
            <a:r>
              <a:rPr lang="en-US" dirty="0" smtClean="0"/>
              <a:t>: estimate the impacts under “ideal” conditions (e.g., developer involvement, higher levels of support than typical)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Type #5: </a:t>
            </a:r>
            <a:r>
              <a:rPr lang="en-US" b="1" dirty="0" smtClean="0"/>
              <a:t>Effectiveness studies</a:t>
            </a:r>
            <a:r>
              <a:rPr lang="en-US" dirty="0" smtClean="0"/>
              <a:t>: examine implementation and estimate impacts similar to routine practice but on a limited scale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Type #6: </a:t>
            </a:r>
            <a:r>
              <a:rPr lang="en-US" b="1" dirty="0" smtClean="0"/>
              <a:t>Scale-up studies</a:t>
            </a:r>
            <a:r>
              <a:rPr lang="en-US" dirty="0" smtClean="0"/>
              <a:t>: explore implementation and estimate impacts under conditions that prevail under wide-scale adoption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304800"/>
            <a:ext cx="3657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Common Guidelines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B297-9855-7649-BC24-9F3C56E83018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6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1" name="Picture 27" descr="http://pmtips.net/wp-content/uploads/2011/04/project-proposa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8624"/>
            <a:ext cx="9144000" cy="44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0344" y="1051196"/>
            <a:ext cx="357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Questions?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D9EF-8BD1-F748-83CA-15B63C3920CE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386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105" y="5990958"/>
            <a:ext cx="2966792" cy="383794"/>
          </a:xfrm>
          <a:prstGeom prst="rect">
            <a:avLst/>
          </a:prstGeom>
          <a:noFill/>
        </p:spPr>
        <p:txBody>
          <a:bodyPr wrap="square" lIns="44802" tIns="22401" rIns="44802" bIns="22401" rtlCol="0">
            <a:spAutoFit/>
          </a:bodyPr>
          <a:lstStyle/>
          <a:p>
            <a:pPr algn="ctr"/>
            <a:r>
              <a:rPr lang="en-US" sz="1100" i="1" dirty="0">
                <a:solidFill>
                  <a:srgbClr val="FFFFFF"/>
                </a:solidFill>
                <a:cs typeface="Arial"/>
              </a:rPr>
              <a:t>Other than the FY 2015 estimation, numbers shown are based on FY 2014 activities.</a:t>
            </a:r>
          </a:p>
        </p:txBody>
      </p:sp>
      <p:sp>
        <p:nvSpPr>
          <p:cNvPr id="6" name="Right Brace 5"/>
          <p:cNvSpPr/>
          <p:nvPr/>
        </p:nvSpPr>
        <p:spPr>
          <a:xfrm>
            <a:off x="2854944" y="1143000"/>
            <a:ext cx="451795" cy="3997998"/>
          </a:xfrm>
          <a:prstGeom prst="rightBrac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44804" tIns="22402" rIns="44804" bIns="22402" anchor="ctr"/>
          <a:lstStyle/>
          <a:p>
            <a:pPr algn="ctr" defTabSz="63998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661863" y="1143000"/>
            <a:ext cx="451795" cy="4335298"/>
          </a:xfrm>
          <a:prstGeom prst="rightBrac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44804" tIns="22402" rIns="44804" bIns="22402" anchor="ctr"/>
          <a:lstStyle/>
          <a:p>
            <a:pPr algn="ctr" defTabSz="63998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2669" y="1282389"/>
            <a:ext cx="2193845" cy="1094186"/>
            <a:chOff x="457200" y="6168330"/>
            <a:chExt cx="3124199" cy="990600"/>
          </a:xfrm>
        </p:grpSpPr>
        <p:sp>
          <p:nvSpPr>
            <p:cNvPr id="41" name="Rounded Rectangle 40"/>
            <p:cNvSpPr/>
            <p:nvPr/>
          </p:nvSpPr>
          <p:spPr>
            <a:xfrm>
              <a:off x="457200" y="6168330"/>
              <a:ext cx="3124199" cy="9906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7200" y="6408210"/>
              <a:ext cx="1413507" cy="515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dirty="0">
                  <a:solidFill>
                    <a:prstClr val="white"/>
                  </a:solidFill>
                  <a:cs typeface="Arial"/>
                </a:rPr>
                <a:t>$866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99016" y="6412854"/>
              <a:ext cx="1982383" cy="50155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500" dirty="0">
                  <a:solidFill>
                    <a:prstClr val="white"/>
                  </a:solidFill>
                  <a:cs typeface="Arial"/>
                </a:rPr>
                <a:t>million FY </a:t>
              </a:r>
              <a:r>
                <a:rPr lang="en-US" sz="1500" dirty="0" smtClean="0">
                  <a:solidFill>
                    <a:prstClr val="white"/>
                  </a:solidFill>
                  <a:cs typeface="Arial"/>
                </a:rPr>
                <a:t>2016 </a:t>
              </a:r>
              <a:r>
                <a:rPr lang="en-US" sz="1500" dirty="0">
                  <a:solidFill>
                    <a:prstClr val="white"/>
                  </a:solidFill>
                  <a:cs typeface="Arial"/>
                </a:rPr>
                <a:t>estimation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2670" y="2558044"/>
            <a:ext cx="2193844" cy="1115359"/>
            <a:chOff x="457200" y="7327480"/>
            <a:chExt cx="3124200" cy="990600"/>
          </a:xfrm>
        </p:grpSpPr>
        <p:sp>
          <p:nvSpPr>
            <p:cNvPr id="38" name="Rounded Rectangle 37"/>
            <p:cNvSpPr/>
            <p:nvPr/>
          </p:nvSpPr>
          <p:spPr>
            <a:xfrm>
              <a:off x="457200" y="7327480"/>
              <a:ext cx="3124200" cy="990600"/>
            </a:xfrm>
            <a:prstGeom prst="roundRect">
              <a:avLst/>
            </a:prstGeom>
            <a:solidFill>
              <a:srgbClr val="628B13"/>
            </a:solidFill>
            <a:ln w="25400">
              <a:solidFill>
                <a:srgbClr val="A2E80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" y="7572210"/>
              <a:ext cx="1242300" cy="505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dirty="0">
                  <a:solidFill>
                    <a:prstClr val="white"/>
                  </a:solidFill>
                  <a:cs typeface="Arial"/>
                </a:rPr>
                <a:t>97%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99015" y="7371751"/>
              <a:ext cx="1982385" cy="90205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500" dirty="0">
                  <a:solidFill>
                    <a:prstClr val="white"/>
                  </a:solidFill>
                  <a:cs typeface="Arial"/>
                </a:rPr>
                <a:t>funds research, education and related activities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2669" y="3856758"/>
            <a:ext cx="2193846" cy="1096123"/>
            <a:chOff x="457200" y="8492468"/>
            <a:chExt cx="3124200" cy="978877"/>
          </a:xfrm>
        </p:grpSpPr>
        <p:sp>
          <p:nvSpPr>
            <p:cNvPr id="35" name="Rounded Rectangle 34"/>
            <p:cNvSpPr/>
            <p:nvPr/>
          </p:nvSpPr>
          <p:spPr>
            <a:xfrm>
              <a:off x="457200" y="8492468"/>
              <a:ext cx="3124200" cy="978877"/>
            </a:xfrm>
            <a:prstGeom prst="roundRect">
              <a:avLst/>
            </a:prstGeom>
            <a:solidFill>
              <a:srgbClr val="628B13"/>
            </a:solidFill>
            <a:ln w="25400">
              <a:solidFill>
                <a:srgbClr val="A2E80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776" y="8638878"/>
              <a:ext cx="676636" cy="69778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75413" y="8657944"/>
              <a:ext cx="2205985" cy="65965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700" dirty="0">
                  <a:solidFill>
                    <a:prstClr val="white"/>
                  </a:solidFill>
                  <a:cs typeface="Arial"/>
                </a:rPr>
                <a:t>4,049</a:t>
              </a:r>
            </a:p>
            <a:p>
              <a:pPr algn="ctr"/>
              <a:r>
                <a:rPr lang="en-US" sz="1500" dirty="0">
                  <a:solidFill>
                    <a:prstClr val="white"/>
                  </a:solidFill>
                  <a:cs typeface="Arial"/>
                </a:rPr>
                <a:t>proposals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60802" y="1308665"/>
            <a:ext cx="2195469" cy="1094186"/>
            <a:chOff x="4419598" y="6159548"/>
            <a:chExt cx="3143057" cy="990600"/>
          </a:xfrm>
        </p:grpSpPr>
        <p:sp>
          <p:nvSpPr>
            <p:cNvPr id="32" name="Rounded Rectangle 31"/>
            <p:cNvSpPr/>
            <p:nvPr/>
          </p:nvSpPr>
          <p:spPr>
            <a:xfrm>
              <a:off x="4419598" y="6159548"/>
              <a:ext cx="3143057" cy="990600"/>
            </a:xfrm>
            <a:prstGeom prst="roundRect">
              <a:avLst/>
            </a:prstGeom>
            <a:solidFill>
              <a:srgbClr val="166B83"/>
            </a:solidFill>
            <a:ln w="25400">
              <a:solidFill>
                <a:srgbClr val="1DC6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26454" y="6292621"/>
              <a:ext cx="1926228" cy="7244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3100" dirty="0">
                  <a:solidFill>
                    <a:prstClr val="white"/>
                  </a:solidFill>
                  <a:cs typeface="Arial"/>
                </a:rPr>
                <a:t>701</a:t>
              </a:r>
            </a:p>
            <a:p>
              <a:pPr algn="ctr"/>
              <a:r>
                <a:rPr lang="en-US" sz="1500" dirty="0">
                  <a:solidFill>
                    <a:prstClr val="white"/>
                  </a:solidFill>
                  <a:cs typeface="Arial"/>
                </a:rPr>
                <a:t>awards funded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5747" y="6307376"/>
              <a:ext cx="694945" cy="69494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460802" y="2581428"/>
            <a:ext cx="2195469" cy="1108632"/>
            <a:chOff x="4240559" y="7152308"/>
            <a:chExt cx="3164349" cy="1061501"/>
          </a:xfrm>
        </p:grpSpPr>
        <p:sp>
          <p:nvSpPr>
            <p:cNvPr id="29" name="Rounded Rectangle 28"/>
            <p:cNvSpPr/>
            <p:nvPr/>
          </p:nvSpPr>
          <p:spPr>
            <a:xfrm>
              <a:off x="4240559" y="7164287"/>
              <a:ext cx="3164349" cy="1049522"/>
            </a:xfrm>
            <a:prstGeom prst="roundRect">
              <a:avLst/>
            </a:prstGeom>
            <a:solidFill>
              <a:srgbClr val="166B83"/>
            </a:solidFill>
            <a:ln w="25400">
              <a:solidFill>
                <a:srgbClr val="1DC6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84486" y="7152308"/>
              <a:ext cx="1680140" cy="9872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3100" dirty="0">
                  <a:solidFill>
                    <a:prstClr val="white"/>
                  </a:solidFill>
                  <a:cs typeface="Arial"/>
                </a:rPr>
                <a:t>481</a:t>
              </a:r>
            </a:p>
            <a:p>
              <a:pPr algn="ctr"/>
              <a:r>
                <a:rPr lang="en-US" sz="1500" dirty="0">
                  <a:solidFill>
                    <a:prstClr val="white"/>
                  </a:solidFill>
                  <a:cs typeface="Arial"/>
                </a:rPr>
                <a:t>EHR-funded </a:t>
              </a:r>
            </a:p>
            <a:p>
              <a:pPr algn="ctr"/>
              <a:r>
                <a:rPr lang="en-US" sz="1500" dirty="0">
                  <a:solidFill>
                    <a:prstClr val="white"/>
                  </a:solidFill>
                  <a:cs typeface="Arial"/>
                </a:rPr>
                <a:t>Institutions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0526" y="7341576"/>
              <a:ext cx="694944" cy="69494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460801" y="3883048"/>
            <a:ext cx="2316811" cy="1463872"/>
            <a:chOff x="4419598" y="8483697"/>
            <a:chExt cx="3355992" cy="1450766"/>
          </a:xfrm>
        </p:grpSpPr>
        <p:sp>
          <p:nvSpPr>
            <p:cNvPr id="26" name="Rounded Rectangle 25"/>
            <p:cNvSpPr/>
            <p:nvPr/>
          </p:nvSpPr>
          <p:spPr>
            <a:xfrm>
              <a:off x="4419598" y="8483697"/>
              <a:ext cx="3180229" cy="1450766"/>
            </a:xfrm>
            <a:prstGeom prst="roundRect">
              <a:avLst/>
            </a:prstGeom>
            <a:solidFill>
              <a:srgbClr val="166B83"/>
            </a:solidFill>
            <a:ln w="25400">
              <a:solidFill>
                <a:srgbClr val="1DC6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63125" y="8732460"/>
              <a:ext cx="2612465" cy="93031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500" dirty="0">
                  <a:solidFill>
                    <a:prstClr val="white"/>
                  </a:solidFill>
                  <a:cs typeface="Arial"/>
                </a:rPr>
                <a:t>145,000</a:t>
              </a:r>
              <a:endParaRPr lang="en-US" sz="1300" dirty="0">
                <a:solidFill>
                  <a:prstClr val="white"/>
                </a:solidFill>
                <a:cs typeface="Arial"/>
              </a:endParaRPr>
            </a:p>
            <a:p>
              <a:pPr algn="ctr"/>
              <a:r>
                <a:rPr lang="en-US" sz="1500" dirty="0">
                  <a:solidFill>
                    <a:prstClr val="white"/>
                  </a:solidFill>
                  <a:cs typeface="Arial"/>
                </a:rPr>
                <a:t>EHR-supported individuals </a:t>
              </a:r>
              <a:endParaRPr lang="en-US" sz="3100" dirty="0">
                <a:solidFill>
                  <a:prstClr val="white"/>
                </a:solidFill>
                <a:cs typeface="Arial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3974" y="8685986"/>
              <a:ext cx="846764" cy="69494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251457" y="3883032"/>
            <a:ext cx="2195469" cy="1463887"/>
            <a:chOff x="4419600" y="6112938"/>
            <a:chExt cx="3143058" cy="1284263"/>
          </a:xfrm>
          <a:solidFill>
            <a:schemeClr val="accent6">
              <a:lumMod val="75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4419600" y="6112938"/>
              <a:ext cx="3143058" cy="1284263"/>
            </a:xfrm>
            <a:prstGeom prst="round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52871" y="6420523"/>
              <a:ext cx="1998884" cy="8100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prstClr val="white"/>
                  </a:solidFill>
                  <a:cs typeface="Arial"/>
                </a:rPr>
                <a:t>42 former GRF fellows received Nobel Prize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51456" y="1317359"/>
            <a:ext cx="2195471" cy="1094186"/>
            <a:chOff x="4240555" y="7186610"/>
            <a:chExt cx="4050374" cy="990600"/>
          </a:xfrm>
          <a:solidFill>
            <a:schemeClr val="accent6">
              <a:lumMod val="75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4240555" y="7186610"/>
              <a:ext cx="4050373" cy="990600"/>
            </a:xfrm>
            <a:prstGeom prst="round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66371" y="7344509"/>
              <a:ext cx="2824558" cy="710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prstClr val="white"/>
                  </a:solidFill>
                  <a:cs typeface="Arial"/>
                </a:rPr>
                <a:t>All S&amp;E disciplines funded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51454" y="2593937"/>
            <a:ext cx="2195469" cy="1096123"/>
            <a:chOff x="4419598" y="8501104"/>
            <a:chExt cx="3180229" cy="978877"/>
          </a:xfrm>
          <a:solidFill>
            <a:schemeClr val="accent6">
              <a:lumMod val="75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4419598" y="8501104"/>
              <a:ext cx="3180229" cy="978877"/>
            </a:xfrm>
            <a:prstGeom prst="round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20771" y="8537031"/>
              <a:ext cx="1940357" cy="9070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prstClr val="white"/>
                  </a:solidFill>
                  <a:cs typeface="Arial"/>
                </a:rPr>
                <a:t>Funds research into STEM </a:t>
              </a:r>
            </a:p>
            <a:p>
              <a:pPr algn="ctr"/>
              <a:r>
                <a:rPr lang="en-US" sz="1500" dirty="0">
                  <a:solidFill>
                    <a:prstClr val="white"/>
                  </a:solidFill>
                  <a:cs typeface="Arial"/>
                </a:rPr>
                <a:t>education</a:t>
              </a:r>
            </a:p>
          </p:txBody>
        </p:sp>
      </p:grpSp>
      <p:pic>
        <p:nvPicPr>
          <p:cNvPr id="17" name="Picture 2" descr="G:\Infographics_Value_of_Science\image_research\MeritReview\med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330" y="4280685"/>
            <a:ext cx="729732" cy="82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:\Speeches\2014\Cordova\ERC\boo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440" y="2828354"/>
            <a:ext cx="669512" cy="62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G:\Speeches\2014\Cordova\ERC\beak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95" y="1383854"/>
            <a:ext cx="475400" cy="8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533400" y="5618931"/>
            <a:ext cx="8286750" cy="744054"/>
          </a:xfrm>
          <a:prstGeom prst="roundRect">
            <a:avLst/>
          </a:prstGeom>
          <a:solidFill>
            <a:srgbClr val="3A6598"/>
          </a:solidFill>
        </p:spPr>
        <p:txBody>
          <a:bodyPr>
            <a:no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</a:rPr>
              <a:t>EHR is committed to a healthy and vital national STEM enterprise.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B498-39DE-834B-9864-CEAA9F11C191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EHR Areas of Investment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Experiential learning</a:t>
            </a:r>
          </a:p>
          <a:p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/metrics of learning and 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Foundational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rofessional development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change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ormal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and informal learning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ndergraduate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disciplinary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2039-9B64-884B-87A0-50B7D731490A}" type="datetime1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0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EHR Organization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9421" y="1295400"/>
            <a:ext cx="7391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Office of the Assistant Director for EHR</a:t>
            </a:r>
          </a:p>
          <a:p>
            <a:pPr algn="ctr"/>
            <a:r>
              <a:rPr lang="en-US" dirty="0" smtClean="0"/>
              <a:t>Assistant Director:  Joan </a:t>
            </a:r>
            <a:r>
              <a:rPr lang="en-US" dirty="0" err="1" smtClean="0"/>
              <a:t>Ferrini</a:t>
            </a:r>
            <a:r>
              <a:rPr lang="en-US" dirty="0" smtClean="0"/>
              <a:t>-Mundy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276600"/>
            <a:ext cx="1981200" cy="2667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Graduate Education</a:t>
            </a:r>
          </a:p>
          <a:p>
            <a:pPr algn="ctr"/>
            <a:r>
              <a:rPr lang="en-US" b="1" dirty="0" smtClean="0"/>
              <a:t>(DGE)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4600" y="3276600"/>
            <a:ext cx="1981200" cy="2667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Research on Learning in Formal and Informal Settings </a:t>
            </a:r>
          </a:p>
          <a:p>
            <a:pPr algn="ctr"/>
            <a:r>
              <a:rPr lang="en-US" b="1" dirty="0" smtClean="0"/>
              <a:t>(DRL)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4400" y="3276600"/>
            <a:ext cx="1981200" cy="2667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Undergraduate Education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(DUE)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DD:  ??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3276600"/>
            <a:ext cx="1981200" cy="2667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Human Resource Development</a:t>
            </a:r>
          </a:p>
          <a:p>
            <a:pPr algn="ctr"/>
            <a:r>
              <a:rPr lang="en-US" b="1" dirty="0" smtClean="0"/>
              <a:t>(HRD)</a:t>
            </a:r>
          </a:p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95400" y="2819400"/>
            <a:ext cx="66294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0"/>
          </p:cNvCxnSpPr>
          <p:nvPr/>
        </p:nvCxnSpPr>
        <p:spPr>
          <a:xfrm>
            <a:off x="1295400" y="2819400"/>
            <a:ext cx="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05200" y="2819400"/>
            <a:ext cx="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638800" y="2819400"/>
            <a:ext cx="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924800" y="2819400"/>
            <a:ext cx="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72000" y="2362200"/>
            <a:ext cx="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17922" y="6477000"/>
            <a:ext cx="515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66C191-E90A-44F7-B07B-FE747CFD0862}" type="slidenum">
              <a:rPr lang="en-US" sz="1200" smtClean="0"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F1F1-55CF-244F-A7D1-AF3ABE349622}" type="datetime1">
              <a:rPr lang="en-US" smtClean="0"/>
              <a:t>10/10/19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6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33531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STEM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1932" y="91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304800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EHR 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Home Page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155700"/>
            <a:ext cx="735965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7063565" y="3342167"/>
            <a:ext cx="1126137" cy="503518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endParaRPr lang="en-US" smtClean="0">
              <a:solidFill>
                <a:srgbClr val="000099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69138" y="3962399"/>
            <a:ext cx="1645462" cy="22884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endParaRPr lang="en-US" smtClean="0">
              <a:solidFill>
                <a:srgbClr val="000099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5FE4-561F-2B4F-9DA9-5B89C46200B4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mission, structure, programs…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C838-6280-FE46-B4EB-45B90A9D5FD6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DUE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2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1932" y="91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8525" y="17392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DUE Mission</a:t>
            </a:r>
            <a:r>
              <a:rPr lang="en-US" sz="2800" b="1" dirty="0"/>
              <a:t>:  </a:t>
            </a:r>
            <a:r>
              <a:rPr lang="en-US" sz="2800" b="1" i="1" dirty="0"/>
              <a:t>To promote excellence in </a:t>
            </a:r>
            <a:r>
              <a:rPr lang="en-US" sz="2800" b="1" i="1" dirty="0">
                <a:solidFill>
                  <a:srgbClr val="0000FF"/>
                </a:solidFill>
              </a:rPr>
              <a:t>undergraduate</a:t>
            </a:r>
            <a:r>
              <a:rPr lang="en-US" sz="2800" b="1" i="1" dirty="0"/>
              <a:t> science, technology, engineering, and mathematics (STEM) education for all students.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-2006" y="1107588"/>
            <a:ext cx="937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NSF Division of Undergraduate Education (DUE)</a:t>
            </a:r>
            <a:endParaRPr lang="en-US" sz="3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-3341" y="4800600"/>
            <a:ext cx="8621965" cy="939598"/>
            <a:chOff x="204682" y="3962400"/>
            <a:chExt cx="8621965" cy="939598"/>
          </a:xfrm>
        </p:grpSpPr>
        <p:pic>
          <p:nvPicPr>
            <p:cNvPr id="1026" name="Picture 2" descr="R:\My Documents\Presentations\Images for Presentations\NSF Logo.tif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889" y="3962400"/>
              <a:ext cx="934675" cy="939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4682" y="4079217"/>
              <a:ext cx="29403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Potentially </a:t>
              </a:r>
              <a:r>
                <a:rPr lang="en-US" sz="3600" b="1" dirty="0" err="1" smtClean="0"/>
                <a:t>Tra</a:t>
              </a:r>
              <a:endParaRPr lang="en-US" sz="3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1623" y="4079217"/>
              <a:ext cx="5005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/>
                <a:t>ormative</a:t>
              </a:r>
              <a:r>
                <a:rPr lang="en-US" sz="3600" b="1" dirty="0" smtClean="0"/>
                <a:t> Education R&amp;D </a:t>
              </a:r>
              <a:endParaRPr lang="en-US" sz="3600" b="1" dirty="0"/>
            </a:p>
          </p:txBody>
        </p:sp>
      </p:grp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FD02-AB05-0A48-9277-0D535AA150D8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33531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STEM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1932" y="91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381000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DUE 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Home Page</a:t>
            </a:r>
          </a:p>
        </p:txBody>
      </p:sp>
      <p:sp>
        <p:nvSpPr>
          <p:cNvPr id="13" name="Right Arrow 12"/>
          <p:cNvSpPr>
            <a:spLocks noChangeAspect="1"/>
          </p:cNvSpPr>
          <p:nvPr/>
        </p:nvSpPr>
        <p:spPr bwMode="auto">
          <a:xfrm rot="5400000">
            <a:off x="-808668" y="3247068"/>
            <a:ext cx="2686815" cy="91707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DUE Programs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1238250"/>
            <a:ext cx="7267575" cy="47053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3222120" y="3981450"/>
            <a:ext cx="316605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endParaRPr lang="en-US" smtClean="0">
              <a:solidFill>
                <a:srgbClr val="000099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50322" y="5071254"/>
            <a:ext cx="4280848" cy="3090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endParaRPr lang="en-US" smtClean="0">
              <a:solidFill>
                <a:srgbClr val="000099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3D-C131-CF4A-83CE-4D9F282C823C}" type="datetime1">
              <a:rPr lang="en-US" smtClean="0"/>
              <a:t>10/10/19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610600" cy="5715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DUE programs that support undergraduate computer science education: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smtClean="0"/>
              <a:t>Improving Undergraduate STEM Education (IUSE)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/>
              <a:t>Advanced Technological Education (ATE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lvl="1">
              <a:buFont typeface="Wingdings" charset="2"/>
              <a:buChar char="§"/>
            </a:pPr>
            <a:r>
              <a:rPr lang="en-US" sz="2400" b="1" dirty="0" smtClean="0"/>
              <a:t>Scholarships in Science, Technology, Engineering, and Mathematics Education (S-STEM)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/>
              <a:t>Robert </a:t>
            </a:r>
            <a:r>
              <a:rPr lang="en-US" sz="2400" b="1" dirty="0" err="1"/>
              <a:t>Noyce</a:t>
            </a:r>
            <a:r>
              <a:rPr lang="en-US" sz="2400" b="1" dirty="0"/>
              <a:t> Teacher Scholarship (</a:t>
            </a:r>
            <a:r>
              <a:rPr lang="en-US" sz="2400" b="1" dirty="0" err="1"/>
              <a:t>Noyce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EHR-wide: Innovation Corps for Learning (I-Corps L)</a:t>
            </a:r>
          </a:p>
          <a:p>
            <a:r>
              <a:rPr lang="en-US" sz="2400" b="1" dirty="0" smtClean="0"/>
              <a:t>EHR-wide: EHR Core Research (ECR) program</a:t>
            </a:r>
          </a:p>
          <a:p>
            <a:r>
              <a:rPr lang="en-US" sz="2400" b="1" dirty="0" smtClean="0"/>
              <a:t>NSF-wide: Research Experiences for Undergraduates (REU) and Faculty Early Career Development (CAREER) programs</a:t>
            </a:r>
          </a:p>
          <a:p>
            <a:r>
              <a:rPr lang="en-US" sz="2400" b="1" dirty="0" smtClean="0"/>
              <a:t>CISE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Broadening Participation, CS for All, CUE</a:t>
            </a:r>
          </a:p>
          <a:p>
            <a:pPr marL="0" indent="0">
              <a:buNone/>
            </a:pPr>
            <a:endParaRPr lang="en-US" sz="2400" b="1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219825"/>
            <a:ext cx="5257800" cy="409575"/>
          </a:xfrm>
        </p:spPr>
        <p:txBody>
          <a:bodyPr anchor="ctr"/>
          <a:lstStyle/>
          <a:p>
            <a:r>
              <a:rPr lang="de-DE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D4A0-E318-2B48-B3A9-ACAADDBB2C41}" type="datetime1">
              <a:rPr lang="en-US" smtClean="0"/>
              <a:t>10/10/19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F3F5-2718-4C11-898E-59BF5B2927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6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A62BC59E024249B176B24AC2B075E3" ma:contentTypeVersion="0" ma:contentTypeDescription="Create a new document." ma:contentTypeScope="" ma:versionID="ce4ed85bd433ddf502ada9cf150ded9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3589A1-EE95-401E-A5C0-234D03731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D2CB6F-ED2E-4646-9F79-EE97D61DC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741649D-FA57-4EAE-A304-B9B7EB7C1927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10730</TotalTime>
  <Words>1606</Words>
  <Application>Microsoft Macintosh PowerPoint</Application>
  <PresentationFormat>On-screen Show (4:3)</PresentationFormat>
  <Paragraphs>332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EHR mission, structure, programs…</vt:lpstr>
      <vt:lpstr>PowerPoint Presentation</vt:lpstr>
      <vt:lpstr>EHR Areas of Investment</vt:lpstr>
      <vt:lpstr>EHR Organization</vt:lpstr>
      <vt:lpstr>PowerPoint Presentation</vt:lpstr>
      <vt:lpstr>DUE mission, structure, programs…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Joint Programs</vt:lpstr>
      <vt:lpstr>ECR Undergraduate STEM Education Portfolio</vt:lpstr>
      <vt:lpstr>EHR Core Research (ECR) Program</vt:lpstr>
      <vt:lpstr>EHR Core Research (ECR) Program</vt:lpstr>
      <vt:lpstr>ECR</vt:lpstr>
      <vt:lpstr>PowerPoint Presentation</vt:lpstr>
      <vt:lpstr>PowerPoint Presentation</vt:lpstr>
      <vt:lpstr>PowerPoint Presentation</vt:lpstr>
      <vt:lpstr>Most Critical Concern for ALL EHR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EHR is committed to a healthy and vital national STEM enterprise.</vt:lpstr>
    </vt:vector>
  </TitlesOfParts>
  <Company>CSCE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SIGCSE Reviewing Workshop</dc:title>
  <dc:creator>Laurie Murphy</dc:creator>
  <cp:lastModifiedBy>mike erlinger</cp:lastModifiedBy>
  <cp:revision>176</cp:revision>
  <cp:lastPrinted>2019-10-10T22:53:34Z</cp:lastPrinted>
  <dcterms:created xsi:type="dcterms:W3CDTF">2012-02-18T00:56:43Z</dcterms:created>
  <dcterms:modified xsi:type="dcterms:W3CDTF">2019-10-10T22:53:40Z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0x010100B3A62BC59E024249B176B24AC2B075E3</vt:lpwstr>
  </property>
</Properties>
</file>