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13" r:id="rId2"/>
    <p:sldId id="407" r:id="rId3"/>
    <p:sldId id="404" r:id="rId4"/>
    <p:sldId id="415" r:id="rId5"/>
    <p:sldId id="410" r:id="rId6"/>
    <p:sldId id="406" r:id="rId7"/>
    <p:sldId id="411" r:id="rId8"/>
    <p:sldId id="416" r:id="rId9"/>
    <p:sldId id="412" r:id="rId10"/>
    <p:sldId id="418" r:id="rId11"/>
    <p:sldId id="409" r:id="rId12"/>
    <p:sldId id="417" r:id="rId13"/>
    <p:sldId id="403" r:id="rId1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4E30C"/>
    <a:srgbClr val="FFFFFF"/>
    <a:srgbClr val="DACB0C"/>
    <a:srgbClr val="4C89C0"/>
    <a:srgbClr val="182F5E"/>
    <a:srgbClr val="028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713" autoAdjust="0"/>
    <p:restoredTop sz="93367" autoAdjust="0"/>
  </p:normalViewPr>
  <p:slideViewPr>
    <p:cSldViewPr>
      <p:cViewPr>
        <p:scale>
          <a:sx n="90" d="100"/>
          <a:sy n="90" d="100"/>
        </p:scale>
        <p:origin x="-2728" y="-9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pivotSource>
    <c:name>[Book1]Sheet4!PivotTable1</c:name>
    <c:fmtId val="-1"/>
  </c:pivotSource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0959763547255708"/>
          <c:y val="0.115942028985507"/>
          <c:w val="0.761731005969386"/>
          <c:h val="0.8115538818517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Sheet4!$B$3:$B$4</c:f>
              <c:strCache>
                <c:ptCount val="1"/>
                <c:pt idx="0">
                  <c:v>PERM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Sheet4!$B$5:$B$10</c:f>
              <c:numCache>
                <c:formatCode>General</c:formatCode>
                <c:ptCount val="5"/>
                <c:pt idx="0">
                  <c:v>1177.0</c:v>
                </c:pt>
                <c:pt idx="1">
                  <c:v>1193.0</c:v>
                </c:pt>
                <c:pt idx="2">
                  <c:v>1205.0</c:v>
                </c:pt>
                <c:pt idx="3">
                  <c:v>1213.0</c:v>
                </c:pt>
                <c:pt idx="4">
                  <c:v>1211.0</c:v>
                </c:pt>
              </c:numCache>
            </c:numRef>
          </c:val>
        </c:ser>
        <c:ser>
          <c:idx val="1"/>
          <c:order val="1"/>
          <c:tx>
            <c:strRef>
              <c:f>Sheet4!$C$3:$C$4</c:f>
              <c:strCache>
                <c:ptCount val="1"/>
                <c:pt idx="0">
                  <c:v>IPA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Sheet4!$C$5:$C$10</c:f>
              <c:numCache>
                <c:formatCode>General</c:formatCode>
                <c:ptCount val="5"/>
                <c:pt idx="0">
                  <c:v>172.0</c:v>
                </c:pt>
                <c:pt idx="1">
                  <c:v>175.0</c:v>
                </c:pt>
                <c:pt idx="2">
                  <c:v>181.0</c:v>
                </c:pt>
                <c:pt idx="3">
                  <c:v>190.0</c:v>
                </c:pt>
                <c:pt idx="4">
                  <c:v>179.0</c:v>
                </c:pt>
              </c:numCache>
            </c:numRef>
          </c:val>
        </c:ser>
        <c:ser>
          <c:idx val="2"/>
          <c:order val="2"/>
          <c:tx>
            <c:strRef>
              <c:f>Sheet4!$D$3:$D$4</c:f>
              <c:strCache>
                <c:ptCount val="1"/>
                <c:pt idx="0">
                  <c:v>Students/Interns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Sheet4!$D$5:$D$10</c:f>
              <c:numCache>
                <c:formatCode>General</c:formatCode>
                <c:ptCount val="5"/>
                <c:pt idx="0">
                  <c:v>62.0</c:v>
                </c:pt>
                <c:pt idx="1">
                  <c:v>73.0</c:v>
                </c:pt>
                <c:pt idx="2">
                  <c:v>57.0</c:v>
                </c:pt>
                <c:pt idx="3">
                  <c:v>52.0</c:v>
                </c:pt>
                <c:pt idx="4">
                  <c:v>50.0</c:v>
                </c:pt>
              </c:numCache>
            </c:numRef>
          </c:val>
        </c:ser>
        <c:ser>
          <c:idx val="3"/>
          <c:order val="3"/>
          <c:tx>
            <c:strRef>
              <c:f>Sheet4!$E$3:$E$4</c:f>
              <c:strCache>
                <c:ptCount val="1"/>
                <c:pt idx="0">
                  <c:v>TEMP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Sheet4!$E$5:$E$10</c:f>
              <c:numCache>
                <c:formatCode>General</c:formatCode>
                <c:ptCount val="5"/>
                <c:pt idx="0">
                  <c:v>200.0</c:v>
                </c:pt>
                <c:pt idx="1">
                  <c:v>185.0</c:v>
                </c:pt>
                <c:pt idx="2">
                  <c:v>167.0</c:v>
                </c:pt>
                <c:pt idx="3">
                  <c:v>169.0</c:v>
                </c:pt>
                <c:pt idx="4">
                  <c:v>181.0</c:v>
                </c:pt>
              </c:numCache>
            </c:numRef>
          </c:val>
        </c:ser>
        <c:ser>
          <c:idx val="4"/>
          <c:order val="4"/>
          <c:tx>
            <c:strRef>
              <c:f>Sheet4!$F$3:$F$4</c:f>
              <c:strCache>
                <c:ptCount val="1"/>
                <c:pt idx="0">
                  <c:v>VSEE</c:v>
                </c:pt>
              </c:strCache>
            </c:strRef>
          </c:tx>
          <c:invertIfNegative val="0"/>
          <c:cat>
            <c:strRef>
              <c:f>Sheet4!$A$5:$A$10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Sheet4!$F$5:$F$10</c:f>
              <c:numCache>
                <c:formatCode>General</c:formatCode>
                <c:ptCount val="5"/>
                <c:pt idx="0">
                  <c:v>52.0</c:v>
                </c:pt>
                <c:pt idx="1">
                  <c:v>35.0</c:v>
                </c:pt>
                <c:pt idx="2">
                  <c:v>40.0</c:v>
                </c:pt>
                <c:pt idx="3">
                  <c:v>39.0</c:v>
                </c:pt>
                <c:pt idx="4">
                  <c:v>36.0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076551048"/>
        <c:axId val="-2113832792"/>
      </c:barChart>
      <c:catAx>
        <c:axId val="-2076551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13832792"/>
        <c:crosses val="autoZero"/>
        <c:auto val="1"/>
        <c:lblAlgn val="ctr"/>
        <c:lblOffset val="100"/>
        <c:noMultiLvlLbl val="0"/>
      </c:catAx>
      <c:valAx>
        <c:axId val="-2113832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076551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217592269993"/>
          <c:y val="0.349646620259424"/>
          <c:w val="0.153658513924697"/>
          <c:h val="0.27172106204115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4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0BDAFCA-3E90-4C7D-B511-7D3E5D009CE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4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ED74D8C5-9D73-47A5-81B6-F8CCAFF4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0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300"/>
            </a:lvl1pPr>
          </a:lstStyle>
          <a:p>
            <a:fld id="{4A750B4D-AFBB-4E35-A8A0-BE0C17DEF78E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300"/>
            </a:lvl1pPr>
          </a:lstStyle>
          <a:p>
            <a:fld id="{BBF6B259-4982-4142-9D5E-84D7AC23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5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3375" y="520700"/>
            <a:ext cx="3549650" cy="26622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315" y="3355561"/>
            <a:ext cx="6841780" cy="31245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itchFamily="34" charset="0"/>
                <a:cs typeface="Arial" pitchFamily="34" charset="0"/>
              </a:rPr>
              <a:t>TUES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B00D-2C15-442D-8365-01532A3B139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520700"/>
            <a:ext cx="3552825" cy="266382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315" y="3355560"/>
            <a:ext cx="6841780" cy="3124512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520700"/>
            <a:ext cx="3552825" cy="26638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609" y="3355560"/>
            <a:ext cx="6843184" cy="31245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Science / Engineering Only (about 40% of the NSF’s total workforce of 1532 employees in FY11)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Excludes NSB and OIG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FY11:</a:t>
            </a:r>
            <a:r>
              <a:rPr lang="en-US" baseline="0" dirty="0" smtClean="0"/>
              <a:t> 360 permanent, 159 IPAs, 40 VSEEs, 90 other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Data is of September for each fiscal year.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“Other”</a:t>
            </a:r>
            <a:r>
              <a:rPr lang="en-US" baseline="0" dirty="0" smtClean="0"/>
              <a:t> includes student, federal temporary, and other non-VSEE/IPA temporary appointments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Job family counts may differ from previous iterations of these charts due to updates to the job family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FCE38-AC76-4D07-A303-EDE4A0B16D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520700"/>
            <a:ext cx="3552825" cy="26638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609" y="3355560"/>
            <a:ext cx="6843184" cy="31245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520700"/>
            <a:ext cx="3552825" cy="2663825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609" y="3355560"/>
            <a:ext cx="6843184" cy="3124512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Program Directors make a recommendation to award or decline based on the input from merit review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Division Directors agree or not with this recommendation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Grants Officers make awards to organizations.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Committee of Visitors looks at the details of the Program process and outcomes and makes recommendations for improvement if needed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  <a:p>
            <a:pPr eaLnBrk="1" hangingPunct="1"/>
            <a:r>
              <a:rPr lang="en-US" altLang="ko-KR" dirty="0" smtClean="0">
                <a:ea typeface="굴림" charset="-127"/>
              </a:rPr>
              <a:t>Image description: NSF Merit Review Process: Phase I consists of steps for proposal preparation and submission within 90 days; Phase II consists of steps for proposal review and processing within 6 months; and Phase III consists of steps for award processing within 30 days.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520700"/>
            <a:ext cx="3552825" cy="26638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609" y="3355560"/>
            <a:ext cx="6843184" cy="31245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520700"/>
            <a:ext cx="3552825" cy="266382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315" y="3355560"/>
            <a:ext cx="6841780" cy="3124512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8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2436-C0E5-3E4E-892C-78E415C40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9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0C26-43B5-D84A-AF0F-ECD5549E9F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PT Template_Final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Placeholder 1"/>
          <p:cNvSpPr>
            <a:spLocks/>
          </p:cNvSpPr>
          <p:nvPr/>
        </p:nvSpPr>
        <p:spPr bwMode="auto">
          <a:xfrm>
            <a:off x="4419600" y="2057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3600">
              <a:solidFill>
                <a:srgbClr val="595959"/>
              </a:solidFill>
              <a:latin typeface="Calibri" pitchFamily="34" charset="0"/>
            </a:endParaRPr>
          </a:p>
        </p:txBody>
      </p:sp>
      <p:pic>
        <p:nvPicPr>
          <p:cNvPr id="5" name="Picture 8" descr="NSF Ambassador PPT Templat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Placeholder 1"/>
          <p:cNvSpPr>
            <a:spLocks/>
          </p:cNvSpPr>
          <p:nvPr userDrawn="1"/>
        </p:nvSpPr>
        <p:spPr bwMode="auto">
          <a:xfrm>
            <a:off x="4572000" y="3657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3600">
              <a:solidFill>
                <a:srgbClr val="595959"/>
              </a:solidFill>
              <a:latin typeface="Calibri" pitchFamily="34" charset="0"/>
            </a:endParaRPr>
          </a:p>
        </p:txBody>
      </p:sp>
      <p:sp>
        <p:nvSpPr>
          <p:cNvPr id="121861" name="Title Placeholder 1"/>
          <p:cNvSpPr>
            <a:spLocks noGrp="1"/>
          </p:cNvSpPr>
          <p:nvPr>
            <p:ph type="ctrTitle"/>
          </p:nvPr>
        </p:nvSpPr>
        <p:spPr>
          <a:xfrm>
            <a:off x="4343400" y="2209800"/>
            <a:ext cx="44196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DBCEFB-FE53-2A40-B459-CE286CBC2D1F}" type="datetime1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IPA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1494B9-2AE1-4A2D-9214-474A58378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9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89E-AE09-D24D-BB64-32F899723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E607-833D-194C-A28D-2C7333E438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BDA4-F165-ED40-ACFE-52FA7A461C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F05-96C2-194F-9E47-681D39B6C9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0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012F-ABFC-554D-8CF0-F121021A3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0819-DC44-994D-A153-3E12649D33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2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C4D2-7A76-A04D-B658-E49EC5DE61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4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EC73-83AD-CA46-B72C-9DF3AD3713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9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5761"/>
            <a:ext cx="8229600" cy="776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AE06-55DE-9446-A265-053276986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152400" y="298450"/>
            <a:ext cx="4419600" cy="731838"/>
            <a:chOff x="96" y="266"/>
            <a:chExt cx="2784" cy="461"/>
          </a:xfrm>
        </p:grpSpPr>
        <p:pic>
          <p:nvPicPr>
            <p:cNvPr id="8" name="Picture 6" descr="greenline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648"/>
              <a:ext cx="2304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96" y="266"/>
              <a:ext cx="548" cy="461"/>
              <a:chOff x="102" y="266"/>
              <a:chExt cx="548" cy="461"/>
            </a:xfrm>
          </p:grpSpPr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534" y="444"/>
                <a:ext cx="1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ts val="3400"/>
                  </a:lnSpc>
                  <a:spcBef>
                    <a:spcPct val="0"/>
                  </a:spcBef>
                  <a:spcAft>
                    <a:spcPct val="0"/>
                  </a:spcAft>
                  <a:defRPr sz="1700">
                    <a:solidFill>
                      <a:schemeClr val="hlink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b="1" dirty="0" smtClean="0">
                    <a:solidFill>
                      <a:prstClr val="black"/>
                    </a:solidFill>
                    <a:latin typeface="Cambria" pitchFamily="18" charset="0"/>
                  </a:rPr>
                  <a:t> </a:t>
                </a:r>
                <a:endParaRPr lang="en-US" sz="1600" b="1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  <p:pic>
            <p:nvPicPr>
              <p:cNvPr id="12" name="Picture 6" descr="nsf1 logo.jpg"/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" y="266"/>
                <a:ext cx="453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34" y="336"/>
              <a:ext cx="159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r>
                <a:rPr lang="en-US" sz="1400" b="1" dirty="0">
                  <a:solidFill>
                    <a:srgbClr val="0033CC"/>
                  </a:solidFill>
                  <a:latin typeface="Cambria" pitchFamily="18" charset="0"/>
                </a:rPr>
                <a:t>National Science Foundation</a:t>
              </a:r>
            </a:p>
          </p:txBody>
        </p:sp>
      </p:grpSp>
      <p:sp>
        <p:nvSpPr>
          <p:cNvPr id="13" name="Rectangle 3"/>
          <p:cNvSpPr txBox="1">
            <a:spLocks noChangeArrowheads="1"/>
          </p:cNvSpPr>
          <p:nvPr userDrawn="1"/>
        </p:nvSpPr>
        <p:spPr>
          <a:xfrm>
            <a:off x="76200" y="76200"/>
            <a:ext cx="8915400" cy="152400"/>
          </a:xfrm>
          <a:prstGeom prst="rect">
            <a:avLst/>
          </a:prstGeom>
          <a:solidFill>
            <a:srgbClr val="3333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smtClean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endParaRPr lang="en-US" sz="8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 userDrawn="1"/>
        </p:nvSpPr>
        <p:spPr>
          <a:xfrm>
            <a:off x="76200" y="6629400"/>
            <a:ext cx="8915400" cy="152400"/>
          </a:xfrm>
          <a:prstGeom prst="rect">
            <a:avLst/>
          </a:prstGeom>
          <a:solidFill>
            <a:srgbClr val="8CA1CA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800" dirty="0" smtClean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endParaRPr lang="en-US" sz="8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2922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20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about/" TargetMode="External"/><Relationship Id="rId4" Type="http://schemas.openxmlformats.org/officeDocument/2006/relationships/hyperlink" Target="http://www.usajobs.gov/" TargetMode="External"/><Relationship Id="rId5" Type="http://schemas.openxmlformats.org/officeDocument/2006/relationships/hyperlink" Target="http://www.nsf.gov/about/career_opps/rotato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</p:nvPr>
        </p:nvSpPr>
        <p:spPr>
          <a:xfrm>
            <a:off x="5181600" y="2133600"/>
            <a:ext cx="2382838" cy="1470025"/>
          </a:xfrm>
        </p:spPr>
        <p:txBody>
          <a:bodyPr/>
          <a:lstStyle/>
          <a:p>
            <a:r>
              <a:rPr lang="en-US" dirty="0"/>
              <a:t>Working </a:t>
            </a:r>
            <a:r>
              <a:rPr lang="en-US" dirty="0" smtClean="0"/>
              <a:t>at </a:t>
            </a:r>
            <a:r>
              <a:rPr lang="en-US" dirty="0"/>
              <a:t>NSF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7A36F8-F934-354C-9CC5-802747E29519}" type="datetime1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IPA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494B9-2AE1-4A2D-9214-474A5837812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29600" cy="77683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Becoming an IPA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it work?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 a Position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 IPAs –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Sigcse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table or call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Convince your institution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TDY – still Full Time voting member of faculty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Full Salary + Summary Salary 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PerDiem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NSF Interview Process</a:t>
            </a:r>
          </a:p>
        </p:txBody>
      </p:sp>
    </p:spTree>
    <p:extLst>
      <p:ext uri="{BB962C8B-B14F-4D97-AF65-F5344CB8AC3E}">
        <p14:creationId xmlns:p14="http://schemas.microsoft.com/office/powerpoint/2010/main" val="60254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2578" y="11430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 apply for positions at NS</a:t>
            </a:r>
            <a:r>
              <a:rPr lang="en-US" dirty="0" smtClean="0"/>
              <a:t>F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610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Go to  </a:t>
            </a:r>
            <a:r>
              <a:rPr lang="en-US" sz="2800" b="1" dirty="0" smtClean="0">
                <a:hlinkClick r:id="rId3"/>
              </a:rPr>
              <a:t>http://www.nsf.gov/about/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Click on “Career Opportunities” then “Job Openings”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Then select “Scientific/Engineering/Education”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Select your Directorate of Choice from the dropdown menu, click on the green arrow, and open your desired position.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Contact the relevant NSF program office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Contact the Division of Human Resource Management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Check </a:t>
            </a:r>
            <a:r>
              <a:rPr lang="en-US" sz="2800" b="1" dirty="0" smtClean="0">
                <a:hlinkClick r:id="rId4"/>
              </a:rPr>
              <a:t>http://www.usajobs.gov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For more information about rotator opportunities at NSF, please visit:   </a:t>
            </a:r>
            <a:r>
              <a:rPr lang="en-US" sz="2800" b="1" dirty="0" smtClean="0">
                <a:hlinkClick r:id="rId5"/>
              </a:rPr>
              <a:t>http://www.nsf.gov/careers/rotator/</a:t>
            </a:r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805-C4A5-7641-B4BC-A39B1A1A26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7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51" name="Picture 27" descr="http://pmtips.net/wp-content/uploads/2011/04/project-proposal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8624"/>
            <a:ext cx="9144000" cy="445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0344" y="1051196"/>
            <a:ext cx="357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Questions?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2A62-FC6E-C040-9ECE-EB8F1FAEF525}" type="datetime1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CCSC Memphis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518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IPAs</a:t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Intergovernmental Personnel Act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F3F5-2718-4C11-898E-59BF5B29279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957-39E9-EE44-BA9A-D8D29335AE79}" type="datetime1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8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14400"/>
            <a:ext cx="7848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NSF Appointment Types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28600" y="17526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Excepted Service (Temporary </a:t>
            </a:r>
            <a:r>
              <a:rPr lang="en-US" sz="2600" dirty="0">
                <a:latin typeface="+mn-lt"/>
                <a:cs typeface="+mn-cs"/>
              </a:rPr>
              <a:t>or Permanent</a:t>
            </a:r>
            <a:r>
              <a:rPr lang="en-US" sz="2600" dirty="0" smtClean="0">
                <a:latin typeface="+mn-lt"/>
                <a:cs typeface="+mn-cs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 smtClean="0"/>
              <a:t>Usually short term, e.g., bring in former PO to assist</a:t>
            </a:r>
            <a:endParaRPr lang="en-US" sz="2600" dirty="0" smtClean="0">
              <a:latin typeface="+mn-lt"/>
              <a:cs typeface="+mn-cs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2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Intergovernmental Personnel Act Assignments (IPAs</a:t>
            </a:r>
            <a:r>
              <a:rPr lang="en-US" sz="2600" dirty="0" smtClean="0">
                <a:latin typeface="+mn-lt"/>
                <a:cs typeface="+mn-cs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 smtClean="0"/>
              <a:t>Usual appointment for Faculty Members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 smtClean="0"/>
              <a:t>General NSF program activities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2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Visiting Scientists, Engineers and Educators (VSEEs</a:t>
            </a:r>
            <a:r>
              <a:rPr lang="en-US" sz="2600" dirty="0" smtClean="0">
                <a:latin typeface="+mn-lt"/>
                <a:cs typeface="+mn-cs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 smtClean="0"/>
              <a:t>Specific scientific information, capability</a:t>
            </a:r>
            <a:endParaRPr lang="en-US" sz="2600" dirty="0">
              <a:latin typeface="+mn-lt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4A9B-3724-6347-A7D3-9EBC89032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0529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3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8153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What is an IPA?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7556" y="1447800"/>
            <a:ext cx="8870244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member of some institution who is </a:t>
            </a:r>
            <a:r>
              <a:rPr lang="en-US" sz="2800" dirty="0" smtClean="0">
                <a:solidFill>
                  <a:srgbClr val="FF0000"/>
                </a:solidFill>
              </a:rPr>
              <a:t>on loan – A Rotator - </a:t>
            </a:r>
            <a:r>
              <a:rPr lang="en-US" sz="2800" dirty="0" smtClean="0"/>
              <a:t>to NSF for a year, then maybe a second, maybe a third, and in unusual circumstances a fourth.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NSF Grant to Institution includes: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100% </a:t>
            </a:r>
            <a:r>
              <a:rPr lang="en-US" sz="2400" dirty="0"/>
              <a:t> </a:t>
            </a:r>
            <a:r>
              <a:rPr lang="en-US" sz="2400" dirty="0" smtClean="0"/>
              <a:t>of 12 month salary (9 month salary plus summer support) plus per diem (~22k)*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IRD Supported (30-50 days per year)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Travel to home institution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Support personal research &amp; students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Conferences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Conference Attendance Also Supported per program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E1F-68EF-ED42-94EA-54A587F9AE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2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Science and Engineering Onboard Counts</a:t>
            </a:r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455669"/>
              </p:ext>
            </p:extLst>
          </p:nvPr>
        </p:nvGraphicFramePr>
        <p:xfrm>
          <a:off x="304800" y="10668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5786-0FBA-3A47-8908-65D863838C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0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5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93244" y="381000"/>
            <a:ext cx="6781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Why be a IPA/Rotator?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8458200" cy="4343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involved in national policy, research directions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Want a break from institutional life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Want to be in DC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Early career, Mid career, or Ending career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Service to the Profession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Service to the Institution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Inside knowledge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Influence institutional direction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Flexibility in funding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EAGERS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Workshops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A070-B23D-5F41-B21B-C65E5BF4CD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1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90600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NSF Merit Review </a:t>
            </a:r>
            <a:r>
              <a:rPr lang="en-US" dirty="0" smtClean="0"/>
              <a:t>Process &amp; IPA/PO</a:t>
            </a:r>
            <a:endParaRPr lang="en-US" dirty="0" smtClean="0"/>
          </a:p>
        </p:txBody>
      </p:sp>
      <p:pic>
        <p:nvPicPr>
          <p:cNvPr id="17411" name="Picture 4" descr="Image description: NSF Merit Review Process: Phase I consists of steps for proposal preparation and submission within 90 days; Phase II consists of steps for proposal review and processing within 6 months; and Phase III consists of steps for award processing within 30 days.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93300"/>
            <a:ext cx="7945152" cy="503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A79C-E41F-0743-B45C-D0F9784046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8600" y="1981200"/>
            <a:ext cx="12954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6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7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457200"/>
            <a:ext cx="8153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IPA Life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334" y="990600"/>
            <a:ext cx="8946444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Get to live in DC!!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Choice: YMCA living to Four Seasons, your choice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DC Metro, </a:t>
            </a:r>
            <a:r>
              <a:rPr lang="en-US" sz="2000" dirty="0" err="1" smtClean="0"/>
              <a:t>Zipcar</a:t>
            </a:r>
            <a:r>
              <a:rPr lang="en-US" sz="2000" dirty="0" smtClean="0"/>
              <a:t>, (not sure exists) etc. remove need for car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Great museums, food, etc.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JOB:  NSF Program Officer – PO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Manage Programs: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Process/review proposals </a:t>
            </a:r>
            <a:r>
              <a:rPr lang="mr-IN" sz="1800" dirty="0" smtClean="0"/>
              <a:t>–</a:t>
            </a:r>
            <a:r>
              <a:rPr lang="en-US" sz="1800" dirty="0" smtClean="0"/>
              <a:t> manage review panels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Write/Rewrite solicitations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Make </a:t>
            </a:r>
            <a:r>
              <a:rPr lang="en-US" sz="1800" dirty="0"/>
              <a:t>Funding </a:t>
            </a:r>
            <a:r>
              <a:rPr lang="en-US" sz="1800" dirty="0" smtClean="0"/>
              <a:t>Recommendation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Deal </a:t>
            </a:r>
            <a:r>
              <a:rPr lang="en-US" sz="1800" dirty="0"/>
              <a:t>with 100 to 125 unique proposals per </a:t>
            </a:r>
            <a:r>
              <a:rPr lang="en-US" sz="1800" dirty="0" smtClean="0"/>
              <a:t>year, 2-4 programs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Outreach to institutions and faculty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Workshops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Interesting community of IPAs and Permanent PO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</a:t>
            </a:r>
            <a:r>
              <a:rPr lang="en-US" sz="2400" dirty="0" smtClean="0"/>
              <a:t>ots of Research talks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3D58-9675-6E40-BEDF-4C1F03DD2B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5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990600"/>
            <a:ext cx="8229600" cy="77683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Life as an IPA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Rented a two bedroom apartment in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Balston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Wife with me, kids gone, dogs gone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Started with having a car: monthly fee, street parking impossible, dumped car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Got Metro passes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Walked to work, 2 blocks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Tend to work on weekends, did much of my reviewing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DUE interesting collection of people, institutions, etc.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Returned to HMC with a different view on grants, etc.</a:t>
            </a:r>
          </a:p>
        </p:txBody>
      </p:sp>
    </p:spTree>
    <p:extLst>
      <p:ext uri="{BB962C8B-B14F-4D97-AF65-F5344CB8AC3E}">
        <p14:creationId xmlns:p14="http://schemas.microsoft.com/office/powerpoint/2010/main" val="296279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81000"/>
            <a:ext cx="5181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            Rotator Issues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28600" y="11430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smtClean="0"/>
              <a:t>Relationship with institution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On leave ?  Actually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How does time count towards sabbatical and promotion? </a:t>
            </a:r>
            <a:r>
              <a:rPr lang="en-US" sz="2400" dirty="0" smtClean="0">
                <a:solidFill>
                  <a:srgbClr val="FF0000"/>
                </a:solidFill>
              </a:rPr>
              <a:t>Institutional Decision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How is 12 month salary paid? </a:t>
            </a:r>
            <a:r>
              <a:rPr lang="en-US" sz="2400" dirty="0" smtClean="0">
                <a:solidFill>
                  <a:srgbClr val="FF0000"/>
                </a:solidFill>
              </a:rPr>
              <a:t>Summer Salary or Monthly Increase, institutional Decision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Office?  NSF Says </a:t>
            </a:r>
            <a:r>
              <a:rPr lang="en-US" sz="2400" dirty="0" smtClean="0">
                <a:solidFill>
                  <a:srgbClr val="FF0000"/>
                </a:solidFill>
              </a:rPr>
              <a:t>Yes</a:t>
            </a:r>
            <a:r>
              <a:rPr lang="en-US" sz="2400" dirty="0" smtClean="0"/>
              <a:t>, still member of home Institution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Merit Review?  </a:t>
            </a:r>
            <a:r>
              <a:rPr lang="en-US" sz="2400" dirty="0" smtClean="0">
                <a:solidFill>
                  <a:srgbClr val="FF0000"/>
                </a:solidFill>
              </a:rPr>
              <a:t>Institutional Decision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IR&amp;D Support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Students, Research Lab, etc.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Off All NSF Projects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E6B-D154-8E41-8C7D-C340FA38A1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IPA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06859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pptCB63.tmp</Template>
  <TotalTime>14932</TotalTime>
  <Words>837</Words>
  <Application>Microsoft Macintosh PowerPoint</Application>
  <PresentationFormat>On-screen Show (4:3)</PresentationFormat>
  <Paragraphs>146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Working at NSF</vt:lpstr>
      <vt:lpstr>NSF Appointment Types</vt:lpstr>
      <vt:lpstr>What is an IPA?</vt:lpstr>
      <vt:lpstr>Science and Engineering Onboard Counts</vt:lpstr>
      <vt:lpstr>Why be a IPA/Rotator?</vt:lpstr>
      <vt:lpstr>NSF Merit Review Process &amp; IPA/PO</vt:lpstr>
      <vt:lpstr>IPA Life  </vt:lpstr>
      <vt:lpstr>Life as an IPA</vt:lpstr>
      <vt:lpstr>             Rotator Issues</vt:lpstr>
      <vt:lpstr>Becoming an IPA</vt:lpstr>
      <vt:lpstr>To apply for positions at NSF </vt:lpstr>
      <vt:lpstr>PowerPoint Presentation</vt:lpstr>
      <vt:lpstr>IPAs Intergovernmental Personnel Act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</dc:creator>
  <cp:lastModifiedBy>mike erlinger</cp:lastModifiedBy>
  <cp:revision>514</cp:revision>
  <cp:lastPrinted>2019-10-10T22:46:48Z</cp:lastPrinted>
  <dcterms:created xsi:type="dcterms:W3CDTF">2013-08-21T04:12:12Z</dcterms:created>
  <dcterms:modified xsi:type="dcterms:W3CDTF">2019-10-10T22:46:58Z</dcterms:modified>
</cp:coreProperties>
</file>