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1.bin" ContentType="application/vnd.openxmlformats-officedocument.oleObject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4"/>
  </p:notesMasterIdLst>
  <p:handoutMasterIdLst>
    <p:handoutMasterId r:id="rId75"/>
  </p:handoutMasterIdLst>
  <p:sldIdLst>
    <p:sldId id="638" r:id="rId5"/>
    <p:sldId id="451" r:id="rId6"/>
    <p:sldId id="633" r:id="rId7"/>
    <p:sldId id="634" r:id="rId8"/>
    <p:sldId id="624" r:id="rId9"/>
    <p:sldId id="592" r:id="rId10"/>
    <p:sldId id="594" r:id="rId11"/>
    <p:sldId id="472" r:id="rId12"/>
    <p:sldId id="552" r:id="rId13"/>
    <p:sldId id="474" r:id="rId14"/>
    <p:sldId id="484" r:id="rId15"/>
    <p:sldId id="486" r:id="rId16"/>
    <p:sldId id="483" r:id="rId17"/>
    <p:sldId id="475" r:id="rId18"/>
    <p:sldId id="501" r:id="rId19"/>
    <p:sldId id="504" r:id="rId20"/>
    <p:sldId id="482" r:id="rId21"/>
    <p:sldId id="481" r:id="rId22"/>
    <p:sldId id="502" r:id="rId23"/>
    <p:sldId id="639" r:id="rId24"/>
    <p:sldId id="514" r:id="rId25"/>
    <p:sldId id="508" r:id="rId26"/>
    <p:sldId id="413" r:id="rId27"/>
    <p:sldId id="512" r:id="rId28"/>
    <p:sldId id="412" r:id="rId29"/>
    <p:sldId id="410" r:id="rId30"/>
    <p:sldId id="513" r:id="rId31"/>
    <p:sldId id="418" r:id="rId32"/>
    <p:sldId id="527" r:id="rId33"/>
    <p:sldId id="646" r:id="rId34"/>
    <p:sldId id="622" r:id="rId35"/>
    <p:sldId id="535" r:id="rId36"/>
    <p:sldId id="528" r:id="rId37"/>
    <p:sldId id="529" r:id="rId38"/>
    <p:sldId id="517" r:id="rId39"/>
    <p:sldId id="530" r:id="rId40"/>
    <p:sldId id="531" r:id="rId41"/>
    <p:sldId id="533" r:id="rId42"/>
    <p:sldId id="534" r:id="rId43"/>
    <p:sldId id="536" r:id="rId44"/>
    <p:sldId id="541" r:id="rId45"/>
    <p:sldId id="537" r:id="rId46"/>
    <p:sldId id="538" r:id="rId47"/>
    <p:sldId id="546" r:id="rId48"/>
    <p:sldId id="539" r:id="rId49"/>
    <p:sldId id="542" r:id="rId50"/>
    <p:sldId id="540" r:id="rId51"/>
    <p:sldId id="544" r:id="rId52"/>
    <p:sldId id="545" r:id="rId53"/>
    <p:sldId id="547" r:id="rId54"/>
    <p:sldId id="548" r:id="rId55"/>
    <p:sldId id="462" r:id="rId56"/>
    <p:sldId id="322" r:id="rId57"/>
    <p:sldId id="323" r:id="rId58"/>
    <p:sldId id="294" r:id="rId59"/>
    <p:sldId id="623" r:id="rId60"/>
    <p:sldId id="422" r:id="rId61"/>
    <p:sldId id="610" r:id="rId62"/>
    <p:sldId id="635" r:id="rId63"/>
    <p:sldId id="620" r:id="rId64"/>
    <p:sldId id="595" r:id="rId65"/>
    <p:sldId id="636" r:id="rId66"/>
    <p:sldId id="637" r:id="rId67"/>
    <p:sldId id="640" r:id="rId68"/>
    <p:sldId id="641" r:id="rId69"/>
    <p:sldId id="642" r:id="rId70"/>
    <p:sldId id="643" r:id="rId71"/>
    <p:sldId id="644" r:id="rId72"/>
    <p:sldId id="64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464"/>
    <a:srgbClr val="9E3611"/>
    <a:srgbClr val="D54F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67" autoAdjust="0"/>
    <p:restoredTop sz="86387" autoAdjust="0"/>
  </p:normalViewPr>
  <p:slideViewPr>
    <p:cSldViewPr>
      <p:cViewPr varScale="1">
        <p:scale>
          <a:sx n="105" d="100"/>
          <a:sy n="105" d="100"/>
        </p:scale>
        <p:origin x="-11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tableStyles" Target="tableStyles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07D9-24CB-EA43-989B-6321580CCDF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23697-547D-C448-B289-5E2B5F852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0FA76-C917-4D1B-9C3E-3B68EADE88D8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DB00D-2C15-442D-8365-01532A3B1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50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DUE DD Presentation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14 Jul 06</a:t>
            </a: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D M Litynski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98640-ABEC-4CEB-BBFA-1B42F388D50C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4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21200" cy="339248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347" y="4350649"/>
            <a:ext cx="5051306" cy="410591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3899" tIns="46949" rIns="93899" bIns="46949"/>
          <a:lstStyle/>
          <a:p>
            <a:pPr defTabSz="939098"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C64B7-9C8C-471D-85C3-5CC57103CFC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9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9A5E9-68C4-4750-A554-9FB1DDCABC1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21200" cy="33924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347" y="4350649"/>
            <a:ext cx="5051306" cy="410591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3899" tIns="46949" rIns="93899" bIns="46949"/>
          <a:lstStyle/>
          <a:p>
            <a:pPr defTabSz="939098"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TUES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48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58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15DCA-EC10-45C5-9882-710312F911F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TUES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041D2-8741-45D0-8DE0-5C39E924B6F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274F6-D681-46E7-B7D5-357A1AD86E3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041D2-8741-45D0-8DE0-5C39E924B6F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8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274F6-D681-46E7-B7D5-357A1AD86E3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TUES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58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3046-86D1-4EC6-9F22-A2DDBCDCCA4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0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8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03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413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34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04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75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44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5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97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5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6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17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859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935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942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92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238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808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45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59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20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0" y="4342855"/>
            <a:ext cx="5485160" cy="41137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99" tIns="46949" rIns="93899" bIns="469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9450"/>
            <a:ext cx="4629150" cy="3473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817"/>
            <a:ext cx="5048251" cy="407545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Program Directors make a recommendation to award or decline based on the input from merit review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Division Directors agree or not with this recommendation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Grants Officers make awards to organizations.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Committee of Visitors looks at the details of the Program process and outcomes and makes recommendations for improvement if needed</a:t>
            </a:r>
          </a:p>
          <a:p>
            <a:pPr eaLnBrk="1" hangingPunct="1"/>
            <a:endParaRPr lang="en-US" altLang="ko-KR" dirty="0" smtClean="0">
              <a:ea typeface="굴림" charset="-127"/>
            </a:endParaRPr>
          </a:p>
          <a:p>
            <a:pPr eaLnBrk="1" hangingPunct="1"/>
            <a:r>
              <a:rPr lang="en-US" altLang="ko-KR" dirty="0" smtClean="0">
                <a:ea typeface="굴림" charset="-127"/>
              </a:rPr>
              <a:t>Image description: NSF Merit Review Process: Phase I consists of steps for proposal preparation and submission within 90 days; Phase II consists of steps for proposal review and processing within 6 months; and Phase III consists of steps for award processing within 30 days.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0" y="4342855"/>
            <a:ext cx="5485160" cy="41137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99" tIns="46949" rIns="93899" bIns="469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28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0" y="4342855"/>
            <a:ext cx="5485160" cy="41137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99" tIns="46949" rIns="93899" bIns="469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3046-86D1-4EC6-9F22-A2DDBCDCCA42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1E041-EE64-364E-995E-7BCB4ACECFD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1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0" y="4344414"/>
            <a:ext cx="5485160" cy="41137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7" tIns="44863" rIns="89727" bIns="4486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55EAA-B52B-461C-B875-D404FD4C0D4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b"/>
          <a:lstStyle/>
          <a:p>
            <a:pPr algn="r" defTabSz="914485"/>
            <a:fld id="{F5908465-E174-475E-8034-5585342BBEE3}" type="slidenum">
              <a:rPr lang="en-US" sz="1100"/>
              <a:pPr algn="r" defTabSz="914485"/>
              <a:t>12</a:t>
            </a:fld>
            <a:endParaRPr lang="en-US" sz="1100" dirty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During talk need to give the appropriate directive relative to the need to read or use Supplementary Documentation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21200" cy="33924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744" y="4375590"/>
            <a:ext cx="5052855" cy="4076297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3899" tIns="46949" rIns="93899" bIns="46949"/>
          <a:lstStyle/>
          <a:p>
            <a:pPr defTabSz="939098"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C4AF-2652-B842-AD3E-3AD9866E6FFC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2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1BA7-C3AE-2C4A-9D22-4F8363717A21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3D48-80EB-BA4B-A198-84DAEC2C7D85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5E0E-C476-1540-9FBC-A578E51DFCBA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0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ECCF-B19C-A846-8F5B-642C3C077144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5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BF7-042D-514C-9E42-48C369C9A442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2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2F71-F5CB-B245-86C3-28B201D81A1B}" type="datetime1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4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DC3A-452A-6B47-907F-669612B4EB67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86C4-582E-C04D-8350-3D793BA628F6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901C-E213-694F-99B7-E6DE5C252492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5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F740-CBE2-5147-8DFA-B0B6D0EAC8AB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6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65D1-9558-0041-8819-C6CB362B1261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PW Commandments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0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" TargetMode="External"/><Relationship Id="rId4" Type="http://schemas.openxmlformats.org/officeDocument/2006/relationships/hyperlink" Target="http://www.nsf.gov/funding/browse_all_funding.jsp" TargetMode="External"/><Relationship Id="rId5" Type="http://schemas.openxmlformats.org/officeDocument/2006/relationships/hyperlink" Target="http://www.nsf.gov/awardsearch" TargetMode="External"/><Relationship Id="rId6" Type="http://schemas.openxmlformats.org/officeDocument/2006/relationships/hyperlink" Target="http://www.fastlane.nsf.gov/" TargetMode="External"/><Relationship Id="rId7" Type="http://schemas.openxmlformats.org/officeDocument/2006/relationships/hyperlink" Target="http://www.nsf.gov/pubs/gpg/broaderimpacts.pdf" TargetMode="External"/><Relationship Id="rId8" Type="http://schemas.openxmlformats.org/officeDocument/2006/relationships/hyperlink" Target="http://www.nsf.gov/bfa/dias/policy/dmp.jsp" TargetMode="External"/><Relationship Id="rId9" Type="http://schemas.openxmlformats.org/officeDocument/2006/relationships/hyperlink" Target="http://www.nsf.gov/funding" TargetMode="External"/><Relationship Id="rId10" Type="http://schemas.openxmlformats.org/officeDocument/2006/relationships/hyperlink" Target="http://www.nsf.gov/pubs/2013/nsf13126/nsf13126.pdf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dir/index.jsp?org=EHR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nsf.gov/about/career_opps/rotators/index.jsp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57200"/>
            <a:ext cx="7822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F497D"/>
                </a:solidFill>
              </a:rPr>
              <a:t>NSF</a:t>
            </a:r>
          </a:p>
          <a:p>
            <a:pPr algn="ctr"/>
            <a:r>
              <a:rPr lang="en-US" sz="4000" b="1" dirty="0" smtClean="0">
                <a:solidFill>
                  <a:srgbClr val="1F497D"/>
                </a:solidFill>
              </a:rPr>
              <a:t>Merit Review</a:t>
            </a:r>
          </a:p>
          <a:p>
            <a:pPr algn="ctr"/>
            <a:r>
              <a:rPr lang="en-US" sz="4000" b="1" dirty="0" smtClean="0">
                <a:solidFill>
                  <a:srgbClr val="1F497D"/>
                </a:solidFill>
              </a:rPr>
              <a:t>Proposal creation</a:t>
            </a:r>
          </a:p>
          <a:p>
            <a:pPr algn="ctr"/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362200"/>
            <a:ext cx="6172200" cy="247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sz="2000" b="1" dirty="0" smtClean="0"/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Mike Erlinger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Program Director:  July 2014 to July 2016</a:t>
            </a:r>
          </a:p>
          <a:p>
            <a:pPr algn="ctr"/>
            <a:r>
              <a:rPr lang="en-US" sz="2400" dirty="0" smtClean="0"/>
              <a:t>NSF Division of Undergraduate Education (DUE)</a:t>
            </a:r>
          </a:p>
          <a:p>
            <a:pPr algn="ctr"/>
            <a:r>
              <a:rPr lang="en-US" sz="2400" dirty="0" smtClean="0"/>
              <a:t>Education and Human Resources Directorate (EHR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38200" y="5715000"/>
            <a:ext cx="7543800" cy="914400"/>
          </a:xfrm>
        </p:spPr>
        <p:txBody>
          <a:bodyPr anchor="ctr"/>
          <a:lstStyle/>
          <a:p>
            <a:r>
              <a:rPr lang="en-US" sz="2000" b="1" smtClean="0">
                <a:solidFill>
                  <a:schemeClr val="tx2"/>
                </a:solidFill>
              </a:rPr>
              <a:t>PW Commandments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613" y="5899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 descr="http://www.nsf.gov/images/logos/ns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29200"/>
            <a:ext cx="915769" cy="9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E0DD-0078-A447-BB51-55E8D700D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NSF Peer Review Process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68064" cy="46136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Reviewers are invited by program directors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proposals determines the number of panels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Panels types:  Face to face or virtual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5-6 reviewers/panel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12-14 proposals/panel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Reviewers write individual reviews and assign ratings for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assigned proposals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convenes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Panels typically meet over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day period</a:t>
            </a:r>
          </a:p>
          <a:p>
            <a:pPr eaLnBrk="1" hangingPunct="1">
              <a:lnSpc>
                <a:spcPct val="90000"/>
              </a:lnSpc>
            </a:pPr>
            <a:endParaRPr lang="en-US" sz="2900" b="1" dirty="0" smtClean="0">
              <a:latin typeface="Arial Narrow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900" b="1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DA1-1ADC-2C48-8D09-DEAC1CB76479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6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2921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the Review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010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review expresses the reviewers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expert opinions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the quality of the proposed projects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rating to indicate overall evaluation of the proposal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review into sections for IM and BI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section (IM and BI) use the text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evidence supporting the rating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concerns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suggestions for improvement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8856-1AA0-2249-9521-8B13EC0E46F9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6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 Material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entire proposal is used to inform reviewers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Summary Project Description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Biographical sketches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Supplementary documentation,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Summary &amp; Description are focus of Review</a:t>
            </a:r>
          </a:p>
          <a:p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F83-A309-4440-819E-CB695244CE01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Parts of the Review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Excellent, Very Good, Good, Fair, and Poor</a:t>
            </a:r>
            <a:b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Text - evidence supporting the rating presented in terms of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Intellectual Merit (IM)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Broader Impacts (BI)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F5E8-CEBF-FB47-843F-EBCF414187A8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9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Panel Review Meeting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8736" y="1447800"/>
            <a:ext cx="8068064" cy="43707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Program officer facilitates the panel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Proposals are discussed individually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proposal will have at least 3, typically 4, reviews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“scribe” is designated to capture all of the points brought up in discussion and produce a summary review – called the “Panel Summary”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scribe will often start the discussion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reviewers return on day 2 to review and approve the Panel Summaries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 Narrow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48E0-FB08-1947-83E9-E09856A0AF3A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62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Panel Summary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capture thoughts not expressed in individual reviews</a:t>
            </a:r>
          </a:p>
          <a:p>
            <a:pPr lvl="1"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indicate areas of general agreement and disagreement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does not contain a rating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32E6-5AD1-6D49-89ED-9FA8DC160449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4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Aspects of Review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8209082" cy="4791957"/>
          </a:xfrm>
        </p:spPr>
        <p:txBody>
          <a:bodyPr>
            <a:normAutofit lnSpcReduction="10000"/>
          </a:bodyPr>
          <a:lstStyle/>
          <a:p>
            <a:pPr marL="255588" indent="-255588">
              <a:lnSpc>
                <a:spcPct val="9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Reviewers have: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Many proposals  (ten or more from several areas)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time for each proposal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experiences in review process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Veterans to novices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levels of knowledge in proposal area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Experts to outsiders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Discussions of proposals’ merits at panel meeting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Share expertise and experience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05D-772F-4B48-A349-A8CE20557C50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298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Audience for Reviews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NSF program directors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Informs recommendations relative to funding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Guides pre-award negotiations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proposal is funded: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suggestions for improving project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proposal is not funded: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information to guide a revision of the proposal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CDEB-6239-BE49-898A-A7A44BE1CBDF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2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base" hangingPunct="1">
              <a:spcAft>
                <a:spcPct val="0"/>
              </a:spcAft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Proposer Receives…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71575" y="2171582"/>
            <a:ext cx="1143000" cy="1524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19175" y="2323982"/>
            <a:ext cx="1143000" cy="1524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66775" y="2476382"/>
            <a:ext cx="1143000" cy="1524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09575" y="4423370"/>
            <a:ext cx="24384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81375" y="2323982"/>
            <a:ext cx="1143000" cy="1524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24175" y="4439245"/>
            <a:ext cx="25146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Panel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(if applicable)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715000" y="4410670"/>
            <a:ext cx="29718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Context statement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Award/Declination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715000" y="2235082"/>
            <a:ext cx="1143000" cy="1524000"/>
            <a:chOff x="3552" y="528"/>
            <a:chExt cx="720" cy="96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52" y="528"/>
              <a:ext cx="720" cy="9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768" y="100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>
                  <a:latin typeface="Calibri" pitchFamily="34" charset="0"/>
                </a:rPr>
                <a:t>$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3552" y="576"/>
              <a:ext cx="720" cy="4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00">
                  <a:latin typeface="Calibri" pitchFamily="34" charset="0"/>
                </a:rPr>
                <a:t>NATIONAL SCIENCE FOUNDATION</a:t>
              </a:r>
            </a:p>
            <a:p>
              <a:pPr algn="ctr" eaLnBrk="0" hangingPunct="0"/>
              <a:r>
                <a:rPr lang="en-US" sz="400">
                  <a:latin typeface="Calibri" pitchFamily="34" charset="0"/>
                </a:rPr>
                <a:t>4201 Wilson Boulevard</a:t>
              </a:r>
            </a:p>
            <a:p>
              <a:pPr algn="ctr" eaLnBrk="0" hangingPunct="0"/>
              <a:r>
                <a:rPr lang="en-US" sz="400">
                  <a:latin typeface="Calibri" pitchFamily="34" charset="0"/>
                </a:rPr>
                <a:t>Arlington, Virginia  22230</a:t>
              </a:r>
            </a:p>
            <a:p>
              <a:pPr eaLnBrk="0" hangingPunct="0"/>
              <a:endParaRPr lang="en-US" sz="400">
                <a:latin typeface="Calibri" pitchFamily="34" charset="0"/>
              </a:endParaRPr>
            </a:p>
            <a:p>
              <a:pPr eaLnBrk="0" hangingPunct="0"/>
              <a:r>
                <a:rPr lang="en-US" sz="400">
                  <a:latin typeface="Calibri" pitchFamily="34" charset="0"/>
                </a:rPr>
                <a:t>Dear Dr. Doe,</a:t>
              </a:r>
            </a:p>
            <a:p>
              <a:pPr eaLnBrk="0" hangingPunct="0"/>
              <a:endParaRPr lang="en-US" sz="400">
                <a:latin typeface="Calibri" pitchFamily="34" charset="0"/>
              </a:endParaRPr>
            </a:p>
            <a:p>
              <a:pPr eaLnBrk="0" hangingPunct="0"/>
              <a:r>
                <a:rPr lang="en-US" sz="400">
                  <a:latin typeface="Calibri" pitchFamily="34" charset="0"/>
                </a:rPr>
                <a:t>The National Science Foundation hereby awards a grant of... </a:t>
              </a:r>
            </a:p>
            <a:p>
              <a:pPr algn="ctr" eaLnBrk="0" hangingPunct="0"/>
              <a:endParaRPr lang="en-US" sz="400">
                <a:latin typeface="Calibri" pitchFamily="34" charset="0"/>
              </a:endParaRPr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7391400" y="2539882"/>
            <a:ext cx="1143000" cy="1524000"/>
            <a:chOff x="4608" y="912"/>
            <a:chExt cx="720" cy="960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4608" y="912"/>
              <a:ext cx="720" cy="9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608" y="960"/>
              <a:ext cx="720" cy="4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00">
                  <a:latin typeface="Calibri" pitchFamily="34" charset="0"/>
                </a:rPr>
                <a:t>NATIONAL SCIENCE FOUNDATION</a:t>
              </a:r>
            </a:p>
            <a:p>
              <a:pPr algn="ctr" eaLnBrk="0" hangingPunct="0"/>
              <a:r>
                <a:rPr lang="en-US" sz="400">
                  <a:latin typeface="Calibri" pitchFamily="34" charset="0"/>
                </a:rPr>
                <a:t>4201 Wilson Boulevard</a:t>
              </a:r>
            </a:p>
            <a:p>
              <a:pPr algn="ctr" eaLnBrk="0" hangingPunct="0"/>
              <a:r>
                <a:rPr lang="en-US" sz="400">
                  <a:latin typeface="Calibri" pitchFamily="34" charset="0"/>
                </a:rPr>
                <a:t>Arlington, Virginia  22230</a:t>
              </a:r>
            </a:p>
            <a:p>
              <a:pPr eaLnBrk="0" hangingPunct="0"/>
              <a:endParaRPr lang="en-US" sz="400">
                <a:latin typeface="Calibri" pitchFamily="34" charset="0"/>
              </a:endParaRPr>
            </a:p>
            <a:p>
              <a:pPr eaLnBrk="0" hangingPunct="0"/>
              <a:r>
                <a:rPr lang="en-US" sz="400">
                  <a:latin typeface="Calibri" pitchFamily="34" charset="0"/>
                </a:rPr>
                <a:t>Dear Dr. Doe,</a:t>
              </a:r>
            </a:p>
            <a:p>
              <a:pPr eaLnBrk="0" hangingPunct="0"/>
              <a:endParaRPr lang="en-US" sz="400">
                <a:latin typeface="Calibri" pitchFamily="34" charset="0"/>
              </a:endParaRPr>
            </a:p>
            <a:p>
              <a:pPr eaLnBrk="0" hangingPunct="0"/>
              <a:r>
                <a:rPr lang="en-US" sz="400">
                  <a:latin typeface="Calibri" pitchFamily="34" charset="0"/>
                </a:rPr>
                <a:t>I regret to inform you that the National Science Foundation is unable to support your proposal referenced above...</a:t>
              </a:r>
            </a:p>
            <a:p>
              <a:pPr eaLnBrk="0" hangingPunct="0"/>
              <a:endParaRPr lang="en-US" sz="400">
                <a:latin typeface="Calibri" pitchFamily="34" charset="0"/>
              </a:endParaRPr>
            </a:p>
            <a:p>
              <a:pPr algn="ctr" eaLnBrk="0" hangingPunct="0"/>
              <a:endParaRPr lang="en-US" sz="400">
                <a:latin typeface="Calibri" pitchFamily="34" charset="0"/>
              </a:endParaRPr>
            </a:p>
          </p:txBody>
        </p:sp>
      </p:grp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934200" y="2920882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&amp;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4755-7C75-2E40-B3A8-05029EBE1CF0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572"/>
      </p:ext>
    </p:extLst>
  </p:cSld>
  <p:clrMapOvr>
    <a:masterClrMapping/>
  </p:clrMapOvr>
  <p:transition xmlns:p14="http://schemas.microsoft.com/office/powerpoint/2010/main" advClick="0" advTm="6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1630363"/>
            <a:ext cx="7772400" cy="420687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you read and discuss as panelists</a:t>
            </a:r>
          </a:p>
          <a:p>
            <a:pPr lvl="1" eaLnBrk="1" hangingPunct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quote or use</a:t>
            </a:r>
          </a:p>
          <a:p>
            <a:pPr lvl="1" eaLnBrk="1" hangingPunct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leave all proposals behind</a:t>
            </a:r>
          </a:p>
          <a:p>
            <a:pPr lvl="1" eaLnBrk="1" hangingPunct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discuss outside of panel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reveal your identity to the PIs</a:t>
            </a:r>
          </a:p>
          <a:p>
            <a:pPr lvl="1" eaLnBrk="1" hangingPunct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they  receive anonymous copies of  all reviews</a:t>
            </a:r>
          </a:p>
          <a:p>
            <a:pPr lvl="1" eaLnBrk="1" hangingPunct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discuss  reviews once you leave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6A3E-69E0-1E46-8813-066E74BAD519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39498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All information provided here represents the opinions of individuals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only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official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source for NSF policy is published materials</a:t>
            </a:r>
          </a:p>
          <a:p>
            <a:pPr eaLnBrk="1" hangingPunct="1"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nsf.gov/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6600" dirty="0" smtClean="0">
                <a:solidFill>
                  <a:srgbClr val="FF0000"/>
                </a:solidFill>
                <a:effectLst/>
                <a:latin typeface="Chiller" pitchFamily="82" charset="0"/>
              </a:rPr>
              <a:t>Important!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896-3E39-FA41-BB7C-A83AF0B9579E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5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Creation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Obvious Commandments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D0F-78A4-5847-849D-2762299453CF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8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Wait!!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448550" cy="418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8FB-ED45-6343-B0EF-7FCD69A04E21}" type="datetime1">
              <a:rPr lang="en-US" smtClean="0"/>
              <a:t>10/9/18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 This!!!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524000"/>
            <a:ext cx="7158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Write to the solicitation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Grant writing is not an exercise in creative writing!!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7AC-28D3-E342-AC3B-973A6A79A87E}" type="datetime1">
              <a:rPr lang="en-US" smtClean="0"/>
              <a:t>10/9/18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3886200"/>
            <a:ext cx="7550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MERGE Solicitation Specs with Your Project</a:t>
            </a:r>
          </a:p>
          <a:p>
            <a:endParaRPr lang="en-US" sz="3200" b="1" dirty="0"/>
          </a:p>
          <a:p>
            <a:r>
              <a:rPr lang="en-US" sz="3200" b="1" dirty="0" smtClean="0"/>
              <a:t>    Change your Project NOT Solicitation!!!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Guidelines: Proposal Structure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Follow the solicitation and PPAPG Adhere to page, font size, and margin limitations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allotted space but don’t pad the proposal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Auto Checked!!!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Follow suggested (or implied) organization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appendices sparingly (check solicitation to see if allowed)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 letters showing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commitments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others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Avoid form letters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2E30-760A-D44C-B6F6-A5F852BA4635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Guidelines: Writing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good style (clarity, organization, etc.)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concise, but complete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simply but professionally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Avoid jargon and acronyms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grammar and spelling -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Fastlane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sections, headings, short paragraphs &amp; bullets (Avoid dense, compact text)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appropriate level of detail</a:t>
            </a:r>
          </a:p>
          <a:p>
            <a:pPr lvl="1"/>
            <a:r>
              <a:rPr lang="en-US" dirty="0"/>
              <a:t>Poorly formatted proposals are hard to read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794-5F7F-7A44-A549-2042A3986011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52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Guidelines: Proposal Writing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Reinforce your ideas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Summarize; highlight with judicious use of bolding, italics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Give examples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tables, figures – where it makes sense – Write to the Figure!!!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your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5F85-F4A3-D34D-8690-76FD28F87BEC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Guidelines: Your Audience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Community: About 5 reviewers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Usually in your discipline (not always your field)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not assume they are experts in what you are proposing to do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need to provide enough detail for them to understand what you want to do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NSF: Program Officer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Public: Funded Proposals </a:t>
            </a:r>
          </a:p>
          <a:p>
            <a:pPr lvl="1"/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C118-D3D4-E548-A531-2CE9417C970C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Guidelines: First (Second?)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first page of your proposal is the most important</a:t>
            </a:r>
          </a:p>
          <a:p>
            <a:r>
              <a:rPr lang="en-US" dirty="0"/>
              <a:t>Must sell your audience on your idea and get them excited about it</a:t>
            </a:r>
          </a:p>
          <a:p>
            <a:r>
              <a:rPr lang="en-US" dirty="0"/>
              <a:t>If you lose them they will spend their time looking for ways to </a:t>
            </a:r>
            <a:r>
              <a:rPr lang="en-US" i="1" dirty="0"/>
              <a:t>ding</a:t>
            </a:r>
            <a:r>
              <a:rPr lang="en-US" dirty="0"/>
              <a:t> </a:t>
            </a:r>
            <a:r>
              <a:rPr lang="en-US" dirty="0" smtClean="0"/>
              <a:t>you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FA2-9312-7C4A-A702-11B0AC9C8F93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7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Summary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Pay special attention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Summary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Plainly state what you plan to do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Summarize goals, rationale, methods, and evaluation and dissemination plans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Address intellectual merit and broader impacts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Explicitly and independently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Three paragraphs with headings: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“Summary”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“Intellectual Merit”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“Broader Impacts”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141-2EC6-A147-919F-E2029E1F2E0B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Mike’s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Commandments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8A6E-8642-C248-8010-060D7AAD6DD1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848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 Review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D2B4-2A63-9E41-BDEC-DE296CD83D81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6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544" y="1524000"/>
            <a:ext cx="6354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solicitation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7AC-28D3-E342-AC3B-973A6A79A87E}" type="datetime1">
              <a:rPr lang="en-US" smtClean="0"/>
              <a:t>10/9/18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0"/>
            <a:ext cx="8656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MANY  Solicitations have specific REQUIREMENTS</a:t>
            </a:r>
            <a:endParaRPr lang="en-US" sz="3200" b="1" dirty="0"/>
          </a:p>
          <a:p>
            <a:r>
              <a:rPr lang="en-US" sz="3200" b="1" dirty="0" smtClean="0"/>
              <a:t> HIDDEN!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3058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ME:  Review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Funded Projects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Abstracts of Recent Awards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 l="55859" t="25000" r="7422" b="5208"/>
          <a:stretch>
            <a:fillRect/>
          </a:stretch>
        </p:blipFill>
        <p:spPr bwMode="auto">
          <a:xfrm>
            <a:off x="990600" y="1447800"/>
            <a:ext cx="6934200" cy="4888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438401" y="1219200"/>
            <a:ext cx="895157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0D3E-8AD7-0C4A-B59B-956E041E64AD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ME: Build on Past Projects</a:t>
            </a:r>
            <a:br>
              <a:rPr lang="en-US" dirty="0" smtClean="0"/>
            </a:br>
            <a:r>
              <a:rPr lang="en-US" dirty="0" smtClean="0"/>
              <a:t>Use Google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 </a:t>
            </a:r>
            <a:r>
              <a:rPr lang="en-US" dirty="0"/>
              <a:t>have done the literature search, make sure to use it. </a:t>
            </a:r>
            <a:r>
              <a:rPr lang="en-US" dirty="0" smtClean="0"/>
              <a:t>Most good </a:t>
            </a:r>
            <a:r>
              <a:rPr lang="en-US" dirty="0"/>
              <a:t>ideas are based </a:t>
            </a:r>
            <a:r>
              <a:rPr lang="en-US" dirty="0" smtClean="0"/>
              <a:t>on past </a:t>
            </a:r>
            <a:r>
              <a:rPr lang="en-US" dirty="0"/>
              <a:t>ideas and maybe even the same idea. Find the references. 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sure you </a:t>
            </a:r>
            <a:r>
              <a:rPr lang="en-US" dirty="0" smtClean="0"/>
              <a:t>project reflects </a:t>
            </a:r>
            <a:r>
              <a:rPr lang="en-US" dirty="0"/>
              <a:t>any Best Practices, e.g., any K12 in service PD requires X hours to be of value.</a:t>
            </a:r>
          </a:p>
          <a:p>
            <a:r>
              <a:rPr lang="en-US" dirty="0"/>
              <a:t>Look for references with proven approaches and evidence.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your approach is new </a:t>
            </a:r>
            <a:r>
              <a:rPr lang="en-US" dirty="0" smtClean="0"/>
              <a:t>or better</a:t>
            </a:r>
            <a:r>
              <a:rPr lang="en-US" dirty="0"/>
              <a:t>, explain why. Ed Research is the new </a:t>
            </a:r>
            <a:r>
              <a:rPr lang="en-US" dirty="0" smtClean="0"/>
              <a:t>emphasis of </a:t>
            </a:r>
            <a:r>
              <a:rPr lang="en-US" dirty="0"/>
              <a:t>DUE. Figure out what it means </a:t>
            </a:r>
            <a:r>
              <a:rPr lang="en-US" dirty="0" smtClean="0"/>
              <a:t>for what </a:t>
            </a:r>
            <a:r>
              <a:rPr lang="en-US" dirty="0"/>
              <a:t>you want to do. Find and READ, “Common Guidelines for Education Research </a:t>
            </a:r>
            <a:r>
              <a:rPr lang="en-US" dirty="0" smtClean="0"/>
              <a:t>and Development</a:t>
            </a:r>
            <a:r>
              <a:rPr lang="en-US" dirty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4DED-4DC7-EF44-B44E-E75018ED9A76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9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ME: It Is All Research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NSF Motto </a:t>
            </a:r>
            <a:r>
              <a:rPr lang="en-US" dirty="0"/>
              <a:t>says:</a:t>
            </a:r>
          </a:p>
          <a:p>
            <a:pPr lvl="1"/>
            <a:r>
              <a:rPr lang="en-US" dirty="0"/>
              <a:t>Supporting Education and Research across all the fields of Science</a:t>
            </a:r>
            <a:r>
              <a:rPr lang="en-US" dirty="0" smtClean="0"/>
              <a:t>, Mathematics </a:t>
            </a:r>
            <a:r>
              <a:rPr lang="en-US" dirty="0"/>
              <a:t>and Technology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NSF has made it clear that Education must including validation of learning </a:t>
            </a:r>
            <a:r>
              <a:rPr lang="en-US" dirty="0" smtClean="0"/>
              <a:t>based on </a:t>
            </a:r>
            <a:r>
              <a:rPr lang="en-US" dirty="0"/>
              <a:t>Educational Research. This requires a good Ed Research justification for any </a:t>
            </a:r>
            <a:r>
              <a:rPr lang="en-US" dirty="0" smtClean="0"/>
              <a:t>new proposal</a:t>
            </a:r>
            <a:r>
              <a:rPr lang="en-US" dirty="0"/>
              <a:t>, i.e., no more anecdotal ‘good idea’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8226-A27E-8140-8015-DCED6EC700FF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ME: Education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 DUE Always required</a:t>
            </a:r>
            <a:r>
              <a:rPr lang="en-US" dirty="0" smtClean="0"/>
              <a:t>. </a:t>
            </a:r>
            <a:r>
              <a:rPr lang="en-US" dirty="0"/>
              <a:t>You cannot just gather data, rather you need </a:t>
            </a:r>
            <a:r>
              <a:rPr lang="en-US" dirty="0" smtClean="0"/>
              <a:t>to have </a:t>
            </a:r>
            <a:r>
              <a:rPr lang="en-US" dirty="0"/>
              <a:t>a purpose for that data and then be able to show some learning </a:t>
            </a:r>
            <a:r>
              <a:rPr lang="en-US" dirty="0" smtClean="0"/>
              <a:t>progress.</a:t>
            </a:r>
          </a:p>
          <a:p>
            <a:r>
              <a:rPr lang="en-US" dirty="0" smtClean="0"/>
              <a:t>This is probably </a:t>
            </a:r>
            <a:r>
              <a:rPr lang="en-US" dirty="0"/>
              <a:t>the most important feature of new proposals. Creating such a question </a:t>
            </a:r>
            <a:r>
              <a:rPr lang="en-US" dirty="0" smtClean="0"/>
              <a:t>is something </a:t>
            </a:r>
            <a:r>
              <a:rPr lang="en-US" dirty="0"/>
              <a:t>that probably goes beyond the technical PI.</a:t>
            </a:r>
          </a:p>
          <a:p>
            <a:r>
              <a:rPr lang="en-US" dirty="0"/>
              <a:t>Ed Research is the </a:t>
            </a:r>
            <a:r>
              <a:rPr lang="en-US" dirty="0" smtClean="0">
                <a:solidFill>
                  <a:srgbClr val="0000FF"/>
                </a:solidFill>
              </a:rPr>
              <a:t>primary</a:t>
            </a:r>
            <a:r>
              <a:rPr lang="en-US" dirty="0" smtClean="0"/>
              <a:t> </a:t>
            </a:r>
            <a:r>
              <a:rPr lang="en-US" dirty="0"/>
              <a:t>concern of </a:t>
            </a:r>
            <a:r>
              <a:rPr lang="en-US" dirty="0" smtClean="0"/>
              <a:t>EHER/DUE </a:t>
            </a:r>
            <a:r>
              <a:rPr lang="en-US" dirty="0"/>
              <a:t>(Division of Education). </a:t>
            </a:r>
            <a:endParaRPr lang="en-US" dirty="0" smtClean="0"/>
          </a:p>
          <a:p>
            <a:pPr lvl="1"/>
            <a:r>
              <a:rPr lang="en-US" dirty="0" smtClean="0"/>
              <a:t>Figure </a:t>
            </a:r>
            <a:r>
              <a:rPr lang="en-US" dirty="0"/>
              <a:t>out what </a:t>
            </a:r>
            <a:r>
              <a:rPr lang="en-US" dirty="0" smtClean="0"/>
              <a:t>it means </a:t>
            </a:r>
            <a:r>
              <a:rPr lang="en-US" dirty="0"/>
              <a:t>for what you want to do. </a:t>
            </a:r>
            <a:endParaRPr lang="en-US" dirty="0" smtClean="0"/>
          </a:p>
          <a:p>
            <a:pPr lvl="1"/>
            <a:r>
              <a:rPr lang="en-US" dirty="0" smtClean="0"/>
              <a:t>Find </a:t>
            </a:r>
            <a:r>
              <a:rPr lang="en-US" dirty="0"/>
              <a:t>and READ, “Common Guidelines for </a:t>
            </a:r>
            <a:r>
              <a:rPr lang="en-US" dirty="0" smtClean="0"/>
              <a:t>Education Research </a:t>
            </a:r>
            <a:r>
              <a:rPr lang="en-US" dirty="0"/>
              <a:t>and Development”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C59E-ECCD-044E-BAE7-DC1536BAD854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Guidelines for 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the Department of Education and the NSF</a:t>
            </a:r>
          </a:p>
          <a:p>
            <a:r>
              <a:rPr lang="en-US" dirty="0" smtClean="0"/>
              <a:t>Search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Common Guidelines for Education Research and Development</a:t>
            </a:r>
          </a:p>
          <a:p>
            <a:r>
              <a:rPr lang="en-US" dirty="0" smtClean="0"/>
              <a:t>Defines 6 types of research</a:t>
            </a:r>
          </a:p>
          <a:p>
            <a:r>
              <a:rPr lang="en-US" dirty="0" smtClean="0"/>
              <a:t>Reading will put you in the proper “mindset”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8442-3438-0A45-BC64-CCBA2DF42D64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r>
              <a:rPr lang="en-US" dirty="0" smtClean="0"/>
              <a:t>ME: Second Reader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largest </a:t>
            </a:r>
            <a:r>
              <a:rPr lang="en-US" dirty="0"/>
              <a:t>mistake that I have noticed in my ‘rejected’ proposals is the </a:t>
            </a:r>
            <a:r>
              <a:rPr lang="en-US" dirty="0" smtClean="0"/>
              <a:t>lack of a internal </a:t>
            </a:r>
            <a:r>
              <a:rPr lang="en-US" dirty="0"/>
              <a:t>‘2nd Reader’. Proposal writers do NOT get someone in their department or field to </a:t>
            </a:r>
            <a:r>
              <a:rPr lang="en-US" dirty="0" smtClean="0"/>
              <a:t>read their </a:t>
            </a:r>
            <a:r>
              <a:rPr lang="en-US" dirty="0"/>
              <a:t>proposal nor do they get someone outside their particular emphasis to read </a:t>
            </a:r>
            <a:r>
              <a:rPr lang="en-US" dirty="0" smtClean="0"/>
              <a:t>their proposal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Panel </a:t>
            </a:r>
            <a:r>
              <a:rPr lang="en-US" dirty="0"/>
              <a:t>summaries of rejected proposals almost always refer to the lack of clarity.</a:t>
            </a:r>
          </a:p>
          <a:p>
            <a:pPr lvl="1"/>
            <a:r>
              <a:rPr lang="en-US" dirty="0"/>
              <a:t>The classic is: “very interesting concept, no idea what is actually being proposed” </a:t>
            </a:r>
            <a:endParaRPr lang="en-US" dirty="0" smtClean="0"/>
          </a:p>
          <a:p>
            <a:r>
              <a:rPr lang="en-US" dirty="0" smtClean="0"/>
              <a:t>Also, someone </a:t>
            </a:r>
            <a:r>
              <a:rPr lang="en-US" dirty="0"/>
              <a:t>needs to catch the grammar and spelling issues, etc</a:t>
            </a:r>
            <a:r>
              <a:rPr lang="en-US" dirty="0" smtClean="0"/>
              <a:t>.  - </a:t>
            </a:r>
            <a:r>
              <a:rPr lang="en-US" dirty="0" err="1" smtClean="0"/>
              <a:t>FastLane</a:t>
            </a:r>
            <a:r>
              <a:rPr lang="en-US" dirty="0" smtClean="0"/>
              <a:t> HATES smart quotes!!!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8843-089F-F446-8C54-7CD264FDCF59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ME: This is Research So Treat it as Such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Read </a:t>
            </a:r>
            <a:r>
              <a:rPr lang="en-US" dirty="0"/>
              <a:t>the Literature, Determine Adequate References</a:t>
            </a:r>
          </a:p>
          <a:p>
            <a:r>
              <a:rPr lang="en-US" dirty="0" smtClean="0"/>
              <a:t>Define </a:t>
            </a:r>
            <a:r>
              <a:rPr lang="en-US" dirty="0"/>
              <a:t>Hypotheses based on literature and your ideas</a:t>
            </a:r>
          </a:p>
          <a:p>
            <a:r>
              <a:rPr lang="en-US" dirty="0" smtClean="0"/>
              <a:t>Design </a:t>
            </a:r>
            <a:r>
              <a:rPr lang="en-US" dirty="0"/>
              <a:t>an experiment to test Hypothesis, i.e., your Proposal</a:t>
            </a:r>
          </a:p>
          <a:p>
            <a:r>
              <a:rPr lang="en-US" dirty="0" smtClean="0"/>
              <a:t>Independently</a:t>
            </a:r>
            <a:r>
              <a:rPr lang="en-US" dirty="0"/>
              <a:t>, Determine assessment questions</a:t>
            </a:r>
          </a:p>
          <a:p>
            <a:r>
              <a:rPr lang="en-US" dirty="0" smtClean="0"/>
              <a:t>Gather </a:t>
            </a:r>
            <a:r>
              <a:rPr lang="en-US" dirty="0"/>
              <a:t>Data</a:t>
            </a:r>
          </a:p>
          <a:p>
            <a:r>
              <a:rPr lang="en-US" dirty="0" smtClean="0"/>
              <a:t>Analyze </a:t>
            </a:r>
            <a:r>
              <a:rPr lang="en-US" dirty="0"/>
              <a:t>Outcomes</a:t>
            </a:r>
          </a:p>
          <a:p>
            <a:r>
              <a:rPr lang="en-US" dirty="0" smtClean="0"/>
              <a:t>Tell </a:t>
            </a:r>
            <a:r>
              <a:rPr lang="en-US" dirty="0"/>
              <a:t>the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E102-516B-D34B-9A0A-86A13B58B7B1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ME: Turn in Reports from Prior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cannot have new money if you owe reports on old money. True of the PI </a:t>
            </a:r>
            <a:r>
              <a:rPr lang="en-US" dirty="0" smtClean="0"/>
              <a:t>and any </a:t>
            </a:r>
            <a:r>
              <a:rPr lang="en-US" dirty="0" err="1" smtClean="0"/>
              <a:t>CoPI</a:t>
            </a:r>
            <a:r>
              <a:rPr lang="en-US" dirty="0" smtClean="0"/>
              <a:t>, and now institutions.</a:t>
            </a:r>
          </a:p>
          <a:p>
            <a:r>
              <a:rPr lang="en-US" dirty="0" smtClean="0"/>
              <a:t>Realize it may take some time for a program officer to approve a report, so last minute Reports are an issue.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3BE7-19A6-DF4C-A28C-A8E58FCD97CF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ME: Write to the 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Figures </a:t>
            </a:r>
            <a:r>
              <a:rPr lang="en-US" dirty="0"/>
              <a:t>and tables are powerful, but the text needs to match the figure. After </a:t>
            </a:r>
            <a:r>
              <a:rPr lang="en-US" dirty="0" smtClean="0"/>
              <a:t>you insert </a:t>
            </a:r>
            <a:r>
              <a:rPr lang="en-US" dirty="0"/>
              <a:t>the figure make sure that the text really does go along with the figure.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2EC4-D42A-B342-B9FD-87514E130D61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Merit Review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443" y="990600"/>
            <a:ext cx="8839200" cy="4870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/>
            <a:endParaRPr lang="en-US" sz="1050" dirty="0">
              <a:solidFill>
                <a:srgbClr val="000000"/>
              </a:solidFill>
              <a:latin typeface="ArialMT"/>
            </a:endParaRPr>
          </a:p>
          <a:p>
            <a:pPr marL="347663" indent="-347663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MT"/>
              </a:rPr>
              <a:t>Two Criteria Specified</a:t>
            </a:r>
          </a:p>
          <a:p>
            <a:pPr marL="804863" lvl="1" indent="-347663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MT"/>
              </a:rPr>
              <a:t>Intellection Merit</a:t>
            </a:r>
          </a:p>
          <a:p>
            <a:pPr marL="804863" lvl="1" indent="-347663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MT"/>
              </a:rPr>
              <a:t>Broader Impacts</a:t>
            </a:r>
          </a:p>
          <a:p>
            <a:pPr marL="347663" indent="-347663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MT"/>
              </a:rPr>
              <a:t>Others in Play</a:t>
            </a:r>
          </a:p>
          <a:p>
            <a:pPr marL="804863" lvl="1" indent="-347663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MT"/>
              </a:rPr>
              <a:t>Ed Research in DUE</a:t>
            </a:r>
          </a:p>
          <a:p>
            <a:pPr marL="804863" lvl="1" indent="-347663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MT"/>
              </a:rPr>
              <a:t>Solicitation specific Requirements</a:t>
            </a:r>
          </a:p>
          <a:p>
            <a:pPr marL="347663" indent="-347663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MT"/>
              </a:rPr>
              <a:t>Well Defined Evaluation Process</a:t>
            </a:r>
          </a:p>
          <a:p>
            <a:pPr marL="804863" lvl="1" indent="-347663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MT"/>
              </a:rPr>
              <a:t>Diverse Panels</a:t>
            </a:r>
          </a:p>
          <a:p>
            <a:pPr marL="804863" lvl="1" indent="-347663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MT"/>
              </a:rPr>
              <a:t>PO Comments</a:t>
            </a:r>
          </a:p>
          <a:p>
            <a:pPr marL="804863" lvl="1" indent="-347663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ArialMT"/>
              </a:rPr>
              <a:t>Review by management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0E86-70EA-464E-8D75-BF47B78D832A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ME: Commitment Letter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Support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classic prewritten letter for numerous people to say they like your proposal </a:t>
            </a:r>
            <a:r>
              <a:rPr lang="en-US" dirty="0" smtClean="0"/>
              <a:t>is useless</a:t>
            </a:r>
            <a:r>
              <a:rPr lang="en-US" dirty="0"/>
              <a:t>. Letters need to show some level of commitment. Usually such letters will </a:t>
            </a:r>
            <a:r>
              <a:rPr lang="en-US" dirty="0" smtClean="0"/>
              <a:t>show program </a:t>
            </a:r>
            <a:r>
              <a:rPr lang="en-US" dirty="0"/>
              <a:t>sustainment after NSF support, institution support, etc</a:t>
            </a:r>
            <a:r>
              <a:rPr lang="en-US" dirty="0" smtClean="0"/>
              <a:t>. NSF NOW HAS SPECIFIC WORDING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26A0-BD02-0045-B771-F4E1D60F0D3F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ME: Project Goals, Objectives, Management and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Make CLEAR</a:t>
            </a:r>
            <a:r>
              <a:rPr lang="en-US" dirty="0"/>
              <a:t>. Leave no doubt about what will be </a:t>
            </a:r>
            <a:r>
              <a:rPr lang="en-US" dirty="0" smtClean="0"/>
              <a:t>accomplished; who will accomplish what;  </a:t>
            </a:r>
            <a:r>
              <a:rPr lang="en-US" dirty="0"/>
              <a:t>and </a:t>
            </a:r>
            <a:r>
              <a:rPr lang="en-US" dirty="0" smtClean="0"/>
              <a:t>what happens </a:t>
            </a:r>
            <a:r>
              <a:rPr lang="en-US" dirty="0"/>
              <a:t>when NSF goes </a:t>
            </a:r>
            <a:r>
              <a:rPr lang="en-US" dirty="0" smtClean="0"/>
              <a:t>away</a:t>
            </a:r>
          </a:p>
          <a:p>
            <a:r>
              <a:rPr lang="en-US" dirty="0"/>
              <a:t>The schedule needs to be defined and detailed enough that reviewers can follow your plan. Tables are good, but be sure to reference and clarify them in the text.</a:t>
            </a:r>
          </a:p>
          <a:p>
            <a:r>
              <a:rPr lang="en-US" dirty="0" smtClean="0"/>
              <a:t>Reviews like a table showing responsibilities and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1DB-D9F7-AE47-A22C-8116889D66FC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5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ME: Support for Sustainability, Institution, Department, Others…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</a:t>
            </a:r>
            <a:r>
              <a:rPr lang="en-US" dirty="0"/>
              <a:t>you alone? Is your department and institution going to support you? Are </a:t>
            </a:r>
            <a:r>
              <a:rPr lang="en-US" dirty="0" smtClean="0"/>
              <a:t>there others </a:t>
            </a:r>
            <a:r>
              <a:rPr lang="en-US" dirty="0"/>
              <a:t>who will assist in your project. Saying the institution will sustain a project </a:t>
            </a:r>
            <a:r>
              <a:rPr lang="en-US" dirty="0" smtClean="0"/>
              <a:t>without some </a:t>
            </a:r>
            <a:r>
              <a:rPr lang="en-US" dirty="0"/>
              <a:t>letter from the institution to that effect is an </a:t>
            </a:r>
            <a:r>
              <a:rPr lang="en-US" dirty="0" smtClean="0"/>
              <a:t>issue.</a:t>
            </a:r>
            <a:endParaRPr lang="en-US" dirty="0"/>
          </a:p>
          <a:p>
            <a:r>
              <a:rPr lang="en-US" dirty="0" smtClean="0"/>
              <a:t>Sustainability (what happens when NSF $ is gone) </a:t>
            </a:r>
            <a:r>
              <a:rPr lang="en-US" dirty="0"/>
              <a:t>is important. Institution support reflecting sustainability is important.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2A8F-9262-CA41-9170-86792C2F66A6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ME: Details of Prior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there is prior support, make sure to provide details of success or failure. If </a:t>
            </a:r>
            <a:r>
              <a:rPr lang="en-US" dirty="0" smtClean="0"/>
              <a:t>this is </a:t>
            </a:r>
            <a:r>
              <a:rPr lang="en-US" dirty="0"/>
              <a:t>a continuation, make sure to show how it continues the previous effort</a:t>
            </a:r>
            <a:r>
              <a:rPr lang="en-US" dirty="0" smtClean="0"/>
              <a:t>. Sentence saying “Our previous project was fantastic” does not cut 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5FDA-0AD8-7748-BDF8-35119F9CBC0B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5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ME: Broader </a:t>
            </a:r>
            <a:r>
              <a:rPr lang="en-US" dirty="0" smtClean="0"/>
              <a:t>Impacts should be Broad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...</a:t>
            </a:r>
            <a:r>
              <a:rPr lang="en-US" dirty="0"/>
              <a:t>should contribute more broadly to achieving societal goals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 smtClean="0"/>
              <a:t>accomplished through </a:t>
            </a:r>
            <a:r>
              <a:rPr lang="en-US" dirty="0"/>
              <a:t>the research itself, through activities directly related to the research, or </a:t>
            </a:r>
            <a:r>
              <a:rPr lang="en-US" dirty="0" smtClean="0"/>
              <a:t>through activities </a:t>
            </a:r>
            <a:r>
              <a:rPr lang="en-US" dirty="0"/>
              <a:t>that are supported by and complementary to the research.</a:t>
            </a:r>
          </a:p>
          <a:p>
            <a:r>
              <a:rPr lang="en-US" dirty="0"/>
              <a:t>Historically in Computer Science, Broader Impacts have meant </a:t>
            </a:r>
            <a:r>
              <a:rPr lang="en-US" dirty="0" smtClean="0"/>
              <a:t>underrepresented groups</a:t>
            </a:r>
            <a:r>
              <a:rPr lang="en-US" dirty="0"/>
              <a:t>, but while necessary that idea is limiting. Consider, Citizen Science, </a:t>
            </a:r>
            <a:r>
              <a:rPr lang="en-US" dirty="0" smtClean="0"/>
              <a:t>Workforce Development</a:t>
            </a:r>
            <a:r>
              <a:rPr lang="en-US" dirty="0"/>
              <a:t>, etc</a:t>
            </a:r>
            <a:r>
              <a:rPr lang="en-US" dirty="0">
                <a:solidFill>
                  <a:srgbClr val="FF0000"/>
                </a:solidFill>
              </a:rPr>
              <a:t>. Think Globally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ACE-1D84-9D49-82DC-002C5F289994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ME: Volunteer for Panel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Panels </a:t>
            </a:r>
            <a:r>
              <a:rPr lang="en-US" dirty="0"/>
              <a:t>are an important way to learn how the review process works. Also they are </a:t>
            </a:r>
            <a:r>
              <a:rPr lang="en-US" dirty="0" smtClean="0"/>
              <a:t>a way </a:t>
            </a:r>
            <a:r>
              <a:rPr lang="en-US" dirty="0"/>
              <a:t>to learn about NSF. You get paid. More panels are moving to Virtual which </a:t>
            </a:r>
            <a:r>
              <a:rPr lang="en-US" dirty="0" smtClean="0"/>
              <a:t>reduces travel</a:t>
            </a:r>
            <a:r>
              <a:rPr lang="en-US" dirty="0"/>
              <a:t>, but also panel interaction.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23BF-FA4B-9545-95AA-21515581D95C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8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r>
              <a:rPr lang="en-US" dirty="0" smtClean="0"/>
              <a:t>ME: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4864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NSF has moved quickly through the </a:t>
            </a:r>
            <a:r>
              <a:rPr lang="en-US" sz="2400" dirty="0" smtClean="0"/>
              <a:t>steps: 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rom: no </a:t>
            </a:r>
            <a:r>
              <a:rPr lang="en-US" sz="2400" dirty="0"/>
              <a:t>evaluation </a:t>
            </a:r>
            <a:r>
              <a:rPr lang="en-US" sz="2400" dirty="0" smtClean="0"/>
              <a:t>requirement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: </a:t>
            </a:r>
            <a:r>
              <a:rPr lang="en-US" sz="2400" dirty="0" smtClean="0"/>
              <a:t>you </a:t>
            </a:r>
            <a:r>
              <a:rPr lang="en-US" sz="2400" dirty="0"/>
              <a:t>need to have an evaluation or </a:t>
            </a:r>
            <a:r>
              <a:rPr lang="en-US" sz="2400" dirty="0" smtClean="0"/>
              <a:t>assessment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: you need an evaluator outside your </a:t>
            </a:r>
            <a:r>
              <a:rPr lang="en-US" sz="2400" dirty="0" smtClean="0"/>
              <a:t>department</a:t>
            </a:r>
          </a:p>
          <a:p>
            <a:pPr lvl="1"/>
            <a:r>
              <a:rPr lang="en-US" sz="2400" dirty="0" smtClean="0"/>
              <a:t>to</a:t>
            </a:r>
            <a:r>
              <a:rPr lang="en-US" sz="2400" dirty="0"/>
              <a:t>: you should (must) have external evaluation which includes both evaluation and </a:t>
            </a:r>
            <a:r>
              <a:rPr lang="en-US" sz="2400" dirty="0" smtClean="0"/>
              <a:t>an Ed </a:t>
            </a:r>
            <a:r>
              <a:rPr lang="en-US" sz="2400" dirty="0"/>
              <a:t>Research question.</a:t>
            </a:r>
          </a:p>
          <a:p>
            <a:r>
              <a:rPr lang="en-US" sz="2400" dirty="0" smtClean="0"/>
              <a:t>For many </a:t>
            </a:r>
            <a:r>
              <a:rPr lang="en-US" sz="2400" dirty="0"/>
              <a:t>of the large continuing Solicitations, e.g., </a:t>
            </a:r>
            <a:r>
              <a:rPr lang="en-US" sz="2400" dirty="0" smtClean="0"/>
              <a:t>STEM+C, NSF supports an </a:t>
            </a:r>
            <a:r>
              <a:rPr lang="en-US" sz="2400" dirty="0"/>
              <a:t>outside firm to act </a:t>
            </a:r>
            <a:r>
              <a:rPr lang="en-US" sz="2400" dirty="0" smtClean="0"/>
              <a:t>as a </a:t>
            </a:r>
            <a:r>
              <a:rPr lang="en-US" sz="2400" dirty="0"/>
              <a:t>source of evaluation and </a:t>
            </a:r>
            <a:r>
              <a:rPr lang="en-US" sz="2400" dirty="0" smtClean="0"/>
              <a:t>data management </a:t>
            </a:r>
            <a:r>
              <a:rPr lang="en-US" sz="2400" dirty="0"/>
              <a:t>activities. So far these companies </a:t>
            </a:r>
            <a:r>
              <a:rPr lang="en-US" sz="2400" dirty="0" smtClean="0"/>
              <a:t>are ‘</a:t>
            </a:r>
            <a:r>
              <a:rPr lang="en-US" sz="2400" dirty="0"/>
              <a:t>voluntary’ for PIs, but the future is clearly </a:t>
            </a:r>
            <a:r>
              <a:rPr lang="en-US" sz="2400" dirty="0" smtClean="0"/>
              <a:t>non-voluntary</a:t>
            </a:r>
            <a:r>
              <a:rPr lang="en-US" sz="2400" dirty="0"/>
              <a:t>. In some cases, NSF may soon </a:t>
            </a:r>
            <a:r>
              <a:rPr lang="en-US" sz="2400" dirty="0" smtClean="0"/>
              <a:t>tell you </a:t>
            </a:r>
            <a:r>
              <a:rPr lang="en-US" sz="2400" dirty="0"/>
              <a:t>the evaluation instruments (at a minimum) to be used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D7E-ABA8-2548-A04F-3EE90B3B863C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8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ME: Data Management Plan Needs to be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Long </a:t>
            </a:r>
            <a:r>
              <a:rPr lang="en-US" dirty="0"/>
              <a:t>term use of data should be part of preparation, e.g., someone may want to </a:t>
            </a:r>
            <a:r>
              <a:rPr lang="en-US" dirty="0" smtClean="0"/>
              <a:t>look at </a:t>
            </a:r>
            <a:r>
              <a:rPr lang="en-US" dirty="0"/>
              <a:t>an evaluation of all the </a:t>
            </a:r>
            <a:r>
              <a:rPr lang="en-US" dirty="0" smtClean="0"/>
              <a:t>CS </a:t>
            </a:r>
            <a:r>
              <a:rPr lang="en-US" dirty="0"/>
              <a:t>Principles courses. NSF wants to get your data for future use.</a:t>
            </a:r>
          </a:p>
          <a:p>
            <a:r>
              <a:rPr lang="en-US" dirty="0"/>
              <a:t>This could be accomplished in a number of ways, but you need to know that </a:t>
            </a:r>
            <a:r>
              <a:rPr lang="en-US" dirty="0" smtClean="0"/>
              <a:t>data management </a:t>
            </a:r>
            <a:r>
              <a:rPr lang="en-US" dirty="0"/>
              <a:t>is extremely important to be able to justify the $s being spent, e.g</a:t>
            </a:r>
            <a:r>
              <a:rPr lang="en-US" dirty="0" smtClean="0"/>
              <a:t>.,	</a:t>
            </a:r>
            <a:endParaRPr lang="en-US" dirty="0"/>
          </a:p>
          <a:p>
            <a:pPr lvl="1"/>
            <a:r>
              <a:rPr lang="en-US" dirty="0"/>
              <a:t>http://www5.hmc.edu/ITNews/?p=2322</a:t>
            </a:r>
          </a:p>
          <a:p>
            <a:pPr lvl="1"/>
            <a:r>
              <a:rPr lang="en-US" dirty="0"/>
              <a:t>http://libguides.libraries.claremont.edu/dmp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EBB-8E5C-DE4F-A297-495A1561D869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0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ME: No Tricky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Congress </a:t>
            </a:r>
            <a:r>
              <a:rPr lang="en-US" dirty="0"/>
              <a:t>is ever present with features like: Waste Book. </a:t>
            </a:r>
            <a:endParaRPr lang="en-US" dirty="0" smtClean="0"/>
          </a:p>
          <a:p>
            <a:r>
              <a:rPr lang="en-US" dirty="0" smtClean="0"/>
              <a:t>Catchy </a:t>
            </a:r>
            <a:r>
              <a:rPr lang="en-US" dirty="0"/>
              <a:t>titles </a:t>
            </a:r>
            <a:r>
              <a:rPr lang="en-US" dirty="0" smtClean="0"/>
              <a:t>like ‘penetration </a:t>
            </a:r>
            <a:r>
              <a:rPr lang="en-US" dirty="0"/>
              <a:t>testing’ for a security proposal are not going to fly.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E439-2D2B-C341-8658-D1B48BEC0DC5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ME: Who is the 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technical proposal requires technical expertise from the start. Think about </a:t>
            </a:r>
            <a:r>
              <a:rPr lang="en-US" dirty="0" smtClean="0"/>
              <a:t>who should </a:t>
            </a:r>
            <a:r>
              <a:rPr lang="en-US" dirty="0"/>
              <a:t>be on the cover as </a:t>
            </a:r>
            <a:r>
              <a:rPr lang="en-US" dirty="0" smtClean="0"/>
              <a:t>PI and </a:t>
            </a:r>
            <a:r>
              <a:rPr lang="en-US" dirty="0" err="1" smtClean="0"/>
              <a:t>CoPi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B24-F985-5C43-8140-CE4790207EF0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8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295400"/>
            <a:ext cx="8534400" cy="5029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NSF: </a:t>
            </a:r>
            <a:r>
              <a:rPr lang="en-US" sz="2200" dirty="0" smtClean="0">
                <a:hlinkClick r:id="rId3"/>
              </a:rPr>
              <a:t>www.nsf.gov</a:t>
            </a:r>
            <a:endParaRPr lang="en-US" sz="2200" dirty="0" smtClean="0"/>
          </a:p>
          <a:p>
            <a:r>
              <a:rPr lang="en-US" sz="2200" dirty="0" smtClean="0"/>
              <a:t>Guide to Program: </a:t>
            </a:r>
            <a:br>
              <a:rPr lang="en-US" sz="2200" dirty="0" smtClean="0"/>
            </a:br>
            <a:r>
              <a:rPr lang="en-US" sz="2200" dirty="0" smtClean="0">
                <a:hlinkClick r:id="rId4"/>
              </a:rPr>
              <a:t>www.nsf.gov/funding/browse_all_funding.jsp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Award Information: </a:t>
            </a:r>
            <a:r>
              <a:rPr lang="en-US" sz="2200" dirty="0" smtClean="0">
                <a:hlinkClick r:id="rId5"/>
              </a:rPr>
              <a:t>www.nsf.gov/awardsearch</a:t>
            </a:r>
            <a:endParaRPr lang="en-US" sz="2200" dirty="0" smtClean="0"/>
          </a:p>
          <a:p>
            <a:r>
              <a:rPr lang="en-US" sz="2200" dirty="0" smtClean="0"/>
              <a:t>FastLane: </a:t>
            </a:r>
            <a:r>
              <a:rPr lang="en-US" sz="2200" dirty="0" smtClean="0">
                <a:hlinkClick r:id="rId6"/>
              </a:rPr>
              <a:t>www.fastlane.nsf.gov</a:t>
            </a:r>
            <a:endParaRPr lang="en-US" sz="2200" dirty="0" smtClean="0"/>
          </a:p>
          <a:p>
            <a:r>
              <a:rPr lang="en-US" sz="2200" dirty="0" smtClean="0"/>
              <a:t>Broader Impacts: </a:t>
            </a:r>
            <a:r>
              <a:rPr lang="en-US" sz="2200" dirty="0" smtClean="0">
                <a:hlinkClick r:id="rId7"/>
              </a:rPr>
              <a:t>www.nsf.gov/pubs/gpg/broaderimpacts.pdf</a:t>
            </a:r>
            <a:endParaRPr lang="en-US" sz="2200" dirty="0" smtClean="0"/>
          </a:p>
          <a:p>
            <a:r>
              <a:rPr lang="en-US" sz="2200" dirty="0" smtClean="0"/>
              <a:t>Data Management Plan: </a:t>
            </a:r>
            <a:r>
              <a:rPr lang="en-US" sz="2200" dirty="0" smtClean="0">
                <a:hlinkClick r:id="rId8"/>
              </a:rPr>
              <a:t>www.nsf.gov/bfa/dias/policy/dmp.jsp</a:t>
            </a:r>
            <a:endParaRPr lang="en-US" sz="2200" dirty="0" smtClean="0"/>
          </a:p>
          <a:p>
            <a:r>
              <a:rPr lang="en-US" sz="2200" dirty="0" smtClean="0"/>
              <a:t>Funding Opportunities: </a:t>
            </a:r>
            <a:r>
              <a:rPr lang="en-US" sz="2200" dirty="0" smtClean="0">
                <a:hlinkClick r:id="rId9"/>
              </a:rPr>
              <a:t>www.nsf.gov/funding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Education Research: </a:t>
            </a:r>
            <a:r>
              <a:rPr lang="en-US" sz="2200" dirty="0" smtClean="0">
                <a:solidFill>
                  <a:srgbClr val="FF0000"/>
                </a:solidFill>
                <a:hlinkClick r:id="rId10"/>
              </a:rPr>
              <a:t>www.nsf.gov</a:t>
            </a:r>
            <a:r>
              <a:rPr lang="en-US" sz="2200" dirty="0">
                <a:solidFill>
                  <a:srgbClr val="FF0000"/>
                </a:solidFill>
                <a:hlinkClick r:id="rId10"/>
              </a:rPr>
              <a:t>/pubs/2013/</a:t>
            </a:r>
            <a:r>
              <a:rPr lang="en-US" sz="2200" dirty="0" smtClean="0">
                <a:solidFill>
                  <a:srgbClr val="FF0000"/>
                </a:solidFill>
                <a:hlinkClick r:id="rId10"/>
              </a:rPr>
              <a:t>nsf13126/nsf13126</a:t>
            </a:r>
            <a:r>
              <a:rPr lang="en-US" sz="2200" dirty="0">
                <a:solidFill>
                  <a:srgbClr val="FF0000"/>
                </a:solidFill>
                <a:hlinkClick r:id="rId10"/>
              </a:rPr>
              <a:t>.</a:t>
            </a:r>
            <a:r>
              <a:rPr lang="en-US" sz="2200" dirty="0" smtClean="0">
                <a:solidFill>
                  <a:srgbClr val="FF0000"/>
                </a:solidFill>
                <a:hlinkClick r:id="rId10"/>
              </a:rPr>
              <a:t>pdf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Program Web Page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Useful Resources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914400"/>
            <a:ext cx="7848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ME: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/>
              <a:t>than a web site!!! NSF has supported the development of a vast number </a:t>
            </a:r>
            <a:r>
              <a:rPr lang="en-US" dirty="0" smtClean="0"/>
              <a:t>of teaching </a:t>
            </a:r>
            <a:r>
              <a:rPr lang="en-US" dirty="0"/>
              <a:t>improvements, </a:t>
            </a:r>
            <a:r>
              <a:rPr lang="en-US" dirty="0" err="1"/>
              <a:t>ed</a:t>
            </a:r>
            <a:r>
              <a:rPr lang="en-US" dirty="0"/>
              <a:t> research, etc. How will the world know what you have done</a:t>
            </a:r>
            <a:r>
              <a:rPr lang="en-US" dirty="0" smtClean="0"/>
              <a:t>?</a:t>
            </a:r>
          </a:p>
          <a:p>
            <a:r>
              <a:rPr lang="en-US" dirty="0" smtClean="0"/>
              <a:t>eBooks are a new approach gaining traction.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DF7C-BFFA-9D48-8AFD-E3CAD9FC22CF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ME: Common Review Panel Comments…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Failure </a:t>
            </a:r>
            <a:r>
              <a:rPr lang="en-US" dirty="0">
                <a:solidFill>
                  <a:srgbClr val="0000FF"/>
                </a:solidFill>
              </a:rPr>
              <a:t>to reference existing </a:t>
            </a:r>
            <a:r>
              <a:rPr lang="en-US" dirty="0" err="1">
                <a:solidFill>
                  <a:srgbClr val="0000FF"/>
                </a:solidFill>
              </a:rPr>
              <a:t>ed</a:t>
            </a:r>
            <a:r>
              <a:rPr lang="en-US" dirty="0">
                <a:solidFill>
                  <a:srgbClr val="0000FF"/>
                </a:solidFill>
              </a:rPr>
              <a:t> research and learning references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Failure </a:t>
            </a:r>
            <a:r>
              <a:rPr lang="en-US" dirty="0">
                <a:solidFill>
                  <a:srgbClr val="800000"/>
                </a:solidFill>
              </a:rPr>
              <a:t>to reference existing similar technical projects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Failure </a:t>
            </a:r>
            <a:r>
              <a:rPr lang="en-US" dirty="0">
                <a:solidFill>
                  <a:srgbClr val="008000"/>
                </a:solidFill>
              </a:rPr>
              <a:t>to adequately address evaluation and assessment</a:t>
            </a:r>
          </a:p>
          <a:p>
            <a:r>
              <a:rPr lang="en-US" dirty="0" smtClean="0"/>
              <a:t>Over 50% of my declines said: </a:t>
            </a:r>
            <a:r>
              <a:rPr lang="en-US" dirty="0" smtClean="0">
                <a:solidFill>
                  <a:srgbClr val="3366FF"/>
                </a:solidFill>
              </a:rPr>
              <a:t>“Prior </a:t>
            </a:r>
            <a:r>
              <a:rPr lang="en-US" dirty="0">
                <a:solidFill>
                  <a:srgbClr val="3366FF"/>
                </a:solidFill>
              </a:rPr>
              <a:t>to submitting any future proposal, you might consult the NSF documents</a:t>
            </a:r>
            <a:r>
              <a:rPr lang="en-US" dirty="0" smtClean="0">
                <a:solidFill>
                  <a:srgbClr val="3366FF"/>
                </a:solidFill>
              </a:rPr>
              <a:t>, ‘Common </a:t>
            </a:r>
            <a:r>
              <a:rPr lang="en-US" dirty="0">
                <a:solidFill>
                  <a:srgbClr val="3366FF"/>
                </a:solidFill>
              </a:rPr>
              <a:t>Guidelines for Education Research and </a:t>
            </a:r>
            <a:r>
              <a:rPr lang="en-US" dirty="0" smtClean="0">
                <a:solidFill>
                  <a:srgbClr val="3366FF"/>
                </a:solidFill>
              </a:rPr>
              <a:t>Development’ </a:t>
            </a:r>
            <a:r>
              <a:rPr lang="en-US" dirty="0">
                <a:solidFill>
                  <a:srgbClr val="3366FF"/>
                </a:solidFill>
              </a:rPr>
              <a:t>and </a:t>
            </a:r>
            <a:r>
              <a:rPr lang="en-US" dirty="0" smtClean="0">
                <a:solidFill>
                  <a:srgbClr val="3366FF"/>
                </a:solidFill>
              </a:rPr>
              <a:t>‘Grant Proposal Guide’”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Many declines also said</a:t>
            </a:r>
            <a:r>
              <a:rPr lang="en-US" dirty="0" smtClean="0">
                <a:solidFill>
                  <a:srgbClr val="FF0000"/>
                </a:solidFill>
              </a:rPr>
              <a:t>: “It </a:t>
            </a:r>
            <a:r>
              <a:rPr lang="en-US" dirty="0">
                <a:solidFill>
                  <a:srgbClr val="FF0000"/>
                </a:solidFill>
              </a:rPr>
              <a:t>is not clear why the approach advocated here is preferable or </a:t>
            </a:r>
            <a:r>
              <a:rPr lang="en-US" dirty="0" smtClean="0">
                <a:solidFill>
                  <a:srgbClr val="FF0000"/>
                </a:solidFill>
              </a:rPr>
              <a:t>fundamentally different </a:t>
            </a:r>
            <a:r>
              <a:rPr lang="en-US" dirty="0">
                <a:solidFill>
                  <a:srgbClr val="FF0000"/>
                </a:solidFill>
              </a:rPr>
              <a:t>(more learning) than similar existing projects</a:t>
            </a:r>
            <a:r>
              <a:rPr lang="en-US" dirty="0" smtClean="0">
                <a:solidFill>
                  <a:srgbClr val="FF0000"/>
                </a:solidFill>
              </a:rPr>
              <a:t>.”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E81-333C-B54B-8056-14B4055C2855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0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5CBC-2F1F-0941-A5EB-97002D69F756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makes a good proposal?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good idea that is a significant improvement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capable person or team to do the project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Time, equipment, technical support to carry out the project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work helps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Knowing the literature -- what has been done elsewhere -- and building on 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50B4-E27C-F745-B85A-E58D5F47BD68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makes a good proposal?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Put the project in context -- local and national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specific about what is to be done and who will do it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what the project will accomplish - products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evaluation and dissemination appropriate to the project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Relate the budget to what is to be done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DF5-962A-3C40-9BAE-51F25BBDFDE0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Become a Reviewer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best way to learn how to write a great proposal is review proposals, i.e.,  serve on a review panel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 NSF PO know you are interested in reviewing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Mention the specific program(s) you wish to review for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program maintains its own list of interested reviewers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0040-E345-7F43-9C22-56345746E862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143000"/>
            <a:ext cx="8610600" cy="5105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Submit Proposals</a:t>
            </a:r>
          </a:p>
          <a:p>
            <a:r>
              <a:rPr lang="en-US" sz="2200" dirty="0" smtClean="0"/>
              <a:t>Serve as Reviewers and Panelists</a:t>
            </a:r>
          </a:p>
          <a:p>
            <a:r>
              <a:rPr lang="en-US" sz="2200" dirty="0" smtClean="0"/>
              <a:t>Be Active as Workshop Participants </a:t>
            </a:r>
            <a:br>
              <a:rPr lang="en-US" sz="2200" dirty="0" smtClean="0"/>
            </a:br>
            <a:r>
              <a:rPr lang="en-US" sz="2200" dirty="0" smtClean="0"/>
              <a:t>and Organizers</a:t>
            </a:r>
          </a:p>
          <a:p>
            <a:r>
              <a:rPr lang="en-US" sz="2200" dirty="0" smtClean="0"/>
              <a:t>Consider Being a Rotator</a:t>
            </a:r>
            <a:br>
              <a:rPr lang="en-US" sz="2200" dirty="0" smtClean="0"/>
            </a:br>
            <a:r>
              <a:rPr lang="en-US" sz="2200" dirty="0" smtClean="0">
                <a:hlinkClick r:id="rId2"/>
              </a:rPr>
              <a:t>http://www.nsf.gov/about/career_opps/rotators/index.jsp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algn="ctr">
              <a:buNone/>
            </a:pPr>
            <a:r>
              <a:rPr lang="en-US" sz="2000" dirty="0" smtClean="0"/>
              <a:t>For information on a particular EHR division and program, go to the EHR website and choose a division.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http://www.nsf.gov/dir/index.jsp?org=EHR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Contact NSF Program Directors for questions and suggestions.</a:t>
            </a:r>
            <a:endParaRPr lang="en-US" sz="20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Stay Connected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914400"/>
            <a:ext cx="7848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1665" name="Picture 1"/>
          <p:cNvPicPr>
            <a:picLocks noChangeAspect="1" noChangeArrowheads="1"/>
          </p:cNvPicPr>
          <p:nvPr/>
        </p:nvPicPr>
        <p:blipFill>
          <a:blip r:embed="rId4" cstate="print"/>
          <a:srcRect l="56250" t="20833" r="7813" b="34826"/>
          <a:stretch>
            <a:fillRect/>
          </a:stretch>
        </p:blipFill>
        <p:spPr bwMode="auto">
          <a:xfrm>
            <a:off x="5867400" y="1295400"/>
            <a:ext cx="2819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191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Information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rm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NSF Proposal Processing and Review (includes Review Criteria) </a:t>
            </a:r>
            <a:r>
              <a:rPr lang="en-US" u="sng" dirty="0" smtClean="0">
                <a:solidFill>
                  <a:srgbClr val="9E3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http://www.nsf.gov/pubs/policydocs/pappguide/nsf11001/gpg_3.jsp</a:t>
            </a:r>
            <a:endParaRPr lang="en-US" dirty="0" smtClean="0">
              <a:solidFill>
                <a:srgbClr val="9E3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Merit Review  </a:t>
            </a:r>
            <a:r>
              <a:rPr lang="en-US" u="sng" dirty="0" smtClean="0">
                <a:solidFill>
                  <a:srgbClr val="9E3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http://nsf.gov/bfa/dias/policy/meritreview/</a:t>
            </a:r>
            <a:endParaRPr lang="en-US" dirty="0" smtClean="0">
              <a:solidFill>
                <a:srgbClr val="9E3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Merit Review Facts </a:t>
            </a:r>
            <a:r>
              <a:rPr lang="en-US" u="sng" dirty="0" smtClean="0">
                <a:solidFill>
                  <a:srgbClr val="9E3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http://nsf.gov/bfa/dias/policy/meritreview/facts.jsp</a:t>
            </a:r>
            <a:endParaRPr lang="en-US" dirty="0" smtClean="0">
              <a:solidFill>
                <a:srgbClr val="9E3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5E73-BF1F-CE4E-9933-4E1F849543B8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1" name="Picture 27" descr="http://pmtips.net/wp-content/uploads/2011/04/project-proposa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8624"/>
            <a:ext cx="9144000" cy="44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0344" y="1051196"/>
            <a:ext cx="357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Questions?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766-5854-974D-93B4-B2FB0353E751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386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Most Critical Concern for ALL EHR Programs</a:t>
            </a:r>
            <a:endParaRPr lang="en-US" sz="4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43814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5072-B864-E744-815C-AFE85A9525A2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9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" y="1435511"/>
            <a:ext cx="3632333" cy="4714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65" y="1662040"/>
            <a:ext cx="5317387" cy="443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169" y="100780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2013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PW Commandments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3048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dirty="0"/>
              <a:t>NSF/IES guidelines </a:t>
            </a:r>
            <a:r>
              <a:rPr lang="en-US" dirty="0" smtClean="0"/>
              <a:t>“intended </a:t>
            </a:r>
            <a:r>
              <a:rPr lang="en-US" dirty="0"/>
              <a:t>to improve the quality, coherence, and pace of knowledge development in STEM </a:t>
            </a:r>
            <a:r>
              <a:rPr lang="en-US" dirty="0" smtClean="0"/>
              <a:t>education”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9C71-083E-4843-839C-1557710F128D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228600" y="966983"/>
            <a:ext cx="8915400" cy="4138417"/>
            <a:chOff x="48" y="759"/>
            <a:chExt cx="5712" cy="2643"/>
          </a:xfrm>
        </p:grpSpPr>
        <p:sp>
          <p:nvSpPr>
            <p:cNvPr id="1047" name="Text Box 5"/>
            <p:cNvSpPr txBox="1">
              <a:spLocks noChangeArrowheads="1"/>
            </p:cNvSpPr>
            <p:nvPr/>
          </p:nvSpPr>
          <p:spPr bwMode="auto">
            <a:xfrm>
              <a:off x="96" y="2928"/>
              <a:ext cx="816" cy="474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Research &amp; </a:t>
              </a:r>
            </a:p>
            <a:p>
              <a:pPr algn="ctr"/>
              <a:r>
                <a:rPr lang="en-US" sz="1400" dirty="0"/>
                <a:t>Education </a:t>
              </a:r>
            </a:p>
            <a:p>
              <a:pPr algn="ctr"/>
              <a:r>
                <a:rPr lang="en-US" sz="1400" dirty="0" smtClean="0"/>
                <a:t>Community</a:t>
              </a:r>
              <a:endParaRPr lang="en-US" sz="1400" dirty="0"/>
            </a:p>
          </p:txBody>
        </p:sp>
        <p:sp>
          <p:nvSpPr>
            <p:cNvPr id="1048" name="Line 6"/>
            <p:cNvSpPr>
              <a:spLocks noChangeShapeType="1"/>
            </p:cNvSpPr>
            <p:nvPr/>
          </p:nvSpPr>
          <p:spPr bwMode="auto">
            <a:xfrm flipV="1">
              <a:off x="336" y="2448"/>
              <a:ext cx="0" cy="480"/>
            </a:xfrm>
            <a:prstGeom prst="line">
              <a:avLst/>
            </a:prstGeom>
            <a:noFill/>
            <a:ln w="25400">
              <a:solidFill>
                <a:srgbClr val="6699FF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9" name="Rectangle 8"/>
            <p:cNvSpPr>
              <a:spLocks noChangeArrowheads="1"/>
            </p:cNvSpPr>
            <p:nvPr/>
          </p:nvSpPr>
          <p:spPr bwMode="auto">
            <a:xfrm>
              <a:off x="48" y="759"/>
              <a:ext cx="960" cy="576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NSF </a:t>
              </a:r>
            </a:p>
            <a:p>
              <a:pPr algn="ctr"/>
              <a:r>
                <a:rPr lang="en-US" sz="1400" dirty="0"/>
                <a:t>Proposal </a:t>
              </a:r>
            </a:p>
            <a:p>
              <a:pPr algn="ctr"/>
              <a:r>
                <a:rPr lang="en-US" sz="1400" dirty="0"/>
                <a:t>Generating</a:t>
              </a:r>
            </a:p>
            <a:p>
              <a:pPr algn="ctr"/>
              <a:r>
                <a:rPr lang="en-US" sz="1400" dirty="0"/>
                <a:t>Document</a:t>
              </a:r>
            </a:p>
          </p:txBody>
        </p:sp>
        <p:sp>
          <p:nvSpPr>
            <p:cNvPr id="1050" name="Line 9"/>
            <p:cNvSpPr>
              <a:spLocks noChangeShapeType="1"/>
            </p:cNvSpPr>
            <p:nvPr/>
          </p:nvSpPr>
          <p:spPr bwMode="auto">
            <a:xfrm>
              <a:off x="336" y="1344"/>
              <a:ext cx="0" cy="480"/>
            </a:xfrm>
            <a:prstGeom prst="line">
              <a:avLst/>
            </a:prstGeom>
            <a:noFill/>
            <a:ln w="25400">
              <a:solidFill>
                <a:srgbClr val="6699FF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1" name="Rectangle 11"/>
            <p:cNvSpPr>
              <a:spLocks noChangeArrowheads="1"/>
            </p:cNvSpPr>
            <p:nvPr/>
          </p:nvSpPr>
          <p:spPr bwMode="auto">
            <a:xfrm>
              <a:off x="3408" y="1344"/>
              <a:ext cx="960" cy="720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Program Officer</a:t>
              </a:r>
            </a:p>
            <a:p>
              <a:pPr algn="ctr"/>
              <a:r>
                <a:rPr lang="en-US" sz="1400" dirty="0"/>
                <a:t>Analysis &amp; </a:t>
              </a:r>
            </a:p>
            <a:p>
              <a:pPr algn="ctr"/>
              <a:r>
                <a:rPr lang="en-US" sz="1400" dirty="0"/>
                <a:t>Recommendation</a:t>
              </a:r>
            </a:p>
          </p:txBody>
        </p:sp>
        <p:sp>
          <p:nvSpPr>
            <p:cNvPr id="320529" name="Rectangle 17"/>
            <p:cNvSpPr>
              <a:spLocks noChangeArrowheads="1"/>
            </p:cNvSpPr>
            <p:nvPr/>
          </p:nvSpPr>
          <p:spPr bwMode="auto">
            <a:xfrm>
              <a:off x="4560" y="1440"/>
              <a:ext cx="458" cy="528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CC">
                    <a:gamma/>
                    <a:shade val="8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/>
                <a:t>Division</a:t>
              </a:r>
            </a:p>
            <a:p>
              <a:pPr algn="ctr">
                <a:defRPr/>
              </a:pPr>
              <a:r>
                <a:rPr lang="en-US" sz="1400" dirty="0"/>
                <a:t>Director</a:t>
              </a:r>
            </a:p>
            <a:p>
              <a:pPr algn="ctr">
                <a:defRPr/>
              </a:pPr>
              <a:r>
                <a:rPr lang="en-US" sz="1400" dirty="0"/>
                <a:t>Concur</a:t>
              </a: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3" name="Line 18"/>
            <p:cNvSpPr>
              <a:spLocks noChangeShapeType="1"/>
            </p:cNvSpPr>
            <p:nvPr/>
          </p:nvSpPr>
          <p:spPr bwMode="auto">
            <a:xfrm>
              <a:off x="4368" y="1680"/>
              <a:ext cx="192" cy="0"/>
            </a:xfrm>
            <a:prstGeom prst="line">
              <a:avLst/>
            </a:prstGeom>
            <a:noFill/>
            <a:ln w="25400">
              <a:solidFill>
                <a:srgbClr val="6699FF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4" name="Text Box 20"/>
            <p:cNvSpPr txBox="1">
              <a:spLocks noChangeArrowheads="1"/>
            </p:cNvSpPr>
            <p:nvPr/>
          </p:nvSpPr>
          <p:spPr bwMode="auto">
            <a:xfrm>
              <a:off x="384" y="1479"/>
              <a:ext cx="960" cy="6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Organization </a:t>
              </a:r>
            </a:p>
            <a:p>
              <a:pPr algn="ctr"/>
              <a:r>
                <a:rPr lang="en-US" sz="1400" dirty="0"/>
                <a:t>submits</a:t>
              </a:r>
            </a:p>
            <a:p>
              <a:pPr algn="ctr"/>
              <a:r>
                <a:rPr lang="en-US" sz="1400" dirty="0"/>
                <a:t>via</a:t>
              </a:r>
            </a:p>
            <a:p>
              <a:pPr algn="ctr">
                <a:buClr>
                  <a:schemeClr val="hlink"/>
                </a:buClr>
                <a:buSzPct val="60000"/>
                <a:buFont typeface="Monotype Sorts" pitchFamily="2" charset="2"/>
                <a:buNone/>
              </a:pPr>
              <a:r>
                <a:rPr lang="en-US" sz="1400" dirty="0"/>
                <a:t>FastLane</a:t>
              </a:r>
            </a:p>
          </p:txBody>
        </p:sp>
        <p:sp>
          <p:nvSpPr>
            <p:cNvPr id="1055" name="Line 21"/>
            <p:cNvSpPr>
              <a:spLocks noChangeShapeType="1"/>
            </p:cNvSpPr>
            <p:nvPr/>
          </p:nvSpPr>
          <p:spPr bwMode="auto">
            <a:xfrm>
              <a:off x="528" y="2112"/>
              <a:ext cx="672" cy="0"/>
            </a:xfrm>
            <a:prstGeom prst="line">
              <a:avLst/>
            </a:prstGeom>
            <a:noFill/>
            <a:ln w="25400">
              <a:solidFill>
                <a:srgbClr val="6699FF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6" name="Text Box 25"/>
            <p:cNvSpPr txBox="1">
              <a:spLocks noChangeArrowheads="1"/>
            </p:cNvSpPr>
            <p:nvPr/>
          </p:nvSpPr>
          <p:spPr bwMode="auto">
            <a:xfrm>
              <a:off x="2352" y="875"/>
              <a:ext cx="1056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Minimum</a:t>
              </a:r>
            </a:p>
            <a:p>
              <a:pPr algn="ctr"/>
              <a:r>
                <a:rPr lang="en-US" sz="1400" dirty="0"/>
                <a:t> of three reviews</a:t>
              </a:r>
            </a:p>
            <a:p>
              <a:pPr algn="ctr"/>
              <a:r>
                <a:rPr lang="en-US" sz="1400" dirty="0"/>
                <a:t>required</a:t>
              </a:r>
            </a:p>
          </p:txBody>
        </p:sp>
        <p:sp>
          <p:nvSpPr>
            <p:cNvPr id="1057" name="Line 12"/>
            <p:cNvSpPr>
              <a:spLocks noChangeShapeType="1"/>
            </p:cNvSpPr>
            <p:nvPr/>
          </p:nvSpPr>
          <p:spPr bwMode="auto">
            <a:xfrm flipV="1">
              <a:off x="3264" y="1728"/>
              <a:ext cx="144" cy="288"/>
            </a:xfrm>
            <a:prstGeom prst="line">
              <a:avLst/>
            </a:prstGeom>
            <a:noFill/>
            <a:ln w="25400">
              <a:solidFill>
                <a:srgbClr val="6699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8" name="Line 13"/>
            <p:cNvSpPr>
              <a:spLocks noChangeShapeType="1"/>
            </p:cNvSpPr>
            <p:nvPr/>
          </p:nvSpPr>
          <p:spPr bwMode="auto">
            <a:xfrm>
              <a:off x="3264" y="1728"/>
              <a:ext cx="144" cy="0"/>
            </a:xfrm>
            <a:prstGeom prst="line">
              <a:avLst/>
            </a:prstGeom>
            <a:noFill/>
            <a:ln w="25400">
              <a:solidFill>
                <a:srgbClr val="6699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9" name="Line 14"/>
            <p:cNvSpPr>
              <a:spLocks noChangeShapeType="1"/>
            </p:cNvSpPr>
            <p:nvPr/>
          </p:nvSpPr>
          <p:spPr bwMode="auto">
            <a:xfrm>
              <a:off x="3264" y="1440"/>
              <a:ext cx="144" cy="288"/>
            </a:xfrm>
            <a:prstGeom prst="line">
              <a:avLst/>
            </a:prstGeom>
            <a:noFill/>
            <a:ln w="25400">
              <a:solidFill>
                <a:srgbClr val="6699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0" name="Rectangle 26"/>
            <p:cNvSpPr>
              <a:spLocks noChangeArrowheads="1"/>
            </p:cNvSpPr>
            <p:nvPr/>
          </p:nvSpPr>
          <p:spPr bwMode="auto">
            <a:xfrm>
              <a:off x="2480" y="1344"/>
              <a:ext cx="784" cy="192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Ad hoc</a:t>
              </a:r>
            </a:p>
          </p:txBody>
        </p:sp>
        <p:sp>
          <p:nvSpPr>
            <p:cNvPr id="1061" name="Rectangle 27"/>
            <p:cNvSpPr>
              <a:spLocks noChangeArrowheads="1"/>
            </p:cNvSpPr>
            <p:nvPr/>
          </p:nvSpPr>
          <p:spPr bwMode="auto">
            <a:xfrm>
              <a:off x="2480" y="1632"/>
              <a:ext cx="784" cy="192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Panel</a:t>
              </a:r>
            </a:p>
          </p:txBody>
        </p:sp>
        <p:sp>
          <p:nvSpPr>
            <p:cNvPr id="1062" name="Rectangle 28"/>
            <p:cNvSpPr>
              <a:spLocks noChangeArrowheads="1"/>
            </p:cNvSpPr>
            <p:nvPr/>
          </p:nvSpPr>
          <p:spPr bwMode="auto">
            <a:xfrm>
              <a:off x="2480" y="1920"/>
              <a:ext cx="784" cy="192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6699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Both</a:t>
              </a:r>
            </a:p>
          </p:txBody>
        </p:sp>
        <p:sp>
          <p:nvSpPr>
            <p:cNvPr id="1063" name="Text Box 29"/>
            <p:cNvSpPr txBox="1">
              <a:spLocks noChangeArrowheads="1"/>
            </p:cNvSpPr>
            <p:nvPr/>
          </p:nvSpPr>
          <p:spPr bwMode="auto">
            <a:xfrm>
              <a:off x="1200" y="1824"/>
              <a:ext cx="720" cy="473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Proposal </a:t>
              </a:r>
            </a:p>
            <a:p>
              <a:pPr algn="ctr"/>
              <a:r>
                <a:rPr lang="en-US" sz="1400" dirty="0"/>
                <a:t>Processing</a:t>
              </a:r>
            </a:p>
            <a:p>
              <a:pPr algn="ctr"/>
              <a:r>
                <a:rPr lang="en-US" sz="1400" dirty="0"/>
                <a:t>Unit </a:t>
              </a:r>
            </a:p>
          </p:txBody>
        </p:sp>
        <p:sp>
          <p:nvSpPr>
            <p:cNvPr id="1064" name="Line 31"/>
            <p:cNvSpPr>
              <a:spLocks noChangeShapeType="1"/>
            </p:cNvSpPr>
            <p:nvPr/>
          </p:nvSpPr>
          <p:spPr bwMode="auto">
            <a:xfrm flipH="1">
              <a:off x="4800" y="1968"/>
              <a:ext cx="0" cy="432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" name="Line 32"/>
            <p:cNvSpPr>
              <a:spLocks noChangeShapeType="1"/>
            </p:cNvSpPr>
            <p:nvPr/>
          </p:nvSpPr>
          <p:spPr bwMode="auto">
            <a:xfrm>
              <a:off x="4992" y="2592"/>
              <a:ext cx="0" cy="432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6" name="Line 33"/>
            <p:cNvSpPr>
              <a:spLocks noChangeShapeType="1"/>
            </p:cNvSpPr>
            <p:nvPr/>
          </p:nvSpPr>
          <p:spPr bwMode="auto">
            <a:xfrm>
              <a:off x="5184" y="1104"/>
              <a:ext cx="192" cy="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7" name="Line 34"/>
            <p:cNvSpPr>
              <a:spLocks noChangeShapeType="1"/>
            </p:cNvSpPr>
            <p:nvPr/>
          </p:nvSpPr>
          <p:spPr bwMode="auto">
            <a:xfrm>
              <a:off x="5376" y="1104"/>
              <a:ext cx="0" cy="192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8" name="Text Box 35"/>
            <p:cNvSpPr txBox="1">
              <a:spLocks noChangeArrowheads="1"/>
            </p:cNvSpPr>
            <p:nvPr/>
          </p:nvSpPr>
          <p:spPr bwMode="auto">
            <a:xfrm>
              <a:off x="1200" y="2640"/>
              <a:ext cx="864" cy="336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NSF Program Officer</a:t>
              </a:r>
            </a:p>
          </p:txBody>
        </p:sp>
        <p:sp>
          <p:nvSpPr>
            <p:cNvPr id="1069" name="Line 36"/>
            <p:cNvSpPr>
              <a:spLocks noChangeShapeType="1"/>
            </p:cNvSpPr>
            <p:nvPr/>
          </p:nvSpPr>
          <p:spPr bwMode="auto">
            <a:xfrm>
              <a:off x="1536" y="2304"/>
              <a:ext cx="0" cy="336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0" name="Line 37"/>
            <p:cNvSpPr>
              <a:spLocks noChangeShapeType="1"/>
            </p:cNvSpPr>
            <p:nvPr/>
          </p:nvSpPr>
          <p:spPr bwMode="auto">
            <a:xfrm>
              <a:off x="2064" y="2784"/>
              <a:ext cx="144" cy="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1" name="Line 38"/>
            <p:cNvSpPr>
              <a:spLocks noChangeShapeType="1"/>
            </p:cNvSpPr>
            <p:nvPr/>
          </p:nvSpPr>
          <p:spPr bwMode="auto">
            <a:xfrm flipV="1">
              <a:off x="2208" y="1440"/>
              <a:ext cx="0" cy="1344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2" name="Line 39"/>
            <p:cNvSpPr>
              <a:spLocks noChangeShapeType="1"/>
            </p:cNvSpPr>
            <p:nvPr/>
          </p:nvSpPr>
          <p:spPr bwMode="auto">
            <a:xfrm>
              <a:off x="2208" y="2016"/>
              <a:ext cx="288" cy="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3" name="Text Box 42"/>
            <p:cNvSpPr txBox="1">
              <a:spLocks noChangeArrowheads="1"/>
            </p:cNvSpPr>
            <p:nvPr/>
          </p:nvSpPr>
          <p:spPr bwMode="auto">
            <a:xfrm>
              <a:off x="2448" y="2786"/>
              <a:ext cx="912" cy="472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Returned as Inappropriate</a:t>
              </a:r>
              <a:r>
                <a:rPr lang="en-US" sz="1400" dirty="0" smtClean="0"/>
                <a:t>/</a:t>
              </a:r>
              <a:br>
                <a:rPr lang="en-US" sz="1400" dirty="0" smtClean="0"/>
              </a:br>
              <a:r>
                <a:rPr lang="en-US" sz="1400" dirty="0" smtClean="0"/>
                <a:t>Withdrawn</a:t>
              </a:r>
              <a:endParaRPr lang="en-US" sz="1400" dirty="0"/>
            </a:p>
          </p:txBody>
        </p:sp>
        <p:sp>
          <p:nvSpPr>
            <p:cNvPr id="1074" name="Text Box 44"/>
            <p:cNvSpPr txBox="1">
              <a:spLocks noChangeArrowheads="1"/>
            </p:cNvSpPr>
            <p:nvPr/>
          </p:nvSpPr>
          <p:spPr bwMode="auto">
            <a:xfrm>
              <a:off x="4848" y="3024"/>
              <a:ext cx="912" cy="201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Organization</a:t>
              </a:r>
            </a:p>
          </p:txBody>
        </p:sp>
        <p:sp>
          <p:nvSpPr>
            <p:cNvPr id="1075" name="Text Box 45"/>
            <p:cNvSpPr txBox="1">
              <a:spLocks noChangeArrowheads="1"/>
            </p:cNvSpPr>
            <p:nvPr/>
          </p:nvSpPr>
          <p:spPr bwMode="auto">
            <a:xfrm>
              <a:off x="4512" y="912"/>
              <a:ext cx="672" cy="337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Award via DGA</a:t>
              </a:r>
            </a:p>
          </p:txBody>
        </p:sp>
        <p:sp>
          <p:nvSpPr>
            <p:cNvPr id="1076" name="Line 46"/>
            <p:cNvSpPr>
              <a:spLocks noChangeShapeType="1"/>
            </p:cNvSpPr>
            <p:nvPr/>
          </p:nvSpPr>
          <p:spPr bwMode="auto">
            <a:xfrm flipV="1">
              <a:off x="4800" y="1248"/>
              <a:ext cx="0" cy="192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7" name="Text Box 51"/>
            <p:cNvSpPr txBox="1">
              <a:spLocks noChangeArrowheads="1"/>
            </p:cNvSpPr>
            <p:nvPr/>
          </p:nvSpPr>
          <p:spPr bwMode="auto">
            <a:xfrm>
              <a:off x="4512" y="2394"/>
              <a:ext cx="672" cy="201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2D2A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Decline</a:t>
              </a:r>
            </a:p>
          </p:txBody>
        </p:sp>
        <p:sp>
          <p:nvSpPr>
            <p:cNvPr id="1078" name="Line 71"/>
            <p:cNvSpPr>
              <a:spLocks noChangeShapeType="1"/>
            </p:cNvSpPr>
            <p:nvPr/>
          </p:nvSpPr>
          <p:spPr bwMode="auto">
            <a:xfrm>
              <a:off x="2208" y="1728"/>
              <a:ext cx="288" cy="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9" name="Line 72"/>
            <p:cNvSpPr>
              <a:spLocks noChangeShapeType="1"/>
            </p:cNvSpPr>
            <p:nvPr/>
          </p:nvSpPr>
          <p:spPr bwMode="auto">
            <a:xfrm>
              <a:off x="2208" y="1440"/>
              <a:ext cx="288" cy="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0" name="Line 73"/>
            <p:cNvSpPr>
              <a:spLocks noChangeShapeType="1"/>
            </p:cNvSpPr>
            <p:nvPr/>
          </p:nvSpPr>
          <p:spPr bwMode="auto">
            <a:xfrm>
              <a:off x="2064" y="2880"/>
              <a:ext cx="144" cy="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1" name="Line 75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2" name="Line 76"/>
            <p:cNvSpPr>
              <a:spLocks noChangeShapeType="1"/>
            </p:cNvSpPr>
            <p:nvPr/>
          </p:nvSpPr>
          <p:spPr bwMode="auto">
            <a:xfrm>
              <a:off x="2208" y="3072"/>
              <a:ext cx="240" cy="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3" name="Line 77"/>
            <p:cNvSpPr>
              <a:spLocks noChangeShapeType="1"/>
            </p:cNvSpPr>
            <p:nvPr/>
          </p:nvSpPr>
          <p:spPr bwMode="auto">
            <a:xfrm>
              <a:off x="3360" y="3168"/>
              <a:ext cx="1488" cy="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4" name="Rectangle 80"/>
            <p:cNvSpPr>
              <a:spLocks noChangeArrowheads="1"/>
            </p:cNvSpPr>
            <p:nvPr/>
          </p:nvSpPr>
          <p:spPr bwMode="auto">
            <a:xfrm>
              <a:off x="96" y="1824"/>
              <a:ext cx="480" cy="624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CDCB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aphicFrame>
          <p:nvGraphicFramePr>
            <p:cNvPr id="1026" name="Object 78"/>
            <p:cNvGraphicFramePr>
              <a:graphicFrameLocks noChangeAspect="1"/>
            </p:cNvGraphicFramePr>
            <p:nvPr/>
          </p:nvGraphicFramePr>
          <p:xfrm>
            <a:off x="192" y="1872"/>
            <a:ext cx="29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Clip" r:id="rId4" imgW="1269720" imgH="2286000" progId="">
                    <p:embed/>
                  </p:oleObj>
                </mc:Choice>
                <mc:Fallback>
                  <p:oleObj name="Clip" r:id="rId4" imgW="1269720" imgH="2286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872"/>
                          <a:ext cx="29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6699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76200" y="5029200"/>
            <a:ext cx="9220200" cy="1022350"/>
            <a:chOff x="0" y="3120"/>
            <a:chExt cx="5808" cy="644"/>
          </a:xfrm>
        </p:grpSpPr>
        <p:sp>
          <p:nvSpPr>
            <p:cNvPr id="1030" name="Text Box 66"/>
            <p:cNvSpPr txBox="1">
              <a:spLocks noChangeArrowheads="1"/>
            </p:cNvSpPr>
            <p:nvPr/>
          </p:nvSpPr>
          <p:spPr bwMode="auto">
            <a:xfrm>
              <a:off x="4224" y="312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Div. Dir. Concur</a:t>
              </a:r>
            </a:p>
          </p:txBody>
        </p:sp>
        <p:sp>
          <p:nvSpPr>
            <p:cNvPr id="1031" name="Text Box 67"/>
            <p:cNvSpPr txBox="1">
              <a:spLocks noChangeArrowheads="1"/>
            </p:cNvSpPr>
            <p:nvPr/>
          </p:nvSpPr>
          <p:spPr bwMode="auto">
            <a:xfrm>
              <a:off x="5232" y="3120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Award</a:t>
              </a:r>
            </a:p>
          </p:txBody>
        </p:sp>
        <p:sp>
          <p:nvSpPr>
            <p:cNvPr id="1033" name="Line 53"/>
            <p:cNvSpPr>
              <a:spLocks noChangeShapeType="1"/>
            </p:cNvSpPr>
            <p:nvPr/>
          </p:nvSpPr>
          <p:spPr bwMode="auto">
            <a:xfrm>
              <a:off x="96" y="3552"/>
              <a:ext cx="5376" cy="0"/>
            </a:xfrm>
            <a:prstGeom prst="line">
              <a:avLst/>
            </a:prstGeom>
            <a:noFill/>
            <a:ln w="57150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4" name="Line 55"/>
            <p:cNvSpPr>
              <a:spLocks noChangeShapeType="1"/>
            </p:cNvSpPr>
            <p:nvPr/>
          </p:nvSpPr>
          <p:spPr bwMode="auto">
            <a:xfrm>
              <a:off x="5472" y="3408"/>
              <a:ext cx="0" cy="144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5" name="Line 56"/>
            <p:cNvSpPr>
              <a:spLocks noChangeShapeType="1"/>
            </p:cNvSpPr>
            <p:nvPr/>
          </p:nvSpPr>
          <p:spPr bwMode="auto">
            <a:xfrm>
              <a:off x="1584" y="3408"/>
              <a:ext cx="0" cy="144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6" name="Line 57"/>
            <p:cNvSpPr>
              <a:spLocks noChangeShapeType="1"/>
            </p:cNvSpPr>
            <p:nvPr/>
          </p:nvSpPr>
          <p:spPr bwMode="auto">
            <a:xfrm>
              <a:off x="4800" y="3408"/>
              <a:ext cx="0" cy="144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7" name="Text Box 58"/>
            <p:cNvSpPr txBox="1">
              <a:spLocks noChangeArrowheads="1"/>
            </p:cNvSpPr>
            <p:nvPr/>
          </p:nvSpPr>
          <p:spPr bwMode="auto">
            <a:xfrm>
              <a:off x="288" y="3340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90 Days</a:t>
              </a:r>
            </a:p>
          </p:txBody>
        </p:sp>
        <p:sp>
          <p:nvSpPr>
            <p:cNvPr id="1038" name="Text Box 59"/>
            <p:cNvSpPr txBox="1">
              <a:spLocks noChangeArrowheads="1"/>
            </p:cNvSpPr>
            <p:nvPr/>
          </p:nvSpPr>
          <p:spPr bwMode="auto">
            <a:xfrm>
              <a:off x="2832" y="3340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6 months</a:t>
              </a:r>
            </a:p>
          </p:txBody>
        </p:sp>
        <p:sp>
          <p:nvSpPr>
            <p:cNvPr id="1039" name="Text Box 60"/>
            <p:cNvSpPr txBox="1">
              <a:spLocks noChangeArrowheads="1"/>
            </p:cNvSpPr>
            <p:nvPr/>
          </p:nvSpPr>
          <p:spPr bwMode="auto">
            <a:xfrm>
              <a:off x="4800" y="3340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30 days</a:t>
              </a:r>
            </a:p>
          </p:txBody>
        </p:sp>
        <p:sp>
          <p:nvSpPr>
            <p:cNvPr id="1040" name="Text Box 61"/>
            <p:cNvSpPr txBox="1">
              <a:spLocks noChangeArrowheads="1"/>
            </p:cNvSpPr>
            <p:nvPr/>
          </p:nvSpPr>
          <p:spPr bwMode="auto">
            <a:xfrm>
              <a:off x="0" y="3552"/>
              <a:ext cx="17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FFFF"/>
                  </a:solidFill>
                </a:rPr>
                <a:t>Proposal Preparation Time</a:t>
              </a:r>
            </a:p>
          </p:txBody>
        </p:sp>
        <p:sp>
          <p:nvSpPr>
            <p:cNvPr id="320574" name="AutoShape 62"/>
            <p:cNvSpPr>
              <a:spLocks noChangeArrowheads="1"/>
            </p:cNvSpPr>
            <p:nvPr/>
          </p:nvSpPr>
          <p:spPr bwMode="auto">
            <a:xfrm>
              <a:off x="1536" y="3312"/>
              <a:ext cx="96" cy="96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2" name="Text Box 63"/>
            <p:cNvSpPr txBox="1">
              <a:spLocks noChangeArrowheads="1"/>
            </p:cNvSpPr>
            <p:nvPr/>
          </p:nvSpPr>
          <p:spPr bwMode="auto">
            <a:xfrm>
              <a:off x="624" y="3148"/>
              <a:ext cx="17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 dirty="0"/>
            </a:p>
          </p:txBody>
        </p:sp>
        <p:sp>
          <p:nvSpPr>
            <p:cNvPr id="320576" name="AutoShape 64"/>
            <p:cNvSpPr>
              <a:spLocks noChangeArrowheads="1"/>
            </p:cNvSpPr>
            <p:nvPr/>
          </p:nvSpPr>
          <p:spPr bwMode="auto">
            <a:xfrm>
              <a:off x="4752" y="3312"/>
              <a:ext cx="96" cy="96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77" name="AutoShape 65"/>
            <p:cNvSpPr>
              <a:spLocks noChangeArrowheads="1"/>
            </p:cNvSpPr>
            <p:nvPr/>
          </p:nvSpPr>
          <p:spPr bwMode="auto">
            <a:xfrm>
              <a:off x="5424" y="3312"/>
              <a:ext cx="96" cy="96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Text Box 68"/>
            <p:cNvSpPr txBox="1">
              <a:spLocks noChangeArrowheads="1"/>
            </p:cNvSpPr>
            <p:nvPr/>
          </p:nvSpPr>
          <p:spPr bwMode="auto">
            <a:xfrm>
              <a:off x="1920" y="3552"/>
              <a:ext cx="1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/>
            </a:p>
          </p:txBody>
        </p:sp>
        <p:sp>
          <p:nvSpPr>
            <p:cNvPr id="1046" name="Text Box 82"/>
            <p:cNvSpPr txBox="1">
              <a:spLocks noChangeArrowheads="1"/>
            </p:cNvSpPr>
            <p:nvPr/>
          </p:nvSpPr>
          <p:spPr bwMode="auto">
            <a:xfrm>
              <a:off x="3456" y="3552"/>
              <a:ext cx="9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PO Recommend</a:t>
              </a:r>
            </a:p>
          </p:txBody>
        </p:sp>
      </p:grpSp>
      <p:sp>
        <p:nvSpPr>
          <p:cNvPr id="61" name="Title 1"/>
          <p:cNvSpPr txBox="1">
            <a:spLocks/>
          </p:cNvSpPr>
          <p:nvPr/>
        </p:nvSpPr>
        <p:spPr>
          <a:xfrm>
            <a:off x="152400" y="-762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Proposal Development and Processing Timeline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85800" y="914400"/>
            <a:ext cx="7848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66"/>
          <p:cNvSpPr txBox="1">
            <a:spLocks noChangeArrowheads="1"/>
          </p:cNvSpPr>
          <p:nvPr/>
        </p:nvSpPr>
        <p:spPr bwMode="auto">
          <a:xfrm>
            <a:off x="6705600" y="5029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Div. Dir. Concur</a:t>
            </a:r>
          </a:p>
        </p:txBody>
      </p:sp>
      <p:sp>
        <p:nvSpPr>
          <p:cNvPr id="64" name="Text Box 67"/>
          <p:cNvSpPr txBox="1">
            <a:spLocks noChangeArrowheads="1"/>
          </p:cNvSpPr>
          <p:nvPr/>
        </p:nvSpPr>
        <p:spPr bwMode="auto">
          <a:xfrm>
            <a:off x="8305800" y="50292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Award</a:t>
            </a: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7086600" y="572518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DGA Review &amp; </a:t>
            </a:r>
          </a:p>
          <a:p>
            <a:pPr algn="ctr"/>
            <a:r>
              <a:rPr lang="en-US" sz="1400" b="1" dirty="0"/>
              <a:t>Processing of </a:t>
            </a:r>
            <a:r>
              <a:rPr lang="en-US" sz="1400" b="1" dirty="0" smtClean="0"/>
              <a:t> Award</a:t>
            </a:r>
            <a:endParaRPr lang="en-US" sz="1400" b="1" dirty="0"/>
          </a:p>
        </p:txBody>
      </p:sp>
      <p:sp>
        <p:nvSpPr>
          <p:cNvPr id="66" name="Text Box 61"/>
          <p:cNvSpPr txBox="1">
            <a:spLocks noChangeArrowheads="1"/>
          </p:cNvSpPr>
          <p:nvPr/>
        </p:nvSpPr>
        <p:spPr bwMode="auto">
          <a:xfrm>
            <a:off x="0" y="57150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Proposal Preparation Time</a:t>
            </a:r>
          </a:p>
        </p:txBody>
      </p: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990600" y="5073650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 smtClean="0"/>
              <a:t>Proposal received by NSF</a:t>
            </a:r>
            <a:r>
              <a:rPr lang="en-US" sz="1600" dirty="0" smtClean="0">
                <a:solidFill>
                  <a:srgbClr val="FFFFFF"/>
                </a:solidFill>
              </a:rPr>
              <a:t>NSF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3048000" y="5715000"/>
            <a:ext cx="213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Review of Proposal</a:t>
            </a:r>
          </a:p>
        </p:txBody>
      </p:sp>
      <p:sp>
        <p:nvSpPr>
          <p:cNvPr id="69" name="Text Box 82"/>
          <p:cNvSpPr txBox="1">
            <a:spLocks noChangeArrowheads="1"/>
          </p:cNvSpPr>
          <p:nvPr/>
        </p:nvSpPr>
        <p:spPr bwMode="auto">
          <a:xfrm>
            <a:off x="5486400" y="5715000"/>
            <a:ext cx="1375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PO Recommend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1054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STEM education R &amp; D projects that contribute to </a:t>
            </a:r>
            <a:r>
              <a:rPr lang="en-US" i="1" dirty="0" smtClean="0"/>
              <a:t>core knowledge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 #1: </a:t>
            </a:r>
            <a:r>
              <a:rPr lang="en-US" b="1" dirty="0" smtClean="0"/>
              <a:t>Foundational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 test, develop, or refine models of learning or teaching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generate fundamental understandings related to learning and education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 #2: </a:t>
            </a:r>
            <a:r>
              <a:rPr lang="en-US" b="1" dirty="0" smtClean="0"/>
              <a:t>Early stage/exploratory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 examine relationships among constructs to establish logical connections that may form the basis for future interventions to improve education outcomes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304800"/>
            <a:ext cx="365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Common Guidelines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PW Commandments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12AC-1E71-B14A-8D93-30FE022571B8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2514600"/>
          </a:xfrm>
        </p:spPr>
        <p:txBody>
          <a:bodyPr/>
          <a:lstStyle/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 #3: </a:t>
            </a:r>
            <a:r>
              <a:rPr lang="en-US" b="1" dirty="0" smtClean="0"/>
              <a:t>Design and development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draw on existing models and theories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 iteratively </a:t>
            </a:r>
            <a:r>
              <a:rPr lang="en-US" dirty="0"/>
              <a:t>design, develop, and test </a:t>
            </a:r>
            <a:r>
              <a:rPr lang="en-US" dirty="0" smtClean="0"/>
              <a:t>interventions (new </a:t>
            </a:r>
            <a:r>
              <a:rPr lang="en-US" dirty="0"/>
              <a:t>curricula, approaches to teaching and learning, applications of technology, practices, </a:t>
            </a:r>
            <a:r>
              <a:rPr lang="en-US" dirty="0" smtClean="0"/>
              <a:t>policies)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304800"/>
            <a:ext cx="365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Common Guidelines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PW Commandments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71B0-0F79-9F4F-96FE-1DDA093FF99F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1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274"/>
            <a:ext cx="8382000" cy="513112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Impact Studies: assess impacts of </a:t>
            </a:r>
            <a:r>
              <a:rPr lang="en-US" i="1" dirty="0" smtClean="0"/>
              <a:t>fully-developed</a:t>
            </a:r>
            <a:r>
              <a:rPr lang="en-US" dirty="0" smtClean="0"/>
              <a:t> intervention on education-related outcome(s)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 #4: </a:t>
            </a:r>
            <a:r>
              <a:rPr lang="en-US" b="1" dirty="0" smtClean="0"/>
              <a:t>Efficacy studies</a:t>
            </a:r>
            <a:r>
              <a:rPr lang="en-US" dirty="0" smtClean="0"/>
              <a:t>: estimate the impacts under “ideal” conditions (e.g., developer involvement, higher levels of support than typical)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 #5: </a:t>
            </a:r>
            <a:r>
              <a:rPr lang="en-US" b="1" dirty="0" smtClean="0"/>
              <a:t>Effectiveness studies</a:t>
            </a:r>
            <a:r>
              <a:rPr lang="en-US" dirty="0" smtClean="0"/>
              <a:t>: examine implementation and estimate impacts similar to routine practice but on a limited scale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Type #6: </a:t>
            </a:r>
            <a:r>
              <a:rPr lang="en-US" b="1" dirty="0" smtClean="0"/>
              <a:t>Scale-up studies</a:t>
            </a:r>
            <a:r>
              <a:rPr lang="en-US" dirty="0" smtClean="0"/>
              <a:t>: explore implementation and estimate impacts under conditions that prevail under wide-scale adoption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304800"/>
            <a:ext cx="365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Common Guidelines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PW Commandments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618-7AD0-D948-91C6-9B36F249001C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9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50" i="1" dirty="0">
                <a:solidFill>
                  <a:srgbClr val="FF0000"/>
                </a:solidFill>
              </a:rPr>
              <a:t>Helpful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889" y="1752601"/>
            <a:ext cx="7434071" cy="4170426"/>
          </a:xfrm>
        </p:spPr>
        <p:txBody>
          <a:bodyPr>
            <a:norm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en-US" sz="3300" b="1" dirty="0"/>
              <a:t>Read the Program Solicitation (several times)</a:t>
            </a:r>
          </a:p>
          <a:p>
            <a:pPr marL="557213" indent="-557213">
              <a:buFont typeface="+mj-lt"/>
              <a:buAutoNum type="arabicPeriod"/>
            </a:pPr>
            <a:r>
              <a:rPr lang="en-US" sz="3300" b="1" dirty="0"/>
              <a:t>Work on projects you care deeply about</a:t>
            </a:r>
          </a:p>
          <a:p>
            <a:pPr marL="557213" indent="-557213">
              <a:buFont typeface="+mj-lt"/>
              <a:buAutoNum type="arabicPeriod" startAt="3"/>
            </a:pPr>
            <a:r>
              <a:rPr lang="en-US" sz="3300" b="1" dirty="0"/>
              <a:t>Build on what others have done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4" y="4307302"/>
            <a:ext cx="333788" cy="1351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04388"/>
            <a:ext cx="1209375" cy="1013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DE9B34-F2DE-4D4F-A353-E02C97B4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7B1F-5E6E-46E7-B588-31792F46E7E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5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6339417" cy="994172"/>
          </a:xfrm>
        </p:spPr>
        <p:txBody>
          <a:bodyPr>
            <a:normAutofit/>
          </a:bodyPr>
          <a:lstStyle/>
          <a:p>
            <a:pPr algn="ctr"/>
            <a:r>
              <a:rPr lang="en-US" sz="4050" i="1" dirty="0">
                <a:solidFill>
                  <a:srgbClr val="FF0000"/>
                </a:solidFill>
              </a:rPr>
              <a:t>Helpful Hints (continued)</a:t>
            </a:r>
            <a:endParaRPr lang="en-US" sz="4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7162800" cy="3962401"/>
          </a:xfrm>
        </p:spPr>
        <p:txBody>
          <a:bodyPr>
            <a:normAutofit/>
          </a:bodyPr>
          <a:lstStyle/>
          <a:p>
            <a:endParaRPr lang="en-US" sz="3300" b="1" dirty="0">
              <a:solidFill>
                <a:srgbClr val="7030A0"/>
              </a:solidFill>
            </a:endParaRPr>
          </a:p>
          <a:p>
            <a:pPr marL="685800" indent="-685800">
              <a:buFont typeface="+mj-lt"/>
              <a:buAutoNum type="arabicPeriod" startAt="4"/>
            </a:pPr>
            <a:r>
              <a:rPr lang="en-US" sz="3300" b="1" dirty="0"/>
              <a:t>Think global - act local and global</a:t>
            </a:r>
          </a:p>
          <a:p>
            <a:pPr marL="685800" indent="-685800">
              <a:buFont typeface="+mj-lt"/>
              <a:buAutoNum type="arabicPeriod" startAt="4"/>
            </a:pPr>
            <a:r>
              <a:rPr lang="en-US" sz="3300" b="1" dirty="0"/>
              <a:t>Have measurable goals and objectives</a:t>
            </a:r>
          </a:p>
          <a:p>
            <a:pPr marL="685800" indent="-685800">
              <a:buFont typeface="+mj-lt"/>
              <a:buAutoNum type="arabicPeriod" startAt="4"/>
            </a:pPr>
            <a:r>
              <a:rPr lang="en-US" sz="3300" b="1" dirty="0"/>
              <a:t>Think teamwork</a:t>
            </a:r>
          </a:p>
          <a:p>
            <a:endParaRPr lang="en-US" sz="3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482" y="533400"/>
            <a:ext cx="677250" cy="130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451873"/>
            <a:ext cx="1886625" cy="7864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440762-108E-874C-B677-0B83B895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7B1F-5E6E-46E7-B588-31792F46E7E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2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333" y="533400"/>
            <a:ext cx="6441017" cy="994172"/>
          </a:xfrm>
        </p:spPr>
        <p:txBody>
          <a:bodyPr>
            <a:normAutofit/>
          </a:bodyPr>
          <a:lstStyle/>
          <a:p>
            <a:pPr algn="ctr"/>
            <a:r>
              <a:rPr lang="en-US" sz="4050" i="1" dirty="0">
                <a:solidFill>
                  <a:srgbClr val="FF0000"/>
                </a:solidFill>
              </a:rPr>
              <a:t>Helpful Hints (continued)</a:t>
            </a:r>
            <a:endParaRPr lang="en-US" sz="4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317992" cy="3432573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 startAt="7"/>
            </a:pPr>
            <a:r>
              <a:rPr lang="en-US" sz="3600" b="1" dirty="0"/>
              <a:t>Use Good Management Skills</a:t>
            </a:r>
          </a:p>
          <a:p>
            <a:pPr marL="685800" indent="-685800">
              <a:buFont typeface="+mj-lt"/>
              <a:buAutoNum type="arabicPeriod" startAt="7"/>
            </a:pPr>
            <a:r>
              <a:rPr lang="en-US" sz="3600" b="1" dirty="0"/>
              <a:t>Evaluation is impact and effectiveness</a:t>
            </a:r>
          </a:p>
          <a:p>
            <a:pPr marL="685800" indent="-685800">
              <a:buFont typeface="+mj-lt"/>
              <a:buAutoNum type="arabicPeriod" startAt="7"/>
            </a:pPr>
            <a:r>
              <a:rPr lang="en-US" sz="3600" b="1" dirty="0"/>
              <a:t>Spread the word</a:t>
            </a:r>
          </a:p>
          <a:p>
            <a:pPr marL="685800" indent="-685800">
              <a:buFont typeface="+mj-lt"/>
              <a:buAutoNum type="arabicPeriod" startAt="7"/>
            </a:pPr>
            <a:r>
              <a:rPr lang="en-US" sz="3600" b="1" dirty="0"/>
              <a:t>Pay back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2" y="574523"/>
            <a:ext cx="1548000" cy="911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334000"/>
            <a:ext cx="1001363" cy="10518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EB35F6-3754-A141-945E-66BAC065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7B1F-5E6E-46E7-B588-31792F46E7E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i="1" dirty="0">
                <a:solidFill>
                  <a:srgbClr val="FF0000"/>
                </a:solidFill>
              </a:rPr>
              <a:t>10 Fatal Flaws</a:t>
            </a:r>
            <a:endParaRPr lang="en-US" sz="4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638"/>
            <a:ext cx="8317992" cy="4678362"/>
          </a:xfrm>
        </p:spPr>
        <p:txBody>
          <a:bodyPr>
            <a:no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en-US" sz="3000" b="1" dirty="0"/>
              <a:t>Assume deadlines are not enforced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000" b="1" dirty="0"/>
              <a:t>Assume page limits and font size restrictions don’t matter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000" b="1" dirty="0"/>
              <a:t>Substitute flowery rhetoric for good examples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000" b="1" dirty="0"/>
              <a:t>Don’t check your </a:t>
            </a:r>
            <a:r>
              <a:rPr lang="en-US" sz="3000" b="1" dirty="0" err="1"/>
              <a:t>speeling</a:t>
            </a:r>
            <a:r>
              <a:rPr lang="en-US" sz="3000" b="1" dirty="0"/>
              <a:t> </a:t>
            </a:r>
            <a:r>
              <a:rPr lang="en-US" sz="3000" b="1" dirty="0" err="1"/>
              <a:t>nore</a:t>
            </a:r>
            <a:r>
              <a:rPr lang="en-US" sz="3000" b="1" dirty="0"/>
              <a:t> you’re </a:t>
            </a:r>
            <a:r>
              <a:rPr lang="en-US" sz="3000" b="1" dirty="0" err="1"/>
              <a:t>grammer</a:t>
            </a:r>
            <a:endParaRPr lang="en-US" sz="3000" b="1" dirty="0"/>
          </a:p>
          <a:p>
            <a:pPr marL="685800" indent="-685800">
              <a:buFont typeface="+mj-lt"/>
              <a:buAutoNum type="arabicPeriod"/>
            </a:pPr>
            <a:r>
              <a:rPr lang="en-US" sz="3000" b="1" dirty="0"/>
              <a:t>Assume program guidelines have not changed, or better yet, ignore th</a:t>
            </a:r>
            <a:r>
              <a:rPr lang="en-US" sz="3300" b="1" dirty="0"/>
              <a:t>em.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448" y="421079"/>
            <a:ext cx="1112625" cy="9891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E5F187-0656-FA42-A1F3-3A9809FA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7B1F-5E6E-46E7-B588-31792F46E7E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3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457200"/>
            <a:ext cx="6068483" cy="994172"/>
          </a:xfrm>
        </p:spPr>
        <p:txBody>
          <a:bodyPr>
            <a:normAutofit/>
          </a:bodyPr>
          <a:lstStyle/>
          <a:p>
            <a:pPr algn="ctr"/>
            <a:r>
              <a:rPr lang="en-US" sz="4050" i="1" dirty="0">
                <a:solidFill>
                  <a:srgbClr val="FF0000"/>
                </a:solidFill>
              </a:rPr>
              <a:t>10 Fatal Flaws (continued)</a:t>
            </a:r>
            <a:endParaRPr lang="en-US" sz="4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51372"/>
            <a:ext cx="7848600" cy="4720828"/>
          </a:xfrm>
        </p:spPr>
        <p:txBody>
          <a:bodyPr>
            <a:noAutofit/>
          </a:bodyPr>
          <a:lstStyle/>
          <a:p>
            <a:pPr marL="685800" indent="-685800">
              <a:buFont typeface="+mj-lt"/>
              <a:buAutoNum type="arabicPeriod" startAt="6"/>
            </a:pPr>
            <a:r>
              <a:rPr lang="en-US" sz="2800" b="1" dirty="0"/>
              <a:t>Assert evaluation will be ongoing and consist of a variety of methods</a:t>
            </a:r>
          </a:p>
          <a:p>
            <a:pPr marL="685800" indent="-685800">
              <a:buFont typeface="+mj-lt"/>
              <a:buAutoNum type="arabicPeriod" startAt="6"/>
            </a:pPr>
            <a:r>
              <a:rPr lang="en-US" sz="2800" b="1" dirty="0"/>
              <a:t>Assume a website is sufficient for dissemination</a:t>
            </a:r>
          </a:p>
          <a:p>
            <a:pPr marL="685800" indent="-685800">
              <a:buFont typeface="+mj-lt"/>
              <a:buAutoNum type="arabicPeriod" startAt="6"/>
            </a:pPr>
            <a:r>
              <a:rPr lang="en-US" sz="2800" b="1" dirty="0"/>
              <a:t>Assume your past accomplishments are well known</a:t>
            </a:r>
          </a:p>
          <a:p>
            <a:pPr marL="685800" indent="-685800">
              <a:buFont typeface="+mj-lt"/>
              <a:buAutoNum type="arabicPeriod" startAt="6"/>
            </a:pPr>
            <a:r>
              <a:rPr lang="en-US" sz="2800" b="1" dirty="0"/>
              <a:t>Provide “support” rather than “commitment” letters</a:t>
            </a:r>
          </a:p>
          <a:p>
            <a:pPr marL="685800" indent="-685800">
              <a:buFont typeface="+mj-lt"/>
              <a:buAutoNum type="arabicPeriod" startAt="6"/>
            </a:pPr>
            <a:r>
              <a:rPr lang="en-US" sz="2800" b="1" dirty="0"/>
              <a:t>Inflate your budget to allow for negotiations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302" y="530983"/>
            <a:ext cx="726440" cy="8466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09561D-F64E-494A-96FD-0FF44914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7B1F-5E6E-46E7-B588-31792F46E7E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words...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beyond the material,  to </a:t>
            </a:r>
            <a:r>
              <a:rPr lang="en-US" i="1" dirty="0"/>
              <a:t>affect</a:t>
            </a:r>
            <a:r>
              <a:rPr lang="en-US" dirty="0"/>
              <a:t> and the </a:t>
            </a:r>
            <a:r>
              <a:rPr lang="en-US" i="1" dirty="0"/>
              <a:t>broader implications</a:t>
            </a:r>
            <a:r>
              <a:rPr lang="en-US" dirty="0"/>
              <a:t> of what we do.</a:t>
            </a:r>
          </a:p>
          <a:p>
            <a:r>
              <a:rPr lang="en-US" dirty="0"/>
              <a:t>Study whether our innovations are effective, and share them with others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3784F0-05FA-B249-B28D-9B51656E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7B1F-5E6E-46E7-B588-31792F46E7E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8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638800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Common Guidelines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escribe the roles </a:t>
            </a:r>
            <a:r>
              <a:rPr lang="en-US" dirty="0"/>
              <a:t>of different types of R &amp; D projects in generating </a:t>
            </a:r>
            <a:r>
              <a:rPr lang="en-US" dirty="0">
                <a:solidFill>
                  <a:srgbClr val="0000FF"/>
                </a:solidFill>
              </a:rPr>
              <a:t>evidence</a:t>
            </a:r>
            <a:r>
              <a:rPr lang="en-US" dirty="0"/>
              <a:t> about </a:t>
            </a:r>
            <a:r>
              <a:rPr lang="en-US" dirty="0" smtClean="0"/>
              <a:t>strategies and </a:t>
            </a:r>
            <a:r>
              <a:rPr lang="en-US" dirty="0"/>
              <a:t>interventions for enhancing student </a:t>
            </a:r>
            <a:r>
              <a:rPr lang="en-US" dirty="0" smtClean="0"/>
              <a:t>learning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sz="2800" dirty="0" smtClean="0"/>
              <a:t>For each type of R &amp; D, the </a:t>
            </a:r>
            <a:r>
              <a:rPr lang="en-US" sz="2800" i="1" dirty="0" smtClean="0"/>
              <a:t>Common Guidelines</a:t>
            </a:r>
            <a:r>
              <a:rPr lang="en-US" sz="2800" dirty="0" smtClean="0"/>
              <a:t> describe: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Purpose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Empirical and theoretical justifications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Types of project outcomes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Quality of evidence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Missing ??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/>
              <a:t>Common Guidelines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PW Commandments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E3D0-BA79-1B48-852C-E0F8FE7CA174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Review Process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572-11B8-7D44-A57B-A9B63985026C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6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NSF Merit Review Process</a:t>
            </a:r>
          </a:p>
        </p:txBody>
      </p:sp>
      <p:pic>
        <p:nvPicPr>
          <p:cNvPr id="17411" name="Picture 4" descr="Image description: NSF Merit Review Process: Phase I consists of steps for proposal preparation and submission within 90 days; Phase II consists of steps for proposal review and processing within 6 months; and Phase III consists of steps for award processing within 30 days.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4516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F03E-0647-BA47-B194-E39BD8C2B4DE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PW Commandments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62BC59E024249B176B24AC2B075E3" ma:contentTypeVersion="0" ma:contentTypeDescription="Create a new document." ma:contentTypeScope="" ma:versionID="ce4ed85bd433ddf502ada9cf150ded9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3589A1-EE95-401E-A5C0-234D03731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D2CB6F-ED2E-4646-9F79-EE97D61DC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741649D-FA57-4EAE-A304-B9B7EB7C1927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10694</TotalTime>
  <Words>3482</Words>
  <Application>Microsoft Macintosh PowerPoint</Application>
  <PresentationFormat>On-screen Show (4:3)</PresentationFormat>
  <Paragraphs>651</Paragraphs>
  <Slides>69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Clip</vt:lpstr>
      <vt:lpstr>PowerPoint Presentation</vt:lpstr>
      <vt:lpstr>Important!</vt:lpstr>
      <vt:lpstr>Merit Review of  Proposals</vt:lpstr>
      <vt:lpstr> Merit Review </vt:lpstr>
      <vt:lpstr>PowerPoint Presentation</vt:lpstr>
      <vt:lpstr>PowerPoint Presentation</vt:lpstr>
      <vt:lpstr>PowerPoint Presentation</vt:lpstr>
      <vt:lpstr>The Review Process</vt:lpstr>
      <vt:lpstr>NSF Merit Review Process</vt:lpstr>
      <vt:lpstr>NSF Peer Review Process</vt:lpstr>
      <vt:lpstr>Overview of the Review</vt:lpstr>
      <vt:lpstr>Review Material</vt:lpstr>
      <vt:lpstr>Parts of the Review</vt:lpstr>
      <vt:lpstr>Panel Review Meeting</vt:lpstr>
      <vt:lpstr>Panel Summary</vt:lpstr>
      <vt:lpstr>Practical Aspects of Review Process</vt:lpstr>
      <vt:lpstr>Audience for Reviews</vt:lpstr>
      <vt:lpstr>The Proposer Receives…</vt:lpstr>
      <vt:lpstr>Confidentiality</vt:lpstr>
      <vt:lpstr>Proposal Creation Obvious Commandments</vt:lpstr>
      <vt:lpstr>Don’t Wait!!</vt:lpstr>
      <vt:lpstr>Remember  This!!!</vt:lpstr>
      <vt:lpstr>Guidelines: Proposal Structure</vt:lpstr>
      <vt:lpstr>Guidelines: Writing</vt:lpstr>
      <vt:lpstr>Guidelines: Proposal Writing</vt:lpstr>
      <vt:lpstr>Guidelines: Your Audience</vt:lpstr>
      <vt:lpstr>Guidelines: First (Second?) Page</vt:lpstr>
      <vt:lpstr>Project Summary</vt:lpstr>
      <vt:lpstr>Mike’s Commandments</vt:lpstr>
      <vt:lpstr>Me:</vt:lpstr>
      <vt:lpstr>PowerPoint Presentation</vt:lpstr>
      <vt:lpstr>ME: Build on Past Projects Use Google!!!</vt:lpstr>
      <vt:lpstr>ME: It Is All Research</vt:lpstr>
      <vt:lpstr>ME: Education Research Question</vt:lpstr>
      <vt:lpstr>Common Guidelines for Ed Research</vt:lpstr>
      <vt:lpstr>ME: Second Reader</vt:lpstr>
      <vt:lpstr>ME: This is Research So Treat it as Such</vt:lpstr>
      <vt:lpstr>ME: Turn in Reports from Prior Awards</vt:lpstr>
      <vt:lpstr>ME: Write to the Figure</vt:lpstr>
      <vt:lpstr>ME: Commitment Letter not Support Letters</vt:lpstr>
      <vt:lpstr>ME: Project Goals, Objectives, Management and Sustainability</vt:lpstr>
      <vt:lpstr>ME: Support for Sustainability, Institution, Department, Others…</vt:lpstr>
      <vt:lpstr>ME: Details of Prior Support</vt:lpstr>
      <vt:lpstr>ME: Broader Impacts should be Broad </vt:lpstr>
      <vt:lpstr>ME: Volunteer for Panel Reviews</vt:lpstr>
      <vt:lpstr>ME: Evaluation</vt:lpstr>
      <vt:lpstr>ME: Data Management Plan Needs to be Real</vt:lpstr>
      <vt:lpstr>ME: No Tricky Titles</vt:lpstr>
      <vt:lpstr>ME: Who is the PI?</vt:lpstr>
      <vt:lpstr>ME: Dissemination</vt:lpstr>
      <vt:lpstr>ME: Common Review Panel Comments…</vt:lpstr>
      <vt:lpstr>Summary</vt:lpstr>
      <vt:lpstr>What makes a good proposal?</vt:lpstr>
      <vt:lpstr>What makes a good proposal?</vt:lpstr>
      <vt:lpstr>To Become a Reviewer</vt:lpstr>
      <vt:lpstr>PowerPoint Presentation</vt:lpstr>
      <vt:lpstr>Additional Information</vt:lpstr>
      <vt:lpstr>PowerPoint Presentation</vt:lpstr>
      <vt:lpstr>Most Critical Concern for ALL EHR Programs</vt:lpstr>
      <vt:lpstr>PowerPoint Presentation</vt:lpstr>
      <vt:lpstr>PowerPoint Presentation</vt:lpstr>
      <vt:lpstr>PowerPoint Presentation</vt:lpstr>
      <vt:lpstr>PowerPoint Presentation</vt:lpstr>
      <vt:lpstr>Helpful Hints</vt:lpstr>
      <vt:lpstr>Helpful Hints (continued)</vt:lpstr>
      <vt:lpstr>Helpful Hints (continued)</vt:lpstr>
      <vt:lpstr>10 Fatal Flaws</vt:lpstr>
      <vt:lpstr>10 Fatal Flaws (continued)</vt:lpstr>
      <vt:lpstr>Last words...</vt:lpstr>
    </vt:vector>
  </TitlesOfParts>
  <Company>CSCE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SIGCSE Reviewing Workshop</dc:title>
  <dc:creator>Laurie Murphy</dc:creator>
  <cp:lastModifiedBy>mike erlinger</cp:lastModifiedBy>
  <cp:revision>178</cp:revision>
  <dcterms:created xsi:type="dcterms:W3CDTF">2012-02-18T00:56:43Z</dcterms:created>
  <dcterms:modified xsi:type="dcterms:W3CDTF">2018-10-09T14:39:12Z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0x010100B3A62BC59E024249B176B24AC2B075E3</vt:lpwstr>
  </property>
</Properties>
</file>