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328" r:id="rId5"/>
    <p:sldId id="334" r:id="rId6"/>
    <p:sldId id="331" r:id="rId7"/>
    <p:sldId id="332" r:id="rId8"/>
    <p:sldId id="335" r:id="rId9"/>
    <p:sldId id="284" r:id="rId10"/>
    <p:sldId id="338" r:id="rId11"/>
    <p:sldId id="339" r:id="rId12"/>
    <p:sldId id="340" r:id="rId13"/>
    <p:sldId id="292" r:id="rId14"/>
    <p:sldId id="365" r:id="rId15"/>
    <p:sldId id="367" r:id="rId16"/>
    <p:sldId id="369" r:id="rId17"/>
    <p:sldId id="342" r:id="rId18"/>
    <p:sldId id="343" r:id="rId19"/>
    <p:sldId id="349" r:id="rId20"/>
    <p:sldId id="352" r:id="rId21"/>
    <p:sldId id="353" r:id="rId22"/>
    <p:sldId id="372" r:id="rId23"/>
    <p:sldId id="373" r:id="rId24"/>
    <p:sldId id="374" r:id="rId25"/>
    <p:sldId id="379" r:id="rId26"/>
    <p:sldId id="380" r:id="rId27"/>
    <p:sldId id="381" r:id="rId28"/>
    <p:sldId id="382" r:id="rId29"/>
    <p:sldId id="383" r:id="rId30"/>
    <p:sldId id="358" r:id="rId31"/>
    <p:sldId id="361" r:id="rId32"/>
    <p:sldId id="359" r:id="rId33"/>
    <p:sldId id="360" r:id="rId34"/>
    <p:sldId id="307" r:id="rId35"/>
    <p:sldId id="309" r:id="rId36"/>
    <p:sldId id="325" r:id="rId37"/>
    <p:sldId id="326" r:id="rId38"/>
    <p:sldId id="327" r:id="rId39"/>
    <p:sldId id="26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E6F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356" autoAdjust="0"/>
    <p:restoredTop sz="79327" autoAdjust="0"/>
  </p:normalViewPr>
  <p:slideViewPr>
    <p:cSldViewPr>
      <p:cViewPr varScale="1">
        <p:scale>
          <a:sx n="105" d="100"/>
          <a:sy n="105" d="100"/>
        </p:scale>
        <p:origin x="-2848" y="-10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085216-B573-4828-9691-0673856565B1}"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n-US"/>
        </a:p>
      </dgm:t>
    </dgm:pt>
    <dgm:pt modelId="{2A0DC779-7694-4EE0-96A3-3DEB2D65F0DD}">
      <dgm:prSet phldrT="[Text]"/>
      <dgm:spPr/>
      <dgm:t>
        <a:bodyPr/>
        <a:lstStyle/>
        <a:p>
          <a:r>
            <a:rPr lang="en-US" dirty="0"/>
            <a:t>Transformative Activity</a:t>
          </a:r>
        </a:p>
      </dgm:t>
    </dgm:pt>
    <dgm:pt modelId="{44020827-EB75-43B9-969C-89D8C99D257A}" type="parTrans" cxnId="{F099FD50-65FB-4E7E-A9E1-78DA1CC70F92}">
      <dgm:prSet/>
      <dgm:spPr/>
      <dgm:t>
        <a:bodyPr/>
        <a:lstStyle/>
        <a:p>
          <a:endParaRPr lang="en-US"/>
        </a:p>
      </dgm:t>
    </dgm:pt>
    <dgm:pt modelId="{B311E6AB-4FEF-48D7-B266-5DC165521454}" type="sibTrans" cxnId="{F099FD50-65FB-4E7E-A9E1-78DA1CC70F92}">
      <dgm:prSet/>
      <dgm:spPr/>
      <dgm:t>
        <a:bodyPr/>
        <a:lstStyle/>
        <a:p>
          <a:endParaRPr lang="en-US"/>
        </a:p>
      </dgm:t>
    </dgm:pt>
    <dgm:pt modelId="{15A62FF5-570D-4565-9CD7-6E498EF00F79}">
      <dgm:prSet phldrT="[Text]" custT="1"/>
      <dgm:spPr/>
      <dgm:t>
        <a:bodyPr/>
        <a:lstStyle/>
        <a:p>
          <a:r>
            <a:rPr lang="en-US" sz="2000" dirty="0"/>
            <a:t>Challenges conventional wisdom</a:t>
          </a:r>
        </a:p>
      </dgm:t>
    </dgm:pt>
    <dgm:pt modelId="{BC1068AD-3086-45AF-99A5-56DFED72C844}" type="parTrans" cxnId="{9635038B-B4F9-470B-9946-17A6392F275A}">
      <dgm:prSet/>
      <dgm:spPr/>
      <dgm:t>
        <a:bodyPr/>
        <a:lstStyle/>
        <a:p>
          <a:endParaRPr lang="en-US"/>
        </a:p>
      </dgm:t>
    </dgm:pt>
    <dgm:pt modelId="{094741E2-B4D9-4D62-82B8-D434CE61CFF0}" type="sibTrans" cxnId="{9635038B-B4F9-470B-9946-17A6392F275A}">
      <dgm:prSet/>
      <dgm:spPr/>
      <dgm:t>
        <a:bodyPr/>
        <a:lstStyle/>
        <a:p>
          <a:endParaRPr lang="en-US"/>
        </a:p>
      </dgm:t>
    </dgm:pt>
    <dgm:pt modelId="{19AE10B5-9337-4ECA-AC36-6A7C6CF7A5B8}">
      <dgm:prSet phldrT="[Text]" custT="1"/>
      <dgm:spPr/>
      <dgm:t>
        <a:bodyPr/>
        <a:lstStyle/>
        <a:p>
          <a:r>
            <a:rPr lang="en-US" sz="2000" dirty="0"/>
            <a:t>Leads to unexpected insights that enable new techniques or methodologies</a:t>
          </a:r>
        </a:p>
      </dgm:t>
    </dgm:pt>
    <dgm:pt modelId="{BCE412BE-87D7-4C0C-8E07-5C38D4177A45}" type="parTrans" cxnId="{072131EA-5816-4C4D-9C8B-0491AE586EF7}">
      <dgm:prSet/>
      <dgm:spPr/>
      <dgm:t>
        <a:bodyPr/>
        <a:lstStyle/>
        <a:p>
          <a:endParaRPr lang="en-US"/>
        </a:p>
      </dgm:t>
    </dgm:pt>
    <dgm:pt modelId="{BF6C850A-BA29-4B6E-903A-E2E7D50EF586}" type="sibTrans" cxnId="{072131EA-5816-4C4D-9C8B-0491AE586EF7}">
      <dgm:prSet/>
      <dgm:spPr/>
      <dgm:t>
        <a:bodyPr/>
        <a:lstStyle/>
        <a:p>
          <a:endParaRPr lang="en-US"/>
        </a:p>
      </dgm:t>
    </dgm:pt>
    <dgm:pt modelId="{5FB5EBA7-3884-43BF-9238-AA0087FBB78C}">
      <dgm:prSet phldrT="[Text]" custT="1"/>
      <dgm:spPr/>
      <dgm:t>
        <a:bodyPr/>
        <a:lstStyle/>
        <a:p>
          <a:r>
            <a:rPr lang="en-US" sz="2000" dirty="0"/>
            <a:t>Redefines the boundaries of science, engineering, or education</a:t>
          </a:r>
        </a:p>
      </dgm:t>
    </dgm:pt>
    <dgm:pt modelId="{BF556721-98E1-4656-BA06-7026528B7D62}" type="parTrans" cxnId="{7340E929-DBE2-46BA-8897-60E3E242633A}">
      <dgm:prSet/>
      <dgm:spPr/>
      <dgm:t>
        <a:bodyPr/>
        <a:lstStyle/>
        <a:p>
          <a:endParaRPr lang="en-US"/>
        </a:p>
      </dgm:t>
    </dgm:pt>
    <dgm:pt modelId="{1B628D0C-BE78-41E3-9DDD-650B0E86CFE9}" type="sibTrans" cxnId="{7340E929-DBE2-46BA-8897-60E3E242633A}">
      <dgm:prSet/>
      <dgm:spPr/>
      <dgm:t>
        <a:bodyPr/>
        <a:lstStyle/>
        <a:p>
          <a:endParaRPr lang="en-US"/>
        </a:p>
      </dgm:t>
    </dgm:pt>
    <dgm:pt modelId="{6B60EBA3-855E-4E64-938B-8A183F538E25}" type="pres">
      <dgm:prSet presAssocID="{95085216-B573-4828-9691-0673856565B1}" presName="composite" presStyleCnt="0">
        <dgm:presLayoutVars>
          <dgm:chMax val="1"/>
          <dgm:dir/>
          <dgm:resizeHandles val="exact"/>
        </dgm:presLayoutVars>
      </dgm:prSet>
      <dgm:spPr/>
      <dgm:t>
        <a:bodyPr/>
        <a:lstStyle/>
        <a:p>
          <a:endParaRPr lang="en-US"/>
        </a:p>
      </dgm:t>
    </dgm:pt>
    <dgm:pt modelId="{ECC50D29-81AC-4128-965D-F6D9664FCCD1}" type="pres">
      <dgm:prSet presAssocID="{2A0DC779-7694-4EE0-96A3-3DEB2D65F0DD}" presName="roof" presStyleLbl="dkBgShp" presStyleIdx="0" presStyleCnt="2" custLinFactNeighborX="-278"/>
      <dgm:spPr/>
      <dgm:t>
        <a:bodyPr/>
        <a:lstStyle/>
        <a:p>
          <a:endParaRPr lang="en-US"/>
        </a:p>
      </dgm:t>
    </dgm:pt>
    <dgm:pt modelId="{907A09B4-2EC7-4C5E-9446-1EBC9E3A2FAD}" type="pres">
      <dgm:prSet presAssocID="{2A0DC779-7694-4EE0-96A3-3DEB2D65F0DD}" presName="pillars" presStyleCnt="0"/>
      <dgm:spPr/>
    </dgm:pt>
    <dgm:pt modelId="{6873AA2F-E244-4E56-9FFC-0BDCE3E80FD1}" type="pres">
      <dgm:prSet presAssocID="{2A0DC779-7694-4EE0-96A3-3DEB2D65F0DD}" presName="pillar1" presStyleLbl="node1" presStyleIdx="0" presStyleCnt="3" custLinFactNeighborX="289">
        <dgm:presLayoutVars>
          <dgm:bulletEnabled val="1"/>
        </dgm:presLayoutVars>
      </dgm:prSet>
      <dgm:spPr/>
      <dgm:t>
        <a:bodyPr/>
        <a:lstStyle/>
        <a:p>
          <a:endParaRPr lang="en-US"/>
        </a:p>
      </dgm:t>
    </dgm:pt>
    <dgm:pt modelId="{8F073BD0-EE5E-4420-BBAD-D8B325E3EB2E}" type="pres">
      <dgm:prSet presAssocID="{19AE10B5-9337-4ECA-AC36-6A7C6CF7A5B8}" presName="pillarX" presStyleLbl="node1" presStyleIdx="1" presStyleCnt="3">
        <dgm:presLayoutVars>
          <dgm:bulletEnabled val="1"/>
        </dgm:presLayoutVars>
      </dgm:prSet>
      <dgm:spPr/>
      <dgm:t>
        <a:bodyPr/>
        <a:lstStyle/>
        <a:p>
          <a:endParaRPr lang="en-US"/>
        </a:p>
      </dgm:t>
    </dgm:pt>
    <dgm:pt modelId="{155203F6-D87A-45C9-AEEC-4664ACA42D8F}" type="pres">
      <dgm:prSet presAssocID="{5FB5EBA7-3884-43BF-9238-AA0087FBB78C}" presName="pillarX" presStyleLbl="node1" presStyleIdx="2" presStyleCnt="3" custLinFactNeighborX="-409">
        <dgm:presLayoutVars>
          <dgm:bulletEnabled val="1"/>
        </dgm:presLayoutVars>
      </dgm:prSet>
      <dgm:spPr/>
      <dgm:t>
        <a:bodyPr/>
        <a:lstStyle/>
        <a:p>
          <a:endParaRPr lang="en-US"/>
        </a:p>
      </dgm:t>
    </dgm:pt>
    <dgm:pt modelId="{96EEBC9C-959F-4A03-AB91-C4796A26A61E}" type="pres">
      <dgm:prSet presAssocID="{2A0DC779-7694-4EE0-96A3-3DEB2D65F0DD}" presName="base" presStyleLbl="dkBgShp" presStyleIdx="1" presStyleCnt="2"/>
      <dgm:spPr/>
    </dgm:pt>
  </dgm:ptLst>
  <dgm:cxnLst>
    <dgm:cxn modelId="{08357916-E34F-3B41-BEC2-7B03AD5A1D0D}" type="presOf" srcId="{5FB5EBA7-3884-43BF-9238-AA0087FBB78C}" destId="{155203F6-D87A-45C9-AEEC-4664ACA42D8F}" srcOrd="0" destOrd="0" presId="urn:microsoft.com/office/officeart/2005/8/layout/hList3"/>
    <dgm:cxn modelId="{235DF2FA-B913-B546-93DD-C667587CEB3C}" type="presOf" srcId="{19AE10B5-9337-4ECA-AC36-6A7C6CF7A5B8}" destId="{8F073BD0-EE5E-4420-BBAD-D8B325E3EB2E}" srcOrd="0" destOrd="0" presId="urn:microsoft.com/office/officeart/2005/8/layout/hList3"/>
    <dgm:cxn modelId="{000402B5-1605-BC4F-9252-A24DF6D9CCBB}" type="presOf" srcId="{2A0DC779-7694-4EE0-96A3-3DEB2D65F0DD}" destId="{ECC50D29-81AC-4128-965D-F6D9664FCCD1}" srcOrd="0" destOrd="0" presId="urn:microsoft.com/office/officeart/2005/8/layout/hList3"/>
    <dgm:cxn modelId="{9635038B-B4F9-470B-9946-17A6392F275A}" srcId="{2A0DC779-7694-4EE0-96A3-3DEB2D65F0DD}" destId="{15A62FF5-570D-4565-9CD7-6E498EF00F79}" srcOrd="0" destOrd="0" parTransId="{BC1068AD-3086-45AF-99A5-56DFED72C844}" sibTransId="{094741E2-B4D9-4D62-82B8-D434CE61CFF0}"/>
    <dgm:cxn modelId="{F099FD50-65FB-4E7E-A9E1-78DA1CC70F92}" srcId="{95085216-B573-4828-9691-0673856565B1}" destId="{2A0DC779-7694-4EE0-96A3-3DEB2D65F0DD}" srcOrd="0" destOrd="0" parTransId="{44020827-EB75-43B9-969C-89D8C99D257A}" sibTransId="{B311E6AB-4FEF-48D7-B266-5DC165521454}"/>
    <dgm:cxn modelId="{7340E929-DBE2-46BA-8897-60E3E242633A}" srcId="{2A0DC779-7694-4EE0-96A3-3DEB2D65F0DD}" destId="{5FB5EBA7-3884-43BF-9238-AA0087FBB78C}" srcOrd="2" destOrd="0" parTransId="{BF556721-98E1-4656-BA06-7026528B7D62}" sibTransId="{1B628D0C-BE78-41E3-9DDD-650B0E86CFE9}"/>
    <dgm:cxn modelId="{0F5980E0-5DE2-1043-8CC4-FCFCA0474182}" type="presOf" srcId="{95085216-B573-4828-9691-0673856565B1}" destId="{6B60EBA3-855E-4E64-938B-8A183F538E25}" srcOrd="0" destOrd="0" presId="urn:microsoft.com/office/officeart/2005/8/layout/hList3"/>
    <dgm:cxn modelId="{F4564DFE-763F-D74D-BC83-A52795CB4ED3}" type="presOf" srcId="{15A62FF5-570D-4565-9CD7-6E498EF00F79}" destId="{6873AA2F-E244-4E56-9FFC-0BDCE3E80FD1}" srcOrd="0" destOrd="0" presId="urn:microsoft.com/office/officeart/2005/8/layout/hList3"/>
    <dgm:cxn modelId="{072131EA-5816-4C4D-9C8B-0491AE586EF7}" srcId="{2A0DC779-7694-4EE0-96A3-3DEB2D65F0DD}" destId="{19AE10B5-9337-4ECA-AC36-6A7C6CF7A5B8}" srcOrd="1" destOrd="0" parTransId="{BCE412BE-87D7-4C0C-8E07-5C38D4177A45}" sibTransId="{BF6C850A-BA29-4B6E-903A-E2E7D50EF586}"/>
    <dgm:cxn modelId="{C5ED3B13-549D-9743-A052-127BEC5DAD48}" type="presParOf" srcId="{6B60EBA3-855E-4E64-938B-8A183F538E25}" destId="{ECC50D29-81AC-4128-965D-F6D9664FCCD1}" srcOrd="0" destOrd="0" presId="urn:microsoft.com/office/officeart/2005/8/layout/hList3"/>
    <dgm:cxn modelId="{761E49BD-F08B-B04D-AB10-8C5A2E1C7077}" type="presParOf" srcId="{6B60EBA3-855E-4E64-938B-8A183F538E25}" destId="{907A09B4-2EC7-4C5E-9446-1EBC9E3A2FAD}" srcOrd="1" destOrd="0" presId="urn:microsoft.com/office/officeart/2005/8/layout/hList3"/>
    <dgm:cxn modelId="{F7C38891-362E-3B40-9043-55B08358D96B}" type="presParOf" srcId="{907A09B4-2EC7-4C5E-9446-1EBC9E3A2FAD}" destId="{6873AA2F-E244-4E56-9FFC-0BDCE3E80FD1}" srcOrd="0" destOrd="0" presId="urn:microsoft.com/office/officeart/2005/8/layout/hList3"/>
    <dgm:cxn modelId="{234FB617-6636-5D42-856D-1C07DA31F3C1}" type="presParOf" srcId="{907A09B4-2EC7-4C5E-9446-1EBC9E3A2FAD}" destId="{8F073BD0-EE5E-4420-BBAD-D8B325E3EB2E}" srcOrd="1" destOrd="0" presId="urn:microsoft.com/office/officeart/2005/8/layout/hList3"/>
    <dgm:cxn modelId="{30A3C515-AD9C-BE41-AD03-493E03702BAF}" type="presParOf" srcId="{907A09B4-2EC7-4C5E-9446-1EBC9E3A2FAD}" destId="{155203F6-D87A-45C9-AEEC-4664ACA42D8F}" srcOrd="2" destOrd="0" presId="urn:microsoft.com/office/officeart/2005/8/layout/hList3"/>
    <dgm:cxn modelId="{F185552F-999E-1B4D-8A38-DA3AB4FA3525}" type="presParOf" srcId="{6B60EBA3-855E-4E64-938B-8A183F538E25}" destId="{96EEBC9C-959F-4A03-AB91-C4796A26A61E}"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51935D-2A0B-43F4-83F2-049B6ADB80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2582162-6D35-4516-8FCF-57480A2D8853}">
      <dgm:prSet phldrT="[Text]" custT="1"/>
      <dgm:spPr>
        <a:solidFill>
          <a:schemeClr val="accent5">
            <a:lumMod val="50000"/>
          </a:schemeClr>
        </a:solidFill>
      </dgm:spPr>
      <dgm:t>
        <a:bodyPr/>
        <a:lstStyle/>
        <a:p>
          <a:r>
            <a:rPr lang="en-US" sz="2800" b="1" dirty="0"/>
            <a:t>Track 1: Building Capacity</a:t>
          </a:r>
          <a:endParaRPr lang="en-US" sz="2800" dirty="0"/>
        </a:p>
      </dgm:t>
    </dgm:pt>
    <dgm:pt modelId="{91F241F5-C1AD-4955-A8AE-C37F6EE3FA30}" type="parTrans" cxnId="{2F0275D5-0EC2-4BF1-AACA-2C23EAAB1005}">
      <dgm:prSet/>
      <dgm:spPr/>
      <dgm:t>
        <a:bodyPr/>
        <a:lstStyle/>
        <a:p>
          <a:endParaRPr lang="en-US"/>
        </a:p>
      </dgm:t>
    </dgm:pt>
    <dgm:pt modelId="{1BB7E1E4-5467-490B-AA03-F3562DAC59FD}" type="sibTrans" cxnId="{2F0275D5-0EC2-4BF1-AACA-2C23EAAB1005}">
      <dgm:prSet/>
      <dgm:spPr/>
      <dgm:t>
        <a:bodyPr/>
        <a:lstStyle/>
        <a:p>
          <a:endParaRPr lang="en-US"/>
        </a:p>
      </dgm:t>
    </dgm:pt>
    <dgm:pt modelId="{3FC94BAA-84BF-4FB8-A8CD-A59CAC0A497F}">
      <dgm:prSet phldrT="[Text]" custT="1"/>
      <dgm:spPr>
        <a:solidFill>
          <a:schemeClr val="accent5">
            <a:lumMod val="20000"/>
            <a:lumOff val="80000"/>
            <a:alpha val="90000"/>
          </a:schemeClr>
        </a:solidFill>
      </dgm:spPr>
      <dgm:t>
        <a:bodyPr/>
        <a:lstStyle/>
        <a:p>
          <a:r>
            <a:rPr lang="en-US" sz="2400" dirty="0"/>
            <a:t>$500K to $1.5M up to 5 years</a:t>
          </a:r>
        </a:p>
      </dgm:t>
    </dgm:pt>
    <dgm:pt modelId="{87084861-07EA-4842-B279-629AE4C53070}" type="parTrans" cxnId="{DD2044C3-9B00-4EE7-922D-FFD85AF6DFFE}">
      <dgm:prSet/>
      <dgm:spPr/>
      <dgm:t>
        <a:bodyPr/>
        <a:lstStyle/>
        <a:p>
          <a:endParaRPr lang="en-US"/>
        </a:p>
      </dgm:t>
    </dgm:pt>
    <dgm:pt modelId="{3D0E369B-06D0-4494-B259-23A1B1788368}" type="sibTrans" cxnId="{DD2044C3-9B00-4EE7-922D-FFD85AF6DFFE}">
      <dgm:prSet/>
      <dgm:spPr/>
      <dgm:t>
        <a:bodyPr/>
        <a:lstStyle/>
        <a:p>
          <a:endParaRPr lang="en-US"/>
        </a:p>
      </dgm:t>
    </dgm:pt>
    <dgm:pt modelId="{160CCF11-9E32-424D-82C3-0AD47D2334AC}">
      <dgm:prSet phldrT="[Text]" custT="1"/>
      <dgm:spPr>
        <a:solidFill>
          <a:srgbClr val="002060"/>
        </a:solidFill>
      </dgm:spPr>
      <dgm:t>
        <a:bodyPr/>
        <a:lstStyle/>
        <a:p>
          <a:r>
            <a:rPr lang="en-US" sz="2800" b="1" dirty="0"/>
            <a:t>Resource Hub</a:t>
          </a:r>
          <a:endParaRPr lang="en-US" sz="2800" dirty="0"/>
        </a:p>
      </dgm:t>
    </dgm:pt>
    <dgm:pt modelId="{4F34DBD4-EB24-49F5-A3F0-6CEDE2EF6A8A}" type="parTrans" cxnId="{51ECB0B0-8D67-42F1-93D0-72047D98345E}">
      <dgm:prSet/>
      <dgm:spPr/>
      <dgm:t>
        <a:bodyPr/>
        <a:lstStyle/>
        <a:p>
          <a:endParaRPr lang="en-US"/>
        </a:p>
      </dgm:t>
    </dgm:pt>
    <dgm:pt modelId="{AD7A5A99-C945-4113-BA5D-9F0CE51FC4A4}" type="sibTrans" cxnId="{51ECB0B0-8D67-42F1-93D0-72047D98345E}">
      <dgm:prSet/>
      <dgm:spPr/>
      <dgm:t>
        <a:bodyPr/>
        <a:lstStyle/>
        <a:p>
          <a:endParaRPr lang="en-US"/>
        </a:p>
      </dgm:t>
    </dgm:pt>
    <dgm:pt modelId="{D12F163B-C0B7-4BCA-A278-42678AE12AB9}">
      <dgm:prSet phldrT="[Text]" custT="1"/>
      <dgm:spPr>
        <a:solidFill>
          <a:schemeClr val="accent5">
            <a:lumMod val="20000"/>
            <a:lumOff val="80000"/>
            <a:alpha val="90000"/>
          </a:schemeClr>
        </a:solidFill>
      </dgm:spPr>
      <dgm:t>
        <a:bodyPr/>
        <a:lstStyle/>
        <a:p>
          <a:r>
            <a:rPr lang="en-US" sz="2400" dirty="0"/>
            <a:t>Up to $3M for up to five years</a:t>
          </a:r>
        </a:p>
      </dgm:t>
    </dgm:pt>
    <dgm:pt modelId="{87AB7C91-0B92-4F75-B154-F1A1B51C5E6F}" type="parTrans" cxnId="{1873B068-BA8D-44EC-A30A-650B191B8423}">
      <dgm:prSet/>
      <dgm:spPr/>
      <dgm:t>
        <a:bodyPr/>
        <a:lstStyle/>
        <a:p>
          <a:endParaRPr lang="en-US"/>
        </a:p>
      </dgm:t>
    </dgm:pt>
    <dgm:pt modelId="{14222357-F7ED-4010-AF23-67CAD8D882BE}" type="sibTrans" cxnId="{1873B068-BA8D-44EC-A30A-650B191B8423}">
      <dgm:prSet/>
      <dgm:spPr/>
      <dgm:t>
        <a:bodyPr/>
        <a:lstStyle/>
        <a:p>
          <a:endParaRPr lang="en-US"/>
        </a:p>
      </dgm:t>
    </dgm:pt>
    <dgm:pt modelId="{68419AB7-48DB-4EAD-B632-74AE9E9C8248}">
      <dgm:prSet phldrT="[Text]" custT="1"/>
      <dgm:spPr>
        <a:solidFill>
          <a:schemeClr val="accent5">
            <a:lumMod val="20000"/>
            <a:lumOff val="80000"/>
            <a:alpha val="90000"/>
          </a:schemeClr>
        </a:solidFill>
      </dgm:spPr>
      <dgm:t>
        <a:bodyPr/>
        <a:lstStyle/>
        <a:p>
          <a:r>
            <a:rPr lang="en-US" sz="2400" dirty="0"/>
            <a:t>Up to $250K for up to 3 years</a:t>
          </a:r>
        </a:p>
      </dgm:t>
    </dgm:pt>
    <dgm:pt modelId="{F671C551-DAEF-4634-B99E-DA7AACAB4EC0}" type="sibTrans" cxnId="{3BEC292C-6202-4697-9481-406F00398BB4}">
      <dgm:prSet/>
      <dgm:spPr/>
      <dgm:t>
        <a:bodyPr/>
        <a:lstStyle/>
        <a:p>
          <a:endParaRPr lang="en-US"/>
        </a:p>
      </dgm:t>
    </dgm:pt>
    <dgm:pt modelId="{CA590984-C2FC-420A-81E8-F80BF9D57C26}" type="parTrans" cxnId="{3BEC292C-6202-4697-9481-406F00398BB4}">
      <dgm:prSet/>
      <dgm:spPr/>
      <dgm:t>
        <a:bodyPr/>
        <a:lstStyle/>
        <a:p>
          <a:endParaRPr lang="en-US"/>
        </a:p>
      </dgm:t>
    </dgm:pt>
    <dgm:pt modelId="{7B3FB60D-1C5A-4B5B-8EF3-3905F18C7A67}">
      <dgm:prSet phldrT="[Text]" custT="1"/>
      <dgm:spPr>
        <a:solidFill>
          <a:srgbClr val="00206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dirty="0"/>
            <a:t>Track 2: New to NSF</a:t>
          </a:r>
        </a:p>
      </dgm:t>
    </dgm:pt>
    <dgm:pt modelId="{FD594A83-8DFE-47E2-B191-15A382A6FC14}" type="sibTrans" cxnId="{88284D94-4D74-4AAC-B324-602386F52353}">
      <dgm:prSet/>
      <dgm:spPr/>
      <dgm:t>
        <a:bodyPr/>
        <a:lstStyle/>
        <a:p>
          <a:endParaRPr lang="en-US"/>
        </a:p>
      </dgm:t>
    </dgm:pt>
    <dgm:pt modelId="{CEFC26F7-4542-436B-9E13-2DDA17CEB6C3}" type="parTrans" cxnId="{88284D94-4D74-4AAC-B324-602386F52353}">
      <dgm:prSet/>
      <dgm:spPr/>
      <dgm:t>
        <a:bodyPr/>
        <a:lstStyle/>
        <a:p>
          <a:endParaRPr lang="en-US"/>
        </a:p>
      </dgm:t>
    </dgm:pt>
    <dgm:pt modelId="{6D8FC95A-4C36-4548-85A7-E0356510AB78}">
      <dgm:prSet custT="1"/>
      <dgm:spPr>
        <a:solidFill>
          <a:schemeClr val="accent5">
            <a:lumMod val="20000"/>
            <a:lumOff val="80000"/>
            <a:alpha val="90000"/>
          </a:schemeClr>
        </a:solidFill>
      </dgm:spPr>
      <dgm:t>
        <a:bodyPr/>
        <a:lstStyle/>
        <a:p>
          <a:r>
            <a:rPr lang="en-US" sz="2400" dirty="0"/>
            <a:t>Critical Transitions</a:t>
          </a:r>
        </a:p>
      </dgm:t>
    </dgm:pt>
    <dgm:pt modelId="{7ED0042E-7AAF-4067-9FEF-30DD61735499}" type="parTrans" cxnId="{6C96383B-A594-4D36-9FB3-655578F9909B}">
      <dgm:prSet/>
      <dgm:spPr/>
      <dgm:t>
        <a:bodyPr/>
        <a:lstStyle/>
        <a:p>
          <a:endParaRPr lang="en-US"/>
        </a:p>
      </dgm:t>
    </dgm:pt>
    <dgm:pt modelId="{43684591-8058-4D79-80B9-BA1527413B27}" type="sibTrans" cxnId="{6C96383B-A594-4D36-9FB3-655578F9909B}">
      <dgm:prSet/>
      <dgm:spPr/>
      <dgm:t>
        <a:bodyPr/>
        <a:lstStyle/>
        <a:p>
          <a:endParaRPr lang="en-US"/>
        </a:p>
      </dgm:t>
    </dgm:pt>
    <dgm:pt modelId="{3B3FDCC3-AD0B-45D6-9100-725352C33EA2}">
      <dgm:prSet custT="1"/>
      <dgm:spPr>
        <a:solidFill>
          <a:schemeClr val="accent5">
            <a:lumMod val="20000"/>
            <a:lumOff val="80000"/>
            <a:alpha val="90000"/>
          </a:schemeClr>
        </a:solidFill>
      </dgm:spPr>
      <dgm:t>
        <a:bodyPr/>
        <a:lstStyle/>
        <a:p>
          <a:r>
            <a:rPr lang="en-US" sz="2400" dirty="0"/>
            <a:t>Innovative Cross-Sector Partnerships</a:t>
          </a:r>
        </a:p>
      </dgm:t>
    </dgm:pt>
    <dgm:pt modelId="{F2DB8F67-6F20-4BC7-9504-7F019F5DD03D}" type="parTrans" cxnId="{7612F2B3-253B-4BBE-8378-00E8E0091856}">
      <dgm:prSet/>
      <dgm:spPr/>
      <dgm:t>
        <a:bodyPr/>
        <a:lstStyle/>
        <a:p>
          <a:endParaRPr lang="en-US"/>
        </a:p>
      </dgm:t>
    </dgm:pt>
    <dgm:pt modelId="{3D6D994E-3156-46C7-8FB5-7F440BFDEB6A}" type="sibTrans" cxnId="{7612F2B3-253B-4BBE-8378-00E8E0091856}">
      <dgm:prSet/>
      <dgm:spPr/>
      <dgm:t>
        <a:bodyPr/>
        <a:lstStyle/>
        <a:p>
          <a:endParaRPr lang="en-US"/>
        </a:p>
      </dgm:t>
    </dgm:pt>
    <dgm:pt modelId="{F77D19D6-8098-4146-9112-58E7652C039D}">
      <dgm:prSet custT="1"/>
      <dgm:spPr>
        <a:solidFill>
          <a:schemeClr val="accent5">
            <a:lumMod val="20000"/>
            <a:lumOff val="80000"/>
            <a:alpha val="90000"/>
          </a:schemeClr>
        </a:solidFill>
      </dgm:spPr>
      <dgm:t>
        <a:bodyPr/>
        <a:lstStyle/>
        <a:p>
          <a:r>
            <a:rPr lang="en-US" sz="2400" dirty="0"/>
            <a:t>Research on Broadening Participatio</a:t>
          </a:r>
          <a:r>
            <a:rPr lang="en-US" sz="2600" dirty="0"/>
            <a:t>n in STEM</a:t>
          </a:r>
        </a:p>
      </dgm:t>
    </dgm:pt>
    <dgm:pt modelId="{2FBEF48C-7395-47F0-B078-1E5EB273E5A6}" type="parTrans" cxnId="{E216E0AC-8273-48DF-B841-331BEDCC69B3}">
      <dgm:prSet/>
      <dgm:spPr/>
      <dgm:t>
        <a:bodyPr/>
        <a:lstStyle/>
        <a:p>
          <a:endParaRPr lang="en-US"/>
        </a:p>
      </dgm:t>
    </dgm:pt>
    <dgm:pt modelId="{5A6ADE83-15B5-45E5-A2C7-F6A686639D63}" type="sibTrans" cxnId="{E216E0AC-8273-48DF-B841-331BEDCC69B3}">
      <dgm:prSet/>
      <dgm:spPr/>
      <dgm:t>
        <a:bodyPr/>
        <a:lstStyle/>
        <a:p>
          <a:endParaRPr lang="en-US"/>
        </a:p>
      </dgm:t>
    </dgm:pt>
    <dgm:pt modelId="{B29F3910-AEDF-4626-9861-FEF602BFD47B}" type="pres">
      <dgm:prSet presAssocID="{4A51935D-2A0B-43F4-83F2-049B6ADB804A}" presName="Name0" presStyleCnt="0">
        <dgm:presLayoutVars>
          <dgm:dir/>
          <dgm:animLvl val="lvl"/>
          <dgm:resizeHandles val="exact"/>
        </dgm:presLayoutVars>
      </dgm:prSet>
      <dgm:spPr/>
      <dgm:t>
        <a:bodyPr/>
        <a:lstStyle/>
        <a:p>
          <a:endParaRPr lang="en-US"/>
        </a:p>
      </dgm:t>
    </dgm:pt>
    <dgm:pt modelId="{0A2B8DA2-23D0-4728-B035-360E2401320E}" type="pres">
      <dgm:prSet presAssocID="{32582162-6D35-4516-8FCF-57480A2D8853}" presName="linNode" presStyleCnt="0"/>
      <dgm:spPr/>
    </dgm:pt>
    <dgm:pt modelId="{724CB003-D23C-4856-8639-6255B8DB3841}" type="pres">
      <dgm:prSet presAssocID="{32582162-6D35-4516-8FCF-57480A2D8853}" presName="parentText" presStyleLbl="node1" presStyleIdx="0" presStyleCnt="3" custScaleX="84457" custScaleY="43814" custLinFactNeighborX="-1660" custLinFactNeighborY="-1880">
        <dgm:presLayoutVars>
          <dgm:chMax val="1"/>
          <dgm:bulletEnabled val="1"/>
        </dgm:presLayoutVars>
      </dgm:prSet>
      <dgm:spPr/>
      <dgm:t>
        <a:bodyPr/>
        <a:lstStyle/>
        <a:p>
          <a:endParaRPr lang="en-US"/>
        </a:p>
      </dgm:t>
    </dgm:pt>
    <dgm:pt modelId="{07890983-5FA4-463E-9F08-BC20C6B2585E}" type="pres">
      <dgm:prSet presAssocID="{32582162-6D35-4516-8FCF-57480A2D8853}" presName="descendantText" presStyleLbl="alignAccFollowNode1" presStyleIdx="0" presStyleCnt="3" custScaleX="105423" custScaleY="73761" custLinFactNeighborX="-2992">
        <dgm:presLayoutVars>
          <dgm:bulletEnabled val="1"/>
        </dgm:presLayoutVars>
      </dgm:prSet>
      <dgm:spPr/>
      <dgm:t>
        <a:bodyPr/>
        <a:lstStyle/>
        <a:p>
          <a:endParaRPr lang="en-US"/>
        </a:p>
      </dgm:t>
    </dgm:pt>
    <dgm:pt modelId="{B506182F-EAB4-44BC-852B-FDC4D165098E}" type="pres">
      <dgm:prSet presAssocID="{1BB7E1E4-5467-490B-AA03-F3562DAC59FD}" presName="sp" presStyleCnt="0"/>
      <dgm:spPr/>
    </dgm:pt>
    <dgm:pt modelId="{35D63659-8AA5-4A13-BFAD-93657763D4D0}" type="pres">
      <dgm:prSet presAssocID="{7B3FB60D-1C5A-4B5B-8EF3-3905F18C7A67}" presName="linNode" presStyleCnt="0"/>
      <dgm:spPr/>
    </dgm:pt>
    <dgm:pt modelId="{CDFAA123-9796-4576-A405-307019716C0A}" type="pres">
      <dgm:prSet presAssocID="{7B3FB60D-1C5A-4B5B-8EF3-3905F18C7A67}" presName="parentText" presStyleLbl="node1" presStyleIdx="1" presStyleCnt="3" custScaleX="85047" custScaleY="42161" custLinFactNeighborX="-1736" custLinFactNeighborY="-1193">
        <dgm:presLayoutVars>
          <dgm:chMax val="1"/>
          <dgm:bulletEnabled val="1"/>
        </dgm:presLayoutVars>
      </dgm:prSet>
      <dgm:spPr/>
      <dgm:t>
        <a:bodyPr/>
        <a:lstStyle/>
        <a:p>
          <a:endParaRPr lang="en-US"/>
        </a:p>
      </dgm:t>
    </dgm:pt>
    <dgm:pt modelId="{8191591A-00F9-4814-8055-679DEE267903}" type="pres">
      <dgm:prSet presAssocID="{7B3FB60D-1C5A-4B5B-8EF3-3905F18C7A67}" presName="descendantText" presStyleLbl="alignAccFollowNode1" presStyleIdx="1" presStyleCnt="3" custScaleX="104215" custScaleY="34683" custLinFactNeighborX="-2730" custLinFactNeighborY="-3167">
        <dgm:presLayoutVars>
          <dgm:bulletEnabled val="1"/>
        </dgm:presLayoutVars>
      </dgm:prSet>
      <dgm:spPr/>
      <dgm:t>
        <a:bodyPr/>
        <a:lstStyle/>
        <a:p>
          <a:endParaRPr lang="en-US"/>
        </a:p>
      </dgm:t>
    </dgm:pt>
    <dgm:pt modelId="{9B9C91D3-B837-4AD1-8E2D-AD4007144805}" type="pres">
      <dgm:prSet presAssocID="{FD594A83-8DFE-47E2-B191-15A382A6FC14}" presName="sp" presStyleCnt="0"/>
      <dgm:spPr/>
    </dgm:pt>
    <dgm:pt modelId="{4D8FE50B-6867-4384-AA5F-FED15FCB57FC}" type="pres">
      <dgm:prSet presAssocID="{160CCF11-9E32-424D-82C3-0AD47D2334AC}" presName="linNode" presStyleCnt="0"/>
      <dgm:spPr/>
    </dgm:pt>
    <dgm:pt modelId="{AC8EC777-3B80-4435-9559-7711E3D39A45}" type="pres">
      <dgm:prSet presAssocID="{160CCF11-9E32-424D-82C3-0AD47D2334AC}" presName="parentText" presStyleLbl="node1" presStyleIdx="2" presStyleCnt="3" custScaleX="85047" custScaleY="31617" custLinFactNeighborX="-1987" custLinFactNeighborY="3850">
        <dgm:presLayoutVars>
          <dgm:chMax val="1"/>
          <dgm:bulletEnabled val="1"/>
        </dgm:presLayoutVars>
      </dgm:prSet>
      <dgm:spPr/>
      <dgm:t>
        <a:bodyPr/>
        <a:lstStyle/>
        <a:p>
          <a:endParaRPr lang="en-US"/>
        </a:p>
      </dgm:t>
    </dgm:pt>
    <dgm:pt modelId="{FB075671-60D9-41AE-9AF7-DDCBABA0A80E}" type="pres">
      <dgm:prSet presAssocID="{160CCF11-9E32-424D-82C3-0AD47D2334AC}" presName="descendantText" presStyleLbl="alignAccFollowNode1" presStyleIdx="2" presStyleCnt="3" custScaleX="103894" custScaleY="28093" custLinFactNeighborX="-1945">
        <dgm:presLayoutVars>
          <dgm:bulletEnabled val="1"/>
        </dgm:presLayoutVars>
      </dgm:prSet>
      <dgm:spPr/>
      <dgm:t>
        <a:bodyPr/>
        <a:lstStyle/>
        <a:p>
          <a:endParaRPr lang="en-US"/>
        </a:p>
      </dgm:t>
    </dgm:pt>
  </dgm:ptLst>
  <dgm:cxnLst>
    <dgm:cxn modelId="{207259C2-107D-5E45-A5F5-035F41A75275}" type="presOf" srcId="{4A51935D-2A0B-43F4-83F2-049B6ADB804A}" destId="{B29F3910-AEDF-4626-9861-FEF602BFD47B}" srcOrd="0" destOrd="0" presId="urn:microsoft.com/office/officeart/2005/8/layout/vList5"/>
    <dgm:cxn modelId="{26E880C2-6393-EB40-93F2-64025B0FB628}" type="presOf" srcId="{6D8FC95A-4C36-4548-85A7-E0356510AB78}" destId="{07890983-5FA4-463E-9F08-BC20C6B2585E}" srcOrd="0" destOrd="1" presId="urn:microsoft.com/office/officeart/2005/8/layout/vList5"/>
    <dgm:cxn modelId="{3BEC292C-6202-4697-9481-406F00398BB4}" srcId="{7B3FB60D-1C5A-4B5B-8EF3-3905F18C7A67}" destId="{68419AB7-48DB-4EAD-B632-74AE9E9C8248}" srcOrd="0" destOrd="0" parTransId="{CA590984-C2FC-420A-81E8-F80BF9D57C26}" sibTransId="{F671C551-DAEF-4634-B99E-DA7AACAB4EC0}"/>
    <dgm:cxn modelId="{6AE258A8-2C48-3947-B01F-D692F53F5318}" type="presOf" srcId="{F77D19D6-8098-4146-9112-58E7652C039D}" destId="{07890983-5FA4-463E-9F08-BC20C6B2585E}" srcOrd="0" destOrd="3" presId="urn:microsoft.com/office/officeart/2005/8/layout/vList5"/>
    <dgm:cxn modelId="{2C2C72ED-9D12-1D41-8E92-B5C5E1B226C2}" type="presOf" srcId="{3FC94BAA-84BF-4FB8-A8CD-A59CAC0A497F}" destId="{07890983-5FA4-463E-9F08-BC20C6B2585E}" srcOrd="0" destOrd="0" presId="urn:microsoft.com/office/officeart/2005/8/layout/vList5"/>
    <dgm:cxn modelId="{DD2044C3-9B00-4EE7-922D-FFD85AF6DFFE}" srcId="{32582162-6D35-4516-8FCF-57480A2D8853}" destId="{3FC94BAA-84BF-4FB8-A8CD-A59CAC0A497F}" srcOrd="0" destOrd="0" parTransId="{87084861-07EA-4842-B279-629AE4C53070}" sibTransId="{3D0E369B-06D0-4494-B259-23A1B1788368}"/>
    <dgm:cxn modelId="{688D668B-5D24-BE46-81CA-7B0BE45102FB}" type="presOf" srcId="{68419AB7-48DB-4EAD-B632-74AE9E9C8248}" destId="{8191591A-00F9-4814-8055-679DEE267903}" srcOrd="0" destOrd="0" presId="urn:microsoft.com/office/officeart/2005/8/layout/vList5"/>
    <dgm:cxn modelId="{88284D94-4D74-4AAC-B324-602386F52353}" srcId="{4A51935D-2A0B-43F4-83F2-049B6ADB804A}" destId="{7B3FB60D-1C5A-4B5B-8EF3-3905F18C7A67}" srcOrd="1" destOrd="0" parTransId="{CEFC26F7-4542-436B-9E13-2DDA17CEB6C3}" sibTransId="{FD594A83-8DFE-47E2-B191-15A382A6FC14}"/>
    <dgm:cxn modelId="{5ABECEAC-C946-5845-843A-3F56829B3FC6}" type="presOf" srcId="{3B3FDCC3-AD0B-45D6-9100-725352C33EA2}" destId="{07890983-5FA4-463E-9F08-BC20C6B2585E}" srcOrd="0" destOrd="2" presId="urn:microsoft.com/office/officeart/2005/8/layout/vList5"/>
    <dgm:cxn modelId="{68E1D574-9B53-4D41-A5DD-86BE6C183ECD}" type="presOf" srcId="{D12F163B-C0B7-4BCA-A278-42678AE12AB9}" destId="{FB075671-60D9-41AE-9AF7-DDCBABA0A80E}" srcOrd="0" destOrd="0" presId="urn:microsoft.com/office/officeart/2005/8/layout/vList5"/>
    <dgm:cxn modelId="{1873B068-BA8D-44EC-A30A-650B191B8423}" srcId="{160CCF11-9E32-424D-82C3-0AD47D2334AC}" destId="{D12F163B-C0B7-4BCA-A278-42678AE12AB9}" srcOrd="0" destOrd="0" parTransId="{87AB7C91-0B92-4F75-B154-F1A1B51C5E6F}" sibTransId="{14222357-F7ED-4010-AF23-67CAD8D882BE}"/>
    <dgm:cxn modelId="{62597F11-B1EF-DA4B-9DF9-CE7997DBE13F}" type="presOf" srcId="{160CCF11-9E32-424D-82C3-0AD47D2334AC}" destId="{AC8EC777-3B80-4435-9559-7711E3D39A45}" srcOrd="0" destOrd="0" presId="urn:microsoft.com/office/officeart/2005/8/layout/vList5"/>
    <dgm:cxn modelId="{E216E0AC-8273-48DF-B841-331BEDCC69B3}" srcId="{3FC94BAA-84BF-4FB8-A8CD-A59CAC0A497F}" destId="{F77D19D6-8098-4146-9112-58E7652C039D}" srcOrd="2" destOrd="0" parTransId="{2FBEF48C-7395-47F0-B078-1E5EB273E5A6}" sibTransId="{5A6ADE83-15B5-45E5-A2C7-F6A686639D63}"/>
    <dgm:cxn modelId="{6C96383B-A594-4D36-9FB3-655578F9909B}" srcId="{3FC94BAA-84BF-4FB8-A8CD-A59CAC0A497F}" destId="{6D8FC95A-4C36-4548-85A7-E0356510AB78}" srcOrd="0" destOrd="0" parTransId="{7ED0042E-7AAF-4067-9FEF-30DD61735499}" sibTransId="{43684591-8058-4D79-80B9-BA1527413B27}"/>
    <dgm:cxn modelId="{7612F2B3-253B-4BBE-8378-00E8E0091856}" srcId="{3FC94BAA-84BF-4FB8-A8CD-A59CAC0A497F}" destId="{3B3FDCC3-AD0B-45D6-9100-725352C33EA2}" srcOrd="1" destOrd="0" parTransId="{F2DB8F67-6F20-4BC7-9504-7F019F5DD03D}" sibTransId="{3D6D994E-3156-46C7-8FB5-7F440BFDEB6A}"/>
    <dgm:cxn modelId="{92E5B557-54F2-D140-910E-67BACE449DE6}" type="presOf" srcId="{32582162-6D35-4516-8FCF-57480A2D8853}" destId="{724CB003-D23C-4856-8639-6255B8DB3841}" srcOrd="0" destOrd="0" presId="urn:microsoft.com/office/officeart/2005/8/layout/vList5"/>
    <dgm:cxn modelId="{51ECB0B0-8D67-42F1-93D0-72047D98345E}" srcId="{4A51935D-2A0B-43F4-83F2-049B6ADB804A}" destId="{160CCF11-9E32-424D-82C3-0AD47D2334AC}" srcOrd="2" destOrd="0" parTransId="{4F34DBD4-EB24-49F5-A3F0-6CEDE2EF6A8A}" sibTransId="{AD7A5A99-C945-4113-BA5D-9F0CE51FC4A4}"/>
    <dgm:cxn modelId="{9206CBA9-433F-A349-9E30-5B4DE1580F05}" type="presOf" srcId="{7B3FB60D-1C5A-4B5B-8EF3-3905F18C7A67}" destId="{CDFAA123-9796-4576-A405-307019716C0A}" srcOrd="0" destOrd="0" presId="urn:microsoft.com/office/officeart/2005/8/layout/vList5"/>
    <dgm:cxn modelId="{2F0275D5-0EC2-4BF1-AACA-2C23EAAB1005}" srcId="{4A51935D-2A0B-43F4-83F2-049B6ADB804A}" destId="{32582162-6D35-4516-8FCF-57480A2D8853}" srcOrd="0" destOrd="0" parTransId="{91F241F5-C1AD-4955-A8AE-C37F6EE3FA30}" sibTransId="{1BB7E1E4-5467-490B-AA03-F3562DAC59FD}"/>
    <dgm:cxn modelId="{0C2FA7EA-E33A-A247-B1C5-EBBAE0945CEF}" type="presParOf" srcId="{B29F3910-AEDF-4626-9861-FEF602BFD47B}" destId="{0A2B8DA2-23D0-4728-B035-360E2401320E}" srcOrd="0" destOrd="0" presId="urn:microsoft.com/office/officeart/2005/8/layout/vList5"/>
    <dgm:cxn modelId="{468A4CA4-19A5-C548-80A3-27F346AC90D5}" type="presParOf" srcId="{0A2B8DA2-23D0-4728-B035-360E2401320E}" destId="{724CB003-D23C-4856-8639-6255B8DB3841}" srcOrd="0" destOrd="0" presId="urn:microsoft.com/office/officeart/2005/8/layout/vList5"/>
    <dgm:cxn modelId="{67F90E3E-97BF-F546-B9B2-15808E6F4809}" type="presParOf" srcId="{0A2B8DA2-23D0-4728-B035-360E2401320E}" destId="{07890983-5FA4-463E-9F08-BC20C6B2585E}" srcOrd="1" destOrd="0" presId="urn:microsoft.com/office/officeart/2005/8/layout/vList5"/>
    <dgm:cxn modelId="{C4EFE765-247E-814F-894A-09B79DC2FB36}" type="presParOf" srcId="{B29F3910-AEDF-4626-9861-FEF602BFD47B}" destId="{B506182F-EAB4-44BC-852B-FDC4D165098E}" srcOrd="1" destOrd="0" presId="urn:microsoft.com/office/officeart/2005/8/layout/vList5"/>
    <dgm:cxn modelId="{DF39DF84-EC5A-204C-9BB5-AF3586BF2503}" type="presParOf" srcId="{B29F3910-AEDF-4626-9861-FEF602BFD47B}" destId="{35D63659-8AA5-4A13-BFAD-93657763D4D0}" srcOrd="2" destOrd="0" presId="urn:microsoft.com/office/officeart/2005/8/layout/vList5"/>
    <dgm:cxn modelId="{2EC3A4E5-6694-F546-881A-6446346185F7}" type="presParOf" srcId="{35D63659-8AA5-4A13-BFAD-93657763D4D0}" destId="{CDFAA123-9796-4576-A405-307019716C0A}" srcOrd="0" destOrd="0" presId="urn:microsoft.com/office/officeart/2005/8/layout/vList5"/>
    <dgm:cxn modelId="{722B7640-7368-3147-9766-BDC6AE631106}" type="presParOf" srcId="{35D63659-8AA5-4A13-BFAD-93657763D4D0}" destId="{8191591A-00F9-4814-8055-679DEE267903}" srcOrd="1" destOrd="0" presId="urn:microsoft.com/office/officeart/2005/8/layout/vList5"/>
    <dgm:cxn modelId="{EBA72587-A190-7F40-BE97-3A9B190E9032}" type="presParOf" srcId="{B29F3910-AEDF-4626-9861-FEF602BFD47B}" destId="{9B9C91D3-B837-4AD1-8E2D-AD4007144805}" srcOrd="3" destOrd="0" presId="urn:microsoft.com/office/officeart/2005/8/layout/vList5"/>
    <dgm:cxn modelId="{2DAFB204-C195-3147-8DB6-85B8F2980BF5}" type="presParOf" srcId="{B29F3910-AEDF-4626-9861-FEF602BFD47B}" destId="{4D8FE50B-6867-4384-AA5F-FED15FCB57FC}" srcOrd="4" destOrd="0" presId="urn:microsoft.com/office/officeart/2005/8/layout/vList5"/>
    <dgm:cxn modelId="{56FDBEB1-98F3-404C-A51E-A05238EB102F}" type="presParOf" srcId="{4D8FE50B-6867-4384-AA5F-FED15FCB57FC}" destId="{AC8EC777-3B80-4435-9559-7711E3D39A45}" srcOrd="0" destOrd="0" presId="urn:microsoft.com/office/officeart/2005/8/layout/vList5"/>
    <dgm:cxn modelId="{5B4D2030-5669-8A4B-A497-2D3265905314}" type="presParOf" srcId="{4D8FE50B-6867-4384-AA5F-FED15FCB57FC}" destId="{FB075671-60D9-41AE-9AF7-DDCBABA0A80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8B3DA4-B6ED-49E0-8FCF-4AE49A3F1A5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1C87E9B-EF08-4BE8-BF84-F93A666A3D96}">
      <dgm:prSet phldrT="[Text]"/>
      <dgm:spPr/>
      <dgm:t>
        <a:bodyPr/>
        <a:lstStyle/>
        <a:p>
          <a:r>
            <a:rPr lang="en-US" dirty="0"/>
            <a:t>STEM Learning</a:t>
          </a:r>
        </a:p>
      </dgm:t>
    </dgm:pt>
    <dgm:pt modelId="{CB59FFBB-709C-4E53-A222-3F4A0431FF82}" type="parTrans" cxnId="{3376431D-AA50-487E-858E-ED060384C4DA}">
      <dgm:prSet/>
      <dgm:spPr/>
      <dgm:t>
        <a:bodyPr/>
        <a:lstStyle/>
        <a:p>
          <a:endParaRPr lang="en-US"/>
        </a:p>
      </dgm:t>
    </dgm:pt>
    <dgm:pt modelId="{C7B91DB4-213D-4FFE-9B2C-BC526111834F}" type="sibTrans" cxnId="{3376431D-AA50-487E-858E-ED060384C4DA}">
      <dgm:prSet/>
      <dgm:spPr/>
      <dgm:t>
        <a:bodyPr/>
        <a:lstStyle/>
        <a:p>
          <a:endParaRPr lang="en-US"/>
        </a:p>
      </dgm:t>
    </dgm:pt>
    <dgm:pt modelId="{FD0DC0D5-B148-4E25-BB44-988D1BBD8764}">
      <dgm:prSet phldrT="[Text]"/>
      <dgm:spPr/>
      <dgm:t>
        <a:bodyPr/>
        <a:lstStyle/>
        <a:p>
          <a:r>
            <a:rPr lang="en-US" dirty="0"/>
            <a:t>STEM Learning Environments</a:t>
          </a:r>
        </a:p>
      </dgm:t>
    </dgm:pt>
    <dgm:pt modelId="{CDD59F77-5E44-4505-BA61-84F15C2609EB}" type="parTrans" cxnId="{5E11FC4B-AF3B-4697-BFBC-40792035FDD2}">
      <dgm:prSet/>
      <dgm:spPr/>
      <dgm:t>
        <a:bodyPr/>
        <a:lstStyle/>
        <a:p>
          <a:endParaRPr lang="en-US"/>
        </a:p>
      </dgm:t>
    </dgm:pt>
    <dgm:pt modelId="{2C5A5D98-2377-44AA-B6F4-BA389844F62F}" type="sibTrans" cxnId="{5E11FC4B-AF3B-4697-BFBC-40792035FDD2}">
      <dgm:prSet/>
      <dgm:spPr/>
      <dgm:t>
        <a:bodyPr/>
        <a:lstStyle/>
        <a:p>
          <a:endParaRPr lang="en-US"/>
        </a:p>
      </dgm:t>
    </dgm:pt>
    <dgm:pt modelId="{1D5F7437-953E-472F-91B2-E679A0B3967D}">
      <dgm:prSet phldrT="[Text]"/>
      <dgm:spPr/>
      <dgm:t>
        <a:bodyPr/>
        <a:lstStyle/>
        <a:p>
          <a:r>
            <a:rPr lang="en-US" dirty="0"/>
            <a:t>STEM Workforce Development</a:t>
          </a:r>
        </a:p>
      </dgm:t>
    </dgm:pt>
    <dgm:pt modelId="{1DC4C7A5-67BF-4D0E-A174-EA91025CBF7D}" type="parTrans" cxnId="{2ABDD41E-A5E5-4F6E-863B-34A9708F692C}">
      <dgm:prSet/>
      <dgm:spPr/>
      <dgm:t>
        <a:bodyPr/>
        <a:lstStyle/>
        <a:p>
          <a:endParaRPr lang="en-US"/>
        </a:p>
      </dgm:t>
    </dgm:pt>
    <dgm:pt modelId="{FE63C31E-2B4A-45F1-9398-62D494211FDD}" type="sibTrans" cxnId="{2ABDD41E-A5E5-4F6E-863B-34A9708F692C}">
      <dgm:prSet/>
      <dgm:spPr/>
      <dgm:t>
        <a:bodyPr/>
        <a:lstStyle/>
        <a:p>
          <a:endParaRPr lang="en-US"/>
        </a:p>
      </dgm:t>
    </dgm:pt>
    <dgm:pt modelId="{FB711B98-90FF-42E9-B6F0-3A02CCB943F6}">
      <dgm:prSet/>
      <dgm:spPr/>
      <dgm:t>
        <a:bodyPr/>
        <a:lstStyle/>
        <a:p>
          <a:r>
            <a:rPr lang="en-US" dirty="0"/>
            <a:t>Broadening Participation</a:t>
          </a:r>
        </a:p>
      </dgm:t>
    </dgm:pt>
    <dgm:pt modelId="{E0F98BB9-F4E1-4B63-91A5-50E6185AAB3E}" type="parTrans" cxnId="{A0FEBF5A-FCD5-4679-9552-BE0C0A865D63}">
      <dgm:prSet/>
      <dgm:spPr/>
      <dgm:t>
        <a:bodyPr/>
        <a:lstStyle/>
        <a:p>
          <a:endParaRPr lang="en-US"/>
        </a:p>
      </dgm:t>
    </dgm:pt>
    <dgm:pt modelId="{62D0771F-82E1-4A50-B988-9B2B6C9D7825}" type="sibTrans" cxnId="{A0FEBF5A-FCD5-4679-9552-BE0C0A865D63}">
      <dgm:prSet/>
      <dgm:spPr/>
      <dgm:t>
        <a:bodyPr/>
        <a:lstStyle/>
        <a:p>
          <a:endParaRPr lang="en-US"/>
        </a:p>
      </dgm:t>
    </dgm:pt>
    <dgm:pt modelId="{7843F558-0419-4E5A-9E74-002B43AC8B9F}" type="pres">
      <dgm:prSet presAssocID="{DE8B3DA4-B6ED-49E0-8FCF-4AE49A3F1A59}" presName="linear" presStyleCnt="0">
        <dgm:presLayoutVars>
          <dgm:dir/>
          <dgm:animLvl val="lvl"/>
          <dgm:resizeHandles val="exact"/>
        </dgm:presLayoutVars>
      </dgm:prSet>
      <dgm:spPr/>
      <dgm:t>
        <a:bodyPr/>
        <a:lstStyle/>
        <a:p>
          <a:endParaRPr lang="en-US"/>
        </a:p>
      </dgm:t>
    </dgm:pt>
    <dgm:pt modelId="{352A5EC1-3DD7-487E-A7F3-ADDA7A9E2753}" type="pres">
      <dgm:prSet presAssocID="{D1C87E9B-EF08-4BE8-BF84-F93A666A3D96}" presName="parentLin" presStyleCnt="0"/>
      <dgm:spPr/>
    </dgm:pt>
    <dgm:pt modelId="{8F3B6F17-5F6E-43D0-A82F-7DB13D06A31A}" type="pres">
      <dgm:prSet presAssocID="{D1C87E9B-EF08-4BE8-BF84-F93A666A3D96}" presName="parentLeftMargin" presStyleLbl="node1" presStyleIdx="0" presStyleCnt="4"/>
      <dgm:spPr/>
      <dgm:t>
        <a:bodyPr/>
        <a:lstStyle/>
        <a:p>
          <a:endParaRPr lang="en-US"/>
        </a:p>
      </dgm:t>
    </dgm:pt>
    <dgm:pt modelId="{D15A6AA8-8DCE-426D-BCDF-29AB8A405E1C}" type="pres">
      <dgm:prSet presAssocID="{D1C87E9B-EF08-4BE8-BF84-F93A666A3D96}" presName="parentText" presStyleLbl="node1" presStyleIdx="0" presStyleCnt="4">
        <dgm:presLayoutVars>
          <dgm:chMax val="0"/>
          <dgm:bulletEnabled val="1"/>
        </dgm:presLayoutVars>
      </dgm:prSet>
      <dgm:spPr/>
      <dgm:t>
        <a:bodyPr/>
        <a:lstStyle/>
        <a:p>
          <a:endParaRPr lang="en-US"/>
        </a:p>
      </dgm:t>
    </dgm:pt>
    <dgm:pt modelId="{7DBB682C-72AA-4838-8238-314336B2BB62}" type="pres">
      <dgm:prSet presAssocID="{D1C87E9B-EF08-4BE8-BF84-F93A666A3D96}" presName="negativeSpace" presStyleCnt="0"/>
      <dgm:spPr/>
    </dgm:pt>
    <dgm:pt modelId="{4362419B-EC66-4E72-AF7C-5AC2217529C8}" type="pres">
      <dgm:prSet presAssocID="{D1C87E9B-EF08-4BE8-BF84-F93A666A3D96}" presName="childText" presStyleLbl="conFgAcc1" presStyleIdx="0" presStyleCnt="4">
        <dgm:presLayoutVars>
          <dgm:bulletEnabled val="1"/>
        </dgm:presLayoutVars>
      </dgm:prSet>
      <dgm:spPr/>
    </dgm:pt>
    <dgm:pt modelId="{14287A6E-6A10-414F-94D7-CEEAEA4F02F7}" type="pres">
      <dgm:prSet presAssocID="{C7B91DB4-213D-4FFE-9B2C-BC526111834F}" presName="spaceBetweenRectangles" presStyleCnt="0"/>
      <dgm:spPr/>
    </dgm:pt>
    <dgm:pt modelId="{0BDB13CB-23D0-4D51-8393-69E3A7A8117B}" type="pres">
      <dgm:prSet presAssocID="{FD0DC0D5-B148-4E25-BB44-988D1BBD8764}" presName="parentLin" presStyleCnt="0"/>
      <dgm:spPr/>
    </dgm:pt>
    <dgm:pt modelId="{836592DD-38A3-4DDD-9DAD-CB250E6D2BE4}" type="pres">
      <dgm:prSet presAssocID="{FD0DC0D5-B148-4E25-BB44-988D1BBD8764}" presName="parentLeftMargin" presStyleLbl="node1" presStyleIdx="0" presStyleCnt="4"/>
      <dgm:spPr/>
      <dgm:t>
        <a:bodyPr/>
        <a:lstStyle/>
        <a:p>
          <a:endParaRPr lang="en-US"/>
        </a:p>
      </dgm:t>
    </dgm:pt>
    <dgm:pt modelId="{F28B7764-50A7-48E8-95DB-A49E245B0F3A}" type="pres">
      <dgm:prSet presAssocID="{FD0DC0D5-B148-4E25-BB44-988D1BBD8764}" presName="parentText" presStyleLbl="node1" presStyleIdx="1" presStyleCnt="4">
        <dgm:presLayoutVars>
          <dgm:chMax val="0"/>
          <dgm:bulletEnabled val="1"/>
        </dgm:presLayoutVars>
      </dgm:prSet>
      <dgm:spPr/>
      <dgm:t>
        <a:bodyPr/>
        <a:lstStyle/>
        <a:p>
          <a:endParaRPr lang="en-US"/>
        </a:p>
      </dgm:t>
    </dgm:pt>
    <dgm:pt modelId="{E0099169-15FF-458A-B2DA-8624DFCEE021}" type="pres">
      <dgm:prSet presAssocID="{FD0DC0D5-B148-4E25-BB44-988D1BBD8764}" presName="negativeSpace" presStyleCnt="0"/>
      <dgm:spPr/>
    </dgm:pt>
    <dgm:pt modelId="{236F08A4-E3A2-49C1-8E3B-9165925E1D8B}" type="pres">
      <dgm:prSet presAssocID="{FD0DC0D5-B148-4E25-BB44-988D1BBD8764}" presName="childText" presStyleLbl="conFgAcc1" presStyleIdx="1" presStyleCnt="4">
        <dgm:presLayoutVars>
          <dgm:bulletEnabled val="1"/>
        </dgm:presLayoutVars>
      </dgm:prSet>
      <dgm:spPr/>
    </dgm:pt>
    <dgm:pt modelId="{9497C3EA-92E5-499B-9C41-EC162218BA65}" type="pres">
      <dgm:prSet presAssocID="{2C5A5D98-2377-44AA-B6F4-BA389844F62F}" presName="spaceBetweenRectangles" presStyleCnt="0"/>
      <dgm:spPr/>
    </dgm:pt>
    <dgm:pt modelId="{4492979B-D1C5-4FB8-A5FB-A6246E738360}" type="pres">
      <dgm:prSet presAssocID="{1D5F7437-953E-472F-91B2-E679A0B3967D}" presName="parentLin" presStyleCnt="0"/>
      <dgm:spPr/>
    </dgm:pt>
    <dgm:pt modelId="{3130097D-5CA6-4120-A339-06A45B89F059}" type="pres">
      <dgm:prSet presAssocID="{1D5F7437-953E-472F-91B2-E679A0B3967D}" presName="parentLeftMargin" presStyleLbl="node1" presStyleIdx="1" presStyleCnt="4"/>
      <dgm:spPr/>
      <dgm:t>
        <a:bodyPr/>
        <a:lstStyle/>
        <a:p>
          <a:endParaRPr lang="en-US"/>
        </a:p>
      </dgm:t>
    </dgm:pt>
    <dgm:pt modelId="{7CC1850A-DDFF-4673-A4B2-CE23290D9CD7}" type="pres">
      <dgm:prSet presAssocID="{1D5F7437-953E-472F-91B2-E679A0B3967D}" presName="parentText" presStyleLbl="node1" presStyleIdx="2" presStyleCnt="4">
        <dgm:presLayoutVars>
          <dgm:chMax val="0"/>
          <dgm:bulletEnabled val="1"/>
        </dgm:presLayoutVars>
      </dgm:prSet>
      <dgm:spPr/>
      <dgm:t>
        <a:bodyPr/>
        <a:lstStyle/>
        <a:p>
          <a:endParaRPr lang="en-US"/>
        </a:p>
      </dgm:t>
    </dgm:pt>
    <dgm:pt modelId="{7B5B773D-B5BE-4067-9C44-2ED9ADDE038A}" type="pres">
      <dgm:prSet presAssocID="{1D5F7437-953E-472F-91B2-E679A0B3967D}" presName="negativeSpace" presStyleCnt="0"/>
      <dgm:spPr/>
    </dgm:pt>
    <dgm:pt modelId="{E0CBD1B0-196D-4836-8F0B-33CB802A502E}" type="pres">
      <dgm:prSet presAssocID="{1D5F7437-953E-472F-91B2-E679A0B3967D}" presName="childText" presStyleLbl="conFgAcc1" presStyleIdx="2" presStyleCnt="4">
        <dgm:presLayoutVars>
          <dgm:bulletEnabled val="1"/>
        </dgm:presLayoutVars>
      </dgm:prSet>
      <dgm:spPr/>
    </dgm:pt>
    <dgm:pt modelId="{DFCA86FB-21FC-4F4A-B563-CA07DF87FD79}" type="pres">
      <dgm:prSet presAssocID="{FE63C31E-2B4A-45F1-9398-62D494211FDD}" presName="spaceBetweenRectangles" presStyleCnt="0"/>
      <dgm:spPr/>
    </dgm:pt>
    <dgm:pt modelId="{1158673C-0500-4878-B258-F37E8AF1A6EF}" type="pres">
      <dgm:prSet presAssocID="{FB711B98-90FF-42E9-B6F0-3A02CCB943F6}" presName="parentLin" presStyleCnt="0"/>
      <dgm:spPr/>
    </dgm:pt>
    <dgm:pt modelId="{EC510D7C-6F2F-4E9D-86A3-2BAC80F3B865}" type="pres">
      <dgm:prSet presAssocID="{FB711B98-90FF-42E9-B6F0-3A02CCB943F6}" presName="parentLeftMargin" presStyleLbl="node1" presStyleIdx="2" presStyleCnt="4"/>
      <dgm:spPr/>
      <dgm:t>
        <a:bodyPr/>
        <a:lstStyle/>
        <a:p>
          <a:endParaRPr lang="en-US"/>
        </a:p>
      </dgm:t>
    </dgm:pt>
    <dgm:pt modelId="{73DBE475-1EB1-453A-A402-8AD1449C2C3A}" type="pres">
      <dgm:prSet presAssocID="{FB711B98-90FF-42E9-B6F0-3A02CCB943F6}" presName="parentText" presStyleLbl="node1" presStyleIdx="3" presStyleCnt="4">
        <dgm:presLayoutVars>
          <dgm:chMax val="0"/>
          <dgm:bulletEnabled val="1"/>
        </dgm:presLayoutVars>
      </dgm:prSet>
      <dgm:spPr/>
      <dgm:t>
        <a:bodyPr/>
        <a:lstStyle/>
        <a:p>
          <a:endParaRPr lang="en-US"/>
        </a:p>
      </dgm:t>
    </dgm:pt>
    <dgm:pt modelId="{ADD2904F-74C0-46D2-9A9E-56FC687BC631}" type="pres">
      <dgm:prSet presAssocID="{FB711B98-90FF-42E9-B6F0-3A02CCB943F6}" presName="negativeSpace" presStyleCnt="0"/>
      <dgm:spPr/>
    </dgm:pt>
    <dgm:pt modelId="{669DEA5C-1B22-4179-A6B1-0D6C3E6828F5}" type="pres">
      <dgm:prSet presAssocID="{FB711B98-90FF-42E9-B6F0-3A02CCB943F6}" presName="childText" presStyleLbl="conFgAcc1" presStyleIdx="3" presStyleCnt="4" custLinFactNeighborY="23171">
        <dgm:presLayoutVars>
          <dgm:bulletEnabled val="1"/>
        </dgm:presLayoutVars>
      </dgm:prSet>
      <dgm:spPr/>
    </dgm:pt>
  </dgm:ptLst>
  <dgm:cxnLst>
    <dgm:cxn modelId="{3376431D-AA50-487E-858E-ED060384C4DA}" srcId="{DE8B3DA4-B6ED-49E0-8FCF-4AE49A3F1A59}" destId="{D1C87E9B-EF08-4BE8-BF84-F93A666A3D96}" srcOrd="0" destOrd="0" parTransId="{CB59FFBB-709C-4E53-A222-3F4A0431FF82}" sibTransId="{C7B91DB4-213D-4FFE-9B2C-BC526111834F}"/>
    <dgm:cxn modelId="{A0FEBF5A-FCD5-4679-9552-BE0C0A865D63}" srcId="{DE8B3DA4-B6ED-49E0-8FCF-4AE49A3F1A59}" destId="{FB711B98-90FF-42E9-B6F0-3A02CCB943F6}" srcOrd="3" destOrd="0" parTransId="{E0F98BB9-F4E1-4B63-91A5-50E6185AAB3E}" sibTransId="{62D0771F-82E1-4A50-B988-9B2B6C9D7825}"/>
    <dgm:cxn modelId="{5E11FC4B-AF3B-4697-BFBC-40792035FDD2}" srcId="{DE8B3DA4-B6ED-49E0-8FCF-4AE49A3F1A59}" destId="{FD0DC0D5-B148-4E25-BB44-988D1BBD8764}" srcOrd="1" destOrd="0" parTransId="{CDD59F77-5E44-4505-BA61-84F15C2609EB}" sibTransId="{2C5A5D98-2377-44AA-B6F4-BA389844F62F}"/>
    <dgm:cxn modelId="{AC8C0A19-6AD8-6D49-80CB-212A58FA6244}" type="presOf" srcId="{D1C87E9B-EF08-4BE8-BF84-F93A666A3D96}" destId="{8F3B6F17-5F6E-43D0-A82F-7DB13D06A31A}" srcOrd="0" destOrd="0" presId="urn:microsoft.com/office/officeart/2005/8/layout/list1"/>
    <dgm:cxn modelId="{01F45C03-375C-9845-85D3-E6F6EF819346}" type="presOf" srcId="{1D5F7437-953E-472F-91B2-E679A0B3967D}" destId="{3130097D-5CA6-4120-A339-06A45B89F059}" srcOrd="0" destOrd="0" presId="urn:microsoft.com/office/officeart/2005/8/layout/list1"/>
    <dgm:cxn modelId="{2DF09FD8-8B1D-104A-A859-2C5F3DB7BC55}" type="presOf" srcId="{FB711B98-90FF-42E9-B6F0-3A02CCB943F6}" destId="{EC510D7C-6F2F-4E9D-86A3-2BAC80F3B865}" srcOrd="0" destOrd="0" presId="urn:microsoft.com/office/officeart/2005/8/layout/list1"/>
    <dgm:cxn modelId="{639D5EF9-B7D7-8248-84F2-B52AF9590F65}" type="presOf" srcId="{FB711B98-90FF-42E9-B6F0-3A02CCB943F6}" destId="{73DBE475-1EB1-453A-A402-8AD1449C2C3A}" srcOrd="1" destOrd="0" presId="urn:microsoft.com/office/officeart/2005/8/layout/list1"/>
    <dgm:cxn modelId="{2ABDD41E-A5E5-4F6E-863B-34A9708F692C}" srcId="{DE8B3DA4-B6ED-49E0-8FCF-4AE49A3F1A59}" destId="{1D5F7437-953E-472F-91B2-E679A0B3967D}" srcOrd="2" destOrd="0" parTransId="{1DC4C7A5-67BF-4D0E-A174-EA91025CBF7D}" sibTransId="{FE63C31E-2B4A-45F1-9398-62D494211FDD}"/>
    <dgm:cxn modelId="{3D5276D1-A303-4741-B1A1-23A7212A37EC}" type="presOf" srcId="{FD0DC0D5-B148-4E25-BB44-988D1BBD8764}" destId="{836592DD-38A3-4DDD-9DAD-CB250E6D2BE4}" srcOrd="0" destOrd="0" presId="urn:microsoft.com/office/officeart/2005/8/layout/list1"/>
    <dgm:cxn modelId="{A82CF104-0393-5945-9C95-FCF718CF927F}" type="presOf" srcId="{1D5F7437-953E-472F-91B2-E679A0B3967D}" destId="{7CC1850A-DDFF-4673-A4B2-CE23290D9CD7}" srcOrd="1" destOrd="0" presId="urn:microsoft.com/office/officeart/2005/8/layout/list1"/>
    <dgm:cxn modelId="{4C115336-2BBA-9849-B5A4-B28CB5D37D54}" type="presOf" srcId="{D1C87E9B-EF08-4BE8-BF84-F93A666A3D96}" destId="{D15A6AA8-8DCE-426D-BCDF-29AB8A405E1C}" srcOrd="1" destOrd="0" presId="urn:microsoft.com/office/officeart/2005/8/layout/list1"/>
    <dgm:cxn modelId="{6EF3D7D0-BD30-C748-B8EE-098E0B03039B}" type="presOf" srcId="{DE8B3DA4-B6ED-49E0-8FCF-4AE49A3F1A59}" destId="{7843F558-0419-4E5A-9E74-002B43AC8B9F}" srcOrd="0" destOrd="0" presId="urn:microsoft.com/office/officeart/2005/8/layout/list1"/>
    <dgm:cxn modelId="{1AC119AD-7C9B-BF41-AE08-1CEB99FD9015}" type="presOf" srcId="{FD0DC0D5-B148-4E25-BB44-988D1BBD8764}" destId="{F28B7764-50A7-48E8-95DB-A49E245B0F3A}" srcOrd="1" destOrd="0" presId="urn:microsoft.com/office/officeart/2005/8/layout/list1"/>
    <dgm:cxn modelId="{072CE290-93C2-6148-A251-1677F2ACF08D}" type="presParOf" srcId="{7843F558-0419-4E5A-9E74-002B43AC8B9F}" destId="{352A5EC1-3DD7-487E-A7F3-ADDA7A9E2753}" srcOrd="0" destOrd="0" presId="urn:microsoft.com/office/officeart/2005/8/layout/list1"/>
    <dgm:cxn modelId="{96006A5B-5757-2D46-889F-F6E2A5FDD8BA}" type="presParOf" srcId="{352A5EC1-3DD7-487E-A7F3-ADDA7A9E2753}" destId="{8F3B6F17-5F6E-43D0-A82F-7DB13D06A31A}" srcOrd="0" destOrd="0" presId="urn:microsoft.com/office/officeart/2005/8/layout/list1"/>
    <dgm:cxn modelId="{4AF6945E-E871-DD48-8AC9-A82EEF57AFE5}" type="presParOf" srcId="{352A5EC1-3DD7-487E-A7F3-ADDA7A9E2753}" destId="{D15A6AA8-8DCE-426D-BCDF-29AB8A405E1C}" srcOrd="1" destOrd="0" presId="urn:microsoft.com/office/officeart/2005/8/layout/list1"/>
    <dgm:cxn modelId="{37152F94-189D-184D-8503-40A803CBC939}" type="presParOf" srcId="{7843F558-0419-4E5A-9E74-002B43AC8B9F}" destId="{7DBB682C-72AA-4838-8238-314336B2BB62}" srcOrd="1" destOrd="0" presId="urn:microsoft.com/office/officeart/2005/8/layout/list1"/>
    <dgm:cxn modelId="{96C36F0E-FAF2-8A40-9EA2-093CDA472FD4}" type="presParOf" srcId="{7843F558-0419-4E5A-9E74-002B43AC8B9F}" destId="{4362419B-EC66-4E72-AF7C-5AC2217529C8}" srcOrd="2" destOrd="0" presId="urn:microsoft.com/office/officeart/2005/8/layout/list1"/>
    <dgm:cxn modelId="{A75CE722-53B8-2045-8791-58CA5238BCAB}" type="presParOf" srcId="{7843F558-0419-4E5A-9E74-002B43AC8B9F}" destId="{14287A6E-6A10-414F-94D7-CEEAEA4F02F7}" srcOrd="3" destOrd="0" presId="urn:microsoft.com/office/officeart/2005/8/layout/list1"/>
    <dgm:cxn modelId="{6B112310-8D39-C548-843F-A556AC14485E}" type="presParOf" srcId="{7843F558-0419-4E5A-9E74-002B43AC8B9F}" destId="{0BDB13CB-23D0-4D51-8393-69E3A7A8117B}" srcOrd="4" destOrd="0" presId="urn:microsoft.com/office/officeart/2005/8/layout/list1"/>
    <dgm:cxn modelId="{EEE9FBEF-50BF-3841-8AE9-ADFEDE8F305F}" type="presParOf" srcId="{0BDB13CB-23D0-4D51-8393-69E3A7A8117B}" destId="{836592DD-38A3-4DDD-9DAD-CB250E6D2BE4}" srcOrd="0" destOrd="0" presId="urn:microsoft.com/office/officeart/2005/8/layout/list1"/>
    <dgm:cxn modelId="{9828FA4A-CF50-FF45-8EC0-3B3BF14CE329}" type="presParOf" srcId="{0BDB13CB-23D0-4D51-8393-69E3A7A8117B}" destId="{F28B7764-50A7-48E8-95DB-A49E245B0F3A}" srcOrd="1" destOrd="0" presId="urn:microsoft.com/office/officeart/2005/8/layout/list1"/>
    <dgm:cxn modelId="{D0320BC2-F2CC-934E-B1DE-1333632D6EAB}" type="presParOf" srcId="{7843F558-0419-4E5A-9E74-002B43AC8B9F}" destId="{E0099169-15FF-458A-B2DA-8624DFCEE021}" srcOrd="5" destOrd="0" presId="urn:microsoft.com/office/officeart/2005/8/layout/list1"/>
    <dgm:cxn modelId="{D4F3E34A-064D-684C-ADE3-3E24F2263663}" type="presParOf" srcId="{7843F558-0419-4E5A-9E74-002B43AC8B9F}" destId="{236F08A4-E3A2-49C1-8E3B-9165925E1D8B}" srcOrd="6" destOrd="0" presId="urn:microsoft.com/office/officeart/2005/8/layout/list1"/>
    <dgm:cxn modelId="{AC841ACE-29CE-BF45-969D-1A97DF815406}" type="presParOf" srcId="{7843F558-0419-4E5A-9E74-002B43AC8B9F}" destId="{9497C3EA-92E5-499B-9C41-EC162218BA65}" srcOrd="7" destOrd="0" presId="urn:microsoft.com/office/officeart/2005/8/layout/list1"/>
    <dgm:cxn modelId="{7ABB7B0C-AD0C-B743-9FE6-AB66ABCA4A23}" type="presParOf" srcId="{7843F558-0419-4E5A-9E74-002B43AC8B9F}" destId="{4492979B-D1C5-4FB8-A5FB-A6246E738360}" srcOrd="8" destOrd="0" presId="urn:microsoft.com/office/officeart/2005/8/layout/list1"/>
    <dgm:cxn modelId="{56035B25-D21F-0F4C-BF8F-14A3FE48C9A4}" type="presParOf" srcId="{4492979B-D1C5-4FB8-A5FB-A6246E738360}" destId="{3130097D-5CA6-4120-A339-06A45B89F059}" srcOrd="0" destOrd="0" presId="urn:microsoft.com/office/officeart/2005/8/layout/list1"/>
    <dgm:cxn modelId="{C9EC88CC-2E54-094C-9E43-617672440D2E}" type="presParOf" srcId="{4492979B-D1C5-4FB8-A5FB-A6246E738360}" destId="{7CC1850A-DDFF-4673-A4B2-CE23290D9CD7}" srcOrd="1" destOrd="0" presId="urn:microsoft.com/office/officeart/2005/8/layout/list1"/>
    <dgm:cxn modelId="{9A4F5B04-F8F0-F942-B7D7-9CDAC0851D94}" type="presParOf" srcId="{7843F558-0419-4E5A-9E74-002B43AC8B9F}" destId="{7B5B773D-B5BE-4067-9C44-2ED9ADDE038A}" srcOrd="9" destOrd="0" presId="urn:microsoft.com/office/officeart/2005/8/layout/list1"/>
    <dgm:cxn modelId="{826237A1-5D65-D44B-A178-DF1F0E3F87AE}" type="presParOf" srcId="{7843F558-0419-4E5A-9E74-002B43AC8B9F}" destId="{E0CBD1B0-196D-4836-8F0B-33CB802A502E}" srcOrd="10" destOrd="0" presId="urn:microsoft.com/office/officeart/2005/8/layout/list1"/>
    <dgm:cxn modelId="{16F4F079-89F9-9142-B771-8E68D7837F67}" type="presParOf" srcId="{7843F558-0419-4E5A-9E74-002B43AC8B9F}" destId="{DFCA86FB-21FC-4F4A-B563-CA07DF87FD79}" srcOrd="11" destOrd="0" presId="urn:microsoft.com/office/officeart/2005/8/layout/list1"/>
    <dgm:cxn modelId="{E9EB7B39-892D-DC46-824F-B8506AE60E68}" type="presParOf" srcId="{7843F558-0419-4E5A-9E74-002B43AC8B9F}" destId="{1158673C-0500-4878-B258-F37E8AF1A6EF}" srcOrd="12" destOrd="0" presId="urn:microsoft.com/office/officeart/2005/8/layout/list1"/>
    <dgm:cxn modelId="{CF59913C-ED65-F243-90CC-051E02BF13B1}" type="presParOf" srcId="{1158673C-0500-4878-B258-F37E8AF1A6EF}" destId="{EC510D7C-6F2F-4E9D-86A3-2BAC80F3B865}" srcOrd="0" destOrd="0" presId="urn:microsoft.com/office/officeart/2005/8/layout/list1"/>
    <dgm:cxn modelId="{DAB86C09-B804-3742-A1E3-6906A08CF688}" type="presParOf" srcId="{1158673C-0500-4878-B258-F37E8AF1A6EF}" destId="{73DBE475-1EB1-453A-A402-8AD1449C2C3A}" srcOrd="1" destOrd="0" presId="urn:microsoft.com/office/officeart/2005/8/layout/list1"/>
    <dgm:cxn modelId="{2A5138CF-8BBC-4443-BCF6-EA686C92B018}" type="presParOf" srcId="{7843F558-0419-4E5A-9E74-002B43AC8B9F}" destId="{ADD2904F-74C0-46D2-9A9E-56FC687BC631}" srcOrd="13" destOrd="0" presId="urn:microsoft.com/office/officeart/2005/8/layout/list1"/>
    <dgm:cxn modelId="{8BCBBC82-5208-9F48-ADC0-09B1532457EB}" type="presParOf" srcId="{7843F558-0419-4E5A-9E74-002B43AC8B9F}" destId="{669DEA5C-1B22-4179-A6B1-0D6C3E6828F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50D29-81AC-4128-965D-F6D9664FCCD1}">
      <dsp:nvSpPr>
        <dsp:cNvPr id="0" name=""/>
        <dsp:cNvSpPr/>
      </dsp:nvSpPr>
      <dsp:spPr>
        <a:xfrm>
          <a:off x="0" y="0"/>
          <a:ext cx="9059411" cy="556260"/>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Transformative Activity</a:t>
          </a:r>
        </a:p>
      </dsp:txBody>
      <dsp:txXfrm>
        <a:off x="0" y="0"/>
        <a:ext cx="9059411" cy="556260"/>
      </dsp:txXfrm>
    </dsp:sp>
    <dsp:sp modelId="{6873AA2F-E244-4E56-9FFC-0BDCE3E80FD1}">
      <dsp:nvSpPr>
        <dsp:cNvPr id="0" name=""/>
        <dsp:cNvSpPr/>
      </dsp:nvSpPr>
      <dsp:spPr>
        <a:xfrm>
          <a:off x="13142" y="556260"/>
          <a:ext cx="3016854" cy="116814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Challenges conventional wisdom</a:t>
          </a:r>
        </a:p>
      </dsp:txBody>
      <dsp:txXfrm>
        <a:off x="13142" y="556260"/>
        <a:ext cx="3016854" cy="1168146"/>
      </dsp:txXfrm>
    </dsp:sp>
    <dsp:sp modelId="{8F073BD0-EE5E-4420-BBAD-D8B325E3EB2E}">
      <dsp:nvSpPr>
        <dsp:cNvPr id="0" name=""/>
        <dsp:cNvSpPr/>
      </dsp:nvSpPr>
      <dsp:spPr>
        <a:xfrm>
          <a:off x="3021278" y="556260"/>
          <a:ext cx="3016854" cy="116814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Leads to unexpected insights that enable new techniques or methodologies</a:t>
          </a:r>
        </a:p>
      </dsp:txBody>
      <dsp:txXfrm>
        <a:off x="3021278" y="556260"/>
        <a:ext cx="3016854" cy="1168146"/>
      </dsp:txXfrm>
    </dsp:sp>
    <dsp:sp modelId="{155203F6-D87A-45C9-AEEC-4664ACA42D8F}">
      <dsp:nvSpPr>
        <dsp:cNvPr id="0" name=""/>
        <dsp:cNvSpPr/>
      </dsp:nvSpPr>
      <dsp:spPr>
        <a:xfrm>
          <a:off x="6025793" y="556260"/>
          <a:ext cx="3016854" cy="116814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Redefines the boundaries of science, engineering, or education</a:t>
          </a:r>
        </a:p>
      </dsp:txBody>
      <dsp:txXfrm>
        <a:off x="6025793" y="556260"/>
        <a:ext cx="3016854" cy="1168146"/>
      </dsp:txXfrm>
    </dsp:sp>
    <dsp:sp modelId="{96EEBC9C-959F-4A03-AB91-C4796A26A61E}">
      <dsp:nvSpPr>
        <dsp:cNvPr id="0" name=""/>
        <dsp:cNvSpPr/>
      </dsp:nvSpPr>
      <dsp:spPr>
        <a:xfrm>
          <a:off x="0" y="1724406"/>
          <a:ext cx="9059411" cy="129794"/>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90983-5FA4-463E-9F08-BC20C6B2585E}">
      <dsp:nvSpPr>
        <dsp:cNvPr id="0" name=""/>
        <dsp:cNvSpPr/>
      </dsp:nvSpPr>
      <dsp:spPr>
        <a:xfrm rot="5400000">
          <a:off x="3358723" y="-1227690"/>
          <a:ext cx="2273412" cy="4729968"/>
        </a:xfrm>
        <a:prstGeom prst="round2SameRect">
          <a:avLst/>
        </a:prstGeom>
        <a:solidFill>
          <a:schemeClr val="accent5">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$500K to $1.5M up to 5 years</a:t>
          </a:r>
        </a:p>
        <a:p>
          <a:pPr marL="457200" lvl="2" indent="-228600" algn="l" defTabSz="1066800">
            <a:lnSpc>
              <a:spcPct val="90000"/>
            </a:lnSpc>
            <a:spcBef>
              <a:spcPct val="0"/>
            </a:spcBef>
            <a:spcAft>
              <a:spcPct val="15000"/>
            </a:spcAft>
            <a:buChar char="••"/>
          </a:pPr>
          <a:r>
            <a:rPr lang="en-US" sz="2400" kern="1200" dirty="0"/>
            <a:t>Critical Transitions</a:t>
          </a:r>
        </a:p>
        <a:p>
          <a:pPr marL="457200" lvl="2" indent="-228600" algn="l" defTabSz="1066800">
            <a:lnSpc>
              <a:spcPct val="90000"/>
            </a:lnSpc>
            <a:spcBef>
              <a:spcPct val="0"/>
            </a:spcBef>
            <a:spcAft>
              <a:spcPct val="15000"/>
            </a:spcAft>
            <a:buChar char="••"/>
          </a:pPr>
          <a:r>
            <a:rPr lang="en-US" sz="2400" kern="1200" dirty="0"/>
            <a:t>Innovative Cross-Sector Partnerships</a:t>
          </a:r>
        </a:p>
        <a:p>
          <a:pPr marL="457200" lvl="2" indent="-228600" algn="l" defTabSz="1066800">
            <a:lnSpc>
              <a:spcPct val="90000"/>
            </a:lnSpc>
            <a:spcBef>
              <a:spcPct val="0"/>
            </a:spcBef>
            <a:spcAft>
              <a:spcPct val="15000"/>
            </a:spcAft>
            <a:buChar char="••"/>
          </a:pPr>
          <a:r>
            <a:rPr lang="en-US" sz="2400" kern="1200" dirty="0"/>
            <a:t>Research on Broadening Participatio</a:t>
          </a:r>
          <a:r>
            <a:rPr lang="en-US" sz="2600" kern="1200" dirty="0"/>
            <a:t>n in STEM</a:t>
          </a:r>
        </a:p>
      </dsp:txBody>
      <dsp:txXfrm rot="-5400000">
        <a:off x="2130446" y="111566"/>
        <a:ext cx="4618989" cy="2051454"/>
      </dsp:txXfrm>
    </dsp:sp>
    <dsp:sp modelId="{724CB003-D23C-4856-8639-6255B8DB3841}">
      <dsp:nvSpPr>
        <dsp:cNvPr id="0" name=""/>
        <dsp:cNvSpPr/>
      </dsp:nvSpPr>
      <dsp:spPr>
        <a:xfrm>
          <a:off x="0" y="220859"/>
          <a:ext cx="2131478" cy="1688007"/>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a:t>Track 1: Building Capacity</a:t>
          </a:r>
          <a:endParaRPr lang="en-US" sz="2800" kern="1200" dirty="0"/>
        </a:p>
      </dsp:txBody>
      <dsp:txXfrm>
        <a:off x="82402" y="303261"/>
        <a:ext cx="1966674" cy="1523203"/>
      </dsp:txXfrm>
    </dsp:sp>
    <dsp:sp modelId="{8191591A-00F9-4814-8055-679DEE267903}">
      <dsp:nvSpPr>
        <dsp:cNvPr id="0" name=""/>
        <dsp:cNvSpPr/>
      </dsp:nvSpPr>
      <dsp:spPr>
        <a:xfrm rot="5400000">
          <a:off x="3955344" y="843298"/>
          <a:ext cx="1068976" cy="4675769"/>
        </a:xfrm>
        <a:prstGeom prst="round2SameRect">
          <a:avLst/>
        </a:prstGeom>
        <a:solidFill>
          <a:schemeClr val="accent5">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Up to $250K for up to 3 years</a:t>
          </a:r>
        </a:p>
      </dsp:txBody>
      <dsp:txXfrm rot="-5400000">
        <a:off x="2151948" y="2698878"/>
        <a:ext cx="4623586" cy="964610"/>
      </dsp:txXfrm>
    </dsp:sp>
    <dsp:sp modelId="{CDFAA123-9796-4576-A405-307019716C0A}">
      <dsp:nvSpPr>
        <dsp:cNvPr id="0" name=""/>
        <dsp:cNvSpPr/>
      </dsp:nvSpPr>
      <dsp:spPr>
        <a:xfrm>
          <a:off x="0" y="2420670"/>
          <a:ext cx="2146368" cy="1624322"/>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a:t>Track 2: New to NSF</a:t>
          </a:r>
        </a:p>
      </dsp:txBody>
      <dsp:txXfrm>
        <a:off x="79293" y="2499963"/>
        <a:ext cx="1987782" cy="1465736"/>
      </dsp:txXfrm>
    </dsp:sp>
    <dsp:sp modelId="{FB075671-60D9-41AE-9AF7-DDCBABA0A80E}">
      <dsp:nvSpPr>
        <dsp:cNvPr id="0" name=""/>
        <dsp:cNvSpPr/>
      </dsp:nvSpPr>
      <dsp:spPr>
        <a:xfrm rot="5400000">
          <a:off x="4069510" y="2561954"/>
          <a:ext cx="865863" cy="4661367"/>
        </a:xfrm>
        <a:prstGeom prst="round2SameRect">
          <a:avLst/>
        </a:prstGeom>
        <a:solidFill>
          <a:schemeClr val="accent5">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Up to $3M for up to five years</a:t>
          </a:r>
        </a:p>
      </dsp:txBody>
      <dsp:txXfrm rot="-5400000">
        <a:off x="2171758" y="4501974"/>
        <a:ext cx="4619099" cy="781327"/>
      </dsp:txXfrm>
    </dsp:sp>
    <dsp:sp modelId="{AC8EC777-3B80-4435-9559-7711E3D39A45}">
      <dsp:nvSpPr>
        <dsp:cNvPr id="0" name=""/>
        <dsp:cNvSpPr/>
      </dsp:nvSpPr>
      <dsp:spPr>
        <a:xfrm>
          <a:off x="0" y="4284176"/>
          <a:ext cx="2146368" cy="1218097"/>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a:t>Resource Hub</a:t>
          </a:r>
          <a:endParaRPr lang="en-US" sz="2800" kern="1200" dirty="0"/>
        </a:p>
      </dsp:txBody>
      <dsp:txXfrm>
        <a:off x="59463" y="4343639"/>
        <a:ext cx="2027442" cy="10991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2419B-EC66-4E72-AF7C-5AC2217529C8}">
      <dsp:nvSpPr>
        <dsp:cNvPr id="0" name=""/>
        <dsp:cNvSpPr/>
      </dsp:nvSpPr>
      <dsp:spPr>
        <a:xfrm>
          <a:off x="0" y="378300"/>
          <a:ext cx="8991600" cy="630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5A6AA8-8DCE-426D-BCDF-29AB8A405E1C}">
      <dsp:nvSpPr>
        <dsp:cNvPr id="0" name=""/>
        <dsp:cNvSpPr/>
      </dsp:nvSpPr>
      <dsp:spPr>
        <a:xfrm>
          <a:off x="449580" y="9299"/>
          <a:ext cx="6294120" cy="73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903" tIns="0" rIns="237903" bIns="0" numCol="1" spcCol="1270" anchor="ctr" anchorCtr="0">
          <a:noAutofit/>
        </a:bodyPr>
        <a:lstStyle/>
        <a:p>
          <a:pPr lvl="0" algn="l" defTabSz="1111250">
            <a:lnSpc>
              <a:spcPct val="90000"/>
            </a:lnSpc>
            <a:spcBef>
              <a:spcPct val="0"/>
            </a:spcBef>
            <a:spcAft>
              <a:spcPct val="35000"/>
            </a:spcAft>
          </a:pPr>
          <a:r>
            <a:rPr lang="en-US" sz="2500" kern="1200" dirty="0"/>
            <a:t>STEM Learning</a:t>
          </a:r>
        </a:p>
      </dsp:txBody>
      <dsp:txXfrm>
        <a:off x="485606" y="45325"/>
        <a:ext cx="6222068" cy="665948"/>
      </dsp:txXfrm>
    </dsp:sp>
    <dsp:sp modelId="{236F08A4-E3A2-49C1-8E3B-9165925E1D8B}">
      <dsp:nvSpPr>
        <dsp:cNvPr id="0" name=""/>
        <dsp:cNvSpPr/>
      </dsp:nvSpPr>
      <dsp:spPr>
        <a:xfrm>
          <a:off x="0" y="1512300"/>
          <a:ext cx="8991600" cy="630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8B7764-50A7-48E8-95DB-A49E245B0F3A}">
      <dsp:nvSpPr>
        <dsp:cNvPr id="0" name=""/>
        <dsp:cNvSpPr/>
      </dsp:nvSpPr>
      <dsp:spPr>
        <a:xfrm>
          <a:off x="449580" y="1143300"/>
          <a:ext cx="6294120" cy="738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903" tIns="0" rIns="237903" bIns="0" numCol="1" spcCol="1270" anchor="ctr" anchorCtr="0">
          <a:noAutofit/>
        </a:bodyPr>
        <a:lstStyle/>
        <a:p>
          <a:pPr lvl="0" algn="l" defTabSz="1111250">
            <a:lnSpc>
              <a:spcPct val="90000"/>
            </a:lnSpc>
            <a:spcBef>
              <a:spcPct val="0"/>
            </a:spcBef>
            <a:spcAft>
              <a:spcPct val="35000"/>
            </a:spcAft>
          </a:pPr>
          <a:r>
            <a:rPr lang="en-US" sz="2500" kern="1200" dirty="0"/>
            <a:t>STEM Learning Environments</a:t>
          </a:r>
        </a:p>
      </dsp:txBody>
      <dsp:txXfrm>
        <a:off x="485606" y="1179326"/>
        <a:ext cx="6222068" cy="665948"/>
      </dsp:txXfrm>
    </dsp:sp>
    <dsp:sp modelId="{E0CBD1B0-196D-4836-8F0B-33CB802A502E}">
      <dsp:nvSpPr>
        <dsp:cNvPr id="0" name=""/>
        <dsp:cNvSpPr/>
      </dsp:nvSpPr>
      <dsp:spPr>
        <a:xfrm>
          <a:off x="0" y="2646299"/>
          <a:ext cx="8991600" cy="630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C1850A-DDFF-4673-A4B2-CE23290D9CD7}">
      <dsp:nvSpPr>
        <dsp:cNvPr id="0" name=""/>
        <dsp:cNvSpPr/>
      </dsp:nvSpPr>
      <dsp:spPr>
        <a:xfrm>
          <a:off x="449580" y="2277300"/>
          <a:ext cx="6294120" cy="738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903" tIns="0" rIns="237903" bIns="0" numCol="1" spcCol="1270" anchor="ctr" anchorCtr="0">
          <a:noAutofit/>
        </a:bodyPr>
        <a:lstStyle/>
        <a:p>
          <a:pPr lvl="0" algn="l" defTabSz="1111250">
            <a:lnSpc>
              <a:spcPct val="90000"/>
            </a:lnSpc>
            <a:spcBef>
              <a:spcPct val="0"/>
            </a:spcBef>
            <a:spcAft>
              <a:spcPct val="35000"/>
            </a:spcAft>
          </a:pPr>
          <a:r>
            <a:rPr lang="en-US" sz="2500" kern="1200" dirty="0"/>
            <a:t>STEM Workforce Development</a:t>
          </a:r>
        </a:p>
      </dsp:txBody>
      <dsp:txXfrm>
        <a:off x="485606" y="2313326"/>
        <a:ext cx="6222068" cy="665948"/>
      </dsp:txXfrm>
    </dsp:sp>
    <dsp:sp modelId="{669DEA5C-1B22-4179-A6B1-0D6C3E6828F5}">
      <dsp:nvSpPr>
        <dsp:cNvPr id="0" name=""/>
        <dsp:cNvSpPr/>
      </dsp:nvSpPr>
      <dsp:spPr>
        <a:xfrm>
          <a:off x="0" y="3789600"/>
          <a:ext cx="8991600" cy="630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DBE475-1EB1-453A-A402-8AD1449C2C3A}">
      <dsp:nvSpPr>
        <dsp:cNvPr id="0" name=""/>
        <dsp:cNvSpPr/>
      </dsp:nvSpPr>
      <dsp:spPr>
        <a:xfrm>
          <a:off x="449580" y="3411300"/>
          <a:ext cx="6294120" cy="738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903" tIns="0" rIns="237903" bIns="0" numCol="1" spcCol="1270" anchor="ctr" anchorCtr="0">
          <a:noAutofit/>
        </a:bodyPr>
        <a:lstStyle/>
        <a:p>
          <a:pPr lvl="0" algn="l" defTabSz="1111250">
            <a:lnSpc>
              <a:spcPct val="90000"/>
            </a:lnSpc>
            <a:spcBef>
              <a:spcPct val="0"/>
            </a:spcBef>
            <a:spcAft>
              <a:spcPct val="35000"/>
            </a:spcAft>
          </a:pPr>
          <a:r>
            <a:rPr lang="en-US" sz="2500" kern="1200" dirty="0"/>
            <a:t>Broadening Participation</a:t>
          </a:r>
        </a:p>
      </dsp:txBody>
      <dsp:txXfrm>
        <a:off x="485606" y="3447326"/>
        <a:ext cx="622206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AC9C09-FD96-7445-B16D-11765578B769}" type="datetimeFigureOut">
              <a:rPr lang="en-US" smtClean="0"/>
              <a:t>10/9/18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1E041-EE64-364E-995E-7BCB4ACECFD0}" type="slidenum">
              <a:rPr lang="en-US" smtClean="0"/>
              <a:t>‹#›</a:t>
            </a:fld>
            <a:endParaRPr lang="en-US"/>
          </a:p>
        </p:txBody>
      </p:sp>
    </p:spTree>
    <p:extLst>
      <p:ext uri="{BB962C8B-B14F-4D97-AF65-F5344CB8AC3E}">
        <p14:creationId xmlns:p14="http://schemas.microsoft.com/office/powerpoint/2010/main" val="36474526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Warn the audience that there will be some redundancy</a:t>
            </a:r>
            <a:r>
              <a:rPr lang="en-US" baseline="0" dirty="0"/>
              <a:t> with yesterday’s workshop!</a:t>
            </a:r>
          </a:p>
          <a:p>
            <a:endParaRPr lang="en-US" baseline="0" dirty="0"/>
          </a:p>
          <a:p>
            <a:r>
              <a:rPr lang="en-US" dirty="0"/>
              <a:t>NSF History in a Nutshell</a:t>
            </a:r>
          </a:p>
          <a:p>
            <a:r>
              <a:rPr lang="en-US" dirty="0"/>
              <a:t>The National Science Foundation (NSF) is an independent federal agency created by Congress in 1950 "to promote the progress of science; to advance the national health, prosperity, and welfare; to secure the national defense…" </a:t>
            </a:r>
          </a:p>
          <a:p>
            <a:endParaRPr lang="en-US" dirty="0"/>
          </a:p>
          <a:p>
            <a:r>
              <a:rPr lang="en-US" dirty="0"/>
              <a:t>With an annual budget of $7.5 billion (FY 2017), we are the funding source for approximately </a:t>
            </a:r>
            <a:r>
              <a:rPr lang="en-US" i="1" dirty="0">
                <a:solidFill>
                  <a:schemeClr val="tx2"/>
                </a:solidFill>
                <a:effectLst>
                  <a:outerShdw blurRad="38100" dist="38100" dir="2700000" algn="tl">
                    <a:srgbClr val="000000">
                      <a:alpha val="43137"/>
                    </a:srgbClr>
                  </a:outerShdw>
                </a:effectLst>
              </a:rPr>
              <a:t>24 percent of all federally supported basic research</a:t>
            </a:r>
            <a:r>
              <a:rPr lang="en-US" dirty="0"/>
              <a:t> conducted by America's colleges and universities. In many fields such as mathematics, computer science and the social sciences, NSF is the major source of federal backing. </a:t>
            </a:r>
          </a:p>
          <a:p>
            <a:endParaRPr lang="en-US" dirty="0"/>
          </a:p>
        </p:txBody>
      </p:sp>
      <p:sp>
        <p:nvSpPr>
          <p:cNvPr id="4" name="Slide Number Placeholder 3"/>
          <p:cNvSpPr>
            <a:spLocks noGrp="1"/>
          </p:cNvSpPr>
          <p:nvPr>
            <p:ph type="sldNum" sz="quarter" idx="10"/>
          </p:nvPr>
        </p:nvSpPr>
        <p:spPr/>
        <p:txBody>
          <a:bodyPr/>
          <a:lstStyle/>
          <a:p>
            <a:fld id="{BBF6B259-4982-4142-9D5E-84D7AC23B11B}" type="slidenum">
              <a:rPr lang="en-US" smtClean="0"/>
              <a:t>1</a:t>
            </a:fld>
            <a:endParaRPr lang="en-US"/>
          </a:p>
        </p:txBody>
      </p:sp>
    </p:spTree>
    <p:extLst>
      <p:ext uri="{BB962C8B-B14F-4D97-AF65-F5344CB8AC3E}">
        <p14:creationId xmlns:p14="http://schemas.microsoft.com/office/powerpoint/2010/main" val="386007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F6B259-4982-4142-9D5E-84D7AC23B11B}" type="slidenum">
              <a:rPr lang="en-US" smtClean="0"/>
              <a:t>11</a:t>
            </a:fld>
            <a:endParaRPr lang="en-US"/>
          </a:p>
        </p:txBody>
      </p:sp>
    </p:spTree>
    <p:extLst>
      <p:ext uri="{BB962C8B-B14F-4D97-AF65-F5344CB8AC3E}">
        <p14:creationId xmlns:p14="http://schemas.microsoft.com/office/powerpoint/2010/main" val="590145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14073-555E-4D38-9A92-256852F8B74F}" type="slidenum">
              <a:rPr lang="en-US" smtClean="0"/>
              <a:t>13</a:t>
            </a:fld>
            <a:endParaRPr lang="en-US"/>
          </a:p>
        </p:txBody>
      </p:sp>
    </p:spTree>
    <p:extLst>
      <p:ext uri="{BB962C8B-B14F-4D97-AF65-F5344CB8AC3E}">
        <p14:creationId xmlns:p14="http://schemas.microsoft.com/office/powerpoint/2010/main" val="3100499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overarching purpose of the S-STEM program has remained constant.  We are focused on providing scholarships to academically talented low-income students with demonstrated financial need to improve the STEM workforce with the intent of ensuring that the United States is competitive in the global workplace.  </a:t>
            </a:r>
          </a:p>
          <a:p>
            <a:endParaRPr lang="en-US" dirty="0"/>
          </a:p>
          <a:p>
            <a:r>
              <a:rPr lang="en-US" dirty="0"/>
              <a:t>There are still three criteria for awarding scholarships to students.  </a:t>
            </a:r>
          </a:p>
          <a:p>
            <a:pPr marL="228554" indent="-228554">
              <a:buAutoNum type="arabicParenR"/>
            </a:pPr>
            <a:r>
              <a:rPr lang="en-US" dirty="0"/>
              <a:t>Students must be academically talented (or have the potential to become so). </a:t>
            </a:r>
          </a:p>
          <a:p>
            <a:pPr marL="228554" indent="-228554">
              <a:buAutoNum type="arabicParenR"/>
            </a:pPr>
            <a:r>
              <a:rPr lang="en-US" dirty="0"/>
              <a:t>Students must be low-income and demonstrate financial aid needs as determined by your financial aid office evaluating a student’s FAFSA or GAANN form. </a:t>
            </a:r>
          </a:p>
          <a:p>
            <a:pPr marL="228554" indent="-228554">
              <a:buAutoNum type="arabicParenR"/>
            </a:pPr>
            <a:r>
              <a:rPr lang="en-US" dirty="0"/>
              <a:t>Students  must be U.S. citizens and nationals of the United States (as defined in section 101(a) of the Immigration and Nationality Act), aliens admitted as refugees under section 207 of the Immigration and Nationality Act, or aliens lawfully admitted to the United States for permanent residence.</a:t>
            </a:r>
          </a:p>
          <a:p>
            <a:endParaRPr lang="en-US" dirty="0"/>
          </a:p>
          <a:p>
            <a:r>
              <a:rPr lang="en-US" dirty="0"/>
              <a:t>Note that the funding mechanism for S-STEM is different than for most other NSF programs.  It is funded by H-1B visa fees. Corporations pay a visa fee to bring in a high-tech worker from another country and those funds are then used to further development of our own pool of high-tech workers.</a:t>
            </a:r>
          </a:p>
          <a:p>
            <a:endParaRPr lang="en-US" dirty="0"/>
          </a:p>
        </p:txBody>
      </p:sp>
      <p:sp>
        <p:nvSpPr>
          <p:cNvPr id="4" name="Slide Number Placeholder 3"/>
          <p:cNvSpPr>
            <a:spLocks noGrp="1"/>
          </p:cNvSpPr>
          <p:nvPr>
            <p:ph type="sldNum" sz="quarter" idx="10"/>
          </p:nvPr>
        </p:nvSpPr>
        <p:spPr/>
        <p:txBody>
          <a:bodyPr/>
          <a:lstStyle/>
          <a:p>
            <a:fld id="{F87547B3-FA34-49FD-9D10-76102C8BF9EF}" type="slidenum">
              <a:rPr lang="en-US" smtClean="0"/>
              <a:t>15</a:t>
            </a:fld>
            <a:endParaRPr lang="en-US"/>
          </a:p>
        </p:txBody>
      </p:sp>
      <p:sp>
        <p:nvSpPr>
          <p:cNvPr id="5" name="Footer Placeholder 4"/>
          <p:cNvSpPr>
            <a:spLocks noGrp="1"/>
          </p:cNvSpPr>
          <p:nvPr>
            <p:ph type="ftr" sz="quarter" idx="11"/>
          </p:nvPr>
        </p:nvSpPr>
        <p:spPr/>
        <p:txBody>
          <a:bodyPr/>
          <a:lstStyle/>
          <a:p>
            <a:r>
              <a:rPr lang="en-US"/>
              <a:t>Workshop on Mentoring Math Majors (Cal State Northrige)</a:t>
            </a:r>
          </a:p>
        </p:txBody>
      </p:sp>
    </p:spTree>
    <p:extLst>
      <p:ext uri="{BB962C8B-B14F-4D97-AF65-F5344CB8AC3E}">
        <p14:creationId xmlns:p14="http://schemas.microsoft.com/office/powerpoint/2010/main" val="3699509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new solicitation at least 60% of the funds must be used for student scholarships. This allows more funds to go into supporting high quality extant curricular and co-curricular activities, studies on the recruitment and retention of students, and the effectiveness of support structures.  </a:t>
            </a:r>
          </a:p>
          <a:p>
            <a:endParaRPr lang="en-US" dirty="0"/>
          </a:p>
          <a:p>
            <a:r>
              <a:rPr lang="en-US" dirty="0"/>
              <a:t>So why has this changed? Providing students with scholarship support helps then overcome financial obstacles in their path to obtaining a STEM degree.  However research has shown that scholarships alone are not sufficient to ensure that low-income academically talented students with demonstrated financial need complete degrees.   It has become clear that scholarships along with participation in academic and student support activities result in retention and graduation in STEM fields. The additional funds now available allow PIs to provide more academic and student services support. They also will enable S-STEM awardees to gather systematic information and disseminate the “lessons learned” about how and what support structures or factors affect student outcomes in different circumstances. </a:t>
            </a:r>
          </a:p>
          <a:p>
            <a:endParaRPr lang="en-US" dirty="0"/>
          </a:p>
          <a:p>
            <a:r>
              <a:rPr lang="en-US" dirty="0"/>
              <a:t>The S-STEM program makes it possible for PIs to implement and adapt high-quality and effective extant curricular and co-curricular activities for recruiting and support structures to tackle unique challenges at their schools. It allows for the adaptation of effective programmatic elements and encourages PIs to study the effects of their implementation and disseminate that information to the broader community.    </a:t>
            </a:r>
          </a:p>
        </p:txBody>
      </p:sp>
      <p:sp>
        <p:nvSpPr>
          <p:cNvPr id="4" name="Slide Number Placeholder 3"/>
          <p:cNvSpPr>
            <a:spLocks noGrp="1"/>
          </p:cNvSpPr>
          <p:nvPr>
            <p:ph type="sldNum" sz="quarter" idx="10"/>
          </p:nvPr>
        </p:nvSpPr>
        <p:spPr/>
        <p:txBody>
          <a:bodyPr/>
          <a:lstStyle/>
          <a:p>
            <a:fld id="{F87547B3-FA34-49FD-9D10-76102C8BF9EF}" type="slidenum">
              <a:rPr lang="en-US" smtClean="0"/>
              <a:t>16</a:t>
            </a:fld>
            <a:endParaRPr lang="en-US"/>
          </a:p>
        </p:txBody>
      </p:sp>
      <p:sp>
        <p:nvSpPr>
          <p:cNvPr id="5" name="Footer Placeholder 4"/>
          <p:cNvSpPr>
            <a:spLocks noGrp="1"/>
          </p:cNvSpPr>
          <p:nvPr>
            <p:ph type="ftr" sz="quarter" idx="11"/>
          </p:nvPr>
        </p:nvSpPr>
        <p:spPr/>
        <p:txBody>
          <a:bodyPr/>
          <a:lstStyle/>
          <a:p>
            <a:r>
              <a:rPr lang="en-US"/>
              <a:t>Workshop on Mentoring Math Majors (Cal State Northrige)</a:t>
            </a:r>
          </a:p>
        </p:txBody>
      </p:sp>
    </p:spTree>
    <p:extLst>
      <p:ext uri="{BB962C8B-B14F-4D97-AF65-F5344CB8AC3E}">
        <p14:creationId xmlns:p14="http://schemas.microsoft.com/office/powerpoint/2010/main" val="2578159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94"/>
              </a:spcBef>
            </a:pPr>
            <a:r>
              <a:rPr lang="en-US" sz="2200" dirty="0"/>
              <a:t>Emphasizes the accumulation of robust evidence to inform efforts to </a:t>
            </a:r>
          </a:p>
          <a:p>
            <a:pPr lvl="1">
              <a:spcBef>
                <a:spcPts val="294"/>
              </a:spcBef>
            </a:pPr>
            <a:r>
              <a:rPr lang="en-US" sz="2200" dirty="0"/>
              <a:t>understand, </a:t>
            </a:r>
          </a:p>
          <a:p>
            <a:pPr lvl="1">
              <a:spcBef>
                <a:spcPts val="294"/>
              </a:spcBef>
            </a:pPr>
            <a:r>
              <a:rPr lang="en-US" sz="2200" dirty="0"/>
              <a:t>build theory to explain, and </a:t>
            </a:r>
          </a:p>
          <a:p>
            <a:pPr lvl="1">
              <a:spcBef>
                <a:spcPts val="294"/>
              </a:spcBef>
            </a:pPr>
            <a:r>
              <a:rPr lang="en-US" sz="2200" dirty="0"/>
              <a:t>suggest interventions and innovations to address persistent challenges in STEM interest, education, learning, and participation.</a:t>
            </a:r>
          </a:p>
          <a:p>
            <a:endParaRPr lang="en-US" dirty="0"/>
          </a:p>
        </p:txBody>
      </p:sp>
      <p:sp>
        <p:nvSpPr>
          <p:cNvPr id="4" name="Slide Number Placeholder 3"/>
          <p:cNvSpPr>
            <a:spLocks noGrp="1"/>
          </p:cNvSpPr>
          <p:nvPr>
            <p:ph type="sldNum" sz="quarter" idx="10"/>
          </p:nvPr>
        </p:nvSpPr>
        <p:spPr/>
        <p:txBody>
          <a:bodyPr/>
          <a:lstStyle/>
          <a:p>
            <a:fld id="{BBF6B259-4982-4142-9D5E-84D7AC23B11B}" type="slidenum">
              <a:rPr lang="en-US" smtClean="0"/>
              <a:t>24</a:t>
            </a:fld>
            <a:endParaRPr lang="en-US"/>
          </a:p>
        </p:txBody>
      </p:sp>
    </p:spTree>
    <p:extLst>
      <p:ext uri="{BB962C8B-B14F-4D97-AF65-F5344CB8AC3E}">
        <p14:creationId xmlns:p14="http://schemas.microsoft.com/office/powerpoint/2010/main" val="2575061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spcBef>
                <a:spcPts val="589"/>
              </a:spcBef>
              <a:defRPr/>
            </a:pPr>
            <a:r>
              <a:rPr lang="en-US" dirty="0"/>
              <a:t>The LSAMP program supports comprehensive, evidence-based, and sustained approaches to broadening participation of students from racial and ethnic groups historically underrepresented in STEM (African Americans, Hispanic Americans, American Indians, Alaska Natives, Native Hawaiians, and Native Pacific Islanders) primarily at the undergraduate level. These approaches facilitate the production of well-prepared students highly-qualified and motivated to pursue graduate education or careers in STEM. Support is available for Alliances (including Bridge to the Baccalaureate), Bridge to the Doctorate grants, Pre-Alliance Planning grants, and other funding opportunities.	</a:t>
            </a:r>
          </a:p>
          <a:p>
            <a:pPr>
              <a:spcBef>
                <a:spcPts val="589"/>
              </a:spcBef>
            </a:pPr>
            <a:endParaRPr lang="en-US" sz="1600" dirty="0">
              <a:solidFill>
                <a:srgbClr val="CCFFCC"/>
              </a:solidFill>
              <a:ea typeface="Verdana" panose="020B0604030504040204" pitchFamily="34" charset="0"/>
              <a:cs typeface="Verdana" panose="020B0604030504040204" pitchFamily="34" charset="0"/>
            </a:endParaRPr>
          </a:p>
          <a:p>
            <a:r>
              <a:rPr lang="en-US" sz="1600" dirty="0">
                <a:solidFill>
                  <a:srgbClr val="CCFFCC"/>
                </a:solidFill>
                <a:ea typeface="Verdana" panose="020B0604030504040204" pitchFamily="34" charset="0"/>
                <a:cs typeface="Verdana" panose="020B0604030504040204" pitchFamily="34" charset="0"/>
              </a:rPr>
              <a:t>Emphasis is placed on transforming undergraduate STEM education for underrepresented students through:</a:t>
            </a:r>
          </a:p>
          <a:p>
            <a:pPr lvl="1">
              <a:spcBef>
                <a:spcPts val="589"/>
              </a:spcBef>
              <a:buFont typeface="Wingdings" panose="05000000000000000000" pitchFamily="2" charset="2"/>
              <a:buChar char="v"/>
            </a:pPr>
            <a:r>
              <a:rPr lang="en-US" sz="1600" dirty="0">
                <a:solidFill>
                  <a:srgbClr val="CCFFCC"/>
                </a:solidFill>
                <a:ea typeface="Verdana" panose="020B0604030504040204" pitchFamily="34" charset="0"/>
                <a:cs typeface="Verdana" panose="020B0604030504040204" pitchFamily="34" charset="0"/>
              </a:rPr>
              <a:t>innovative, evidence-based recruitment and retention strategies;</a:t>
            </a:r>
          </a:p>
          <a:p>
            <a:pPr lvl="1">
              <a:spcBef>
                <a:spcPts val="589"/>
              </a:spcBef>
              <a:buFont typeface="Wingdings" panose="05000000000000000000" pitchFamily="2" charset="2"/>
              <a:buChar char="v"/>
            </a:pPr>
            <a:r>
              <a:rPr lang="en-US" sz="1600" dirty="0">
                <a:solidFill>
                  <a:srgbClr val="CCFFCC"/>
                </a:solidFill>
                <a:ea typeface="Verdana" panose="020B0604030504040204" pitchFamily="34" charset="0"/>
                <a:cs typeface="Verdana" panose="020B0604030504040204" pitchFamily="34" charset="0"/>
              </a:rPr>
              <a:t>Enable successful transfer of students from 2-yr to 4-yr institutions;</a:t>
            </a:r>
          </a:p>
          <a:p>
            <a:pPr lvl="1">
              <a:spcBef>
                <a:spcPts val="589"/>
              </a:spcBef>
              <a:buFont typeface="Wingdings" panose="05000000000000000000" pitchFamily="2" charset="2"/>
              <a:buChar char="v"/>
            </a:pPr>
            <a:r>
              <a:rPr lang="en-US" sz="1600" dirty="0">
                <a:solidFill>
                  <a:srgbClr val="CCFFCC"/>
                </a:solidFill>
                <a:ea typeface="Verdana" panose="020B0604030504040204" pitchFamily="34" charset="0"/>
                <a:cs typeface="Verdana" panose="020B0604030504040204" pitchFamily="34" charset="0"/>
              </a:rPr>
              <a:t>Increase undergraduate access to high-quality research experiences; and</a:t>
            </a:r>
          </a:p>
          <a:p>
            <a:pPr lvl="1">
              <a:spcBef>
                <a:spcPts val="589"/>
              </a:spcBef>
              <a:buFont typeface="Wingdings" panose="05000000000000000000" pitchFamily="2" charset="2"/>
              <a:buChar char="v"/>
            </a:pPr>
            <a:r>
              <a:rPr lang="en-US" sz="1600" dirty="0">
                <a:solidFill>
                  <a:srgbClr val="CCFFCC"/>
                </a:solidFill>
                <a:ea typeface="Verdana" panose="020B0604030504040204" pitchFamily="34" charset="0"/>
                <a:cs typeface="Verdana" panose="020B0604030504040204" pitchFamily="34" charset="0"/>
              </a:rPr>
              <a:t>Facilitate seamless transition of students into graduate programs</a:t>
            </a:r>
          </a:p>
          <a:p>
            <a:pPr lvl="1">
              <a:spcBef>
                <a:spcPts val="589"/>
              </a:spcBef>
            </a:pPr>
            <a:endParaRPr lang="en-US" sz="1600" dirty="0">
              <a:solidFill>
                <a:srgbClr val="CCFFCC"/>
              </a:solidFill>
              <a:ea typeface="Verdana" panose="020B0604030504040204" pitchFamily="34" charset="0"/>
              <a:cs typeface="Verdana" panose="020B0604030504040204" pitchFamily="34" charset="0"/>
            </a:endParaRPr>
          </a:p>
          <a:p>
            <a:pPr>
              <a:spcBef>
                <a:spcPts val="589"/>
              </a:spcBef>
            </a:pPr>
            <a:endParaRPr lang="en-US" sz="1600" dirty="0">
              <a:solidFill>
                <a:srgbClr val="CCFFCC"/>
              </a:solidFill>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defTabSz="897301">
              <a:defRPr/>
            </a:pPr>
            <a:fld id="{9C39496D-FA92-4529-8281-11D805458007}" type="slidenum">
              <a:rPr lang="en-US" sz="1800" kern="0">
                <a:solidFill>
                  <a:sysClr val="windowText" lastClr="000000"/>
                </a:solidFill>
              </a:rPr>
              <a:pPr defTabSz="897301">
                <a:defRPr/>
              </a:pPr>
              <a:t>28</a:t>
            </a:fld>
            <a:endParaRPr lang="en-US" sz="1800" kern="0">
              <a:solidFill>
                <a:sysClr val="windowText" lastClr="000000"/>
              </a:solidFill>
            </a:endParaRPr>
          </a:p>
        </p:txBody>
      </p:sp>
    </p:spTree>
    <p:extLst>
      <p:ext uri="{BB962C8B-B14F-4D97-AF65-F5344CB8AC3E}">
        <p14:creationId xmlns:p14="http://schemas.microsoft.com/office/powerpoint/2010/main" val="1594024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spcBef>
                <a:spcPts val="589"/>
              </a:spcBef>
              <a:defRPr/>
            </a:pPr>
            <a:r>
              <a:rPr lang="en-US" dirty="0"/>
              <a:t>The LSAMP program supports comprehensive, evidence-based, and sustained approaches to broadening participation of students from racial and ethnic groups historically underrepresented in STEM (African Americans, Hispanic Americans, American Indians, Alaska Natives, Native Hawaiians, and Native Pacific Islanders) primarily at the undergraduate level. These approaches facilitate the production of well-prepared students highly-qualified and motivated to pursue graduate education or careers in STEM. Support is available for Alliances (including Bridge to the Baccalaureate), Bridge to the Doctorate grants, Pre-Alliance Planning grants, and other funding opportunities.	</a:t>
            </a:r>
          </a:p>
          <a:p>
            <a:pPr>
              <a:spcBef>
                <a:spcPts val="589"/>
              </a:spcBef>
            </a:pPr>
            <a:endParaRPr lang="en-US" sz="1600" dirty="0">
              <a:solidFill>
                <a:srgbClr val="CCFFCC"/>
              </a:solidFill>
              <a:ea typeface="Verdana" panose="020B0604030504040204" pitchFamily="34" charset="0"/>
              <a:cs typeface="Verdana" panose="020B0604030504040204" pitchFamily="34" charset="0"/>
            </a:endParaRPr>
          </a:p>
          <a:p>
            <a:r>
              <a:rPr lang="en-US" sz="1600" dirty="0">
                <a:solidFill>
                  <a:srgbClr val="CCFFCC"/>
                </a:solidFill>
                <a:ea typeface="Verdana" panose="020B0604030504040204" pitchFamily="34" charset="0"/>
                <a:cs typeface="Verdana" panose="020B0604030504040204" pitchFamily="34" charset="0"/>
              </a:rPr>
              <a:t>Emphasis is placed on transforming undergraduate STEM education for underrepresented students through:</a:t>
            </a:r>
          </a:p>
          <a:p>
            <a:pPr lvl="1">
              <a:spcBef>
                <a:spcPts val="589"/>
              </a:spcBef>
              <a:buFont typeface="Wingdings" panose="05000000000000000000" pitchFamily="2" charset="2"/>
              <a:buChar char="v"/>
            </a:pPr>
            <a:r>
              <a:rPr lang="en-US" sz="1600" dirty="0">
                <a:solidFill>
                  <a:srgbClr val="CCFFCC"/>
                </a:solidFill>
                <a:ea typeface="Verdana" panose="020B0604030504040204" pitchFamily="34" charset="0"/>
                <a:cs typeface="Verdana" panose="020B0604030504040204" pitchFamily="34" charset="0"/>
              </a:rPr>
              <a:t>innovative, evidence-based recruitment and retention strategies;</a:t>
            </a:r>
          </a:p>
          <a:p>
            <a:pPr lvl="1">
              <a:spcBef>
                <a:spcPts val="589"/>
              </a:spcBef>
              <a:buFont typeface="Wingdings" panose="05000000000000000000" pitchFamily="2" charset="2"/>
              <a:buChar char="v"/>
            </a:pPr>
            <a:r>
              <a:rPr lang="en-US" sz="1600" dirty="0">
                <a:solidFill>
                  <a:srgbClr val="CCFFCC"/>
                </a:solidFill>
                <a:ea typeface="Verdana" panose="020B0604030504040204" pitchFamily="34" charset="0"/>
                <a:cs typeface="Verdana" panose="020B0604030504040204" pitchFamily="34" charset="0"/>
              </a:rPr>
              <a:t>Enable successful transfer of students from 2-yr to 4-yr institutions;</a:t>
            </a:r>
          </a:p>
          <a:p>
            <a:pPr lvl="1">
              <a:spcBef>
                <a:spcPts val="589"/>
              </a:spcBef>
              <a:buFont typeface="Wingdings" panose="05000000000000000000" pitchFamily="2" charset="2"/>
              <a:buChar char="v"/>
            </a:pPr>
            <a:r>
              <a:rPr lang="en-US" sz="1600" dirty="0">
                <a:solidFill>
                  <a:srgbClr val="CCFFCC"/>
                </a:solidFill>
                <a:ea typeface="Verdana" panose="020B0604030504040204" pitchFamily="34" charset="0"/>
                <a:cs typeface="Verdana" panose="020B0604030504040204" pitchFamily="34" charset="0"/>
              </a:rPr>
              <a:t>Increase undergraduate access to high-quality research experiences; and</a:t>
            </a:r>
          </a:p>
          <a:p>
            <a:pPr lvl="1">
              <a:spcBef>
                <a:spcPts val="589"/>
              </a:spcBef>
              <a:buFont typeface="Wingdings" panose="05000000000000000000" pitchFamily="2" charset="2"/>
              <a:buChar char="v"/>
            </a:pPr>
            <a:r>
              <a:rPr lang="en-US" sz="1600" dirty="0">
                <a:solidFill>
                  <a:srgbClr val="CCFFCC"/>
                </a:solidFill>
                <a:ea typeface="Verdana" panose="020B0604030504040204" pitchFamily="34" charset="0"/>
                <a:cs typeface="Verdana" panose="020B0604030504040204" pitchFamily="34" charset="0"/>
              </a:rPr>
              <a:t>Facilitate seamless transition of students into graduate programs</a:t>
            </a:r>
          </a:p>
          <a:p>
            <a:pPr lvl="1">
              <a:spcBef>
                <a:spcPts val="589"/>
              </a:spcBef>
            </a:pPr>
            <a:endParaRPr lang="en-US" sz="1600" dirty="0">
              <a:solidFill>
                <a:srgbClr val="CCFFCC"/>
              </a:solidFill>
              <a:ea typeface="Verdana" panose="020B0604030504040204" pitchFamily="34" charset="0"/>
              <a:cs typeface="Verdana" panose="020B0604030504040204" pitchFamily="34" charset="0"/>
            </a:endParaRPr>
          </a:p>
          <a:p>
            <a:pPr>
              <a:spcBef>
                <a:spcPts val="589"/>
              </a:spcBef>
            </a:pPr>
            <a:endParaRPr lang="en-US" sz="1600" dirty="0">
              <a:solidFill>
                <a:srgbClr val="CCFFCC"/>
              </a:solidFill>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defTabSz="897301">
              <a:defRPr/>
            </a:pPr>
            <a:fld id="{9C39496D-FA92-4529-8281-11D805458007}" type="slidenum">
              <a:rPr lang="en-US" sz="1800" kern="0">
                <a:solidFill>
                  <a:sysClr val="windowText" lastClr="000000"/>
                </a:solidFill>
              </a:rPr>
              <a:pPr defTabSz="897301">
                <a:defRPr/>
              </a:pPr>
              <a:t>29</a:t>
            </a:fld>
            <a:endParaRPr lang="en-US" sz="1800" kern="0">
              <a:solidFill>
                <a:sysClr val="windowText" lastClr="000000"/>
              </a:solidFill>
            </a:endParaRPr>
          </a:p>
        </p:txBody>
      </p:sp>
    </p:spTree>
    <p:extLst>
      <p:ext uri="{BB962C8B-B14F-4D97-AF65-F5344CB8AC3E}">
        <p14:creationId xmlns:p14="http://schemas.microsoft.com/office/powerpoint/2010/main" val="3831830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spcBef>
                <a:spcPts val="589"/>
              </a:spcBef>
              <a:defRPr/>
            </a:pPr>
            <a:r>
              <a:rPr lang="en-US" dirty="0"/>
              <a:t>The LSAMP program supports comprehensive, evidence-based, and sustained approaches to broadening participation of students from racial and ethnic groups historically underrepresented in STEM (African Americans, Hispanic Americans, American Indians, Alaska Natives, Native Hawaiians, and Native Pacific Islanders) primarily at the undergraduate level. These approaches facilitate the production of well-prepared students highly-qualified and motivated to pursue graduate education or careers in STEM. Support is available for Alliances (including Bridge to the Baccalaureate), Bridge to the Doctorate grants, Pre-Alliance Planning grants, and other funding opportunities.	</a:t>
            </a:r>
          </a:p>
          <a:p>
            <a:pPr>
              <a:spcBef>
                <a:spcPts val="589"/>
              </a:spcBef>
            </a:pPr>
            <a:endParaRPr lang="en-US" sz="1600" dirty="0">
              <a:solidFill>
                <a:srgbClr val="CCFFCC"/>
              </a:solidFill>
              <a:ea typeface="Verdana" panose="020B0604030504040204" pitchFamily="34" charset="0"/>
              <a:cs typeface="Verdana" panose="020B0604030504040204" pitchFamily="34" charset="0"/>
            </a:endParaRPr>
          </a:p>
          <a:p>
            <a:r>
              <a:rPr lang="en-US" sz="1600" dirty="0">
                <a:solidFill>
                  <a:srgbClr val="CCFFCC"/>
                </a:solidFill>
                <a:ea typeface="Verdana" panose="020B0604030504040204" pitchFamily="34" charset="0"/>
                <a:cs typeface="Verdana" panose="020B0604030504040204" pitchFamily="34" charset="0"/>
              </a:rPr>
              <a:t>Emphasis is placed on transforming undergraduate STEM education for underrepresented students through:</a:t>
            </a:r>
          </a:p>
          <a:p>
            <a:pPr lvl="1">
              <a:spcBef>
                <a:spcPts val="589"/>
              </a:spcBef>
              <a:buFont typeface="Wingdings" panose="05000000000000000000" pitchFamily="2" charset="2"/>
              <a:buChar char="v"/>
            </a:pPr>
            <a:r>
              <a:rPr lang="en-US" sz="1600" dirty="0">
                <a:solidFill>
                  <a:srgbClr val="CCFFCC"/>
                </a:solidFill>
                <a:ea typeface="Verdana" panose="020B0604030504040204" pitchFamily="34" charset="0"/>
                <a:cs typeface="Verdana" panose="020B0604030504040204" pitchFamily="34" charset="0"/>
              </a:rPr>
              <a:t>innovative, evidence-based recruitment and retention strategies;</a:t>
            </a:r>
          </a:p>
          <a:p>
            <a:pPr lvl="1">
              <a:spcBef>
                <a:spcPts val="589"/>
              </a:spcBef>
              <a:buFont typeface="Wingdings" panose="05000000000000000000" pitchFamily="2" charset="2"/>
              <a:buChar char="v"/>
            </a:pPr>
            <a:r>
              <a:rPr lang="en-US" sz="1600" dirty="0">
                <a:solidFill>
                  <a:srgbClr val="CCFFCC"/>
                </a:solidFill>
                <a:ea typeface="Verdana" panose="020B0604030504040204" pitchFamily="34" charset="0"/>
                <a:cs typeface="Verdana" panose="020B0604030504040204" pitchFamily="34" charset="0"/>
              </a:rPr>
              <a:t>Enable successful transfer of students from 2-yr to 4-yr institutions;</a:t>
            </a:r>
          </a:p>
          <a:p>
            <a:pPr lvl="1">
              <a:spcBef>
                <a:spcPts val="589"/>
              </a:spcBef>
              <a:buFont typeface="Wingdings" panose="05000000000000000000" pitchFamily="2" charset="2"/>
              <a:buChar char="v"/>
            </a:pPr>
            <a:r>
              <a:rPr lang="en-US" sz="1600" dirty="0">
                <a:solidFill>
                  <a:srgbClr val="CCFFCC"/>
                </a:solidFill>
                <a:ea typeface="Verdana" panose="020B0604030504040204" pitchFamily="34" charset="0"/>
                <a:cs typeface="Verdana" panose="020B0604030504040204" pitchFamily="34" charset="0"/>
              </a:rPr>
              <a:t>Increase undergraduate access to high-quality research experiences; and</a:t>
            </a:r>
          </a:p>
          <a:p>
            <a:pPr lvl="1">
              <a:spcBef>
                <a:spcPts val="589"/>
              </a:spcBef>
              <a:buFont typeface="Wingdings" panose="05000000000000000000" pitchFamily="2" charset="2"/>
              <a:buChar char="v"/>
            </a:pPr>
            <a:r>
              <a:rPr lang="en-US" sz="1600" dirty="0">
                <a:solidFill>
                  <a:srgbClr val="CCFFCC"/>
                </a:solidFill>
                <a:ea typeface="Verdana" panose="020B0604030504040204" pitchFamily="34" charset="0"/>
                <a:cs typeface="Verdana" panose="020B0604030504040204" pitchFamily="34" charset="0"/>
              </a:rPr>
              <a:t>Facilitate seamless transition of students into graduate programs</a:t>
            </a:r>
          </a:p>
          <a:p>
            <a:pPr lvl="1">
              <a:spcBef>
                <a:spcPts val="589"/>
              </a:spcBef>
            </a:pPr>
            <a:endParaRPr lang="en-US" sz="1600" dirty="0">
              <a:solidFill>
                <a:srgbClr val="CCFFCC"/>
              </a:solidFill>
              <a:ea typeface="Verdana" panose="020B0604030504040204" pitchFamily="34" charset="0"/>
              <a:cs typeface="Verdana" panose="020B0604030504040204" pitchFamily="34" charset="0"/>
            </a:endParaRPr>
          </a:p>
          <a:p>
            <a:pPr>
              <a:spcBef>
                <a:spcPts val="589"/>
              </a:spcBef>
            </a:pPr>
            <a:endParaRPr lang="en-US" sz="1600" dirty="0">
              <a:solidFill>
                <a:srgbClr val="CCFFCC"/>
              </a:solidFill>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defTabSz="897301">
              <a:defRPr/>
            </a:pPr>
            <a:fld id="{9C39496D-FA92-4529-8281-11D805458007}" type="slidenum">
              <a:rPr lang="en-US" sz="1800" kern="0">
                <a:solidFill>
                  <a:sysClr val="windowText" lastClr="000000"/>
                </a:solidFill>
              </a:rPr>
              <a:pPr defTabSz="897301">
                <a:defRPr/>
              </a:pPr>
              <a:t>30</a:t>
            </a:fld>
            <a:endParaRPr lang="en-US" sz="1800" kern="0">
              <a:solidFill>
                <a:sysClr val="windowText" lastClr="000000"/>
              </a:solidFill>
            </a:endParaRPr>
          </a:p>
        </p:txBody>
      </p:sp>
    </p:spTree>
    <p:extLst>
      <p:ext uri="{BB962C8B-B14F-4D97-AF65-F5344CB8AC3E}">
        <p14:creationId xmlns:p14="http://schemas.microsoft.com/office/powerpoint/2010/main" val="189534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NSF INCLUDES (Inclusion across the Nation of Communities of Learners of Underrepresented Discoverers in Engineering and Science) is designed to create paths to STEM for underrepresented populations, expanding the nation's leadership and talent pools.</a:t>
            </a:r>
          </a:p>
        </p:txBody>
      </p:sp>
      <p:sp>
        <p:nvSpPr>
          <p:cNvPr id="4" name="Slide Number Placeholder 3"/>
          <p:cNvSpPr>
            <a:spLocks noGrp="1"/>
          </p:cNvSpPr>
          <p:nvPr>
            <p:ph type="sldNum" sz="quarter" idx="10"/>
          </p:nvPr>
        </p:nvSpPr>
        <p:spPr/>
        <p:txBody>
          <a:bodyPr/>
          <a:lstStyle/>
          <a:p>
            <a:fld id="{BBF6B259-4982-4142-9D5E-84D7AC23B11B}" type="slidenum">
              <a:rPr lang="en-US" smtClean="0"/>
              <a:t>2</a:t>
            </a:fld>
            <a:endParaRPr lang="en-US"/>
          </a:p>
        </p:txBody>
      </p:sp>
    </p:spTree>
    <p:extLst>
      <p:ext uri="{BB962C8B-B14F-4D97-AF65-F5344CB8AC3E}">
        <p14:creationId xmlns:p14="http://schemas.microsoft.com/office/powerpoint/2010/main" val="334756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F6B259-4982-4142-9D5E-84D7AC23B11B}" type="slidenum">
              <a:rPr lang="en-US" smtClean="0"/>
              <a:t>3</a:t>
            </a:fld>
            <a:endParaRPr lang="en-US"/>
          </a:p>
        </p:txBody>
      </p:sp>
    </p:spTree>
    <p:extLst>
      <p:ext uri="{BB962C8B-B14F-4D97-AF65-F5344CB8AC3E}">
        <p14:creationId xmlns:p14="http://schemas.microsoft.com/office/powerpoint/2010/main" val="1956763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p:spPr>
        <p:txBody>
          <a:bodyPr/>
          <a:lstStyle/>
          <a:p>
            <a:r>
              <a:rPr lang="en-US" dirty="0">
                <a:latin typeface="Times New Roman" pitchFamily="18" charset="0"/>
              </a:rPr>
              <a:t>An important component of both the Intellectual Merit and the Broader Impacts criteria is whether the proposed research is potentially transformative.</a:t>
            </a:r>
          </a:p>
        </p:txBody>
      </p:sp>
    </p:spTree>
    <p:extLst>
      <p:ext uri="{BB962C8B-B14F-4D97-AF65-F5344CB8AC3E}">
        <p14:creationId xmlns:p14="http://schemas.microsoft.com/office/powerpoint/2010/main" val="407824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charset="0"/>
              <a:buChar char="•"/>
            </a:pPr>
            <a:r>
              <a:rPr lang="en-US" dirty="0"/>
              <a:t>Emphasis on 2-yr colleges</a:t>
            </a:r>
          </a:p>
          <a:p>
            <a:pPr marL="168244" indent="-168244" defTabSz="897301">
              <a:buFont typeface="Arial" charset="0"/>
              <a:buChar char="•"/>
              <a:defRPr/>
            </a:pPr>
            <a:r>
              <a:rPr lang="en-US" dirty="0"/>
              <a:t>Program focuses on the education of technicians for the high-technology fields that drive our nation's economy (workforce prep)</a:t>
            </a:r>
          </a:p>
          <a:p>
            <a:endParaRPr lang="en-US" dirty="0"/>
          </a:p>
        </p:txBody>
      </p:sp>
      <p:sp>
        <p:nvSpPr>
          <p:cNvPr id="4" name="Slide Number Placeholder 3"/>
          <p:cNvSpPr>
            <a:spLocks noGrp="1"/>
          </p:cNvSpPr>
          <p:nvPr>
            <p:ph type="sldNum" sz="quarter" idx="10"/>
          </p:nvPr>
        </p:nvSpPr>
        <p:spPr/>
        <p:txBody>
          <a:bodyPr/>
          <a:lstStyle/>
          <a:p>
            <a:fld id="{BBF6B259-4982-4142-9D5E-84D7AC23B11B}" type="slidenum">
              <a:rPr lang="en-US" smtClean="0"/>
              <a:t>5</a:t>
            </a:fld>
            <a:endParaRPr lang="en-US"/>
          </a:p>
        </p:txBody>
      </p:sp>
    </p:spTree>
    <p:extLst>
      <p:ext uri="{BB962C8B-B14F-4D97-AF65-F5344CB8AC3E}">
        <p14:creationId xmlns:p14="http://schemas.microsoft.com/office/powerpoint/2010/main" val="1053146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buClrTx/>
              <a:buFont typeface="Arial" panose="020B0604020202020204" pitchFamily="34" charset="0"/>
              <a:buChar char="•"/>
              <a:defRPr/>
            </a:pPr>
            <a:r>
              <a:rPr lang="en-GB" sz="1200" kern="0" dirty="0">
                <a:ln/>
                <a:latin typeface="Constantia"/>
                <a:ea typeface="ＭＳ Ｐゴシック" pitchFamily="-112" charset="-128"/>
                <a:cs typeface="Constantia"/>
              </a:rPr>
              <a:t>Education of </a:t>
            </a:r>
            <a:r>
              <a:rPr lang="en-GB" sz="1200" b="1" kern="0" dirty="0">
                <a:ln/>
                <a:latin typeface="Constantia"/>
                <a:ea typeface="ＭＳ Ｐゴシック" pitchFamily="-112" charset="-128"/>
                <a:cs typeface="Constantia"/>
              </a:rPr>
              <a:t>science and engineering technicians</a:t>
            </a:r>
            <a:r>
              <a:rPr lang="en-GB" sz="1200" kern="0" dirty="0">
                <a:ln/>
                <a:latin typeface="Constantia"/>
                <a:ea typeface="ＭＳ Ｐゴシック" pitchFamily="-112" charset="-128"/>
                <a:cs typeface="Constantia"/>
              </a:rPr>
              <a:t> for high-technology fields that drive the nation’s economy</a:t>
            </a:r>
          </a:p>
          <a:p>
            <a:pPr marL="171450" indent="-171450">
              <a:spcBef>
                <a:spcPts val="1200"/>
              </a:spcBef>
              <a:buClrTx/>
              <a:buFont typeface="Arial" panose="020B0604020202020204" pitchFamily="34" charset="0"/>
              <a:buChar char="•"/>
              <a:defRPr/>
            </a:pPr>
            <a:endParaRPr lang="en-GB" sz="1200" kern="0" dirty="0">
              <a:ln/>
              <a:latin typeface="Constantia"/>
              <a:ea typeface="ＭＳ Ｐゴシック" pitchFamily="-112" charset="-128"/>
              <a:cs typeface="Constantia"/>
            </a:endParaRPr>
          </a:p>
          <a:p>
            <a:pPr marL="171450" indent="-171450">
              <a:spcBef>
                <a:spcPts val="1200"/>
              </a:spcBef>
              <a:buClrTx/>
              <a:buFont typeface="Arial" panose="020B0604020202020204" pitchFamily="34" charset="0"/>
              <a:buChar char="•"/>
              <a:defRPr/>
            </a:pPr>
            <a:r>
              <a:rPr lang="en-GB" sz="1200" kern="0" dirty="0">
                <a:latin typeface="Constantia"/>
                <a:ea typeface="ＭＳ Ｐゴシック" pitchFamily="-112" charset="-128"/>
                <a:cs typeface="Constantia"/>
              </a:rPr>
              <a:t>Projects, </a:t>
            </a:r>
            <a:r>
              <a:rPr lang="en-GB" sz="1200" kern="0" dirty="0" err="1">
                <a:latin typeface="Constantia"/>
                <a:ea typeface="ＭＳ Ｐゴシック" pitchFamily="-112" charset="-128"/>
                <a:cs typeface="Constantia"/>
              </a:rPr>
              <a:t>Centers</a:t>
            </a:r>
            <a:r>
              <a:rPr lang="en-GB" sz="1200" kern="0" dirty="0">
                <a:latin typeface="Constantia"/>
                <a:ea typeface="ＭＳ Ｐゴシック" pitchFamily="-112" charset="-128"/>
                <a:cs typeface="Constantia"/>
              </a:rPr>
              <a:t>, and Targeted Research on </a:t>
            </a:r>
            <a:r>
              <a:rPr lang="en-GB" sz="1200" i="1" kern="0" dirty="0">
                <a:latin typeface="Constantia"/>
                <a:ea typeface="ＭＳ Ｐゴシック" pitchFamily="-112" charset="-128"/>
                <a:cs typeface="Constantia"/>
              </a:rPr>
              <a:t>Technician Education</a:t>
            </a:r>
          </a:p>
          <a:p>
            <a:pPr marL="171450" indent="-171450">
              <a:spcBef>
                <a:spcPts val="1200"/>
              </a:spcBef>
              <a:buClrTx/>
              <a:buFont typeface="Arial" panose="020B0604020202020204" pitchFamily="34" charset="0"/>
              <a:buChar char="•"/>
              <a:defRPr/>
            </a:pPr>
            <a:endParaRPr lang="en-GB" sz="1200" i="1" kern="0" dirty="0">
              <a:latin typeface="Constantia"/>
              <a:ea typeface="ＭＳ Ｐゴシック" pitchFamily="-112" charset="-128"/>
              <a:cs typeface="Constantia"/>
            </a:endParaRPr>
          </a:p>
          <a:p>
            <a:pPr marL="171450" indent="-171450">
              <a:spcBef>
                <a:spcPts val="1200"/>
              </a:spcBef>
              <a:buClrTx/>
              <a:buFont typeface="Arial" panose="020B0604020202020204" pitchFamily="34" charset="0"/>
              <a:buChar char="•"/>
              <a:defRPr/>
            </a:pPr>
            <a:r>
              <a:rPr lang="en-GB" sz="1200" kern="0" dirty="0">
                <a:latin typeface="Constantia"/>
                <a:ea typeface="ＭＳ Ｐゴシック" pitchFamily="-112" charset="-128"/>
                <a:cs typeface="Constantia"/>
              </a:rPr>
              <a:t>Community and technical colleges </a:t>
            </a:r>
            <a:r>
              <a:rPr lang="en-GB" sz="1200" i="1" kern="0" dirty="0">
                <a:latin typeface="Constantia"/>
                <a:ea typeface="ＭＳ Ｐゴシック" pitchFamily="-112" charset="-128"/>
                <a:cs typeface="Constantia"/>
              </a:rPr>
              <a:t>must be </a:t>
            </a:r>
            <a:r>
              <a:rPr lang="en-GB" sz="1200" kern="0" dirty="0">
                <a:latin typeface="Constantia"/>
                <a:ea typeface="ＭＳ Ｐゴシック" pitchFamily="-112" charset="-128"/>
                <a:cs typeface="Constantia"/>
              </a:rPr>
              <a:t>in leadership roles</a:t>
            </a:r>
          </a:p>
          <a:p>
            <a:pPr marL="0" indent="0">
              <a:spcBef>
                <a:spcPts val="1200"/>
              </a:spcBef>
              <a:buClrTx/>
              <a:buFont typeface="Arial" panose="020B0604020202020204" pitchFamily="34" charset="0"/>
              <a:buNone/>
              <a:defRPr/>
            </a:pPr>
            <a:endParaRPr lang="en-GB" sz="1200" kern="0" dirty="0">
              <a:latin typeface="Constantia"/>
              <a:ea typeface="ＭＳ Ｐゴシック" pitchFamily="-112" charset="-128"/>
              <a:cs typeface="Constantia"/>
            </a:endParaRPr>
          </a:p>
          <a:p>
            <a:pPr marL="171450" indent="-171450">
              <a:spcBef>
                <a:spcPts val="1200"/>
              </a:spcBef>
              <a:buClrTx/>
              <a:buFont typeface="Arial" panose="020B0604020202020204" pitchFamily="34" charset="0"/>
              <a:buChar char="•"/>
              <a:defRPr/>
            </a:pPr>
            <a:r>
              <a:rPr lang="en-GB" sz="1200" kern="0" dirty="0">
                <a:latin typeface="Constantia"/>
                <a:ea typeface="ＭＳ Ｐゴシック" pitchFamily="-112" charset="-128"/>
                <a:cs typeface="Constantia"/>
              </a:rPr>
              <a:t>Grades 7-12, two-year and four-year institutions (</a:t>
            </a:r>
            <a:r>
              <a:rPr lang="en-GB" sz="1200" u="sng" kern="0" dirty="0">
                <a:latin typeface="Constantia"/>
                <a:ea typeface="ＭＳ Ｐゴシック" pitchFamily="-112" charset="-128"/>
                <a:cs typeface="Constantia"/>
              </a:rPr>
              <a:t>pathways</a:t>
            </a:r>
            <a:r>
              <a:rPr lang="en-GB" sz="1200" kern="0" dirty="0">
                <a:latin typeface="Constantia"/>
                <a:ea typeface="ＭＳ Ｐゴシック" pitchFamily="-112" charset="-128"/>
                <a:cs typeface="Constantia"/>
              </a:rPr>
              <a:t>)</a:t>
            </a:r>
          </a:p>
          <a:p>
            <a:pPr marL="0" indent="0">
              <a:spcBef>
                <a:spcPts val="1200"/>
              </a:spcBef>
              <a:buClrTx/>
              <a:buFont typeface="Arial" panose="020B0604020202020204" pitchFamily="34" charset="0"/>
              <a:buNone/>
              <a:defRPr/>
            </a:pPr>
            <a:endParaRPr lang="en-GB" sz="1200" kern="0" dirty="0">
              <a:latin typeface="Constantia"/>
              <a:ea typeface="ＭＳ Ｐゴシック" pitchFamily="-112" charset="-128"/>
              <a:cs typeface="Constantia"/>
            </a:endParaRPr>
          </a:p>
          <a:p>
            <a:pPr marL="171450" indent="-171450">
              <a:spcBef>
                <a:spcPts val="1200"/>
              </a:spcBef>
              <a:buClrTx/>
              <a:buFont typeface="Arial" panose="020B0604020202020204" pitchFamily="34" charset="0"/>
              <a:buChar char="•"/>
              <a:defRPr/>
            </a:pPr>
            <a:r>
              <a:rPr lang="en-GB" sz="1200" b="1" kern="0" dirty="0">
                <a:solidFill>
                  <a:srgbClr val="000000"/>
                </a:solidFill>
                <a:latin typeface="Constantia"/>
                <a:ea typeface="ＭＳ Ｐゴシック" pitchFamily="-112" charset="-128"/>
                <a:cs typeface="Constantia"/>
              </a:rPr>
              <a:t>Education / Industry partnerships are a hallmark of ATE</a:t>
            </a:r>
          </a:p>
          <a:p>
            <a:endParaRPr lang="en-US" dirty="0"/>
          </a:p>
        </p:txBody>
      </p:sp>
      <p:sp>
        <p:nvSpPr>
          <p:cNvPr id="4" name="Slide Number Placeholder 3"/>
          <p:cNvSpPr>
            <a:spLocks noGrp="1"/>
          </p:cNvSpPr>
          <p:nvPr>
            <p:ph type="sldNum" sz="quarter" idx="10"/>
          </p:nvPr>
        </p:nvSpPr>
        <p:spPr/>
        <p:txBody>
          <a:bodyPr/>
          <a:lstStyle/>
          <a:p>
            <a:fld id="{9801E041-EE64-364E-995E-7BCB4ACECFD0}" type="slidenum">
              <a:rPr lang="en-US" smtClean="0"/>
              <a:t>6</a:t>
            </a:fld>
            <a:endParaRPr lang="en-US"/>
          </a:p>
        </p:txBody>
      </p:sp>
    </p:spTree>
    <p:extLst>
      <p:ext uri="{BB962C8B-B14F-4D97-AF65-F5344CB8AC3E}">
        <p14:creationId xmlns:p14="http://schemas.microsoft.com/office/powerpoint/2010/main" val="1706543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Small-new: </a:t>
            </a:r>
          </a:p>
          <a:p>
            <a:pPr marL="616894" lvl="1" indent="-168244">
              <a:buFont typeface="Courier New" charset="0"/>
              <a:buChar char="o"/>
            </a:pPr>
            <a:r>
              <a:rPr lang="en-US" dirty="0"/>
              <a:t>no ATE award initiated in last 7 years (based upon start date)</a:t>
            </a:r>
          </a:p>
          <a:p>
            <a:pPr marL="616894" lvl="1" indent="-168244">
              <a:buFont typeface="Courier New" charset="0"/>
              <a:buChar char="o"/>
            </a:pPr>
            <a:r>
              <a:rPr lang="en-US" dirty="0"/>
              <a:t>get started and positioned for being competitive for larger projects</a:t>
            </a:r>
          </a:p>
          <a:p>
            <a:pPr marL="616894" lvl="1" indent="-168244">
              <a:buFont typeface="Courier New" charset="0"/>
              <a:buChar char="o"/>
            </a:pPr>
            <a:r>
              <a:rPr lang="en-US" dirty="0"/>
              <a:t>needs to be for </a:t>
            </a:r>
            <a:r>
              <a:rPr lang="en-US" i="1" dirty="0"/>
              <a:t>INITIATING SOMETHING NEW</a:t>
            </a:r>
          </a:p>
          <a:p>
            <a:pPr defTabSz="897301">
              <a:defRPr/>
            </a:pPr>
            <a:endParaRPr lang="en-US" dirty="0"/>
          </a:p>
          <a:p>
            <a:pPr defTabSz="897301">
              <a:defRPr/>
            </a:pPr>
            <a:endParaRPr lang="en-US" dirty="0"/>
          </a:p>
          <a:p>
            <a:pPr defTabSz="897301">
              <a:defRPr/>
            </a:pPr>
            <a:r>
              <a:rPr lang="en-US" dirty="0"/>
              <a:t>Additional project focus areas in </a:t>
            </a:r>
          </a:p>
          <a:p>
            <a:pPr marL="616894" lvl="1" indent="-168244" defTabSz="897301">
              <a:buFont typeface="Arial" charset="0"/>
              <a:buChar char="•"/>
              <a:defRPr/>
            </a:pPr>
            <a:r>
              <a:rPr lang="en-US" dirty="0"/>
              <a:t>Adaptation and Implementation</a:t>
            </a:r>
          </a:p>
          <a:p>
            <a:pPr defTabSz="897301">
              <a:defRPr/>
            </a:pPr>
            <a:r>
              <a:rPr lang="en-US" dirty="0"/>
              <a:t>and </a:t>
            </a:r>
          </a:p>
          <a:p>
            <a:pPr marL="616894" lvl="1" indent="-168244" defTabSz="897301">
              <a:buFont typeface="Arial" charset="0"/>
              <a:buChar char="•"/>
              <a:defRPr/>
            </a:pPr>
            <a:r>
              <a:rPr lang="en-US" dirty="0"/>
              <a:t>Instrumentation Acquisition </a:t>
            </a:r>
          </a:p>
          <a:p>
            <a:pPr defTabSz="897301">
              <a:defRPr/>
            </a:pPr>
            <a:r>
              <a:rPr lang="en-US" dirty="0"/>
              <a:t>have been added. </a:t>
            </a:r>
            <a:endParaRPr lang="en-US"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BCBF769B-3CD1-0F40-AB90-AFF712422007}" type="slidenum">
              <a:rPr lang="en-US" smtClean="0"/>
              <a:t>8</a:t>
            </a:fld>
            <a:endParaRPr lang="en-US" dirty="0"/>
          </a:p>
        </p:txBody>
      </p:sp>
    </p:spTree>
    <p:extLst>
      <p:ext uri="{BB962C8B-B14F-4D97-AF65-F5344CB8AC3E}">
        <p14:creationId xmlns:p14="http://schemas.microsoft.com/office/powerpoint/2010/main" val="336044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F769B-3CD1-0F40-AB90-AFF712422007}" type="slidenum">
              <a:rPr lang="en-US" smtClean="0"/>
              <a:t>9</a:t>
            </a:fld>
            <a:endParaRPr lang="en-US" dirty="0"/>
          </a:p>
        </p:txBody>
      </p:sp>
    </p:spTree>
    <p:extLst>
      <p:ext uri="{BB962C8B-B14F-4D97-AF65-F5344CB8AC3E}">
        <p14:creationId xmlns:p14="http://schemas.microsoft.com/office/powerpoint/2010/main" val="1465751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1E041-EE64-364E-995E-7BCB4ACECFD0}" type="slidenum">
              <a:rPr lang="en-US" smtClean="0"/>
              <a:t>10</a:t>
            </a:fld>
            <a:endParaRPr lang="en-US" dirty="0"/>
          </a:p>
        </p:txBody>
      </p:sp>
    </p:spTree>
    <p:extLst>
      <p:ext uri="{BB962C8B-B14F-4D97-AF65-F5344CB8AC3E}">
        <p14:creationId xmlns:p14="http://schemas.microsoft.com/office/powerpoint/2010/main" val="2243635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5"/>
            <a:ext cx="8534400" cy="1470025"/>
          </a:xfrm>
        </p:spPr>
        <p:txBody>
          <a:bodyPr/>
          <a:lstStyle>
            <a:lvl1pPr>
              <a:defRPr sz="5400">
                <a:gradFill>
                  <a:gsLst>
                    <a:gs pos="0">
                      <a:schemeClr val="accent6">
                        <a:lumMod val="50000"/>
                      </a:schemeClr>
                    </a:gs>
                    <a:gs pos="78000">
                      <a:schemeClr val="accent6">
                        <a:lumMod val="60000"/>
                        <a:lumOff val="40000"/>
                      </a:schemeClr>
                    </a:gs>
                    <a:gs pos="100000">
                      <a:schemeClr val="accent6">
                        <a:lumMod val="20000"/>
                        <a:lumOff val="80000"/>
                      </a:schemeClr>
                    </a:gs>
                  </a:gsLst>
                  <a:lin ang="5400000"/>
                </a:gra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B4B414E-5244-524F-B1C9-25A4E0105132}" type="datetime1">
              <a:rPr lang="en-US" smtClean="0"/>
              <a:t>10/9/18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7627B1F-5E6E-46E7-B588-31792F46E7EB}" type="slidenum">
              <a:rPr lang="en-US" smtClean="0"/>
              <a:pPr/>
              <a:t>‹#›</a:t>
            </a:fld>
            <a:endParaRPr lang="en-US"/>
          </a:p>
        </p:txBody>
      </p:sp>
      <p:grpSp>
        <p:nvGrpSpPr>
          <p:cNvPr id="15" name="Group 14"/>
          <p:cNvGrpSpPr/>
          <p:nvPr/>
        </p:nvGrpSpPr>
        <p:grpSpPr>
          <a:xfrm>
            <a:off x="0" y="152400"/>
            <a:ext cx="9144000" cy="1828800"/>
            <a:chOff x="0" y="152400"/>
            <a:chExt cx="9144000" cy="1828800"/>
          </a:xfrm>
        </p:grpSpPr>
        <p:sp>
          <p:nvSpPr>
            <p:cNvPr id="7" name="Rectangle 6"/>
            <p:cNvSpPr/>
            <p:nvPr userDrawn="1"/>
          </p:nvSpPr>
          <p:spPr>
            <a:xfrm>
              <a:off x="0" y="1676400"/>
              <a:ext cx="9144000"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3" name="Rectangle 12"/>
            <p:cNvSpPr/>
            <p:nvPr userDrawn="1"/>
          </p:nvSpPr>
          <p:spPr>
            <a:xfrm>
              <a:off x="0" y="152400"/>
              <a:ext cx="9144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4" name="Rectangle 13"/>
            <p:cNvSpPr/>
            <p:nvPr userDrawn="1"/>
          </p:nvSpPr>
          <p:spPr>
            <a:xfrm>
              <a:off x="0" y="1676400"/>
              <a:ext cx="9144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pic>
          <p:nvPicPr>
            <p:cNvPr id="8" name="Picture 7" descr="Noyce_seagrass.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0" y="228600"/>
              <a:ext cx="1828800" cy="1524000"/>
            </a:xfrm>
            <a:prstGeom prst="rect">
              <a:avLst/>
            </a:prstGeom>
          </p:spPr>
        </p:pic>
        <p:pic>
          <p:nvPicPr>
            <p:cNvPr id="11" name="Picture 10" descr="SFS flyer picture 1.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828800" y="228600"/>
              <a:ext cx="1905000" cy="1527048"/>
            </a:xfrm>
            <a:prstGeom prst="rect">
              <a:avLst/>
            </a:prstGeom>
          </p:spPr>
        </p:pic>
        <p:pic>
          <p:nvPicPr>
            <p:cNvPr id="9" name="Picture 8" descr="TAMUK1.JPG"/>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3733800" y="225552"/>
              <a:ext cx="1859280" cy="1527048"/>
            </a:xfrm>
            <a:prstGeom prst="rect">
              <a:avLst/>
            </a:prstGeom>
          </p:spPr>
        </p:pic>
        <p:pic>
          <p:nvPicPr>
            <p:cNvPr id="12" name="Picture 11" descr="MATE_Polar_Subs_Alaska.jpg"/>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a:xfrm>
              <a:off x="5562600" y="225552"/>
              <a:ext cx="2014728" cy="1527048"/>
            </a:xfrm>
            <a:prstGeom prst="rect">
              <a:avLst/>
            </a:prstGeom>
          </p:spPr>
        </p:pic>
        <p:pic>
          <p:nvPicPr>
            <p:cNvPr id="10" name="Picture 9" descr="IMG_4345.JPG"/>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a:xfrm>
              <a:off x="7571232" y="225933"/>
              <a:ext cx="1572768" cy="1527048"/>
            </a:xfrm>
            <a:prstGeom prst="rect">
              <a:avLst/>
            </a:prstGeom>
          </p:spPr>
        </p:pic>
      </p:grpSp>
      <p:grpSp>
        <p:nvGrpSpPr>
          <p:cNvPr id="16" name="Group 15"/>
          <p:cNvGrpSpPr/>
          <p:nvPr userDrawn="1"/>
        </p:nvGrpSpPr>
        <p:grpSpPr>
          <a:xfrm>
            <a:off x="0" y="152400"/>
            <a:ext cx="9144000" cy="1828800"/>
            <a:chOff x="0" y="152400"/>
            <a:chExt cx="9144000" cy="1828800"/>
          </a:xfrm>
        </p:grpSpPr>
        <p:sp>
          <p:nvSpPr>
            <p:cNvPr id="17" name="Rectangle 16"/>
            <p:cNvSpPr/>
            <p:nvPr userDrawn="1"/>
          </p:nvSpPr>
          <p:spPr>
            <a:xfrm>
              <a:off x="0" y="1676400"/>
              <a:ext cx="9144000"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8" name="Rectangle 17"/>
            <p:cNvSpPr/>
            <p:nvPr userDrawn="1"/>
          </p:nvSpPr>
          <p:spPr>
            <a:xfrm>
              <a:off x="0" y="152400"/>
              <a:ext cx="9144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9" name="Rectangle 18"/>
            <p:cNvSpPr/>
            <p:nvPr userDrawn="1"/>
          </p:nvSpPr>
          <p:spPr>
            <a:xfrm>
              <a:off x="0" y="1676400"/>
              <a:ext cx="9144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pic>
          <p:nvPicPr>
            <p:cNvPr id="20" name="Picture 19" descr="Noyce_seagrass.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0" y="228600"/>
              <a:ext cx="1828800" cy="1524000"/>
            </a:xfrm>
            <a:prstGeom prst="rect">
              <a:avLst/>
            </a:prstGeom>
          </p:spPr>
        </p:pic>
        <p:pic>
          <p:nvPicPr>
            <p:cNvPr id="21" name="Picture 20" descr="SFS flyer picture 1.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828800" y="228600"/>
              <a:ext cx="1905000" cy="1527048"/>
            </a:xfrm>
            <a:prstGeom prst="rect">
              <a:avLst/>
            </a:prstGeom>
          </p:spPr>
        </p:pic>
        <p:pic>
          <p:nvPicPr>
            <p:cNvPr id="22" name="Picture 21" descr="TAMUK1.JPG"/>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3733800" y="225552"/>
              <a:ext cx="1859280" cy="1527048"/>
            </a:xfrm>
            <a:prstGeom prst="rect">
              <a:avLst/>
            </a:prstGeom>
          </p:spPr>
        </p:pic>
        <p:pic>
          <p:nvPicPr>
            <p:cNvPr id="23" name="Picture 22" descr="MATE_Polar_Subs_Alaska.jpg"/>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a:xfrm>
              <a:off x="5562600" y="225552"/>
              <a:ext cx="2014728" cy="1527048"/>
            </a:xfrm>
            <a:prstGeom prst="rect">
              <a:avLst/>
            </a:prstGeom>
          </p:spPr>
        </p:pic>
        <p:pic>
          <p:nvPicPr>
            <p:cNvPr id="24" name="Picture 23" descr="IMG_4345.JPG"/>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a:xfrm>
              <a:off x="7571232" y="225933"/>
              <a:ext cx="1572768" cy="1527048"/>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8DDF86-B653-BC4D-A868-1E4E4F502B7B}" type="datetime1">
              <a:rPr lang="en-US" smtClean="0"/>
              <a:t>10/9/18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7627B1F-5E6E-46E7-B588-31792F46E7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5D128C-B7FF-8545-801A-E0BB87E10716}" type="datetime1">
              <a:rPr lang="en-US" smtClean="0"/>
              <a:t>10/9/18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7627B1F-5E6E-46E7-B588-31792F46E7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C052ED-C778-5A4C-ABA1-C66A4FC02A63}" type="datetime1">
              <a:rPr lang="en-US" smtClean="0"/>
              <a:t>10/9/18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7627B1F-5E6E-46E7-B588-31792F46E7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4406900"/>
            <a:ext cx="8534400" cy="1362075"/>
          </a:xfrm>
        </p:spPr>
        <p:txBody>
          <a:bodyPr anchor="t"/>
          <a:lstStyle>
            <a:lvl1pPr algn="l">
              <a:defRPr sz="4400" b="1" cap="all"/>
            </a:lvl1pPr>
          </a:lstStyle>
          <a:p>
            <a:r>
              <a:rPr lang="en-US"/>
              <a:t>Click to edit Master title style</a:t>
            </a:r>
            <a:endParaRPr lang="en-US" dirty="0"/>
          </a:p>
        </p:txBody>
      </p:sp>
      <p:sp>
        <p:nvSpPr>
          <p:cNvPr id="3" name="Text Placeholder 2"/>
          <p:cNvSpPr>
            <a:spLocks noGrp="1"/>
          </p:cNvSpPr>
          <p:nvPr>
            <p:ph type="body" idx="1"/>
          </p:nvPr>
        </p:nvSpPr>
        <p:spPr>
          <a:xfrm>
            <a:off x="304800" y="2906713"/>
            <a:ext cx="8534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CF15BE-35AD-554A-9E85-4AA1CE4B864B}" type="datetime1">
              <a:rPr lang="en-US" smtClean="0"/>
              <a:t>10/9/18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7627B1F-5E6E-46E7-B588-31792F46E7EB}" type="slidenum">
              <a:rPr lang="en-US" smtClean="0"/>
              <a:pPr/>
              <a:t>‹#›</a:t>
            </a:fld>
            <a:endParaRPr lang="en-US"/>
          </a:p>
        </p:txBody>
      </p:sp>
      <p:grpSp>
        <p:nvGrpSpPr>
          <p:cNvPr id="7" name="Group 6"/>
          <p:cNvGrpSpPr/>
          <p:nvPr/>
        </p:nvGrpSpPr>
        <p:grpSpPr>
          <a:xfrm>
            <a:off x="0" y="152400"/>
            <a:ext cx="9144000" cy="1828800"/>
            <a:chOff x="0" y="152400"/>
            <a:chExt cx="9144000" cy="1828800"/>
          </a:xfrm>
        </p:grpSpPr>
        <p:sp>
          <p:nvSpPr>
            <p:cNvPr id="8" name="Rectangle 7"/>
            <p:cNvSpPr/>
            <p:nvPr userDrawn="1"/>
          </p:nvSpPr>
          <p:spPr>
            <a:xfrm>
              <a:off x="0" y="1676400"/>
              <a:ext cx="9144000"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Rectangle 8"/>
            <p:cNvSpPr/>
            <p:nvPr userDrawn="1"/>
          </p:nvSpPr>
          <p:spPr>
            <a:xfrm>
              <a:off x="0" y="152400"/>
              <a:ext cx="9144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userDrawn="1"/>
          </p:nvSpPr>
          <p:spPr>
            <a:xfrm>
              <a:off x="0" y="1676400"/>
              <a:ext cx="9144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grpSp>
      <p:pic>
        <p:nvPicPr>
          <p:cNvPr id="16" name="Picture 15" descr="groupshotclose.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3072384" y="228600"/>
            <a:ext cx="2412736" cy="1527048"/>
          </a:xfrm>
          <a:prstGeom prst="rect">
            <a:avLst/>
          </a:prstGeom>
        </p:spPr>
      </p:pic>
      <p:pic>
        <p:nvPicPr>
          <p:cNvPr id="17" name="Picture 16" descr="Noyce_water_sampling.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459570" y="228600"/>
            <a:ext cx="1684430" cy="1527048"/>
          </a:xfrm>
          <a:prstGeom prst="rect">
            <a:avLst/>
          </a:prstGeom>
        </p:spPr>
      </p:pic>
      <p:pic>
        <p:nvPicPr>
          <p:cNvPr id="18" name="Picture 17" descr="img_22566_110420154538.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486400" y="228600"/>
            <a:ext cx="1981200" cy="1527048"/>
          </a:xfrm>
          <a:prstGeom prst="rect">
            <a:avLst/>
          </a:prstGeom>
        </p:spPr>
      </p:pic>
      <p:pic>
        <p:nvPicPr>
          <p:cNvPr id="19" name="Picture 18" descr="0633277_radio.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0" y="228600"/>
            <a:ext cx="1600200" cy="1527048"/>
          </a:xfrm>
          <a:prstGeom prst="rect">
            <a:avLst/>
          </a:prstGeom>
        </p:spPr>
      </p:pic>
      <p:pic>
        <p:nvPicPr>
          <p:cNvPr id="20" name="Picture 19" descr="Rover_Robot.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1600200" y="228600"/>
            <a:ext cx="1472184" cy="1527048"/>
          </a:xfrm>
          <a:prstGeom prst="rect">
            <a:avLst/>
          </a:prstGeom>
        </p:spPr>
      </p:pic>
      <p:grpSp>
        <p:nvGrpSpPr>
          <p:cNvPr id="21" name="Group 20"/>
          <p:cNvGrpSpPr/>
          <p:nvPr userDrawn="1"/>
        </p:nvGrpSpPr>
        <p:grpSpPr>
          <a:xfrm>
            <a:off x="0" y="152400"/>
            <a:ext cx="9144000" cy="1828800"/>
            <a:chOff x="0" y="152400"/>
            <a:chExt cx="9144000" cy="1828800"/>
          </a:xfrm>
        </p:grpSpPr>
        <p:sp>
          <p:nvSpPr>
            <p:cNvPr id="22" name="Rectangle 21"/>
            <p:cNvSpPr/>
            <p:nvPr userDrawn="1"/>
          </p:nvSpPr>
          <p:spPr>
            <a:xfrm>
              <a:off x="0" y="1676400"/>
              <a:ext cx="9144000"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3" name="Rectangle 22"/>
            <p:cNvSpPr/>
            <p:nvPr userDrawn="1"/>
          </p:nvSpPr>
          <p:spPr>
            <a:xfrm>
              <a:off x="0" y="152400"/>
              <a:ext cx="9144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4" name="Rectangle 23"/>
            <p:cNvSpPr/>
            <p:nvPr userDrawn="1"/>
          </p:nvSpPr>
          <p:spPr>
            <a:xfrm>
              <a:off x="0" y="1676400"/>
              <a:ext cx="9144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grpSp>
      <p:pic>
        <p:nvPicPr>
          <p:cNvPr id="25" name="Picture 24" descr="groupshotclose.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3072384" y="228600"/>
            <a:ext cx="2412736" cy="1527048"/>
          </a:xfrm>
          <a:prstGeom prst="rect">
            <a:avLst/>
          </a:prstGeom>
        </p:spPr>
      </p:pic>
      <p:pic>
        <p:nvPicPr>
          <p:cNvPr id="26" name="Picture 25" descr="Noyce_water_sampling.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7459570" y="228600"/>
            <a:ext cx="1684430" cy="1527048"/>
          </a:xfrm>
          <a:prstGeom prst="rect">
            <a:avLst/>
          </a:prstGeom>
        </p:spPr>
      </p:pic>
      <p:pic>
        <p:nvPicPr>
          <p:cNvPr id="27" name="Picture 26" descr="img_22566_110420154538.jpg"/>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5486400" y="228600"/>
            <a:ext cx="1981200" cy="1527048"/>
          </a:xfrm>
          <a:prstGeom prst="rect">
            <a:avLst/>
          </a:prstGeom>
        </p:spPr>
      </p:pic>
      <p:pic>
        <p:nvPicPr>
          <p:cNvPr id="28" name="Picture 27" descr="0633277_radio.jpg"/>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a:xfrm>
            <a:off x="0" y="228600"/>
            <a:ext cx="1600200" cy="1527048"/>
          </a:xfrm>
          <a:prstGeom prst="rect">
            <a:avLst/>
          </a:prstGeom>
        </p:spPr>
      </p:pic>
      <p:pic>
        <p:nvPicPr>
          <p:cNvPr id="29" name="Picture 28" descr="Rover_Robot.jpg"/>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a:xfrm>
            <a:off x="1600200" y="228600"/>
            <a:ext cx="1472184" cy="152704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766B7C-87E7-5646-9402-449F23EB81B7}" type="datetime1">
              <a:rPr lang="en-US" smtClean="0"/>
              <a:t>10/9/18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7627B1F-5E6E-46E7-B588-31792F46E7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003A3C7-F958-BF44-ACFB-D490AA8913D1}" type="datetime1">
              <a:rPr lang="en-US" smtClean="0"/>
              <a:t>10/9/18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7627B1F-5E6E-46E7-B588-31792F46E7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B5572F1-0B42-4440-B28D-E96F20DFDBC1}" type="datetime1">
              <a:rPr lang="en-US" smtClean="0"/>
              <a:t>10/9/18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7627B1F-5E6E-46E7-B588-31792F46E7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081810-9A81-B043-BA1A-A769E76CF672}" type="datetime1">
              <a:rPr lang="en-US" smtClean="0"/>
              <a:t>10/9/18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7627B1F-5E6E-46E7-B588-31792F46E7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C5EF34D-04F8-F546-8463-3C4DAC95BBAD}" type="datetime1">
              <a:rPr lang="en-US" smtClean="0"/>
              <a:t>10/9/18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7627B1F-5E6E-46E7-B588-31792F46E7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1A4A52-494E-2241-94C9-46FB96AFEF82}" type="datetime1">
              <a:rPr lang="en-US" smtClean="0"/>
              <a:t>10/9/18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7627B1F-5E6E-46E7-B588-31792F46E7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pic>
        <p:nvPicPr>
          <p:cNvPr id="8" name="Picture 7" descr="LOGO.png"/>
          <p:cNvPicPr>
            <a:picLocks noChangeAspect="1"/>
          </p:cNvPicPr>
          <p:nvPr/>
        </p:nvPicPr>
        <p:blipFill>
          <a:blip r:embed="rId13" cstate="print"/>
          <a:stretch>
            <a:fillRect/>
          </a:stretch>
        </p:blipFill>
        <p:spPr>
          <a:xfrm>
            <a:off x="0" y="6166162"/>
            <a:ext cx="685743" cy="691838"/>
          </a:xfrm>
          <a:prstGeom prst="rect">
            <a:avLst/>
          </a:prstGeom>
        </p:spPr>
      </p:pic>
      <p:sp>
        <p:nvSpPr>
          <p:cNvPr id="10" name="TextBox 9"/>
          <p:cNvSpPr txBox="1"/>
          <p:nvPr/>
        </p:nvSpPr>
        <p:spPr>
          <a:xfrm>
            <a:off x="685800" y="6172200"/>
            <a:ext cx="4419600" cy="523220"/>
          </a:xfrm>
          <a:prstGeom prst="rect">
            <a:avLst/>
          </a:prstGeom>
          <a:noFill/>
        </p:spPr>
        <p:txBody>
          <a:bodyPr wrap="square" rtlCol="0">
            <a:spAutoFit/>
          </a:bodyPr>
          <a:lstStyle/>
          <a:p>
            <a:r>
              <a:rPr lang="en-US" sz="1400" b="0" dirty="0">
                <a:solidFill>
                  <a:schemeClr val="tx1"/>
                </a:solidFill>
              </a:rPr>
              <a:t>National Science Foundation</a:t>
            </a:r>
          </a:p>
          <a:p>
            <a:r>
              <a:rPr lang="en-US" sz="1400" b="0" dirty="0">
                <a:solidFill>
                  <a:schemeClr val="tx1"/>
                </a:solidFill>
              </a:rPr>
              <a:t>Division</a:t>
            </a:r>
            <a:r>
              <a:rPr lang="en-US" sz="1400" b="0" baseline="0" dirty="0">
                <a:solidFill>
                  <a:schemeClr val="tx1"/>
                </a:solidFill>
              </a:rPr>
              <a:t> of Undergraduate Education</a:t>
            </a:r>
            <a:endParaRPr lang="en-US" sz="1400" b="0" dirty="0">
              <a:solidFill>
                <a:schemeClr val="tx1"/>
              </a:solidFill>
            </a:endParaRPr>
          </a:p>
        </p:txBody>
      </p:sp>
      <p:sp>
        <p:nvSpPr>
          <p:cNvPr id="11" name="Rectangle 10"/>
          <p:cNvSpPr/>
          <p:nvPr/>
        </p:nvSpPr>
        <p:spPr>
          <a:xfrm>
            <a:off x="765048" y="6681216"/>
            <a:ext cx="8321040" cy="91440"/>
          </a:xfrm>
          <a:prstGeom prst="rect">
            <a:avLst/>
          </a:prstGeom>
          <a:gradFill flip="none" rotWithShape="1">
            <a:gsLst>
              <a:gs pos="0">
                <a:schemeClr val="bg1"/>
              </a:gs>
              <a:gs pos="50000">
                <a:schemeClr val="accent6">
                  <a:lumMod val="60000"/>
                  <a:lumOff val="40000"/>
                </a:schemeClr>
              </a:gs>
              <a:gs pos="100000">
                <a:schemeClr val="accent6">
                  <a:lumMod val="5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pic>
        <p:nvPicPr>
          <p:cNvPr id="12" name="Picture 11" descr="LOGO.png"/>
          <p:cNvPicPr>
            <a:picLocks noChangeAspect="1"/>
          </p:cNvPicPr>
          <p:nvPr userDrawn="1"/>
        </p:nvPicPr>
        <p:blipFill>
          <a:blip r:embed="rId13" cstate="print"/>
          <a:stretch>
            <a:fillRect/>
          </a:stretch>
        </p:blipFill>
        <p:spPr>
          <a:xfrm>
            <a:off x="0" y="6166162"/>
            <a:ext cx="685743" cy="691838"/>
          </a:xfrm>
          <a:prstGeom prst="rect">
            <a:avLst/>
          </a:prstGeom>
        </p:spPr>
      </p:pic>
      <p:sp>
        <p:nvSpPr>
          <p:cNvPr id="13" name="TextBox 12"/>
          <p:cNvSpPr txBox="1"/>
          <p:nvPr userDrawn="1"/>
        </p:nvSpPr>
        <p:spPr>
          <a:xfrm>
            <a:off x="685800" y="6172200"/>
            <a:ext cx="4419600" cy="523220"/>
          </a:xfrm>
          <a:prstGeom prst="rect">
            <a:avLst/>
          </a:prstGeom>
          <a:noFill/>
        </p:spPr>
        <p:txBody>
          <a:bodyPr wrap="square" rtlCol="0">
            <a:spAutoFit/>
          </a:bodyPr>
          <a:lstStyle/>
          <a:p>
            <a:r>
              <a:rPr lang="en-US" sz="1400" b="0" dirty="0">
                <a:solidFill>
                  <a:schemeClr val="tx1"/>
                </a:solidFill>
              </a:rPr>
              <a:t>National Science Foundation</a:t>
            </a:r>
          </a:p>
          <a:p>
            <a:r>
              <a:rPr lang="en-US" sz="1400" b="0" dirty="0">
                <a:solidFill>
                  <a:schemeClr val="tx1"/>
                </a:solidFill>
              </a:rPr>
              <a:t>Division</a:t>
            </a:r>
            <a:r>
              <a:rPr lang="en-US" sz="1400" b="0" baseline="0" dirty="0">
                <a:solidFill>
                  <a:schemeClr val="tx1"/>
                </a:solidFill>
              </a:rPr>
              <a:t> of Undergraduate Education</a:t>
            </a:r>
            <a:endParaRPr lang="en-US" sz="1400" b="0" dirty="0">
              <a:solidFill>
                <a:schemeClr val="tx1"/>
              </a:solidFill>
            </a:endParaRPr>
          </a:p>
        </p:txBody>
      </p:sp>
      <p:sp>
        <p:nvSpPr>
          <p:cNvPr id="14" name="Rectangle 13"/>
          <p:cNvSpPr/>
          <p:nvPr userDrawn="1"/>
        </p:nvSpPr>
        <p:spPr>
          <a:xfrm>
            <a:off x="765048" y="6681216"/>
            <a:ext cx="8321040" cy="91440"/>
          </a:xfrm>
          <a:prstGeom prst="rect">
            <a:avLst/>
          </a:prstGeom>
          <a:gradFill flip="none" rotWithShape="1">
            <a:gsLst>
              <a:gs pos="0">
                <a:schemeClr val="bg1"/>
              </a:gs>
              <a:gs pos="50000">
                <a:schemeClr val="accent6">
                  <a:lumMod val="60000"/>
                  <a:lumOff val="40000"/>
                </a:schemeClr>
              </a:gs>
              <a:gs pos="100000">
                <a:schemeClr val="accent6">
                  <a:lumMod val="5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lang="en-US" sz="4800" b="1" kern="1200" cap="none" spc="0" dirty="0" smtClean="0">
          <a:ln w="1905"/>
          <a:gradFill>
            <a:gsLst>
              <a:gs pos="0">
                <a:schemeClr val="accent6">
                  <a:lumMod val="50000"/>
                </a:schemeClr>
              </a:gs>
              <a:gs pos="78000">
                <a:schemeClr val="accent6">
                  <a:lumMod val="60000"/>
                  <a:lumOff val="40000"/>
                </a:schemeClr>
              </a:gs>
              <a:gs pos="100000">
                <a:schemeClr val="accent6">
                  <a:lumMod val="20000"/>
                  <a:lumOff val="80000"/>
                </a:schemeClr>
              </a:gs>
            </a:gsLst>
            <a:lin ang="5400000"/>
          </a:gradFill>
          <a:effectLst>
            <a:innerShdw blurRad="69850" dist="43180" dir="5400000">
              <a:srgbClr val="000000">
                <a:alpha val="65000"/>
              </a:srgbClr>
            </a:innerShdw>
          </a:effectLst>
          <a:latin typeface="+mj-lt"/>
          <a:ea typeface="+mj-ea"/>
          <a:cs typeface="+mj-cs"/>
        </a:defRPr>
      </a:lvl1pPr>
    </p:titleStyle>
    <p:bodyStyle>
      <a:lvl1pPr marL="342900" indent="-342900" algn="l" defTabSz="914400" rtl="0" eaLnBrk="1" latinLnBrk="0" hangingPunct="1">
        <a:spcBef>
          <a:spcPct val="20000"/>
        </a:spcBef>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2.tif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jpe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jpe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jpe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nsf.gov/publications/pub_summ.jsp?ods_key=nsf18001" TargetMode="External"/><Relationship Id="rId3"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ccliconference.org/measuring-teaching-practices/" TargetMode="External"/><Relationship Id="rId5" Type="http://schemas.openxmlformats.org/officeDocument/2006/relationships/image" Target="../media/image27.png"/><Relationship Id="rId6" Type="http://schemas.openxmlformats.org/officeDocument/2006/relationships/hyperlink" Target="https://www.westat.com/sites/westat.com/files/2010UFHB.pdf" TargetMode="External"/><Relationship Id="rId7" Type="http://schemas.openxmlformats.org/officeDocument/2006/relationships/hyperlink" Target="http://ccliconference.org/files/2013/11/Measuring-STEM-Teaching-Practices.pdf" TargetMode="External"/><Relationship Id="rId1" Type="http://schemas.openxmlformats.org/officeDocument/2006/relationships/slideLayout" Target="../slideLayouts/slideLayout4.xml"/><Relationship Id="rId2" Type="http://schemas.openxmlformats.org/officeDocument/2006/relationships/hyperlink" Target="http://www.evalu-ate.org/resources/doc-2010-nsfhandboo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s://www.nsf.gov/publications/pub_summ.jsp?ods_key=nsf13126" TargetMode="External"/><Relationship Id="rId1" Type="http://schemas.openxmlformats.org/officeDocument/2006/relationships/slideLayout" Target="../slideLayouts/slideLayout4.xml"/><Relationship Id="rId2" Type="http://schemas.openxmlformats.org/officeDocument/2006/relationships/hyperlink" Target="http://www.nsf.gov/publications/pub_summ.jsp?ods_key=nsf13126"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sf.gov/pubs/2013/nsf13126/nsf13126.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914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b="1" dirty="0"/>
          </a:p>
        </p:txBody>
      </p:sp>
      <p:sp>
        <p:nvSpPr>
          <p:cNvPr id="2" name="TextBox 1"/>
          <p:cNvSpPr txBox="1"/>
          <p:nvPr/>
        </p:nvSpPr>
        <p:spPr>
          <a:xfrm>
            <a:off x="990600" y="2286000"/>
            <a:ext cx="7111566" cy="646331"/>
          </a:xfrm>
          <a:prstGeom prst="rect">
            <a:avLst/>
          </a:prstGeom>
          <a:noFill/>
        </p:spPr>
        <p:txBody>
          <a:bodyPr wrap="square" rtlCol="0">
            <a:spAutoFit/>
          </a:bodyPr>
          <a:lstStyle/>
          <a:p>
            <a:pPr algn="ctr"/>
            <a:r>
              <a:rPr lang="en-US" sz="3600" b="1" dirty="0">
                <a:solidFill>
                  <a:srgbClr val="1F497D"/>
                </a:solidFill>
              </a:rPr>
              <a:t>NSF </a:t>
            </a:r>
            <a:r>
              <a:rPr lang="en-US" sz="3600" b="1" dirty="0" smtClean="0">
                <a:solidFill>
                  <a:srgbClr val="1F497D"/>
                </a:solidFill>
              </a:rPr>
              <a:t> DUE PROGRAMS</a:t>
            </a:r>
            <a:endParaRPr lang="en-US" sz="3600" b="1" dirty="0">
              <a:solidFill>
                <a:srgbClr val="1F497D"/>
              </a:solidFill>
            </a:endParaRPr>
          </a:p>
        </p:txBody>
      </p:sp>
      <p:sp>
        <p:nvSpPr>
          <p:cNvPr id="3" name="TextBox 2"/>
          <p:cNvSpPr txBox="1"/>
          <p:nvPr/>
        </p:nvSpPr>
        <p:spPr>
          <a:xfrm>
            <a:off x="1314779" y="3124200"/>
            <a:ext cx="5989040" cy="1631216"/>
          </a:xfrm>
          <a:prstGeom prst="rect">
            <a:avLst/>
          </a:prstGeom>
          <a:noFill/>
        </p:spPr>
        <p:txBody>
          <a:bodyPr wrap="none" rtlCol="0">
            <a:spAutoFit/>
          </a:bodyPr>
          <a:lstStyle/>
          <a:p>
            <a:pPr algn="ctr"/>
            <a:r>
              <a:rPr lang="en-US" sz="2000" b="1" dirty="0" smtClean="0"/>
              <a:t>Mike Erlinger</a:t>
            </a:r>
          </a:p>
          <a:p>
            <a:pPr algn="ctr"/>
            <a:r>
              <a:rPr lang="en-US" sz="2000" b="1" dirty="0" smtClean="0"/>
              <a:t>Former NSF DUE PO</a:t>
            </a:r>
            <a:endParaRPr lang="en-US" sz="2000" b="1" dirty="0" smtClean="0"/>
          </a:p>
          <a:p>
            <a:pPr algn="ctr"/>
            <a:endParaRPr lang="en-US" sz="2000" b="1" dirty="0"/>
          </a:p>
          <a:p>
            <a:pPr algn="ctr"/>
            <a:r>
              <a:rPr lang="en-US" sz="2000" b="1" dirty="0" smtClean="0"/>
              <a:t> </a:t>
            </a:r>
            <a:r>
              <a:rPr lang="en-US" sz="2000" dirty="0" smtClean="0"/>
              <a:t>NSF </a:t>
            </a:r>
            <a:r>
              <a:rPr lang="en-US" sz="2000" dirty="0"/>
              <a:t>Division of Undergraduate Education (DUE)</a:t>
            </a:r>
          </a:p>
          <a:p>
            <a:pPr algn="ctr"/>
            <a:r>
              <a:rPr lang="en-US" sz="2000" dirty="0"/>
              <a:t>Education and Human Resources Directorate (EHR)</a:t>
            </a:r>
          </a:p>
        </p:txBody>
      </p:sp>
      <p:sp>
        <p:nvSpPr>
          <p:cNvPr id="5" name="TextBox 4"/>
          <p:cNvSpPr txBox="1"/>
          <p:nvPr/>
        </p:nvSpPr>
        <p:spPr>
          <a:xfrm>
            <a:off x="2269613" y="589935"/>
            <a:ext cx="184666" cy="369332"/>
          </a:xfrm>
          <a:prstGeom prst="rect">
            <a:avLst/>
          </a:prstGeom>
          <a:noFill/>
        </p:spPr>
        <p:txBody>
          <a:bodyPr wrap="none" rtlCol="0">
            <a:spAutoFit/>
          </a:bodyPr>
          <a:lstStyle/>
          <a:p>
            <a:endParaRPr lang="en-US" dirty="0"/>
          </a:p>
        </p:txBody>
      </p:sp>
      <p:sp>
        <p:nvSpPr>
          <p:cNvPr id="13" name="TextBox 12">
            <a:extLst/>
          </p:cNvPr>
          <p:cNvSpPr txBox="1"/>
          <p:nvPr/>
        </p:nvSpPr>
        <p:spPr>
          <a:xfrm>
            <a:off x="228600" y="5181600"/>
            <a:ext cx="8763000" cy="923330"/>
          </a:xfrm>
          <a:prstGeom prst="rect">
            <a:avLst/>
          </a:prstGeom>
          <a:solidFill>
            <a:srgbClr val="FFFF00"/>
          </a:solidFill>
          <a:ln>
            <a:solidFill>
              <a:schemeClr val="tx1"/>
            </a:solidFill>
          </a:ln>
        </p:spPr>
        <p:txBody>
          <a:bodyPr wrap="square" rtlCol="0">
            <a:spAutoFit/>
          </a:bodyPr>
          <a:lstStyle/>
          <a:p>
            <a:r>
              <a:rPr lang="en-US" b="1" dirty="0"/>
              <a:t>Caution: </a:t>
            </a:r>
          </a:p>
          <a:p>
            <a:r>
              <a:rPr lang="en-US" b="1" dirty="0" smtClean="0">
                <a:cs typeface="Trebuchet MS"/>
              </a:rPr>
              <a:t>All</a:t>
            </a:r>
            <a:r>
              <a:rPr lang="en-US" b="1" dirty="0" smtClean="0">
                <a:cs typeface="Trebuchet MS"/>
              </a:rPr>
              <a:t> </a:t>
            </a:r>
            <a:r>
              <a:rPr lang="en-US" b="1" dirty="0">
                <a:cs typeface="Trebuchet MS"/>
              </a:rPr>
              <a:t>the information included in this presentation represents the opinions of the individual program officer and not an official NSF position.</a:t>
            </a:r>
            <a:r>
              <a:rPr lang="en-US" dirty="0"/>
              <a:t> </a:t>
            </a:r>
          </a:p>
        </p:txBody>
      </p:sp>
      <p:pic>
        <p:nvPicPr>
          <p:cNvPr id="6" name="Picture 5">
            <a:extLst>
              <a:ext uri="{FF2B5EF4-FFF2-40B4-BE49-F238E27FC236}">
                <a16:creationId xmlns:a16="http://schemas.microsoft.com/office/drawing/2014/main" xmlns="" id="{59A0B39B-63B2-6249-A229-9E4F72CC1C0A}"/>
              </a:ext>
            </a:extLst>
          </p:cNvPr>
          <p:cNvPicPr>
            <a:picLocks noChangeAspect="1"/>
          </p:cNvPicPr>
          <p:nvPr/>
        </p:nvPicPr>
        <p:blipFill>
          <a:blip r:embed="rId3"/>
          <a:stretch>
            <a:fillRect/>
          </a:stretch>
        </p:blipFill>
        <p:spPr>
          <a:xfrm>
            <a:off x="0" y="914400"/>
            <a:ext cx="9144000" cy="1143000"/>
          </a:xfrm>
          <a:prstGeom prst="rect">
            <a:avLst/>
          </a:prstGeom>
        </p:spPr>
      </p:pic>
    </p:spTree>
    <p:extLst>
      <p:ext uri="{BB962C8B-B14F-4D97-AF65-F5344CB8AC3E}">
        <p14:creationId xmlns:p14="http://schemas.microsoft.com/office/powerpoint/2010/main" val="18898486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15465" y="1600200"/>
            <a:ext cx="874930" cy="1219200"/>
          </a:xfrm>
          <a:prstGeom prst="roundRect">
            <a:avLst>
              <a:gd name="adj" fmla="val 10000"/>
            </a:avLst>
          </a:prstGeom>
          <a:blipFill rotWithShape="1">
            <a:blip r:embed="rId3" cstate="screen">
              <a:extLst>
                <a:ext uri="{28A0092B-C50C-407E-A947-70E740481C1C}">
                  <a14:useLocalDpi xmlns:a14="http://schemas.microsoft.com/office/drawing/2010/main"/>
                </a:ext>
              </a:extLst>
            </a:blip>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1" name="Rounded Rectangle 10"/>
          <p:cNvSpPr/>
          <p:nvPr/>
        </p:nvSpPr>
        <p:spPr>
          <a:xfrm>
            <a:off x="443331" y="2895600"/>
            <a:ext cx="1219199" cy="1275314"/>
          </a:xfrm>
          <a:prstGeom prst="roundRect">
            <a:avLst>
              <a:gd name="adj" fmla="val 10000"/>
            </a:avLst>
          </a:prstGeom>
          <a:blipFill rotWithShape="1">
            <a:blip r:embed="rId4"/>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2" name="Rounded Rectangle 11"/>
          <p:cNvSpPr/>
          <p:nvPr/>
        </p:nvSpPr>
        <p:spPr>
          <a:xfrm>
            <a:off x="615433" y="4114800"/>
            <a:ext cx="874994" cy="1206195"/>
          </a:xfrm>
          <a:prstGeom prst="roundRect">
            <a:avLst>
              <a:gd name="adj" fmla="val 10000"/>
            </a:avLst>
          </a:prstGeom>
          <a:blipFill rotWithShape="1">
            <a:blip r:embed="rId5" cstate="screen">
              <a:extLst>
                <a:ext uri="{28A0092B-C50C-407E-A947-70E740481C1C}">
                  <a14:useLocalDpi xmlns:a14="http://schemas.microsoft.com/office/drawing/2010/main"/>
                </a:ext>
              </a:extLst>
            </a:blip>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3" name="Rounded Rectangle 12"/>
          <p:cNvSpPr/>
          <p:nvPr/>
        </p:nvSpPr>
        <p:spPr>
          <a:xfrm>
            <a:off x="277060" y="5334000"/>
            <a:ext cx="1551740" cy="610698"/>
          </a:xfrm>
          <a:prstGeom prst="roundRect">
            <a:avLst>
              <a:gd name="adj" fmla="val 10000"/>
            </a:avLst>
          </a:prstGeom>
          <a:blipFill rotWithShape="1">
            <a:blip r:embed="rId6" cstate="screen">
              <a:extLst>
                <a:ext uri="{28A0092B-C50C-407E-A947-70E740481C1C}">
                  <a14:useLocalDpi xmlns:a14="http://schemas.microsoft.com/office/drawing/2010/main"/>
                </a:ext>
              </a:extLst>
            </a:blip>
            <a:srcRect/>
            <a:stretch>
              <a:fillRect/>
            </a:stretch>
          </a:blipFill>
          <a:effectLst/>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 name="Title 1"/>
          <p:cNvSpPr>
            <a:spLocks noGrp="1"/>
          </p:cNvSpPr>
          <p:nvPr>
            <p:ph type="title"/>
          </p:nvPr>
        </p:nvSpPr>
        <p:spPr/>
        <p:txBody>
          <a:bodyPr/>
          <a:lstStyle/>
          <a:p>
            <a:r>
              <a:rPr lang="en-US" dirty="0"/>
              <a:t>Improving Undergraduate STEM Education (IUSE: EHR)</a:t>
            </a:r>
          </a:p>
        </p:txBody>
      </p:sp>
      <p:sp>
        <p:nvSpPr>
          <p:cNvPr id="4" name="Content Placeholder 3"/>
          <p:cNvSpPr>
            <a:spLocks noGrp="1"/>
          </p:cNvSpPr>
          <p:nvPr>
            <p:ph sz="half" idx="1"/>
          </p:nvPr>
        </p:nvSpPr>
        <p:spPr>
          <a:xfrm>
            <a:off x="457200" y="1600200"/>
            <a:ext cx="8305800" cy="4525963"/>
          </a:xfrm>
        </p:spPr>
        <p:txBody>
          <a:bodyPr>
            <a:normAutofit fontScale="85000" lnSpcReduction="10000"/>
          </a:bodyPr>
          <a:lstStyle/>
          <a:p>
            <a:pPr marL="1425575" indent="-331788">
              <a:lnSpc>
                <a:spcPts val="2200"/>
              </a:lnSpc>
              <a:spcAft>
                <a:spcPts val="1000"/>
              </a:spcAft>
            </a:pPr>
            <a:r>
              <a:rPr lang="en-US" sz="2600" dirty="0"/>
              <a:t>Improve STEM Learning &amp; Learning Environments</a:t>
            </a:r>
          </a:p>
          <a:p>
            <a:pPr marL="1093787" indent="0">
              <a:lnSpc>
                <a:spcPts val="2200"/>
              </a:lnSpc>
              <a:spcAft>
                <a:spcPts val="1000"/>
              </a:spcAft>
              <a:buNone/>
            </a:pPr>
            <a:endParaRPr lang="en-US" sz="2600" dirty="0">
              <a:solidFill>
                <a:schemeClr val="bg1">
                  <a:lumMod val="50000"/>
                </a:schemeClr>
              </a:solidFill>
            </a:endParaRPr>
          </a:p>
          <a:p>
            <a:pPr marL="1425575" lvl="0" indent="-331788">
              <a:lnSpc>
                <a:spcPts val="2200"/>
              </a:lnSpc>
              <a:spcAft>
                <a:spcPts val="1000"/>
              </a:spcAft>
            </a:pPr>
            <a:r>
              <a:rPr lang="en-US" sz="2600" dirty="0"/>
              <a:t>Build the Professional STEM Workforce for Tomorrow</a:t>
            </a:r>
          </a:p>
          <a:p>
            <a:pPr marL="1425575" lvl="0" indent="-331788">
              <a:lnSpc>
                <a:spcPts val="2200"/>
              </a:lnSpc>
              <a:spcAft>
                <a:spcPts val="1000"/>
              </a:spcAft>
            </a:pPr>
            <a:endParaRPr lang="en-US" sz="2600" dirty="0">
              <a:solidFill>
                <a:schemeClr val="bg1">
                  <a:lumMod val="50000"/>
                </a:schemeClr>
              </a:solidFill>
            </a:endParaRPr>
          </a:p>
          <a:p>
            <a:pPr marL="1425575" lvl="0" indent="-331788">
              <a:lnSpc>
                <a:spcPts val="2200"/>
              </a:lnSpc>
              <a:spcAft>
                <a:spcPts val="1000"/>
              </a:spcAft>
            </a:pPr>
            <a:r>
              <a:rPr lang="en-US" sz="2600" dirty="0"/>
              <a:t>Broaden Participation &amp; Institutional Capacity for STEM Learning</a:t>
            </a:r>
          </a:p>
          <a:p>
            <a:pPr marL="1425575" lvl="0" indent="-331788">
              <a:lnSpc>
                <a:spcPts val="2200"/>
              </a:lnSpc>
              <a:spcAft>
                <a:spcPts val="1000"/>
              </a:spcAft>
            </a:pPr>
            <a:endParaRPr lang="en-US" sz="2600" dirty="0">
              <a:solidFill>
                <a:schemeClr val="bg1">
                  <a:lumMod val="50000"/>
                </a:schemeClr>
              </a:solidFill>
            </a:endParaRPr>
          </a:p>
          <a:p>
            <a:pPr marL="1425575" lvl="0" indent="-331788">
              <a:lnSpc>
                <a:spcPts val="2200"/>
              </a:lnSpc>
              <a:spcAft>
                <a:spcPts val="1000"/>
              </a:spcAft>
            </a:pPr>
            <a:r>
              <a:rPr lang="en-US" sz="2600" dirty="0"/>
              <a:t>Proposals should describe projects that </a:t>
            </a:r>
            <a:r>
              <a:rPr lang="en-US" sz="2600" dirty="0">
                <a:solidFill>
                  <a:srgbClr val="C00000"/>
                </a:solidFill>
              </a:rPr>
              <a:t>build on available evidence and theory</a:t>
            </a:r>
            <a:r>
              <a:rPr lang="en-US" sz="2600" dirty="0"/>
              <a:t>, and that will </a:t>
            </a:r>
            <a:r>
              <a:rPr lang="en-US" sz="2600" dirty="0">
                <a:solidFill>
                  <a:srgbClr val="C00000"/>
                </a:solidFill>
              </a:rPr>
              <a:t>generate evidence </a:t>
            </a:r>
            <a:r>
              <a:rPr lang="en-US" sz="2600" dirty="0"/>
              <a:t>and </a:t>
            </a:r>
            <a:r>
              <a:rPr lang="en-US" sz="2600" dirty="0">
                <a:solidFill>
                  <a:srgbClr val="C00000"/>
                </a:solidFill>
              </a:rPr>
              <a:t>build knowledge</a:t>
            </a:r>
            <a:r>
              <a:rPr lang="en-US" sz="2600" dirty="0"/>
              <a:t>.</a:t>
            </a:r>
          </a:p>
          <a:p>
            <a:pPr marL="1241425"/>
            <a:endParaRPr lang="en-US" dirty="0"/>
          </a:p>
        </p:txBody>
      </p:sp>
      <p:sp>
        <p:nvSpPr>
          <p:cNvPr id="14" name="TextBox 13"/>
          <p:cNvSpPr txBox="1"/>
          <p:nvPr/>
        </p:nvSpPr>
        <p:spPr>
          <a:xfrm>
            <a:off x="6400800" y="1991380"/>
            <a:ext cx="2362200" cy="523220"/>
          </a:xfrm>
          <a:prstGeom prst="rect">
            <a:avLst/>
          </a:prstGeom>
          <a:noFill/>
          <a:ln w="19050">
            <a:solidFill>
              <a:schemeClr val="accent1"/>
            </a:solidFill>
          </a:ln>
        </p:spPr>
        <p:txBody>
          <a:bodyPr wrap="square" rtlCol="0">
            <a:spAutoFit/>
          </a:bodyPr>
          <a:lstStyle/>
          <a:p>
            <a:r>
              <a:rPr lang="en-US" sz="2800" b="1" dirty="0">
                <a:solidFill>
                  <a:srgbClr val="0000FF"/>
                </a:solidFill>
              </a:rPr>
              <a:t>NSF 17-590</a:t>
            </a:r>
          </a:p>
        </p:txBody>
      </p:sp>
      <p:sp>
        <p:nvSpPr>
          <p:cNvPr id="3" name="Rectangle 2">
            <a:extLst>
              <a:ext uri="{FF2B5EF4-FFF2-40B4-BE49-F238E27FC236}">
                <a16:creationId xmlns:a16="http://schemas.microsoft.com/office/drawing/2014/main" xmlns="" id="{283D343C-7C51-C641-A826-0C7A68DF5162}"/>
              </a:ext>
            </a:extLst>
          </p:cNvPr>
          <p:cNvSpPr/>
          <p:nvPr/>
        </p:nvSpPr>
        <p:spPr>
          <a:xfrm>
            <a:off x="2438400" y="5944698"/>
            <a:ext cx="6353709" cy="461665"/>
          </a:xfrm>
          <a:prstGeom prst="rect">
            <a:avLst/>
          </a:prstGeom>
          <a:solidFill>
            <a:schemeClr val="bg1"/>
          </a:solidFill>
          <a:ln>
            <a:solidFill>
              <a:srgbClr val="0432FF"/>
            </a:solidFill>
          </a:ln>
        </p:spPr>
        <p:txBody>
          <a:bodyPr wrap="square">
            <a:spAutoFit/>
          </a:bodyPr>
          <a:lstStyle/>
          <a:p>
            <a:r>
              <a:rPr lang="en-US" sz="2400" dirty="0">
                <a:solidFill>
                  <a:srgbClr val="0432FF"/>
                </a:solidFill>
              </a:rPr>
              <a:t>D&amp;I due 2nd Tuesday in Dec, E&amp;D no deadline</a:t>
            </a:r>
          </a:p>
        </p:txBody>
      </p:sp>
      <p:sp>
        <p:nvSpPr>
          <p:cNvPr id="5" name="Slide Number Placeholder 4">
            <a:extLst>
              <a:ext uri="{FF2B5EF4-FFF2-40B4-BE49-F238E27FC236}">
                <a16:creationId xmlns:a16="http://schemas.microsoft.com/office/drawing/2014/main" xmlns="" id="{5AED987F-EF2F-694D-8A02-4146FEE6D6F2}"/>
              </a:ext>
            </a:extLst>
          </p:cNvPr>
          <p:cNvSpPr>
            <a:spLocks noGrp="1"/>
          </p:cNvSpPr>
          <p:nvPr>
            <p:ph type="sldNum" sz="quarter" idx="12"/>
          </p:nvPr>
        </p:nvSpPr>
        <p:spPr/>
        <p:txBody>
          <a:bodyPr/>
          <a:lstStyle/>
          <a:p>
            <a:fld id="{77627B1F-5E6E-46E7-B588-31792F46E7EB}" type="slidenum">
              <a:rPr lang="en-US" smtClean="0"/>
              <a:pPr/>
              <a:t>10</a:t>
            </a:fld>
            <a:endParaRPr lang="en-US"/>
          </a:p>
        </p:txBody>
      </p:sp>
    </p:spTree>
    <p:extLst>
      <p:ext uri="{BB962C8B-B14F-4D97-AF65-F5344CB8AC3E}">
        <p14:creationId xmlns:p14="http://schemas.microsoft.com/office/powerpoint/2010/main" val="21656700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81000"/>
            <a:ext cx="8229600" cy="670022"/>
          </a:xfrm>
        </p:spPr>
        <p:txBody>
          <a:bodyPr>
            <a:normAutofit fontScale="90000"/>
          </a:bodyPr>
          <a:lstStyle/>
          <a:p>
            <a:r>
              <a:rPr lang="en-US" b="1" dirty="0">
                <a:solidFill>
                  <a:srgbClr val="0070C0"/>
                </a:solidFill>
              </a:rPr>
              <a:t>IUSE: EHR</a:t>
            </a:r>
            <a:endParaRPr lang="en-US" dirty="0"/>
          </a:p>
        </p:txBody>
      </p:sp>
      <p:sp>
        <p:nvSpPr>
          <p:cNvPr id="8" name="TextBox 7"/>
          <p:cNvSpPr txBox="1"/>
          <p:nvPr/>
        </p:nvSpPr>
        <p:spPr>
          <a:xfrm>
            <a:off x="344556" y="1957626"/>
            <a:ext cx="3569952" cy="461665"/>
          </a:xfrm>
          <a:prstGeom prst="rect">
            <a:avLst/>
          </a:prstGeom>
          <a:noFill/>
        </p:spPr>
        <p:txBody>
          <a:bodyPr wrap="none" rtlCol="0">
            <a:spAutoFit/>
          </a:bodyPr>
          <a:lstStyle/>
          <a:p>
            <a:r>
              <a:rPr lang="en-US" sz="2400" b="1" dirty="0">
                <a:solidFill>
                  <a:schemeClr val="tx2">
                    <a:lumMod val="75000"/>
                  </a:schemeClr>
                </a:solidFill>
              </a:rPr>
              <a:t>Engaged Student Learning </a:t>
            </a:r>
          </a:p>
        </p:txBody>
      </p:sp>
      <p:sp>
        <p:nvSpPr>
          <p:cNvPr id="9" name="TextBox 8"/>
          <p:cNvSpPr txBox="1"/>
          <p:nvPr/>
        </p:nvSpPr>
        <p:spPr>
          <a:xfrm>
            <a:off x="5040648" y="1881426"/>
            <a:ext cx="3855286" cy="830997"/>
          </a:xfrm>
          <a:prstGeom prst="rect">
            <a:avLst/>
          </a:prstGeom>
          <a:noFill/>
        </p:spPr>
        <p:txBody>
          <a:bodyPr wrap="none" rtlCol="0">
            <a:spAutoFit/>
          </a:bodyPr>
          <a:lstStyle/>
          <a:p>
            <a:pPr algn="ctr"/>
            <a:r>
              <a:rPr lang="en-US" sz="2400" b="1" dirty="0">
                <a:solidFill>
                  <a:schemeClr val="tx2">
                    <a:lumMod val="75000"/>
                  </a:schemeClr>
                </a:solidFill>
              </a:rPr>
              <a:t>Institutional and Community</a:t>
            </a:r>
          </a:p>
          <a:p>
            <a:pPr algn="ctr"/>
            <a:r>
              <a:rPr lang="en-US" sz="2400" b="1" dirty="0">
                <a:solidFill>
                  <a:schemeClr val="tx2">
                    <a:lumMod val="75000"/>
                  </a:schemeClr>
                </a:solidFill>
              </a:rPr>
              <a:t>Transformation</a:t>
            </a:r>
          </a:p>
        </p:txBody>
      </p:sp>
      <p:grpSp>
        <p:nvGrpSpPr>
          <p:cNvPr id="10" name="Group 9"/>
          <p:cNvGrpSpPr/>
          <p:nvPr/>
        </p:nvGrpSpPr>
        <p:grpSpPr>
          <a:xfrm>
            <a:off x="1981200" y="1240622"/>
            <a:ext cx="5181600" cy="736602"/>
            <a:chOff x="1981200" y="1168398"/>
            <a:chExt cx="5181600" cy="736602"/>
          </a:xfrm>
        </p:grpSpPr>
        <p:sp>
          <p:nvSpPr>
            <p:cNvPr id="11" name="TextBox 10"/>
            <p:cNvSpPr txBox="1"/>
            <p:nvPr/>
          </p:nvSpPr>
          <p:spPr>
            <a:xfrm>
              <a:off x="3011313" y="1168398"/>
              <a:ext cx="3212939" cy="523220"/>
            </a:xfrm>
            <a:prstGeom prst="rect">
              <a:avLst/>
            </a:prstGeom>
            <a:noFill/>
          </p:spPr>
          <p:txBody>
            <a:bodyPr wrap="none" rtlCol="0">
              <a:spAutoFit/>
            </a:bodyPr>
            <a:lstStyle/>
            <a:p>
              <a:r>
                <a:rPr lang="en-US" sz="2800" b="1" dirty="0"/>
                <a:t>Two Program Tracks</a:t>
              </a:r>
            </a:p>
          </p:txBody>
        </p:sp>
        <p:sp>
          <p:nvSpPr>
            <p:cNvPr id="12" name="Bent-Up Arrow 11"/>
            <p:cNvSpPr/>
            <p:nvPr/>
          </p:nvSpPr>
          <p:spPr>
            <a:xfrm rot="10800000">
              <a:off x="1981200" y="1371600"/>
              <a:ext cx="990600" cy="523220"/>
            </a:xfrm>
            <a:prstGeom prst="ben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ent-Up Arrow 12"/>
            <p:cNvSpPr/>
            <p:nvPr/>
          </p:nvSpPr>
          <p:spPr>
            <a:xfrm rot="10800000">
              <a:off x="6172200" y="1381780"/>
              <a:ext cx="990600" cy="523220"/>
            </a:xfrm>
            <a:prstGeom prst="bentUpArrow">
              <a:avLst>
                <a:gd name="adj1" fmla="val 22842"/>
                <a:gd name="adj2" fmla="val 25000"/>
                <a:gd name="adj3" fmla="val 27158"/>
              </a:avLst>
            </a:prstGeom>
            <a:solidFill>
              <a:schemeClr val="accent1"/>
            </a:solidFill>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Down Arrow 13"/>
          <p:cNvSpPr/>
          <p:nvPr/>
        </p:nvSpPr>
        <p:spPr>
          <a:xfrm>
            <a:off x="924395" y="3207984"/>
            <a:ext cx="188844" cy="6331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14"/>
          <p:cNvSpPr/>
          <p:nvPr/>
        </p:nvSpPr>
        <p:spPr>
          <a:xfrm>
            <a:off x="3156253" y="3207984"/>
            <a:ext cx="188844" cy="6331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76535" y="3886200"/>
            <a:ext cx="1684564" cy="1015663"/>
          </a:xfrm>
          <a:prstGeom prst="rect">
            <a:avLst/>
          </a:prstGeom>
          <a:noFill/>
          <a:ln w="19050">
            <a:solidFill>
              <a:srgbClr val="182F5E"/>
            </a:solidFill>
          </a:ln>
        </p:spPr>
        <p:txBody>
          <a:bodyPr wrap="none" rtlCol="0">
            <a:spAutoFit/>
          </a:bodyPr>
          <a:lstStyle/>
          <a:p>
            <a:pPr algn="ctr"/>
            <a:r>
              <a:rPr lang="en-US" sz="2000" b="1" dirty="0"/>
              <a:t>Exploration</a:t>
            </a:r>
          </a:p>
          <a:p>
            <a:pPr algn="ctr"/>
            <a:r>
              <a:rPr lang="en-US" sz="2000" b="1" dirty="0"/>
              <a:t>&amp; Design</a:t>
            </a:r>
          </a:p>
          <a:p>
            <a:pPr algn="ctr"/>
            <a:r>
              <a:rPr lang="en-US" sz="2000" dirty="0">
                <a:solidFill>
                  <a:srgbClr val="0432FF"/>
                </a:solidFill>
              </a:rPr>
              <a:t>(smaller scale)</a:t>
            </a:r>
          </a:p>
        </p:txBody>
      </p:sp>
      <p:sp>
        <p:nvSpPr>
          <p:cNvPr id="17" name="TextBox 16"/>
          <p:cNvSpPr txBox="1"/>
          <p:nvPr/>
        </p:nvSpPr>
        <p:spPr>
          <a:xfrm>
            <a:off x="2180126" y="3886200"/>
            <a:ext cx="2141100" cy="1015663"/>
          </a:xfrm>
          <a:prstGeom prst="rect">
            <a:avLst/>
          </a:prstGeom>
          <a:noFill/>
          <a:ln w="19050">
            <a:solidFill>
              <a:srgbClr val="182F5E"/>
            </a:solidFill>
          </a:ln>
        </p:spPr>
        <p:txBody>
          <a:bodyPr wrap="none" rtlCol="0">
            <a:spAutoFit/>
          </a:bodyPr>
          <a:lstStyle/>
          <a:p>
            <a:pPr algn="ctr"/>
            <a:r>
              <a:rPr lang="en-US" sz="2000" b="1" dirty="0">
                <a:solidFill>
                  <a:srgbClr val="000000"/>
                </a:solidFill>
              </a:rPr>
              <a:t>Development</a:t>
            </a:r>
          </a:p>
          <a:p>
            <a:pPr algn="ctr"/>
            <a:r>
              <a:rPr lang="en-US" sz="2000" b="1" dirty="0">
                <a:solidFill>
                  <a:srgbClr val="000000"/>
                </a:solidFill>
              </a:rPr>
              <a:t>&amp; Implementation</a:t>
            </a:r>
          </a:p>
          <a:p>
            <a:pPr algn="ctr"/>
            <a:r>
              <a:rPr lang="en-US" sz="2000" dirty="0">
                <a:solidFill>
                  <a:srgbClr val="FF0000"/>
                </a:solidFill>
              </a:rPr>
              <a:t>(larger scale)</a:t>
            </a:r>
          </a:p>
        </p:txBody>
      </p:sp>
      <p:sp>
        <p:nvSpPr>
          <p:cNvPr id="18" name="TextBox 17"/>
          <p:cNvSpPr txBox="1"/>
          <p:nvPr/>
        </p:nvSpPr>
        <p:spPr>
          <a:xfrm>
            <a:off x="1295400" y="3505200"/>
            <a:ext cx="1766574" cy="369332"/>
          </a:xfrm>
          <a:prstGeom prst="rect">
            <a:avLst/>
          </a:prstGeom>
          <a:noFill/>
        </p:spPr>
        <p:txBody>
          <a:bodyPr wrap="none" rtlCol="0">
            <a:spAutoFit/>
          </a:bodyPr>
          <a:lstStyle/>
          <a:p>
            <a:r>
              <a:rPr lang="en-US" b="1" dirty="0"/>
              <a:t>Two Approaches</a:t>
            </a:r>
          </a:p>
        </p:txBody>
      </p:sp>
      <p:sp>
        <p:nvSpPr>
          <p:cNvPr id="19" name="TextBox 18"/>
          <p:cNvSpPr txBox="1"/>
          <p:nvPr/>
        </p:nvSpPr>
        <p:spPr>
          <a:xfrm>
            <a:off x="6048420" y="3505200"/>
            <a:ext cx="1766574" cy="369332"/>
          </a:xfrm>
          <a:prstGeom prst="rect">
            <a:avLst/>
          </a:prstGeom>
          <a:noFill/>
        </p:spPr>
        <p:txBody>
          <a:bodyPr wrap="none" rtlCol="0">
            <a:spAutoFit/>
          </a:bodyPr>
          <a:lstStyle/>
          <a:p>
            <a:r>
              <a:rPr lang="en-US" b="1" dirty="0"/>
              <a:t>Two Approaches</a:t>
            </a:r>
          </a:p>
        </p:txBody>
      </p:sp>
      <p:sp>
        <p:nvSpPr>
          <p:cNvPr id="20" name="TextBox 19"/>
          <p:cNvSpPr txBox="1"/>
          <p:nvPr/>
        </p:nvSpPr>
        <p:spPr>
          <a:xfrm>
            <a:off x="315080" y="4944534"/>
            <a:ext cx="1385444" cy="646331"/>
          </a:xfrm>
          <a:prstGeom prst="rect">
            <a:avLst/>
          </a:prstGeom>
          <a:noFill/>
        </p:spPr>
        <p:txBody>
          <a:bodyPr wrap="none" rtlCol="0">
            <a:spAutoFit/>
          </a:bodyPr>
          <a:lstStyle/>
          <a:p>
            <a:pPr algn="ctr"/>
            <a:r>
              <a:rPr lang="en-US" b="1" dirty="0">
                <a:solidFill>
                  <a:srgbClr val="1F497D"/>
                </a:solidFill>
              </a:rPr>
              <a:t>Up to $300K</a:t>
            </a:r>
          </a:p>
          <a:p>
            <a:pPr algn="ctr"/>
            <a:r>
              <a:rPr lang="en-US" b="1" dirty="0">
                <a:solidFill>
                  <a:srgbClr val="1F497D"/>
                </a:solidFill>
              </a:rPr>
              <a:t>Up to 3 yrs</a:t>
            </a:r>
          </a:p>
        </p:txBody>
      </p:sp>
      <p:sp>
        <p:nvSpPr>
          <p:cNvPr id="21" name="TextBox 20"/>
          <p:cNvSpPr txBox="1"/>
          <p:nvPr/>
        </p:nvSpPr>
        <p:spPr>
          <a:xfrm>
            <a:off x="2016235" y="4944534"/>
            <a:ext cx="2665217" cy="1323439"/>
          </a:xfrm>
          <a:prstGeom prst="rect">
            <a:avLst/>
          </a:prstGeom>
          <a:noFill/>
        </p:spPr>
        <p:txBody>
          <a:bodyPr wrap="none" rtlCol="0">
            <a:spAutoFit/>
          </a:bodyPr>
          <a:lstStyle/>
          <a:p>
            <a:r>
              <a:rPr lang="en-US" b="1" dirty="0">
                <a:solidFill>
                  <a:schemeClr val="tx2"/>
                </a:solidFill>
              </a:rPr>
              <a:t>Level I:</a:t>
            </a:r>
          </a:p>
          <a:p>
            <a:r>
              <a:rPr lang="en-US" b="1" dirty="0">
                <a:solidFill>
                  <a:schemeClr val="tx2"/>
                </a:solidFill>
              </a:rPr>
              <a:t>Up to $600K, Up to 3 yrs</a:t>
            </a:r>
          </a:p>
          <a:p>
            <a:endParaRPr lang="en-US" sz="800" b="1" dirty="0">
              <a:solidFill>
                <a:schemeClr val="tx2"/>
              </a:solidFill>
            </a:endParaRPr>
          </a:p>
          <a:p>
            <a:r>
              <a:rPr lang="en-US" b="1" dirty="0">
                <a:solidFill>
                  <a:schemeClr val="tx2"/>
                </a:solidFill>
              </a:rPr>
              <a:t>Level II:</a:t>
            </a:r>
          </a:p>
          <a:p>
            <a:r>
              <a:rPr lang="en-US" b="1" dirty="0">
                <a:solidFill>
                  <a:schemeClr val="tx2"/>
                </a:solidFill>
              </a:rPr>
              <a:t>$600K to $2M, Up to 5 yrs</a:t>
            </a:r>
          </a:p>
        </p:txBody>
      </p:sp>
      <p:sp>
        <p:nvSpPr>
          <p:cNvPr id="22" name="Down Arrow 21"/>
          <p:cNvSpPr/>
          <p:nvPr/>
        </p:nvSpPr>
        <p:spPr>
          <a:xfrm>
            <a:off x="5681775" y="3383958"/>
            <a:ext cx="179766"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38"/>
          <p:cNvSpPr>
            <a:spLocks noChangeArrowheads="1"/>
          </p:cNvSpPr>
          <p:nvPr/>
        </p:nvSpPr>
        <p:spPr bwMode="auto">
          <a:xfrm>
            <a:off x="315080" y="2343963"/>
            <a:ext cx="4343400" cy="830997"/>
          </a:xfrm>
          <a:prstGeom prst="rect">
            <a:avLst/>
          </a:prstGeom>
          <a:noFill/>
          <a:ln w="9525">
            <a:noFill/>
            <a:miter lim="800000"/>
            <a:headEnd/>
            <a:tailEnd/>
          </a:ln>
        </p:spPr>
        <p:txBody>
          <a:bodyPr wrap="square">
            <a:spAutoFit/>
          </a:bodyPr>
          <a:lstStyle/>
          <a:p>
            <a:r>
              <a:rPr lang="en-US" sz="1600" i="1" dirty="0">
                <a:latin typeface="Century Gothic" pitchFamily="34" charset="0"/>
              </a:rPr>
              <a:t>Focus on designing, developing, and implementing research on STEM learning models, approaches, and tools</a:t>
            </a:r>
          </a:p>
        </p:txBody>
      </p:sp>
      <p:sp>
        <p:nvSpPr>
          <p:cNvPr id="24" name="Rectangle 39"/>
          <p:cNvSpPr>
            <a:spLocks noChangeArrowheads="1"/>
          </p:cNvSpPr>
          <p:nvPr/>
        </p:nvSpPr>
        <p:spPr bwMode="auto">
          <a:xfrm>
            <a:off x="4876800" y="2574429"/>
            <a:ext cx="4114800" cy="830997"/>
          </a:xfrm>
          <a:prstGeom prst="rect">
            <a:avLst/>
          </a:prstGeom>
          <a:noFill/>
          <a:ln w="9525">
            <a:noFill/>
            <a:miter lim="800000"/>
            <a:headEnd/>
            <a:tailEnd/>
          </a:ln>
        </p:spPr>
        <p:txBody>
          <a:bodyPr wrap="square">
            <a:spAutoFit/>
          </a:bodyPr>
          <a:lstStyle/>
          <a:p>
            <a:r>
              <a:rPr lang="en-US" sz="1600" i="1" dirty="0">
                <a:latin typeface="Century Gothic" pitchFamily="34" charset="0"/>
              </a:rPr>
              <a:t>Focus on increasing the propagation of highly effective methods of STEM teaching and learning</a:t>
            </a:r>
          </a:p>
        </p:txBody>
      </p:sp>
      <p:sp>
        <p:nvSpPr>
          <p:cNvPr id="25" name="TextBox 24"/>
          <p:cNvSpPr txBox="1"/>
          <p:nvPr/>
        </p:nvSpPr>
        <p:spPr>
          <a:xfrm>
            <a:off x="4930609" y="3886200"/>
            <a:ext cx="1684564" cy="1015663"/>
          </a:xfrm>
          <a:prstGeom prst="rect">
            <a:avLst/>
          </a:prstGeom>
          <a:noFill/>
          <a:ln w="19050">
            <a:solidFill>
              <a:srgbClr val="182F5E"/>
            </a:solidFill>
          </a:ln>
        </p:spPr>
        <p:txBody>
          <a:bodyPr wrap="none" rtlCol="0">
            <a:spAutoFit/>
          </a:bodyPr>
          <a:lstStyle/>
          <a:p>
            <a:pPr algn="ctr"/>
            <a:r>
              <a:rPr lang="en-US" sz="2000" b="1" dirty="0"/>
              <a:t>Exploration</a:t>
            </a:r>
          </a:p>
          <a:p>
            <a:pPr algn="ctr"/>
            <a:r>
              <a:rPr lang="en-US" sz="2000" b="1" dirty="0"/>
              <a:t>&amp; Design</a:t>
            </a:r>
          </a:p>
          <a:p>
            <a:pPr algn="ctr"/>
            <a:r>
              <a:rPr lang="en-US" sz="2000" dirty="0">
                <a:solidFill>
                  <a:srgbClr val="0432FF"/>
                </a:solidFill>
              </a:rPr>
              <a:t>(smaller scale)</a:t>
            </a:r>
          </a:p>
        </p:txBody>
      </p:sp>
      <p:sp>
        <p:nvSpPr>
          <p:cNvPr id="26" name="TextBox 25"/>
          <p:cNvSpPr txBox="1"/>
          <p:nvPr/>
        </p:nvSpPr>
        <p:spPr>
          <a:xfrm>
            <a:off x="6934200" y="3886200"/>
            <a:ext cx="2141100" cy="1015663"/>
          </a:xfrm>
          <a:prstGeom prst="rect">
            <a:avLst/>
          </a:prstGeom>
          <a:noFill/>
          <a:ln w="19050">
            <a:solidFill>
              <a:srgbClr val="182F5E"/>
            </a:solidFill>
          </a:ln>
        </p:spPr>
        <p:txBody>
          <a:bodyPr wrap="none" rtlCol="0">
            <a:spAutoFit/>
          </a:bodyPr>
          <a:lstStyle/>
          <a:p>
            <a:pPr algn="ctr"/>
            <a:r>
              <a:rPr lang="en-US" sz="2000" b="1" dirty="0">
                <a:solidFill>
                  <a:srgbClr val="000000"/>
                </a:solidFill>
              </a:rPr>
              <a:t>Development</a:t>
            </a:r>
          </a:p>
          <a:p>
            <a:pPr algn="ctr"/>
            <a:r>
              <a:rPr lang="en-US" sz="2000" b="1" dirty="0">
                <a:solidFill>
                  <a:srgbClr val="000000"/>
                </a:solidFill>
              </a:rPr>
              <a:t>&amp; Implementation</a:t>
            </a:r>
          </a:p>
          <a:p>
            <a:pPr algn="ctr"/>
            <a:r>
              <a:rPr lang="en-US" sz="2000" dirty="0">
                <a:solidFill>
                  <a:srgbClr val="FF0000"/>
                </a:solidFill>
              </a:rPr>
              <a:t>(larger scale)</a:t>
            </a:r>
          </a:p>
        </p:txBody>
      </p:sp>
      <p:sp>
        <p:nvSpPr>
          <p:cNvPr id="27" name="TextBox 26"/>
          <p:cNvSpPr txBox="1"/>
          <p:nvPr/>
        </p:nvSpPr>
        <p:spPr>
          <a:xfrm>
            <a:off x="5091556" y="4944534"/>
            <a:ext cx="1385444" cy="646331"/>
          </a:xfrm>
          <a:prstGeom prst="rect">
            <a:avLst/>
          </a:prstGeom>
          <a:noFill/>
        </p:spPr>
        <p:txBody>
          <a:bodyPr wrap="none" rtlCol="0">
            <a:spAutoFit/>
          </a:bodyPr>
          <a:lstStyle/>
          <a:p>
            <a:pPr algn="ctr"/>
            <a:r>
              <a:rPr lang="en-US" b="1" dirty="0">
                <a:solidFill>
                  <a:srgbClr val="1F497D"/>
                </a:solidFill>
              </a:rPr>
              <a:t>Up to $300K</a:t>
            </a:r>
          </a:p>
          <a:p>
            <a:pPr algn="ctr"/>
            <a:r>
              <a:rPr lang="en-US" b="1" dirty="0">
                <a:solidFill>
                  <a:srgbClr val="1F497D"/>
                </a:solidFill>
              </a:rPr>
              <a:t>Up to 3 yrs</a:t>
            </a:r>
          </a:p>
        </p:txBody>
      </p:sp>
      <p:sp>
        <p:nvSpPr>
          <p:cNvPr id="28" name="TextBox 27"/>
          <p:cNvSpPr txBox="1"/>
          <p:nvPr/>
        </p:nvSpPr>
        <p:spPr>
          <a:xfrm>
            <a:off x="7471659" y="4944534"/>
            <a:ext cx="1215141" cy="646331"/>
          </a:xfrm>
          <a:prstGeom prst="rect">
            <a:avLst/>
          </a:prstGeom>
          <a:noFill/>
        </p:spPr>
        <p:txBody>
          <a:bodyPr wrap="none" rtlCol="0">
            <a:spAutoFit/>
          </a:bodyPr>
          <a:lstStyle/>
          <a:p>
            <a:pPr algn="ctr"/>
            <a:r>
              <a:rPr lang="en-US" b="1" dirty="0">
                <a:solidFill>
                  <a:schemeClr val="tx2"/>
                </a:solidFill>
              </a:rPr>
              <a:t>Up to $3M</a:t>
            </a:r>
          </a:p>
          <a:p>
            <a:pPr algn="ctr"/>
            <a:r>
              <a:rPr lang="en-US" b="1" dirty="0">
                <a:solidFill>
                  <a:schemeClr val="tx2"/>
                </a:solidFill>
              </a:rPr>
              <a:t>Up to 5 yrs</a:t>
            </a:r>
          </a:p>
        </p:txBody>
      </p:sp>
      <p:sp>
        <p:nvSpPr>
          <p:cNvPr id="29" name="Down Arrow 28"/>
          <p:cNvSpPr/>
          <p:nvPr/>
        </p:nvSpPr>
        <p:spPr>
          <a:xfrm>
            <a:off x="7853548" y="3383958"/>
            <a:ext cx="179766"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7263417" y="6012799"/>
            <a:ext cx="1499583" cy="541046"/>
          </a:xfrm>
          <a:prstGeom prst="rect">
            <a:avLst/>
          </a:prstGeom>
          <a:noFill/>
        </p:spPr>
        <p:txBody>
          <a:bodyPr wrap="square" rtlCol="0">
            <a:spAutoFit/>
          </a:bodyPr>
          <a:lstStyle/>
          <a:p>
            <a:pPr lvl="0">
              <a:lnSpc>
                <a:spcPct val="80000"/>
              </a:lnSpc>
            </a:pPr>
            <a:r>
              <a:rPr lang="en-US" i="1" dirty="0">
                <a:solidFill>
                  <a:srgbClr val="FF0000"/>
                </a:solidFill>
              </a:rPr>
              <a:t>Due Date</a:t>
            </a:r>
            <a:r>
              <a:rPr lang="en-US" dirty="0">
                <a:solidFill>
                  <a:srgbClr val="FF0000"/>
                </a:solidFill>
              </a:rPr>
              <a:t>: Dec. 12, 2017</a:t>
            </a:r>
          </a:p>
        </p:txBody>
      </p:sp>
      <p:sp>
        <p:nvSpPr>
          <p:cNvPr id="30" name="TextBox 29"/>
          <p:cNvSpPr txBox="1"/>
          <p:nvPr/>
        </p:nvSpPr>
        <p:spPr>
          <a:xfrm>
            <a:off x="2057399" y="6184513"/>
            <a:ext cx="2601081" cy="369332"/>
          </a:xfrm>
          <a:prstGeom prst="rect">
            <a:avLst/>
          </a:prstGeom>
          <a:noFill/>
        </p:spPr>
        <p:txBody>
          <a:bodyPr wrap="square" rtlCol="0">
            <a:spAutoFit/>
          </a:bodyPr>
          <a:lstStyle/>
          <a:p>
            <a:pPr lvl="0"/>
            <a:r>
              <a:rPr lang="en-US" i="1" dirty="0">
                <a:solidFill>
                  <a:srgbClr val="FF0000"/>
                </a:solidFill>
              </a:rPr>
              <a:t>Due Date</a:t>
            </a:r>
            <a:r>
              <a:rPr lang="en-US" dirty="0">
                <a:solidFill>
                  <a:srgbClr val="FF0000"/>
                </a:solidFill>
              </a:rPr>
              <a:t>: Dec. 12, 2017</a:t>
            </a:r>
          </a:p>
        </p:txBody>
      </p:sp>
      <p:sp>
        <p:nvSpPr>
          <p:cNvPr id="31" name="TextBox 30"/>
          <p:cNvSpPr txBox="1"/>
          <p:nvPr/>
        </p:nvSpPr>
        <p:spPr>
          <a:xfrm>
            <a:off x="4869466" y="5791200"/>
            <a:ext cx="2064734" cy="762645"/>
          </a:xfrm>
          <a:prstGeom prst="rect">
            <a:avLst/>
          </a:prstGeom>
          <a:noFill/>
        </p:spPr>
        <p:txBody>
          <a:bodyPr wrap="square" lIns="0" rIns="0" rtlCol="0">
            <a:spAutoFit/>
          </a:bodyPr>
          <a:lstStyle/>
          <a:p>
            <a:pPr>
              <a:lnSpc>
                <a:spcPct val="80000"/>
              </a:lnSpc>
            </a:pPr>
            <a:r>
              <a:rPr lang="en-US" i="1" dirty="0">
                <a:solidFill>
                  <a:srgbClr val="0432FF"/>
                </a:solidFill>
              </a:rPr>
              <a:t>Submission Window: </a:t>
            </a:r>
            <a:r>
              <a:rPr lang="en-US" dirty="0">
                <a:solidFill>
                  <a:srgbClr val="0432FF"/>
                </a:solidFill>
              </a:rPr>
              <a:t>Oct. 01, 2017 – </a:t>
            </a:r>
          </a:p>
          <a:p>
            <a:pPr>
              <a:lnSpc>
                <a:spcPct val="80000"/>
              </a:lnSpc>
            </a:pPr>
            <a:r>
              <a:rPr lang="en-US" dirty="0">
                <a:solidFill>
                  <a:srgbClr val="0432FF"/>
                </a:solidFill>
              </a:rPr>
              <a:t>Oct. 01, 2018</a:t>
            </a:r>
          </a:p>
        </p:txBody>
      </p:sp>
      <p:sp>
        <p:nvSpPr>
          <p:cNvPr id="32" name="TextBox 31"/>
          <p:cNvSpPr txBox="1"/>
          <p:nvPr/>
        </p:nvSpPr>
        <p:spPr>
          <a:xfrm>
            <a:off x="42772" y="5791200"/>
            <a:ext cx="2140934" cy="762645"/>
          </a:xfrm>
          <a:prstGeom prst="rect">
            <a:avLst/>
          </a:prstGeom>
          <a:noFill/>
        </p:spPr>
        <p:txBody>
          <a:bodyPr wrap="square" rtlCol="0">
            <a:spAutoFit/>
          </a:bodyPr>
          <a:lstStyle/>
          <a:p>
            <a:pPr>
              <a:lnSpc>
                <a:spcPct val="80000"/>
              </a:lnSpc>
            </a:pPr>
            <a:r>
              <a:rPr lang="en-US" i="1" dirty="0">
                <a:solidFill>
                  <a:srgbClr val="0432FF"/>
                </a:solidFill>
              </a:rPr>
              <a:t>Submission Window: </a:t>
            </a:r>
            <a:r>
              <a:rPr lang="en-US" dirty="0">
                <a:solidFill>
                  <a:srgbClr val="0432FF"/>
                </a:solidFill>
              </a:rPr>
              <a:t>Oct. 01, 2017 – </a:t>
            </a:r>
          </a:p>
          <a:p>
            <a:pPr>
              <a:lnSpc>
                <a:spcPct val="80000"/>
              </a:lnSpc>
            </a:pPr>
            <a:r>
              <a:rPr lang="en-US" dirty="0">
                <a:solidFill>
                  <a:srgbClr val="0432FF"/>
                </a:solidFill>
              </a:rPr>
              <a:t>Oct. 01, 2018</a:t>
            </a:r>
          </a:p>
        </p:txBody>
      </p:sp>
    </p:spTree>
    <p:extLst>
      <p:ext uri="{BB962C8B-B14F-4D97-AF65-F5344CB8AC3E}">
        <p14:creationId xmlns:p14="http://schemas.microsoft.com/office/powerpoint/2010/main" val="29526190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84305"/>
            <a:ext cx="8229600" cy="1143000"/>
          </a:xfrm>
        </p:spPr>
        <p:txBody>
          <a:bodyPr/>
          <a:lstStyle/>
          <a:p>
            <a:r>
              <a:rPr lang="en-US" dirty="0"/>
              <a:t> </a:t>
            </a:r>
          </a:p>
        </p:txBody>
      </p:sp>
      <p:sp>
        <p:nvSpPr>
          <p:cNvPr id="6" name="Content Placeholder 2"/>
          <p:cNvSpPr>
            <a:spLocks noGrp="1"/>
          </p:cNvSpPr>
          <p:nvPr>
            <p:ph idx="1"/>
          </p:nvPr>
        </p:nvSpPr>
        <p:spPr>
          <a:xfrm>
            <a:off x="457200" y="1143000"/>
            <a:ext cx="8382000" cy="5257800"/>
          </a:xfrm>
        </p:spPr>
        <p:txBody>
          <a:bodyPr>
            <a:noAutofit/>
          </a:bodyPr>
          <a:lstStyle/>
          <a:p>
            <a:pPr marL="0" indent="0" algn="ctr">
              <a:spcBef>
                <a:spcPts val="600"/>
              </a:spcBef>
              <a:buNone/>
            </a:pPr>
            <a:r>
              <a:rPr lang="en-US" sz="4400" b="1" dirty="0">
                <a:solidFill>
                  <a:srgbClr val="0070C0"/>
                </a:solidFill>
              </a:rPr>
              <a:t>Improving Undergraduate STEM Education: Hispanic-Serving Institutions</a:t>
            </a:r>
          </a:p>
          <a:p>
            <a:pPr marL="0" indent="0" algn="ctr">
              <a:spcBef>
                <a:spcPts val="600"/>
              </a:spcBef>
              <a:buNone/>
            </a:pPr>
            <a:r>
              <a:rPr lang="en-US" dirty="0">
                <a:solidFill>
                  <a:srgbClr val="0070C0"/>
                </a:solidFill>
              </a:rPr>
              <a:t/>
            </a:r>
            <a:br>
              <a:rPr lang="en-US" dirty="0">
                <a:solidFill>
                  <a:srgbClr val="0070C0"/>
                </a:solidFill>
              </a:rPr>
            </a:br>
            <a:r>
              <a:rPr lang="en-US" b="1" dirty="0">
                <a:solidFill>
                  <a:srgbClr val="0070C0"/>
                </a:solidFill>
              </a:rPr>
              <a:t> HSI Program</a:t>
            </a:r>
            <a:endParaRPr lang="en-US" dirty="0">
              <a:solidFill>
                <a:srgbClr val="0070C0"/>
              </a:solidFill>
            </a:endParaRPr>
          </a:p>
          <a:p>
            <a:pPr marL="0" indent="0" algn="ctr">
              <a:buNone/>
            </a:pPr>
            <a:endParaRPr lang="en-US" sz="1800" dirty="0">
              <a:solidFill>
                <a:srgbClr val="0070C0"/>
              </a:solidFill>
            </a:endParaRPr>
          </a:p>
          <a:p>
            <a:pPr marL="0" lvl="0" indent="0" algn="ctr" defTabSz="914400">
              <a:buNone/>
            </a:pPr>
            <a:r>
              <a:rPr lang="en-US" dirty="0">
                <a:solidFill>
                  <a:srgbClr val="0070C0"/>
                </a:solidFill>
              </a:rPr>
              <a:t>SOLICITATION: NSF 18-524</a:t>
            </a:r>
          </a:p>
          <a:p>
            <a:pPr marL="0" lvl="0" indent="0" algn="ctr">
              <a:buNone/>
            </a:pPr>
            <a:r>
              <a:rPr lang="en-US" sz="2400" dirty="0">
                <a:solidFill>
                  <a:srgbClr val="0070C0"/>
                </a:solidFill>
              </a:rPr>
              <a:t>Due: March 6, 2018</a:t>
            </a:r>
          </a:p>
          <a:p>
            <a:pPr marL="0" indent="0" algn="ctr">
              <a:buNone/>
            </a:pPr>
            <a:endParaRPr lang="en-US" dirty="0">
              <a:solidFill>
                <a:srgbClr val="0070C0"/>
              </a:solidFill>
            </a:endParaRPr>
          </a:p>
        </p:txBody>
      </p:sp>
    </p:spTree>
    <p:extLst>
      <p:ext uri="{BB962C8B-B14F-4D97-AF65-F5344CB8AC3E}">
        <p14:creationId xmlns:p14="http://schemas.microsoft.com/office/powerpoint/2010/main" val="35775639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5530"/>
            <a:ext cx="5105400" cy="1257815"/>
          </a:xfrm>
        </p:spPr>
        <p:txBody>
          <a:bodyPr>
            <a:noAutofit/>
          </a:bodyPr>
          <a:lstStyle/>
          <a:p>
            <a:r>
              <a:rPr lang="en-US" b="1" dirty="0">
                <a:solidFill>
                  <a:srgbClr val="1F497D"/>
                </a:solidFill>
                <a:latin typeface="+mn-lt"/>
              </a:rPr>
              <a:t>HSI Tracks</a:t>
            </a:r>
          </a:p>
        </p:txBody>
      </p:sp>
      <p:sp>
        <p:nvSpPr>
          <p:cNvPr id="4" name="Slide Number Placeholder 3"/>
          <p:cNvSpPr>
            <a:spLocks noGrp="1"/>
          </p:cNvSpPr>
          <p:nvPr>
            <p:ph type="sldNum" sz="quarter" idx="12"/>
          </p:nvPr>
        </p:nvSpPr>
        <p:spPr/>
        <p:txBody>
          <a:bodyPr/>
          <a:lstStyle/>
          <a:p>
            <a:fld id="{0D84D070-D014-4E27-85E1-C8F7BD981571}" type="slidenum">
              <a:rPr lang="en-US" smtClean="0"/>
              <a:t>13</a:t>
            </a:fld>
            <a:endParaRPr lang="en-US"/>
          </a:p>
        </p:txBody>
      </p:sp>
      <p:graphicFrame>
        <p:nvGraphicFramePr>
          <p:cNvPr id="5" name="Diagram 4"/>
          <p:cNvGraphicFramePr/>
          <p:nvPr>
            <p:extLst>
              <p:ext uri="{D42A27DB-BD31-4B8C-83A1-F6EECF244321}">
                <p14:modId xmlns:p14="http://schemas.microsoft.com/office/powerpoint/2010/main" val="2878606287"/>
              </p:ext>
            </p:extLst>
          </p:nvPr>
        </p:nvGraphicFramePr>
        <p:xfrm>
          <a:off x="1066800" y="1219201"/>
          <a:ext cx="7010401" cy="550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78070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dirty="0"/>
              <a:t> </a:t>
            </a:r>
          </a:p>
        </p:txBody>
      </p:sp>
      <p:sp>
        <p:nvSpPr>
          <p:cNvPr id="6" name="Content Placeholder 2"/>
          <p:cNvSpPr>
            <a:spLocks noGrp="1"/>
          </p:cNvSpPr>
          <p:nvPr>
            <p:ph idx="1"/>
          </p:nvPr>
        </p:nvSpPr>
        <p:spPr>
          <a:xfrm>
            <a:off x="457200" y="1600201"/>
            <a:ext cx="8229600" cy="3927314"/>
          </a:xfrm>
        </p:spPr>
        <p:txBody>
          <a:bodyPr>
            <a:noAutofit/>
          </a:bodyPr>
          <a:lstStyle/>
          <a:p>
            <a:pPr marL="0" indent="0" algn="ctr">
              <a:buNone/>
            </a:pPr>
            <a:r>
              <a:rPr lang="en-US" sz="6500" b="1" dirty="0">
                <a:solidFill>
                  <a:srgbClr val="1F497D"/>
                </a:solidFill>
              </a:rPr>
              <a:t>S-STEM</a:t>
            </a:r>
            <a:r>
              <a:rPr lang="en-US" dirty="0">
                <a:solidFill>
                  <a:srgbClr val="1F497D"/>
                </a:solidFill>
              </a:rPr>
              <a:t/>
            </a:r>
            <a:br>
              <a:rPr lang="en-US" dirty="0">
                <a:solidFill>
                  <a:srgbClr val="1F497D"/>
                </a:solidFill>
              </a:rPr>
            </a:br>
            <a:r>
              <a:rPr lang="en-US" dirty="0">
                <a:solidFill>
                  <a:srgbClr val="1F497D"/>
                </a:solidFill>
              </a:rPr>
              <a:t>Scholarships in STEM</a:t>
            </a:r>
          </a:p>
          <a:p>
            <a:pPr marL="0" indent="0" algn="ctr">
              <a:buNone/>
            </a:pPr>
            <a:endParaRPr lang="en-US" dirty="0">
              <a:solidFill>
                <a:srgbClr val="1F497D"/>
              </a:solidFill>
            </a:endParaRPr>
          </a:p>
          <a:p>
            <a:pPr marL="0" lvl="0" indent="0" algn="ctr" defTabSz="914400">
              <a:buNone/>
            </a:pPr>
            <a:r>
              <a:rPr lang="en-US" dirty="0">
                <a:solidFill>
                  <a:srgbClr val="1F497D"/>
                </a:solidFill>
              </a:rPr>
              <a:t>SOLICITATION: NSF 17-527</a:t>
            </a:r>
          </a:p>
          <a:p>
            <a:pPr marL="0" lvl="0" indent="0" algn="ctr" defTabSz="914400">
              <a:buNone/>
            </a:pPr>
            <a:r>
              <a:rPr lang="en-US" dirty="0">
                <a:solidFill>
                  <a:srgbClr val="1F497D"/>
                </a:solidFill>
              </a:rPr>
              <a:t>Due Date: March 28, 2018</a:t>
            </a:r>
          </a:p>
          <a:p>
            <a:pPr marL="0" lvl="0" indent="0" algn="ctr">
              <a:buNone/>
            </a:pPr>
            <a:r>
              <a:rPr lang="en-US" sz="2400" dirty="0">
                <a:solidFill>
                  <a:srgbClr val="1F497D"/>
                </a:solidFill>
              </a:rPr>
              <a:t>Last Wednesday in March, Annually Thereafter</a:t>
            </a:r>
          </a:p>
          <a:p>
            <a:pPr marL="0" lvl="0" indent="0" algn="ctr" defTabSz="914400">
              <a:buNone/>
            </a:pPr>
            <a:endParaRPr lang="en-US" dirty="0">
              <a:solidFill>
                <a:srgbClr val="0070C0"/>
              </a:solidFill>
            </a:endParaRPr>
          </a:p>
          <a:p>
            <a:pPr marL="0" indent="0" algn="ctr">
              <a:buNone/>
            </a:pPr>
            <a:endParaRPr lang="en-US" dirty="0">
              <a:solidFill>
                <a:srgbClr val="0070C0"/>
              </a:solidFill>
            </a:endParaRPr>
          </a:p>
        </p:txBody>
      </p:sp>
    </p:spTree>
    <p:extLst>
      <p:ext uri="{BB962C8B-B14F-4D97-AF65-F5344CB8AC3E}">
        <p14:creationId xmlns:p14="http://schemas.microsoft.com/office/powerpoint/2010/main" val="38098707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a:bodyPr>
          <a:lstStyle/>
          <a:p>
            <a:r>
              <a:rPr lang="en-US" b="1" dirty="0">
                <a:solidFill>
                  <a:srgbClr val="1F497D"/>
                </a:solidFill>
              </a:rPr>
              <a:t>Mission of the S-STEM Program</a:t>
            </a:r>
            <a:endParaRPr lang="en-US" dirty="0">
              <a:solidFill>
                <a:srgbClr val="1F497D"/>
              </a:solidFill>
            </a:endParaRPr>
          </a:p>
        </p:txBody>
      </p:sp>
      <p:sp>
        <p:nvSpPr>
          <p:cNvPr id="3" name="Content Placeholder 2"/>
          <p:cNvSpPr>
            <a:spLocks noGrp="1"/>
          </p:cNvSpPr>
          <p:nvPr>
            <p:ph idx="1"/>
          </p:nvPr>
        </p:nvSpPr>
        <p:spPr>
          <a:xfrm>
            <a:off x="609600" y="1371600"/>
            <a:ext cx="7848600" cy="4800600"/>
          </a:xfrm>
        </p:spPr>
        <p:txBody>
          <a:bodyPr>
            <a:noAutofit/>
          </a:bodyPr>
          <a:lstStyle/>
          <a:p>
            <a:pPr marL="401638" indent="-401638"/>
            <a:r>
              <a:rPr lang="en-US" sz="2800" dirty="0"/>
              <a:t>To provide scholarships </a:t>
            </a:r>
          </a:p>
          <a:p>
            <a:pPr marL="825246" lvl="1" indent="-342900">
              <a:buFont typeface="Courier New" panose="02070309020205020404" pitchFamily="49" charset="0"/>
              <a:buChar char="o"/>
            </a:pPr>
            <a:r>
              <a:rPr lang="en-US" dirty="0"/>
              <a:t>to academically talented, low-income students </a:t>
            </a:r>
          </a:p>
          <a:p>
            <a:pPr marL="825246" lvl="1" indent="-342900">
              <a:buFont typeface="Courier New" panose="02070309020205020404" pitchFamily="49" charset="0"/>
              <a:buChar char="o"/>
            </a:pPr>
            <a:r>
              <a:rPr lang="en-US" dirty="0"/>
              <a:t>with demonstrated financial need </a:t>
            </a:r>
          </a:p>
          <a:p>
            <a:pPr marL="825246" lvl="1" indent="-342900">
              <a:buFont typeface="Courier New" panose="02070309020205020404" pitchFamily="49" charset="0"/>
              <a:buChar char="o"/>
            </a:pPr>
            <a:r>
              <a:rPr lang="en-US" dirty="0"/>
              <a:t>to increase STEM degree attainment and </a:t>
            </a:r>
          </a:p>
          <a:p>
            <a:pPr marL="825246" lvl="1" indent="-342900">
              <a:buFont typeface="Courier New" panose="02070309020205020404" pitchFamily="49" charset="0"/>
              <a:buChar char="o"/>
            </a:pPr>
            <a:r>
              <a:rPr lang="en-US" dirty="0"/>
              <a:t>to enhance the homegrown STEM workforce</a:t>
            </a:r>
          </a:p>
          <a:p>
            <a:pPr marL="825246" lvl="1" indent="-342900">
              <a:buFont typeface="Courier New" panose="02070309020205020404" pitchFamily="49" charset="0"/>
              <a:buChar char="o"/>
            </a:pPr>
            <a:r>
              <a:rPr lang="en-US" dirty="0"/>
              <a:t>ensuring the competitiveness of the US in the global workforce market.</a:t>
            </a:r>
          </a:p>
        </p:txBody>
      </p:sp>
      <p:sp>
        <p:nvSpPr>
          <p:cNvPr id="5" name="Slide Number Placeholder 4"/>
          <p:cNvSpPr>
            <a:spLocks noGrp="1"/>
          </p:cNvSpPr>
          <p:nvPr>
            <p:ph type="sldNum" sz="quarter" idx="12"/>
          </p:nvPr>
        </p:nvSpPr>
        <p:spPr/>
        <p:txBody>
          <a:bodyPr/>
          <a:lstStyle/>
          <a:p>
            <a:fld id="{8F78FA40-5311-46F7-86C8-80CFAE79426B}" type="slidenum">
              <a:rPr lang="en-US" smtClean="0"/>
              <a:t>15</a:t>
            </a:fld>
            <a:endParaRPr lang="en-US"/>
          </a:p>
        </p:txBody>
      </p:sp>
    </p:spTree>
    <p:extLst>
      <p:ext uri="{BB962C8B-B14F-4D97-AF65-F5344CB8AC3E}">
        <p14:creationId xmlns:p14="http://schemas.microsoft.com/office/powerpoint/2010/main" val="39348942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6" y="457200"/>
            <a:ext cx="8857488" cy="593726"/>
          </a:xfrm>
        </p:spPr>
        <p:txBody>
          <a:bodyPr>
            <a:noAutofit/>
          </a:bodyPr>
          <a:lstStyle/>
          <a:p>
            <a:r>
              <a:rPr lang="en-US" sz="3600" b="1" dirty="0">
                <a:solidFill>
                  <a:schemeClr val="tx2"/>
                </a:solidFill>
              </a:rPr>
              <a:t>The S-STEM Program: Brief Summar</a:t>
            </a:r>
            <a:r>
              <a:rPr lang="en-US" b="1" dirty="0">
                <a:solidFill>
                  <a:schemeClr val="tx2"/>
                </a:solidFill>
              </a:rPr>
              <a:t>y</a:t>
            </a:r>
            <a:endParaRPr lang="en-US" sz="3600" b="1" dirty="0"/>
          </a:p>
        </p:txBody>
      </p:sp>
      <p:sp>
        <p:nvSpPr>
          <p:cNvPr id="3" name="Content Placeholder 2"/>
          <p:cNvSpPr>
            <a:spLocks noGrp="1"/>
          </p:cNvSpPr>
          <p:nvPr>
            <p:ph idx="1"/>
          </p:nvPr>
        </p:nvSpPr>
        <p:spPr>
          <a:xfrm>
            <a:off x="0" y="1371600"/>
            <a:ext cx="9067800" cy="5060950"/>
          </a:xfrm>
        </p:spPr>
        <p:txBody>
          <a:bodyPr>
            <a:normAutofit fontScale="92500" lnSpcReduction="20000"/>
          </a:bodyPr>
          <a:lstStyle/>
          <a:p>
            <a:r>
              <a:rPr lang="en-US" dirty="0"/>
              <a:t>Funding</a:t>
            </a:r>
          </a:p>
          <a:p>
            <a:pPr lvl="1"/>
            <a:r>
              <a:rPr lang="en-US" dirty="0"/>
              <a:t>At least 60% of the funds must be used for scholarships (direct financial support to students)</a:t>
            </a:r>
          </a:p>
          <a:p>
            <a:pPr lvl="1"/>
            <a:r>
              <a:rPr lang="en-US" dirty="0"/>
              <a:t>Up to 40% of funds may be used for other components: support structures, research, recruitment, mentoring, etc.</a:t>
            </a:r>
          </a:p>
          <a:p>
            <a:r>
              <a:rPr lang="en-US" dirty="0"/>
              <a:t>Required Elements</a:t>
            </a:r>
          </a:p>
          <a:p>
            <a:pPr lvl="1"/>
            <a:r>
              <a:rPr lang="en-US" dirty="0"/>
              <a:t>Provide </a:t>
            </a:r>
            <a:r>
              <a:rPr lang="en-US" u="sng" dirty="0"/>
              <a:t>faculty mentors </a:t>
            </a:r>
            <a:r>
              <a:rPr lang="en-US" dirty="0"/>
              <a:t>for S-STEM Scholars</a:t>
            </a:r>
          </a:p>
          <a:p>
            <a:pPr lvl="1"/>
            <a:r>
              <a:rPr lang="en-US" dirty="0"/>
              <a:t>Develop a </a:t>
            </a:r>
            <a:r>
              <a:rPr lang="en-US" u="sng" dirty="0"/>
              <a:t>cohort experience </a:t>
            </a:r>
            <a:r>
              <a:rPr lang="en-US" dirty="0"/>
              <a:t>for the scholarship recipients. </a:t>
            </a:r>
          </a:p>
          <a:p>
            <a:pPr lvl="1"/>
            <a:r>
              <a:rPr lang="en-US" u="sng" dirty="0"/>
              <a:t>Generate knowledge</a:t>
            </a:r>
            <a:r>
              <a:rPr lang="en-US" dirty="0"/>
              <a:t> about “what works” for S-STEM Scholars</a:t>
            </a:r>
          </a:p>
          <a:p>
            <a:pPr lvl="1"/>
            <a:r>
              <a:rPr lang="en-US" u="sng" dirty="0"/>
              <a:t>Evaluate</a:t>
            </a:r>
            <a:r>
              <a:rPr lang="en-US" dirty="0"/>
              <a:t> and </a:t>
            </a:r>
            <a:r>
              <a:rPr lang="en-US" u="sng" dirty="0"/>
              <a:t>disseminate</a:t>
            </a:r>
            <a:r>
              <a:rPr lang="en-US" dirty="0"/>
              <a:t> what your project did</a:t>
            </a:r>
            <a:endParaRPr lang="en-US" u="sng" dirty="0"/>
          </a:p>
          <a:p>
            <a:pPr lvl="1"/>
            <a:endParaRPr lang="en-US" dirty="0"/>
          </a:p>
        </p:txBody>
      </p:sp>
      <p:sp>
        <p:nvSpPr>
          <p:cNvPr id="5" name="Slide Number Placeholder 4"/>
          <p:cNvSpPr>
            <a:spLocks noGrp="1"/>
          </p:cNvSpPr>
          <p:nvPr>
            <p:ph type="sldNum" sz="quarter" idx="12"/>
          </p:nvPr>
        </p:nvSpPr>
        <p:spPr/>
        <p:txBody>
          <a:bodyPr/>
          <a:lstStyle/>
          <a:p>
            <a:fld id="{8F78FA40-5311-46F7-86C8-80CFAE79426B}" type="slidenum">
              <a:rPr lang="en-US" smtClean="0"/>
              <a:t>16</a:t>
            </a:fld>
            <a:endParaRPr lang="en-US"/>
          </a:p>
        </p:txBody>
      </p:sp>
    </p:spTree>
    <p:extLst>
      <p:ext uri="{BB962C8B-B14F-4D97-AF65-F5344CB8AC3E}">
        <p14:creationId xmlns:p14="http://schemas.microsoft.com/office/powerpoint/2010/main" val="8609122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9049" y="14478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buClrTx/>
              <a:buSzTx/>
              <a:buFontTx/>
              <a:buNone/>
            </a:pPr>
            <a:endParaRPr lang="en-US" sz="3600"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4083454" y="362349"/>
            <a:ext cx="5060546" cy="1015663"/>
          </a:xfrm>
          <a:prstGeom prst="rect">
            <a:avLst/>
          </a:prstGeom>
          <a:noFill/>
        </p:spPr>
        <p:txBody>
          <a:bodyPr wrap="square" rtlCol="0">
            <a:spAutoFit/>
          </a:bodyPr>
          <a:lstStyle/>
          <a:p>
            <a:pPr algn="r" defTabSz="914400" eaLnBrk="1" fontAlgn="auto" hangingPunct="1">
              <a:spcBef>
                <a:spcPts val="0"/>
              </a:spcBef>
              <a:spcAft>
                <a:spcPts val="0"/>
              </a:spcAft>
              <a:buClrTx/>
              <a:buSzTx/>
              <a:buFontTx/>
              <a:buNone/>
            </a:pPr>
            <a:r>
              <a:rPr lang="en-US" sz="2800" b="1" dirty="0">
                <a:solidFill>
                  <a:schemeClr val="tx2"/>
                </a:solidFill>
                <a:latin typeface="Arial" panose="020B0604020202020204" pitchFamily="34" charset="0"/>
                <a:cs typeface="Arial" panose="020B0604020202020204" pitchFamily="34" charset="0"/>
              </a:rPr>
              <a:t>S-STEM Program Summary</a:t>
            </a:r>
          </a:p>
          <a:p>
            <a:pPr algn="r" defTabSz="914400" eaLnBrk="1" fontAlgn="auto" hangingPunct="1">
              <a:spcBef>
                <a:spcPts val="0"/>
              </a:spcBef>
              <a:spcAft>
                <a:spcPts val="0"/>
              </a:spcAft>
              <a:buClrTx/>
              <a:buSzTx/>
              <a:buFontTx/>
              <a:buNone/>
            </a:pPr>
            <a:endParaRPr lang="en-US" sz="3200" b="0" dirty="0">
              <a:solidFill>
                <a:schemeClr val="tx1"/>
              </a:solidFill>
              <a:latin typeface="Arial" panose="020B0604020202020204" pitchFamily="34" charset="0"/>
              <a:cs typeface="Arial" panose="020B0604020202020204" pitchFamily="34" charset="0"/>
            </a:endParaRPr>
          </a:p>
        </p:txBody>
      </p:sp>
      <p:sp>
        <p:nvSpPr>
          <p:cNvPr id="8" name="TextBox 7"/>
          <p:cNvSpPr txBox="1"/>
          <p:nvPr/>
        </p:nvSpPr>
        <p:spPr>
          <a:xfrm>
            <a:off x="105790" y="2362200"/>
            <a:ext cx="4607352" cy="461665"/>
          </a:xfrm>
          <a:prstGeom prst="rect">
            <a:avLst/>
          </a:prstGeom>
          <a:noFill/>
        </p:spPr>
        <p:txBody>
          <a:bodyPr wrap="none" rtlCol="0">
            <a:spAutoFit/>
          </a:bodyPr>
          <a:lstStyle/>
          <a:p>
            <a:pPr algn="ctr" defTabSz="914400" eaLnBrk="1" fontAlgn="auto" hangingPunct="1">
              <a:spcBef>
                <a:spcPts val="0"/>
              </a:spcBef>
              <a:spcAft>
                <a:spcPts val="0"/>
              </a:spcAft>
              <a:buClrTx/>
              <a:buSzTx/>
              <a:buFontTx/>
              <a:buNone/>
            </a:pPr>
            <a:r>
              <a:rPr lang="en-US" sz="2400" dirty="0">
                <a:solidFill>
                  <a:srgbClr val="1F497D">
                    <a:lumMod val="75000"/>
                  </a:srgbClr>
                </a:solidFill>
                <a:latin typeface="Arial" panose="020B0604020202020204" pitchFamily="34" charset="0"/>
                <a:cs typeface="Arial" panose="020B0604020202020204" pitchFamily="34" charset="0"/>
              </a:rPr>
              <a:t>Institutional Capacity Building</a:t>
            </a:r>
          </a:p>
        </p:txBody>
      </p:sp>
      <p:sp>
        <p:nvSpPr>
          <p:cNvPr id="9" name="TextBox 8"/>
          <p:cNvSpPr txBox="1"/>
          <p:nvPr/>
        </p:nvSpPr>
        <p:spPr>
          <a:xfrm>
            <a:off x="4876800" y="2362200"/>
            <a:ext cx="3860351" cy="461665"/>
          </a:xfrm>
          <a:prstGeom prst="rect">
            <a:avLst/>
          </a:prstGeom>
          <a:noFill/>
        </p:spPr>
        <p:txBody>
          <a:bodyPr wrap="none" rtlCol="0">
            <a:spAutoFit/>
          </a:bodyPr>
          <a:lstStyle/>
          <a:p>
            <a:pPr algn="ctr" defTabSz="914400" eaLnBrk="1" fontAlgn="auto" hangingPunct="1">
              <a:spcBef>
                <a:spcPts val="0"/>
              </a:spcBef>
              <a:spcAft>
                <a:spcPts val="0"/>
              </a:spcAft>
              <a:buClrTx/>
              <a:buSzTx/>
              <a:buFontTx/>
              <a:buNone/>
            </a:pPr>
            <a:r>
              <a:rPr lang="en-US" sz="2400" dirty="0">
                <a:solidFill>
                  <a:srgbClr val="1F497D">
                    <a:lumMod val="75000"/>
                  </a:srgbClr>
                </a:solidFill>
                <a:latin typeface="Arial" panose="020B0604020202020204" pitchFamily="34" charset="0"/>
                <a:cs typeface="Arial" panose="020B0604020202020204" pitchFamily="34" charset="0"/>
              </a:rPr>
              <a:t>Design and Development</a:t>
            </a:r>
          </a:p>
        </p:txBody>
      </p:sp>
      <p:grpSp>
        <p:nvGrpSpPr>
          <p:cNvPr id="10" name="Group 9"/>
          <p:cNvGrpSpPr/>
          <p:nvPr/>
        </p:nvGrpSpPr>
        <p:grpSpPr>
          <a:xfrm>
            <a:off x="1447801" y="1600200"/>
            <a:ext cx="6469086" cy="736602"/>
            <a:chOff x="1390684" y="1168398"/>
            <a:chExt cx="5734083" cy="736602"/>
          </a:xfrm>
        </p:grpSpPr>
        <p:sp>
          <p:nvSpPr>
            <p:cNvPr id="11" name="TextBox 10"/>
            <p:cNvSpPr txBox="1"/>
            <p:nvPr/>
          </p:nvSpPr>
          <p:spPr>
            <a:xfrm>
              <a:off x="2420797" y="1168398"/>
              <a:ext cx="3980000" cy="523220"/>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2800" dirty="0">
                  <a:solidFill>
                    <a:prstClr val="black"/>
                  </a:solidFill>
                  <a:latin typeface="Arial" panose="020B0604020202020204" pitchFamily="34" charset="0"/>
                  <a:cs typeface="Arial" panose="020B0604020202020204" pitchFamily="34" charset="0"/>
                </a:rPr>
                <a:t>Three Program Tracks</a:t>
              </a:r>
            </a:p>
          </p:txBody>
        </p:sp>
        <p:sp>
          <p:nvSpPr>
            <p:cNvPr id="12" name="Bent-Up Arrow 11"/>
            <p:cNvSpPr/>
            <p:nvPr/>
          </p:nvSpPr>
          <p:spPr>
            <a:xfrm rot="10800000">
              <a:off x="1390684" y="1371600"/>
              <a:ext cx="990600" cy="523220"/>
            </a:xfrm>
            <a:prstGeom prst="ben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buClrTx/>
                <a:buSzTx/>
                <a:buFontTx/>
                <a:buNone/>
              </a:pPr>
              <a:endParaRPr lang="en-US" sz="1800" b="0">
                <a:solidFill>
                  <a:prstClr val="white"/>
                </a:solidFill>
                <a:latin typeface="Arial" panose="020B0604020202020204" pitchFamily="34" charset="0"/>
                <a:cs typeface="Arial" panose="020B0604020202020204" pitchFamily="34" charset="0"/>
              </a:endParaRPr>
            </a:p>
          </p:txBody>
        </p:sp>
        <p:sp>
          <p:nvSpPr>
            <p:cNvPr id="13" name="Bent-Up Arrow 12"/>
            <p:cNvSpPr/>
            <p:nvPr/>
          </p:nvSpPr>
          <p:spPr>
            <a:xfrm rot="10800000">
              <a:off x="6134167" y="1381780"/>
              <a:ext cx="990600" cy="523220"/>
            </a:xfrm>
            <a:prstGeom prst="bentUpArrow">
              <a:avLst>
                <a:gd name="adj1" fmla="val 22842"/>
                <a:gd name="adj2" fmla="val 25000"/>
                <a:gd name="adj3" fmla="val 27158"/>
              </a:avLst>
            </a:prstGeom>
            <a:solidFill>
              <a:schemeClr val="accent1"/>
            </a:solidFill>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buClrTx/>
                <a:buSzTx/>
                <a:buFontTx/>
                <a:buNone/>
              </a:pPr>
              <a:endParaRPr lang="en-US" sz="1800" b="0">
                <a:solidFill>
                  <a:prstClr val="white"/>
                </a:solidFill>
                <a:latin typeface="Arial" panose="020B0604020202020204" pitchFamily="34" charset="0"/>
                <a:cs typeface="Arial" panose="020B0604020202020204" pitchFamily="34" charset="0"/>
              </a:endParaRPr>
            </a:p>
          </p:txBody>
        </p:sp>
      </p:grpSp>
      <p:sp>
        <p:nvSpPr>
          <p:cNvPr id="15" name="Down Arrow 14"/>
          <p:cNvSpPr/>
          <p:nvPr/>
        </p:nvSpPr>
        <p:spPr>
          <a:xfrm>
            <a:off x="2169040" y="2868613"/>
            <a:ext cx="188844"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buClrTx/>
              <a:buSzTx/>
              <a:buFontTx/>
              <a:buNone/>
            </a:pPr>
            <a:endParaRPr lang="en-US" sz="1800" b="0">
              <a:solidFill>
                <a:prstClr val="white"/>
              </a:solidFill>
              <a:latin typeface="Arial" panose="020B0604020202020204" pitchFamily="34" charset="0"/>
              <a:cs typeface="Arial" panose="020B0604020202020204" pitchFamily="34" charset="0"/>
            </a:endParaRPr>
          </a:p>
        </p:txBody>
      </p:sp>
      <p:sp>
        <p:nvSpPr>
          <p:cNvPr id="17" name="Down Arrow 16"/>
          <p:cNvSpPr/>
          <p:nvPr/>
        </p:nvSpPr>
        <p:spPr>
          <a:xfrm>
            <a:off x="7916887" y="2823865"/>
            <a:ext cx="188844"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buClrTx/>
              <a:buSzTx/>
              <a:buFontTx/>
              <a:buNone/>
            </a:pPr>
            <a:endParaRPr lang="en-US" sz="1800" b="0">
              <a:solidFill>
                <a:prstClr val="white"/>
              </a:solidFill>
              <a:latin typeface="Arial" panose="020B0604020202020204" pitchFamily="34" charset="0"/>
              <a:cs typeface="Arial" panose="020B0604020202020204" pitchFamily="34" charset="0"/>
            </a:endParaRPr>
          </a:p>
        </p:txBody>
      </p:sp>
      <p:sp>
        <p:nvSpPr>
          <p:cNvPr id="22" name="TextBox 21"/>
          <p:cNvSpPr txBox="1"/>
          <p:nvPr/>
        </p:nvSpPr>
        <p:spPr>
          <a:xfrm>
            <a:off x="6257347" y="3312920"/>
            <a:ext cx="1424364" cy="369332"/>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1800" dirty="0">
                <a:solidFill>
                  <a:prstClr val="black"/>
                </a:solidFill>
                <a:latin typeface="Arial" panose="020B0604020202020204" pitchFamily="34" charset="0"/>
                <a:cs typeface="Arial" panose="020B0604020202020204" pitchFamily="34" charset="0"/>
              </a:rPr>
              <a:t>Two Tracks</a:t>
            </a:r>
          </a:p>
        </p:txBody>
      </p:sp>
      <p:sp>
        <p:nvSpPr>
          <p:cNvPr id="28" name="TextBox 27"/>
          <p:cNvSpPr txBox="1"/>
          <p:nvPr/>
        </p:nvSpPr>
        <p:spPr>
          <a:xfrm>
            <a:off x="1613008" y="5003998"/>
            <a:ext cx="1518365" cy="646331"/>
          </a:xfrm>
          <a:prstGeom prst="rect">
            <a:avLst/>
          </a:prstGeom>
          <a:noFill/>
        </p:spPr>
        <p:txBody>
          <a:bodyPr wrap="none" rtlCol="0">
            <a:spAutoFit/>
          </a:bodyPr>
          <a:lstStyle/>
          <a:p>
            <a:pPr algn="ctr" defTabSz="914400" eaLnBrk="1" fontAlgn="auto" hangingPunct="1">
              <a:spcBef>
                <a:spcPts val="0"/>
              </a:spcBef>
              <a:spcAft>
                <a:spcPts val="0"/>
              </a:spcAft>
              <a:buClrTx/>
              <a:buSzTx/>
              <a:buFontTx/>
              <a:buNone/>
            </a:pPr>
            <a:r>
              <a:rPr lang="en-US" sz="1800" dirty="0">
                <a:solidFill>
                  <a:srgbClr val="1F497D"/>
                </a:solidFill>
                <a:latin typeface="Arial" panose="020B0604020202020204" pitchFamily="34" charset="0"/>
                <a:cs typeface="Arial" panose="020B0604020202020204" pitchFamily="34" charset="0"/>
              </a:rPr>
              <a:t>Up to $650K</a:t>
            </a:r>
          </a:p>
          <a:p>
            <a:pPr algn="ctr" defTabSz="914400" eaLnBrk="1" fontAlgn="auto" hangingPunct="1">
              <a:spcBef>
                <a:spcPts val="0"/>
              </a:spcBef>
              <a:spcAft>
                <a:spcPts val="0"/>
              </a:spcAft>
              <a:buClrTx/>
              <a:buSzTx/>
              <a:buFontTx/>
              <a:buNone/>
            </a:pPr>
            <a:r>
              <a:rPr lang="en-US" sz="1800" dirty="0">
                <a:solidFill>
                  <a:srgbClr val="1F497D"/>
                </a:solidFill>
                <a:latin typeface="Arial" panose="020B0604020202020204" pitchFamily="34" charset="0"/>
                <a:cs typeface="Arial" panose="020B0604020202020204" pitchFamily="34" charset="0"/>
              </a:rPr>
              <a:t>Up to 5 yrs</a:t>
            </a:r>
          </a:p>
        </p:txBody>
      </p:sp>
      <p:sp>
        <p:nvSpPr>
          <p:cNvPr id="32" name="Down Arrow 31"/>
          <p:cNvSpPr/>
          <p:nvPr/>
        </p:nvSpPr>
        <p:spPr>
          <a:xfrm>
            <a:off x="5511377" y="2819400"/>
            <a:ext cx="188844"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buClrTx/>
              <a:buSzTx/>
              <a:buFontTx/>
              <a:buNone/>
            </a:pPr>
            <a:endParaRPr lang="en-US" sz="1800" b="0">
              <a:solidFill>
                <a:prstClr val="white"/>
              </a:solidFill>
              <a:latin typeface="Arial" panose="020B0604020202020204" pitchFamily="34" charset="0"/>
              <a:cs typeface="Arial" panose="020B0604020202020204" pitchFamily="34" charset="0"/>
            </a:endParaRPr>
          </a:p>
        </p:txBody>
      </p:sp>
      <p:sp>
        <p:nvSpPr>
          <p:cNvPr id="33" name="Rectangle 38"/>
          <p:cNvSpPr>
            <a:spLocks noChangeArrowheads="1"/>
          </p:cNvSpPr>
          <p:nvPr/>
        </p:nvSpPr>
        <p:spPr bwMode="auto">
          <a:xfrm>
            <a:off x="105790" y="5666499"/>
            <a:ext cx="4771010" cy="830997"/>
          </a:xfrm>
          <a:prstGeom prst="rect">
            <a:avLst/>
          </a:prstGeom>
          <a:noFill/>
          <a:ln w="9525">
            <a:noFill/>
            <a:miter lim="800000"/>
            <a:headEnd/>
            <a:tailEnd/>
          </a:ln>
        </p:spPr>
        <p:txBody>
          <a:bodyPr wrap="square">
            <a:spAutoFit/>
          </a:bodyPr>
          <a:lstStyle/>
          <a:p>
            <a:pPr defTabSz="914400" eaLnBrk="1" fontAlgn="auto" hangingPunct="1">
              <a:spcBef>
                <a:spcPts val="0"/>
              </a:spcBef>
              <a:spcAft>
                <a:spcPts val="0"/>
              </a:spcAft>
              <a:buClrTx/>
              <a:buSzTx/>
              <a:buFontTx/>
              <a:buNone/>
            </a:pPr>
            <a:r>
              <a:rPr lang="en-US" sz="1600" i="1" dirty="0">
                <a:solidFill>
                  <a:prstClr val="black"/>
                </a:solidFill>
                <a:latin typeface="Arial" panose="020B0604020202020204" pitchFamily="34" charset="0"/>
                <a:cs typeface="Arial" panose="020B0604020202020204" pitchFamily="34" charset="0"/>
              </a:rPr>
              <a:t>For institutions with limited experience in implementing effective curricular/ co-curricular activities and no previous S-STEM awards</a:t>
            </a:r>
          </a:p>
        </p:txBody>
      </p:sp>
      <p:sp>
        <p:nvSpPr>
          <p:cNvPr id="34" name="Rectangle 39"/>
          <p:cNvSpPr>
            <a:spLocks noChangeArrowheads="1"/>
          </p:cNvSpPr>
          <p:nvPr/>
        </p:nvSpPr>
        <p:spPr bwMode="auto">
          <a:xfrm>
            <a:off x="4900480" y="5625415"/>
            <a:ext cx="4114800" cy="830997"/>
          </a:xfrm>
          <a:prstGeom prst="rect">
            <a:avLst/>
          </a:prstGeom>
          <a:noFill/>
          <a:ln w="9525">
            <a:noFill/>
            <a:miter lim="800000"/>
            <a:headEnd/>
            <a:tailEnd/>
          </a:ln>
        </p:spPr>
        <p:txBody>
          <a:bodyPr wrap="square">
            <a:spAutoFit/>
          </a:bodyPr>
          <a:lstStyle/>
          <a:p>
            <a:pPr defTabSz="914400" eaLnBrk="1" fontAlgn="auto" hangingPunct="1">
              <a:spcBef>
                <a:spcPts val="0"/>
              </a:spcBef>
              <a:spcAft>
                <a:spcPts val="0"/>
              </a:spcAft>
              <a:buClrTx/>
              <a:buSzTx/>
              <a:buFontTx/>
              <a:buNone/>
            </a:pPr>
            <a:r>
              <a:rPr lang="en-US" sz="1600" i="1" dirty="0">
                <a:solidFill>
                  <a:prstClr val="black"/>
                </a:solidFill>
                <a:latin typeface="Arial" panose="020B0604020202020204" pitchFamily="34" charset="0"/>
                <a:cs typeface="Arial" panose="020B0604020202020204" pitchFamily="34" charset="0"/>
              </a:rPr>
              <a:t>Seeks to leverage S-STEM funds with institutional efforts and infrastructure to increase and understand impacts</a:t>
            </a:r>
          </a:p>
        </p:txBody>
      </p:sp>
      <p:sp>
        <p:nvSpPr>
          <p:cNvPr id="26" name="TextBox 25"/>
          <p:cNvSpPr txBox="1"/>
          <p:nvPr/>
        </p:nvSpPr>
        <p:spPr>
          <a:xfrm>
            <a:off x="4900480" y="3841704"/>
            <a:ext cx="1422184" cy="1015663"/>
          </a:xfrm>
          <a:prstGeom prst="rect">
            <a:avLst/>
          </a:prstGeom>
          <a:noFill/>
          <a:ln w="19050">
            <a:solidFill>
              <a:srgbClr val="182F5E"/>
            </a:solidFill>
          </a:ln>
        </p:spPr>
        <p:txBody>
          <a:bodyPr wrap="none" rtlCol="0">
            <a:spAutoFit/>
          </a:bodyPr>
          <a:lstStyle/>
          <a:p>
            <a:pPr algn="ctr" defTabSz="914400" eaLnBrk="1" fontAlgn="auto" hangingPunct="1">
              <a:spcBef>
                <a:spcPts val="0"/>
              </a:spcBef>
              <a:spcAft>
                <a:spcPts val="0"/>
              </a:spcAft>
              <a:buClrTx/>
              <a:buSzTx/>
            </a:pPr>
            <a:r>
              <a:rPr lang="en-US" sz="2000" dirty="0">
                <a:solidFill>
                  <a:srgbClr val="1F497D"/>
                </a:solidFill>
                <a:latin typeface="Arial" panose="020B0604020202020204" pitchFamily="34" charset="0"/>
                <a:cs typeface="Arial" panose="020B0604020202020204" pitchFamily="34" charset="0"/>
              </a:rPr>
              <a:t>(Track 2)</a:t>
            </a:r>
          </a:p>
          <a:p>
            <a:pPr algn="ctr" defTabSz="914400" eaLnBrk="1" fontAlgn="auto" hangingPunct="1">
              <a:spcBef>
                <a:spcPts val="0"/>
              </a:spcBef>
              <a:spcAft>
                <a:spcPts val="0"/>
              </a:spcAft>
              <a:buClrTx/>
              <a:buSzTx/>
              <a:buFontTx/>
              <a:buNone/>
            </a:pPr>
            <a:r>
              <a:rPr lang="en-US" sz="2000" dirty="0">
                <a:solidFill>
                  <a:prstClr val="black"/>
                </a:solidFill>
                <a:latin typeface="Arial" panose="020B0604020202020204" pitchFamily="34" charset="0"/>
                <a:cs typeface="Arial" panose="020B0604020202020204" pitchFamily="34" charset="0"/>
              </a:rPr>
              <a:t>Single</a:t>
            </a:r>
          </a:p>
          <a:p>
            <a:pPr algn="ctr" defTabSz="914400" eaLnBrk="1" fontAlgn="auto" hangingPunct="1">
              <a:spcBef>
                <a:spcPts val="0"/>
              </a:spcBef>
              <a:spcAft>
                <a:spcPts val="0"/>
              </a:spcAft>
              <a:buClrTx/>
              <a:buSzTx/>
              <a:buFontTx/>
              <a:buNone/>
            </a:pPr>
            <a:r>
              <a:rPr lang="en-US" sz="2000" dirty="0">
                <a:solidFill>
                  <a:prstClr val="black"/>
                </a:solidFill>
                <a:latin typeface="Arial" panose="020B0604020202020204" pitchFamily="34" charset="0"/>
                <a:cs typeface="Arial" panose="020B0604020202020204" pitchFamily="34" charset="0"/>
              </a:rPr>
              <a:t>Institution</a:t>
            </a:r>
          </a:p>
        </p:txBody>
      </p:sp>
      <p:sp>
        <p:nvSpPr>
          <p:cNvPr id="27" name="TextBox 26"/>
          <p:cNvSpPr txBox="1"/>
          <p:nvPr/>
        </p:nvSpPr>
        <p:spPr>
          <a:xfrm>
            <a:off x="6685102" y="3841704"/>
            <a:ext cx="2316660" cy="1015663"/>
          </a:xfrm>
          <a:prstGeom prst="rect">
            <a:avLst/>
          </a:prstGeom>
          <a:noFill/>
          <a:ln w="19050">
            <a:solidFill>
              <a:srgbClr val="182F5E"/>
            </a:solidFill>
          </a:ln>
        </p:spPr>
        <p:txBody>
          <a:bodyPr wrap="none" rtlCol="0">
            <a:spAutoFit/>
          </a:bodyPr>
          <a:lstStyle/>
          <a:p>
            <a:pPr algn="ctr" defTabSz="914400" eaLnBrk="1" fontAlgn="auto" hangingPunct="1">
              <a:spcBef>
                <a:spcPts val="0"/>
              </a:spcBef>
              <a:spcAft>
                <a:spcPts val="0"/>
              </a:spcAft>
              <a:buClrTx/>
              <a:buSzTx/>
            </a:pPr>
            <a:r>
              <a:rPr lang="en-US" sz="2000" dirty="0">
                <a:solidFill>
                  <a:srgbClr val="1F497D"/>
                </a:solidFill>
                <a:latin typeface="Arial" panose="020B0604020202020204" pitchFamily="34" charset="0"/>
                <a:cs typeface="Arial" panose="020B0604020202020204" pitchFamily="34" charset="0"/>
              </a:rPr>
              <a:t>(Track 3)</a:t>
            </a:r>
          </a:p>
          <a:p>
            <a:pPr algn="ctr" defTabSz="914400" eaLnBrk="1" fontAlgn="auto" hangingPunct="1">
              <a:spcBef>
                <a:spcPts val="0"/>
              </a:spcBef>
              <a:spcAft>
                <a:spcPts val="0"/>
              </a:spcAft>
              <a:buClrTx/>
              <a:buSzTx/>
              <a:buFontTx/>
              <a:buNone/>
            </a:pPr>
            <a:r>
              <a:rPr lang="en-US" sz="2000" dirty="0">
                <a:solidFill>
                  <a:srgbClr val="000000"/>
                </a:solidFill>
                <a:latin typeface="Arial" panose="020B0604020202020204" pitchFamily="34" charset="0"/>
                <a:cs typeface="Arial" panose="020B0604020202020204" pitchFamily="34" charset="0"/>
              </a:rPr>
              <a:t>Multi-institutional</a:t>
            </a:r>
          </a:p>
          <a:p>
            <a:pPr algn="ctr" defTabSz="914400" eaLnBrk="1" fontAlgn="auto" hangingPunct="1">
              <a:spcBef>
                <a:spcPts val="0"/>
              </a:spcBef>
              <a:spcAft>
                <a:spcPts val="0"/>
              </a:spcAft>
              <a:buClrTx/>
              <a:buSzTx/>
              <a:buFontTx/>
              <a:buNone/>
            </a:pPr>
            <a:r>
              <a:rPr lang="en-US" sz="2000" dirty="0">
                <a:solidFill>
                  <a:srgbClr val="000000"/>
                </a:solidFill>
                <a:latin typeface="Arial" panose="020B0604020202020204" pitchFamily="34" charset="0"/>
                <a:cs typeface="Arial" panose="020B0604020202020204" pitchFamily="34" charset="0"/>
              </a:rPr>
              <a:t>Consortia</a:t>
            </a:r>
          </a:p>
        </p:txBody>
      </p:sp>
      <p:sp>
        <p:nvSpPr>
          <p:cNvPr id="35" name="TextBox 34"/>
          <p:cNvSpPr txBox="1"/>
          <p:nvPr/>
        </p:nvSpPr>
        <p:spPr>
          <a:xfrm>
            <a:off x="4934308" y="4992469"/>
            <a:ext cx="1377301" cy="646331"/>
          </a:xfrm>
          <a:prstGeom prst="rect">
            <a:avLst/>
          </a:prstGeom>
          <a:noFill/>
        </p:spPr>
        <p:txBody>
          <a:bodyPr wrap="none" rtlCol="0">
            <a:spAutoFit/>
          </a:bodyPr>
          <a:lstStyle/>
          <a:p>
            <a:pPr algn="ctr" defTabSz="914400" eaLnBrk="1" fontAlgn="auto" hangingPunct="1">
              <a:spcBef>
                <a:spcPts val="0"/>
              </a:spcBef>
              <a:spcAft>
                <a:spcPts val="0"/>
              </a:spcAft>
              <a:buClrTx/>
              <a:buSzTx/>
              <a:buFontTx/>
              <a:buNone/>
            </a:pPr>
            <a:r>
              <a:rPr lang="en-US" sz="1800" dirty="0">
                <a:solidFill>
                  <a:srgbClr val="1F497D"/>
                </a:solidFill>
                <a:latin typeface="Arial" panose="020B0604020202020204" pitchFamily="34" charset="0"/>
                <a:cs typeface="Arial" panose="020B0604020202020204" pitchFamily="34" charset="0"/>
              </a:rPr>
              <a:t>Up to $1M</a:t>
            </a:r>
          </a:p>
          <a:p>
            <a:pPr algn="ctr" defTabSz="914400" eaLnBrk="1" fontAlgn="auto" hangingPunct="1">
              <a:spcBef>
                <a:spcPts val="0"/>
              </a:spcBef>
              <a:spcAft>
                <a:spcPts val="0"/>
              </a:spcAft>
              <a:buClrTx/>
              <a:buSzTx/>
              <a:buFontTx/>
              <a:buNone/>
            </a:pPr>
            <a:r>
              <a:rPr lang="en-US" sz="1800" dirty="0">
                <a:solidFill>
                  <a:srgbClr val="1F497D"/>
                </a:solidFill>
                <a:latin typeface="Arial" panose="020B0604020202020204" pitchFamily="34" charset="0"/>
                <a:cs typeface="Arial" panose="020B0604020202020204" pitchFamily="34" charset="0"/>
              </a:rPr>
              <a:t>Up to 5 yrs</a:t>
            </a:r>
          </a:p>
        </p:txBody>
      </p:sp>
      <p:sp>
        <p:nvSpPr>
          <p:cNvPr id="36" name="TextBox 35"/>
          <p:cNvSpPr txBox="1"/>
          <p:nvPr/>
        </p:nvSpPr>
        <p:spPr>
          <a:xfrm>
            <a:off x="7229259" y="4992469"/>
            <a:ext cx="1377301" cy="646331"/>
          </a:xfrm>
          <a:prstGeom prst="rect">
            <a:avLst/>
          </a:prstGeom>
          <a:noFill/>
        </p:spPr>
        <p:txBody>
          <a:bodyPr wrap="none" rtlCol="0">
            <a:spAutoFit/>
          </a:bodyPr>
          <a:lstStyle/>
          <a:p>
            <a:pPr algn="ctr" defTabSz="914400" eaLnBrk="1" fontAlgn="auto" hangingPunct="1">
              <a:spcBef>
                <a:spcPts val="0"/>
              </a:spcBef>
              <a:spcAft>
                <a:spcPts val="0"/>
              </a:spcAft>
              <a:buClrTx/>
              <a:buSzTx/>
              <a:buFontTx/>
              <a:buNone/>
            </a:pPr>
            <a:r>
              <a:rPr lang="en-US" sz="1800" dirty="0">
                <a:solidFill>
                  <a:srgbClr val="1F497D"/>
                </a:solidFill>
                <a:latin typeface="Arial" panose="020B0604020202020204" pitchFamily="34" charset="0"/>
                <a:cs typeface="Arial" panose="020B0604020202020204" pitchFamily="34" charset="0"/>
              </a:rPr>
              <a:t>Up to $5M</a:t>
            </a:r>
          </a:p>
          <a:p>
            <a:pPr algn="ctr" defTabSz="914400" eaLnBrk="1" fontAlgn="auto" hangingPunct="1">
              <a:spcBef>
                <a:spcPts val="0"/>
              </a:spcBef>
              <a:spcAft>
                <a:spcPts val="0"/>
              </a:spcAft>
              <a:buClrTx/>
              <a:buSzTx/>
              <a:buFontTx/>
              <a:buNone/>
            </a:pPr>
            <a:r>
              <a:rPr lang="en-US" sz="1800" dirty="0">
                <a:solidFill>
                  <a:srgbClr val="1F497D"/>
                </a:solidFill>
                <a:latin typeface="Arial" panose="020B0604020202020204" pitchFamily="34" charset="0"/>
                <a:cs typeface="Arial" panose="020B0604020202020204" pitchFamily="34" charset="0"/>
              </a:rPr>
              <a:t>Up to 5 yrs</a:t>
            </a:r>
          </a:p>
        </p:txBody>
      </p:sp>
      <p:sp>
        <p:nvSpPr>
          <p:cNvPr id="2" name="Slide Number Placeholder 1"/>
          <p:cNvSpPr>
            <a:spLocks noGrp="1"/>
          </p:cNvSpPr>
          <p:nvPr>
            <p:ph type="sldNum" sz="quarter" idx="12"/>
          </p:nvPr>
        </p:nvSpPr>
        <p:spPr/>
        <p:txBody>
          <a:bodyPr/>
          <a:lstStyle/>
          <a:p>
            <a:fld id="{21CBAACD-8C11-451D-AF75-3A01F06292C2}" type="slidenum">
              <a:rPr lang="en-US" smtClean="0">
                <a:solidFill>
                  <a:prstClr val="black">
                    <a:tint val="75000"/>
                  </a:prstClr>
                </a:solidFill>
              </a:rPr>
              <a:pPr/>
              <a:t>17</a:t>
            </a:fld>
            <a:endParaRPr lang="en-US">
              <a:solidFill>
                <a:prstClr val="black">
                  <a:tint val="75000"/>
                </a:prstClr>
              </a:solidFill>
            </a:endParaRPr>
          </a:p>
        </p:txBody>
      </p:sp>
      <p:sp>
        <p:nvSpPr>
          <p:cNvPr id="23" name="TextBox 22"/>
          <p:cNvSpPr txBox="1"/>
          <p:nvPr/>
        </p:nvSpPr>
        <p:spPr>
          <a:xfrm>
            <a:off x="1613008" y="3841703"/>
            <a:ext cx="1422184" cy="1015663"/>
          </a:xfrm>
          <a:prstGeom prst="rect">
            <a:avLst/>
          </a:prstGeom>
          <a:noFill/>
          <a:ln w="19050">
            <a:solidFill>
              <a:srgbClr val="182F5E"/>
            </a:solidFill>
          </a:ln>
        </p:spPr>
        <p:txBody>
          <a:bodyPr wrap="none" rtlCol="0">
            <a:spAutoFit/>
          </a:bodyPr>
          <a:lstStyle/>
          <a:p>
            <a:pPr algn="ctr" defTabSz="914400" eaLnBrk="1" fontAlgn="auto" hangingPunct="1">
              <a:spcBef>
                <a:spcPts val="0"/>
              </a:spcBef>
              <a:spcAft>
                <a:spcPts val="0"/>
              </a:spcAft>
              <a:buClrTx/>
              <a:buSzTx/>
            </a:pPr>
            <a:r>
              <a:rPr lang="en-US" sz="2000" dirty="0">
                <a:solidFill>
                  <a:srgbClr val="1F497D"/>
                </a:solidFill>
                <a:latin typeface="Arial" panose="020B0604020202020204" pitchFamily="34" charset="0"/>
                <a:cs typeface="Arial" panose="020B0604020202020204" pitchFamily="34" charset="0"/>
              </a:rPr>
              <a:t>(Track 1)</a:t>
            </a:r>
          </a:p>
          <a:p>
            <a:pPr algn="ctr" defTabSz="914400" eaLnBrk="1" fontAlgn="auto" hangingPunct="1">
              <a:spcBef>
                <a:spcPts val="0"/>
              </a:spcBef>
              <a:spcAft>
                <a:spcPts val="0"/>
              </a:spcAft>
              <a:buClrTx/>
              <a:buSzTx/>
              <a:buFontTx/>
              <a:buNone/>
            </a:pPr>
            <a:r>
              <a:rPr lang="en-US" sz="2000" dirty="0">
                <a:solidFill>
                  <a:prstClr val="black"/>
                </a:solidFill>
                <a:latin typeface="Arial" panose="020B0604020202020204" pitchFamily="34" charset="0"/>
                <a:cs typeface="Arial" panose="020B0604020202020204" pitchFamily="34" charset="0"/>
              </a:rPr>
              <a:t>Single</a:t>
            </a:r>
          </a:p>
          <a:p>
            <a:pPr algn="ctr" defTabSz="914400" eaLnBrk="1" fontAlgn="auto" hangingPunct="1">
              <a:spcBef>
                <a:spcPts val="0"/>
              </a:spcBef>
              <a:spcAft>
                <a:spcPts val="0"/>
              </a:spcAft>
              <a:buClrTx/>
              <a:buSzTx/>
              <a:buFontTx/>
              <a:buNone/>
            </a:pPr>
            <a:r>
              <a:rPr lang="en-US" sz="2000" dirty="0">
                <a:solidFill>
                  <a:prstClr val="black"/>
                </a:solidFill>
                <a:latin typeface="Arial" panose="020B0604020202020204" pitchFamily="34" charset="0"/>
                <a:cs typeface="Arial" panose="020B0604020202020204" pitchFamily="34" charset="0"/>
              </a:rPr>
              <a:t>Institution</a:t>
            </a:r>
          </a:p>
        </p:txBody>
      </p:sp>
      <p:sp>
        <p:nvSpPr>
          <p:cNvPr id="24" name="TextBox 23"/>
          <p:cNvSpPr txBox="1"/>
          <p:nvPr/>
        </p:nvSpPr>
        <p:spPr>
          <a:xfrm>
            <a:off x="5181600" y="955046"/>
            <a:ext cx="3614332" cy="523220"/>
          </a:xfrm>
          <a:prstGeom prst="rect">
            <a:avLst/>
          </a:prstGeom>
          <a:noFill/>
          <a:ln w="19050">
            <a:solidFill>
              <a:schemeClr val="accent1"/>
            </a:solidFill>
          </a:ln>
        </p:spPr>
        <p:txBody>
          <a:bodyPr wrap="square" rtlCol="0">
            <a:spAutoFit/>
          </a:bodyPr>
          <a:lstStyle/>
          <a:p>
            <a:pPr defTabSz="914400" eaLnBrk="1" fontAlgn="auto" hangingPunct="1">
              <a:spcBef>
                <a:spcPts val="0"/>
              </a:spcBef>
              <a:spcAft>
                <a:spcPts val="0"/>
              </a:spcAft>
              <a:buClrTx/>
              <a:buSzTx/>
              <a:buFontTx/>
              <a:buNone/>
            </a:pPr>
            <a:r>
              <a:rPr lang="en-US" sz="2800" dirty="0">
                <a:solidFill>
                  <a:srgbClr val="1F497D"/>
                </a:solidFill>
                <a:latin typeface="Calibri"/>
                <a:cs typeface="+mn-cs"/>
              </a:rPr>
              <a:t>NSF Solicitation 17-527</a:t>
            </a:r>
          </a:p>
        </p:txBody>
      </p:sp>
      <p:sp>
        <p:nvSpPr>
          <p:cNvPr id="25" name="TextBox 24"/>
          <p:cNvSpPr txBox="1"/>
          <p:nvPr/>
        </p:nvSpPr>
        <p:spPr>
          <a:xfrm>
            <a:off x="105790" y="1074120"/>
            <a:ext cx="3599385" cy="369332"/>
          </a:xfrm>
          <a:prstGeom prst="rect">
            <a:avLst/>
          </a:prstGeom>
          <a:solidFill>
            <a:srgbClr val="FF0000"/>
          </a:solidFill>
        </p:spPr>
        <p:txBody>
          <a:bodyPr wrap="square" rtlCol="0">
            <a:spAutoFit/>
          </a:bodyPr>
          <a:lstStyle/>
          <a:p>
            <a:pPr algn="ctr" defTabSz="914400" eaLnBrk="1" fontAlgn="auto" hangingPunct="1">
              <a:spcBef>
                <a:spcPts val="0"/>
              </a:spcBef>
              <a:spcAft>
                <a:spcPts val="0"/>
              </a:spcAft>
              <a:buClrTx/>
              <a:buSzTx/>
              <a:buFontTx/>
              <a:buNone/>
            </a:pPr>
            <a:r>
              <a:rPr lang="en-US" sz="1800" dirty="0">
                <a:solidFill>
                  <a:prstClr val="white"/>
                </a:solidFill>
                <a:latin typeface="Arial" panose="020B0604020202020204" pitchFamily="34" charset="0"/>
                <a:cs typeface="Arial" panose="020B0604020202020204" pitchFamily="34" charset="0"/>
              </a:rPr>
              <a:t>Deadline: March 28, 2018</a:t>
            </a:r>
            <a:endParaRPr lang="en-US" sz="1800" b="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91273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78067C-DA67-4928-A66E-7EA40CD01AB8}"/>
              </a:ext>
            </a:extLst>
          </p:cNvPr>
          <p:cNvSpPr>
            <a:spLocks noGrp="1"/>
          </p:cNvSpPr>
          <p:nvPr>
            <p:ph type="title"/>
          </p:nvPr>
        </p:nvSpPr>
        <p:spPr>
          <a:xfrm>
            <a:off x="457200" y="838200"/>
            <a:ext cx="8229600" cy="838200"/>
          </a:xfrm>
        </p:spPr>
        <p:txBody>
          <a:bodyPr>
            <a:normAutofit/>
          </a:bodyPr>
          <a:lstStyle/>
          <a:p>
            <a:r>
              <a:rPr lang="en-US" dirty="0"/>
              <a:t>All tracks…</a:t>
            </a:r>
          </a:p>
        </p:txBody>
      </p:sp>
      <p:sp>
        <p:nvSpPr>
          <p:cNvPr id="3" name="Content Placeholder 2">
            <a:extLst>
              <a:ext uri="{FF2B5EF4-FFF2-40B4-BE49-F238E27FC236}">
                <a16:creationId xmlns:a16="http://schemas.microsoft.com/office/drawing/2014/main" xmlns="" id="{186FE88F-BBCA-4619-BBBE-DB7B421B88FA}"/>
              </a:ext>
            </a:extLst>
          </p:cNvPr>
          <p:cNvSpPr>
            <a:spLocks noGrp="1"/>
          </p:cNvSpPr>
          <p:nvPr>
            <p:ph idx="1"/>
          </p:nvPr>
        </p:nvSpPr>
        <p:spPr/>
        <p:txBody>
          <a:bodyPr>
            <a:normAutofit lnSpcReduction="10000"/>
          </a:bodyPr>
          <a:lstStyle/>
          <a:p>
            <a:r>
              <a:rPr lang="en-US" dirty="0"/>
              <a:t>At least 60% of total amount requested must be requested for scholarships</a:t>
            </a:r>
          </a:p>
          <a:p>
            <a:r>
              <a:rPr lang="en-US" dirty="0"/>
              <a:t>Increase recruitment, retention, student success, transfer, if appropriate, and completion of STEM degrees by talented students with demonstrated financial need, and their entry into the workforce or graduate studies</a:t>
            </a:r>
          </a:p>
          <a:p>
            <a:endParaRPr lang="en-US" dirty="0"/>
          </a:p>
        </p:txBody>
      </p:sp>
      <p:sp>
        <p:nvSpPr>
          <p:cNvPr id="4" name="Slide Number Placeholder 3">
            <a:extLst>
              <a:ext uri="{FF2B5EF4-FFF2-40B4-BE49-F238E27FC236}">
                <a16:creationId xmlns:a16="http://schemas.microsoft.com/office/drawing/2014/main" xmlns="" id="{9D65B8F9-5CB7-4BD0-8860-DB8321F3F272}"/>
              </a:ext>
            </a:extLst>
          </p:cNvPr>
          <p:cNvSpPr>
            <a:spLocks noGrp="1"/>
          </p:cNvSpPr>
          <p:nvPr>
            <p:ph type="sldNum" sz="quarter" idx="12"/>
          </p:nvPr>
        </p:nvSpPr>
        <p:spPr/>
        <p:txBody>
          <a:bodyPr/>
          <a:lstStyle/>
          <a:p>
            <a:fld id="{21CBAACD-8C11-451D-AF75-3A01F06292C2}"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41804050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84305"/>
            <a:ext cx="8229600" cy="1143000"/>
          </a:xfrm>
        </p:spPr>
        <p:txBody>
          <a:bodyPr/>
          <a:lstStyle/>
          <a:p>
            <a:r>
              <a:rPr lang="en-US" dirty="0"/>
              <a:t> </a:t>
            </a:r>
          </a:p>
        </p:txBody>
      </p:sp>
      <p:sp>
        <p:nvSpPr>
          <p:cNvPr id="6" name="Content Placeholder 2"/>
          <p:cNvSpPr>
            <a:spLocks noGrp="1"/>
          </p:cNvSpPr>
          <p:nvPr>
            <p:ph idx="1"/>
          </p:nvPr>
        </p:nvSpPr>
        <p:spPr>
          <a:xfrm>
            <a:off x="457200" y="1143000"/>
            <a:ext cx="8382000" cy="5257800"/>
          </a:xfrm>
        </p:spPr>
        <p:txBody>
          <a:bodyPr>
            <a:noAutofit/>
          </a:bodyPr>
          <a:lstStyle/>
          <a:p>
            <a:pPr marL="0" indent="0" algn="ctr">
              <a:spcBef>
                <a:spcPts val="600"/>
              </a:spcBef>
              <a:buNone/>
            </a:pPr>
            <a:r>
              <a:rPr lang="en-US" sz="4400" b="1" dirty="0">
                <a:solidFill>
                  <a:srgbClr val="0070C0"/>
                </a:solidFill>
              </a:rPr>
              <a:t>Research Programs</a:t>
            </a:r>
          </a:p>
          <a:p>
            <a:pPr marL="0" indent="0" algn="ctr">
              <a:spcBef>
                <a:spcPts val="600"/>
              </a:spcBef>
              <a:buNone/>
            </a:pPr>
            <a:r>
              <a:rPr lang="en-US" dirty="0">
                <a:solidFill>
                  <a:srgbClr val="0070C0"/>
                </a:solidFill>
              </a:rPr>
              <a:t/>
            </a:r>
            <a:br>
              <a:rPr lang="en-US" dirty="0">
                <a:solidFill>
                  <a:srgbClr val="0070C0"/>
                </a:solidFill>
              </a:rPr>
            </a:br>
            <a:r>
              <a:rPr lang="en-US" b="1" dirty="0">
                <a:solidFill>
                  <a:srgbClr val="0070C0"/>
                </a:solidFill>
              </a:rPr>
              <a:t>Research Experiences for Undergraduates</a:t>
            </a:r>
          </a:p>
          <a:p>
            <a:pPr marL="0" indent="0" algn="ctr">
              <a:spcBef>
                <a:spcPts val="600"/>
              </a:spcBef>
              <a:buNone/>
            </a:pPr>
            <a:r>
              <a:rPr lang="en-US" b="1" dirty="0">
                <a:solidFill>
                  <a:srgbClr val="0070C0"/>
                </a:solidFill>
              </a:rPr>
              <a:t> Facilitating Research at Primarily Undergraduate Institutions</a:t>
            </a:r>
          </a:p>
          <a:p>
            <a:pPr marL="0" indent="0" algn="ctr">
              <a:spcBef>
                <a:spcPts val="600"/>
              </a:spcBef>
              <a:buNone/>
            </a:pPr>
            <a:r>
              <a:rPr lang="en-US" b="1" dirty="0">
                <a:solidFill>
                  <a:srgbClr val="0070C0"/>
                </a:solidFill>
              </a:rPr>
              <a:t>NSF Graduate Research Fellowship</a:t>
            </a:r>
            <a:endParaRPr lang="en-US" sz="1800" dirty="0">
              <a:solidFill>
                <a:srgbClr val="0070C0"/>
              </a:solidFill>
            </a:endParaRPr>
          </a:p>
          <a:p>
            <a:pPr marL="0" indent="0" algn="ctr">
              <a:buNone/>
            </a:pPr>
            <a:endParaRPr lang="en-US" dirty="0">
              <a:solidFill>
                <a:srgbClr val="0070C0"/>
              </a:solidFill>
            </a:endParaRPr>
          </a:p>
        </p:txBody>
      </p:sp>
    </p:spTree>
    <p:extLst>
      <p:ext uri="{BB962C8B-B14F-4D97-AF65-F5344CB8AC3E}">
        <p14:creationId xmlns:p14="http://schemas.microsoft.com/office/powerpoint/2010/main" val="23750828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808038"/>
          </a:xfrm>
        </p:spPr>
        <p:txBody>
          <a:bodyPr>
            <a:normAutofit/>
          </a:bodyPr>
          <a:lstStyle/>
          <a:p>
            <a:r>
              <a:rPr lang="en-US" sz="3600" b="1" dirty="0">
                <a:solidFill>
                  <a:srgbClr val="1F497D"/>
                </a:solidFill>
              </a:rPr>
              <a:t>Selected STEM Education Programs</a:t>
            </a:r>
          </a:p>
        </p:txBody>
      </p:sp>
      <p:sp>
        <p:nvSpPr>
          <p:cNvPr id="3" name="Content Placeholder 2"/>
          <p:cNvSpPr>
            <a:spLocks noGrp="1"/>
          </p:cNvSpPr>
          <p:nvPr>
            <p:ph idx="4294967295"/>
          </p:nvPr>
        </p:nvSpPr>
        <p:spPr>
          <a:xfrm>
            <a:off x="304800" y="1371600"/>
            <a:ext cx="8077200" cy="4953000"/>
          </a:xfrm>
        </p:spPr>
        <p:txBody>
          <a:bodyPr>
            <a:normAutofit fontScale="85000" lnSpcReduction="20000"/>
          </a:bodyPr>
          <a:lstStyle/>
          <a:p>
            <a:r>
              <a:rPr lang="en-US" sz="2600" b="1" dirty="0"/>
              <a:t>DUE Programs</a:t>
            </a:r>
          </a:p>
          <a:p>
            <a:pPr lvl="1"/>
            <a:r>
              <a:rPr lang="en-US" sz="2400" dirty="0"/>
              <a:t>Advanced Technological Education (ATE)</a:t>
            </a:r>
          </a:p>
          <a:p>
            <a:pPr lvl="1"/>
            <a:r>
              <a:rPr lang="en-US" sz="2400" dirty="0"/>
              <a:t>Improving Undergraduate STEM Education (IUSE:EHR)</a:t>
            </a:r>
          </a:p>
          <a:p>
            <a:pPr lvl="1"/>
            <a:r>
              <a:rPr lang="en-US" sz="2400" dirty="0">
                <a:cs typeface="Arial"/>
              </a:rPr>
              <a:t>Robert Noyce Teacher Scholarship Program (Noyce)</a:t>
            </a:r>
            <a:endParaRPr lang="en-US" sz="2400" dirty="0"/>
          </a:p>
          <a:p>
            <a:pPr lvl="1"/>
            <a:r>
              <a:rPr lang="en-US" sz="2400" dirty="0"/>
              <a:t>Scholarships in Science, Technology, Engineering, and Mathematics Education (S-STEM)</a:t>
            </a:r>
          </a:p>
          <a:p>
            <a:r>
              <a:rPr lang="en-US" sz="2600" b="1" dirty="0"/>
              <a:t>EHR-Wide Programs</a:t>
            </a:r>
          </a:p>
          <a:p>
            <a:pPr lvl="1"/>
            <a:r>
              <a:rPr lang="en-US" sz="2400" dirty="0"/>
              <a:t>EHR Core Research (ECR)</a:t>
            </a:r>
          </a:p>
          <a:p>
            <a:pPr lvl="1"/>
            <a:r>
              <a:rPr lang="en-US" sz="2400" dirty="0"/>
              <a:t>Improving Undergraduate STEM Education: Hispanic-Serving Institutions (HSI Program)</a:t>
            </a:r>
          </a:p>
          <a:p>
            <a:r>
              <a:rPr lang="en-US" sz="2600" b="1" dirty="0"/>
              <a:t>Cross-Directorate Programs </a:t>
            </a:r>
          </a:p>
          <a:p>
            <a:pPr lvl="1"/>
            <a:r>
              <a:rPr lang="en-US" sz="2400" dirty="0"/>
              <a:t>Research Experiences for Undergraduates (REU: EHR)</a:t>
            </a:r>
          </a:p>
          <a:p>
            <a:pPr lvl="1"/>
            <a:r>
              <a:rPr lang="en-US" sz="2400" dirty="0"/>
              <a:t>Faculty Early Career Development (CAREER) Programs</a:t>
            </a:r>
          </a:p>
          <a:p>
            <a:pPr lvl="1"/>
            <a:r>
              <a:rPr lang="en-US" sz="2400" dirty="0"/>
              <a:t>Research Coordination Networks for Undergraduate Biology education (RCN: UBE)</a:t>
            </a:r>
          </a:p>
          <a:p>
            <a:pPr lvl="1"/>
            <a:r>
              <a:rPr lang="en-US" sz="2400" dirty="0">
                <a:solidFill>
                  <a:srgbClr val="000000"/>
                </a:solidFill>
              </a:rPr>
              <a:t>INCLUDES and other Programs</a:t>
            </a:r>
          </a:p>
        </p:txBody>
      </p:sp>
      <p:sp>
        <p:nvSpPr>
          <p:cNvPr id="4" name="Slide Number Placeholder 3"/>
          <p:cNvSpPr>
            <a:spLocks noGrp="1"/>
          </p:cNvSpPr>
          <p:nvPr>
            <p:ph type="sldNum" sz="quarter" idx="12"/>
          </p:nvPr>
        </p:nvSpPr>
        <p:spPr/>
        <p:txBody>
          <a:bodyPr/>
          <a:lstStyle/>
          <a:p>
            <a:fld id="{21CBAACD-8C11-451D-AF75-3A01F06292C2}"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28963049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flipH="1">
            <a:off x="3429000" y="1152986"/>
            <a:ext cx="5487364" cy="4450737"/>
          </a:xfrm>
          <a:prstGeom prst="rect">
            <a:avLst/>
          </a:prstGeom>
          <a:ln>
            <a:noFill/>
          </a:ln>
          <a:effectLst>
            <a:softEdge rad="112500"/>
          </a:effectLst>
        </p:spPr>
      </p:pic>
      <p:sp>
        <p:nvSpPr>
          <p:cNvPr id="3" name="Title 2"/>
          <p:cNvSpPr>
            <a:spLocks noGrp="1"/>
          </p:cNvSpPr>
          <p:nvPr>
            <p:ph type="title"/>
          </p:nvPr>
        </p:nvSpPr>
        <p:spPr>
          <a:xfrm>
            <a:off x="421184" y="1224193"/>
            <a:ext cx="8301632" cy="584775"/>
          </a:xfrm>
          <a:noFill/>
        </p:spPr>
        <p:txBody>
          <a:bodyPr wrap="none" rtlCol="0">
            <a:spAutoFit/>
          </a:bodyPr>
          <a:lstStyle/>
          <a:p>
            <a:r>
              <a:rPr lang="en-US" sz="3200" b="1" dirty="0">
                <a:solidFill>
                  <a:srgbClr val="1F497D"/>
                </a:solidFill>
                <a:latin typeface="+mn-lt"/>
                <a:ea typeface="+mn-ea"/>
                <a:cs typeface="+mn-cs"/>
              </a:rPr>
              <a:t>Research Experiences for Undergraduates (REU)</a:t>
            </a:r>
          </a:p>
        </p:txBody>
      </p:sp>
      <p:sp>
        <p:nvSpPr>
          <p:cNvPr id="4" name="Content Placeholder 3"/>
          <p:cNvSpPr>
            <a:spLocks noGrp="1"/>
          </p:cNvSpPr>
          <p:nvPr>
            <p:ph idx="1"/>
          </p:nvPr>
        </p:nvSpPr>
        <p:spPr>
          <a:xfrm>
            <a:off x="421184" y="1986193"/>
            <a:ext cx="8229600" cy="4221163"/>
          </a:xfrm>
        </p:spPr>
        <p:txBody>
          <a:bodyPr>
            <a:normAutofit fontScale="92500" lnSpcReduction="20000"/>
          </a:bodyPr>
          <a:lstStyle/>
          <a:p>
            <a:r>
              <a:rPr lang="en-US" dirty="0"/>
              <a:t>Supports active research participation by undergraduate students </a:t>
            </a:r>
          </a:p>
          <a:p>
            <a:r>
              <a:rPr lang="en-US" b="1" i="1" dirty="0">
                <a:solidFill>
                  <a:srgbClr val="000099"/>
                </a:solidFill>
              </a:rPr>
              <a:t>REU Sites</a:t>
            </a:r>
            <a:r>
              <a:rPr lang="en-US" b="1" dirty="0">
                <a:solidFill>
                  <a:srgbClr val="000099"/>
                </a:solidFill>
              </a:rPr>
              <a:t> </a:t>
            </a:r>
            <a:r>
              <a:rPr lang="en-US" dirty="0"/>
              <a:t>- based on independent proposals to initiate and conduct projects that engage a number of students in research</a:t>
            </a:r>
          </a:p>
          <a:p>
            <a:r>
              <a:rPr lang="en-US" b="1" i="1" dirty="0">
                <a:solidFill>
                  <a:srgbClr val="000099"/>
                </a:solidFill>
              </a:rPr>
              <a:t>REU Supplements</a:t>
            </a:r>
            <a:r>
              <a:rPr lang="en-US" b="1" dirty="0">
                <a:solidFill>
                  <a:srgbClr val="000099"/>
                </a:solidFill>
              </a:rPr>
              <a:t> </a:t>
            </a:r>
            <a:r>
              <a:rPr lang="en-US" dirty="0"/>
              <a:t>may be included as a component of proposals for new or renewal NSF grants or cooperative agreements or may be requested for ongoing NSF-funded research projects</a:t>
            </a:r>
          </a:p>
        </p:txBody>
      </p:sp>
      <p:sp>
        <p:nvSpPr>
          <p:cNvPr id="5" name="Rectangle 4"/>
          <p:cNvSpPr/>
          <p:nvPr/>
        </p:nvSpPr>
        <p:spPr>
          <a:xfrm>
            <a:off x="6823789" y="452541"/>
            <a:ext cx="1863011" cy="523220"/>
          </a:xfrm>
          <a:prstGeom prst="rect">
            <a:avLst/>
          </a:prstGeom>
          <a:noFill/>
          <a:ln w="19050">
            <a:solidFill>
              <a:schemeClr val="accent1"/>
            </a:solidFill>
          </a:ln>
        </p:spPr>
        <p:txBody>
          <a:bodyPr wrap="square" rtlCol="0">
            <a:spAutoFit/>
          </a:bodyPr>
          <a:lstStyle/>
          <a:p>
            <a:r>
              <a:rPr lang="en-US" sz="2800" b="1" dirty="0">
                <a:solidFill>
                  <a:srgbClr val="1F497D"/>
                </a:solidFill>
              </a:rPr>
              <a:t>NSF 13-542</a:t>
            </a:r>
          </a:p>
        </p:txBody>
      </p:sp>
      <p:sp>
        <p:nvSpPr>
          <p:cNvPr id="7" name="Rectangle 6">
            <a:extLst>
              <a:ext uri="{FF2B5EF4-FFF2-40B4-BE49-F238E27FC236}">
                <a16:creationId xmlns="" xmlns:a16="http://schemas.microsoft.com/office/drawing/2014/main" id="{F6ED5035-F3CC-8340-828D-D899C88A88A4}"/>
              </a:ext>
            </a:extLst>
          </p:cNvPr>
          <p:cNvSpPr/>
          <p:nvPr/>
        </p:nvSpPr>
        <p:spPr>
          <a:xfrm>
            <a:off x="3657600" y="5780949"/>
            <a:ext cx="5026314" cy="830997"/>
          </a:xfrm>
          <a:prstGeom prst="rect">
            <a:avLst/>
          </a:prstGeom>
          <a:solidFill>
            <a:schemeClr val="bg1"/>
          </a:solidFill>
          <a:ln>
            <a:solidFill>
              <a:srgbClr val="0432FF"/>
            </a:solidFill>
          </a:ln>
        </p:spPr>
        <p:txBody>
          <a:bodyPr wrap="square">
            <a:spAutoFit/>
          </a:bodyPr>
          <a:lstStyle/>
          <a:p>
            <a:r>
              <a:rPr lang="en-US" sz="2400" dirty="0">
                <a:solidFill>
                  <a:srgbClr val="1F497D"/>
                </a:solidFill>
              </a:rPr>
              <a:t>Antarctica: Due 4</a:t>
            </a:r>
            <a:r>
              <a:rPr lang="en-US" sz="2400" baseline="30000" dirty="0">
                <a:solidFill>
                  <a:srgbClr val="1F497D"/>
                </a:solidFill>
              </a:rPr>
              <a:t>th</a:t>
            </a:r>
            <a:r>
              <a:rPr lang="en-US" sz="2400" dirty="0">
                <a:solidFill>
                  <a:srgbClr val="1F497D"/>
                </a:solidFill>
              </a:rPr>
              <a:t> Friday in May</a:t>
            </a:r>
          </a:p>
          <a:p>
            <a:r>
              <a:rPr lang="en-US" sz="2400" dirty="0">
                <a:solidFill>
                  <a:srgbClr val="1F497D"/>
                </a:solidFill>
              </a:rPr>
              <a:t>Others: Due 4</a:t>
            </a:r>
            <a:r>
              <a:rPr lang="en-US" sz="2400" baseline="30000" dirty="0">
                <a:solidFill>
                  <a:srgbClr val="1F497D"/>
                </a:solidFill>
              </a:rPr>
              <a:t>th</a:t>
            </a:r>
            <a:r>
              <a:rPr lang="en-US" sz="2400" dirty="0">
                <a:solidFill>
                  <a:srgbClr val="1F497D"/>
                </a:solidFill>
              </a:rPr>
              <a:t> Wednesday in August</a:t>
            </a:r>
          </a:p>
        </p:txBody>
      </p:sp>
    </p:spTree>
    <p:extLst>
      <p:ext uri="{BB962C8B-B14F-4D97-AF65-F5344CB8AC3E}">
        <p14:creationId xmlns:p14="http://schemas.microsoft.com/office/powerpoint/2010/main" val="11044889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F21000-C71C-9C48-B84B-C2205F3C1E4D}"/>
              </a:ext>
            </a:extLst>
          </p:cNvPr>
          <p:cNvSpPr>
            <a:spLocks noGrp="1"/>
          </p:cNvSpPr>
          <p:nvPr>
            <p:ph type="title"/>
          </p:nvPr>
        </p:nvSpPr>
        <p:spPr/>
        <p:txBody>
          <a:bodyPr/>
          <a:lstStyle/>
          <a:p>
            <a:r>
              <a:rPr lang="en-US" b="1" dirty="0">
                <a:solidFill>
                  <a:srgbClr val="1F497D"/>
                </a:solidFill>
              </a:rPr>
              <a:t>REU Budget</a:t>
            </a:r>
          </a:p>
        </p:txBody>
      </p:sp>
      <p:sp>
        <p:nvSpPr>
          <p:cNvPr id="3" name="Content Placeholder 2">
            <a:extLst>
              <a:ext uri="{FF2B5EF4-FFF2-40B4-BE49-F238E27FC236}">
                <a16:creationId xmlns="" xmlns:a16="http://schemas.microsoft.com/office/drawing/2014/main" id="{85F18794-F1DA-FC46-A904-F4EDF396D785}"/>
              </a:ext>
            </a:extLst>
          </p:cNvPr>
          <p:cNvSpPr>
            <a:spLocks noGrp="1"/>
          </p:cNvSpPr>
          <p:nvPr>
            <p:ph idx="1"/>
          </p:nvPr>
        </p:nvSpPr>
        <p:spPr/>
        <p:txBody>
          <a:bodyPr/>
          <a:lstStyle/>
          <a:p>
            <a:r>
              <a:rPr lang="en-US" sz="2800" dirty="0"/>
              <a:t>Summer REU projects</a:t>
            </a:r>
          </a:p>
          <a:p>
            <a:pPr lvl="1"/>
            <a:r>
              <a:rPr lang="en-US" sz="2400" dirty="0"/>
              <a:t>$1,200 per student per week (generally)</a:t>
            </a:r>
          </a:p>
          <a:p>
            <a:pPr lvl="1"/>
            <a:r>
              <a:rPr lang="en-US" sz="2400" dirty="0"/>
              <a:t>Including all direct costs and indirect costs--is generally expected not to exceed $1,200 per student per week.</a:t>
            </a:r>
          </a:p>
          <a:p>
            <a:r>
              <a:rPr lang="en-US" sz="2800" dirty="0"/>
              <a:t>Academic-year REU projects</a:t>
            </a:r>
          </a:p>
          <a:p>
            <a:pPr lvl="1"/>
            <a:r>
              <a:rPr lang="en-US" sz="2400" dirty="0"/>
              <a:t>comparable on a pro rata basis</a:t>
            </a:r>
          </a:p>
          <a:p>
            <a:r>
              <a:rPr lang="en-US" sz="2800" dirty="0"/>
              <a:t>Projects that involve exceptional circumstances may exceed this limit.</a:t>
            </a:r>
          </a:p>
          <a:p>
            <a:endParaRPr lang="en-US" dirty="0"/>
          </a:p>
        </p:txBody>
      </p:sp>
    </p:spTree>
    <p:extLst>
      <p:ext uri="{BB962C8B-B14F-4D97-AF65-F5344CB8AC3E}">
        <p14:creationId xmlns:p14="http://schemas.microsoft.com/office/powerpoint/2010/main" val="10403786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84305"/>
            <a:ext cx="8229600" cy="1143000"/>
          </a:xfrm>
        </p:spPr>
        <p:txBody>
          <a:bodyPr/>
          <a:lstStyle/>
          <a:p>
            <a:r>
              <a:rPr lang="en-US" dirty="0"/>
              <a:t> </a:t>
            </a:r>
          </a:p>
        </p:txBody>
      </p:sp>
      <p:sp>
        <p:nvSpPr>
          <p:cNvPr id="6" name="Content Placeholder 2"/>
          <p:cNvSpPr>
            <a:spLocks noGrp="1"/>
          </p:cNvSpPr>
          <p:nvPr>
            <p:ph idx="1"/>
          </p:nvPr>
        </p:nvSpPr>
        <p:spPr>
          <a:xfrm>
            <a:off x="457200" y="1143000"/>
            <a:ext cx="8382000" cy="5257800"/>
          </a:xfrm>
        </p:spPr>
        <p:txBody>
          <a:bodyPr>
            <a:noAutofit/>
          </a:bodyPr>
          <a:lstStyle/>
          <a:p>
            <a:pPr marL="0" indent="0" algn="ctr">
              <a:spcBef>
                <a:spcPts val="600"/>
              </a:spcBef>
              <a:buNone/>
            </a:pPr>
            <a:r>
              <a:rPr lang="en-US" sz="4400" b="1" dirty="0">
                <a:solidFill>
                  <a:srgbClr val="0070C0"/>
                </a:solidFill>
              </a:rPr>
              <a:t>Education and Human Resources Core Research</a:t>
            </a:r>
            <a:r>
              <a:rPr lang="en-US" dirty="0">
                <a:solidFill>
                  <a:srgbClr val="0070C0"/>
                </a:solidFill>
              </a:rPr>
              <a:t/>
            </a:r>
            <a:br>
              <a:rPr lang="en-US" dirty="0">
                <a:solidFill>
                  <a:srgbClr val="0070C0"/>
                </a:solidFill>
              </a:rPr>
            </a:br>
            <a:r>
              <a:rPr lang="en-US" b="1" dirty="0">
                <a:solidFill>
                  <a:srgbClr val="0070C0"/>
                </a:solidFill>
              </a:rPr>
              <a:t> (ECR)</a:t>
            </a:r>
          </a:p>
          <a:p>
            <a:pPr marL="0" indent="0" algn="ctr">
              <a:spcBef>
                <a:spcPts val="600"/>
              </a:spcBef>
              <a:buNone/>
            </a:pPr>
            <a:endParaRPr lang="en-US" dirty="0">
              <a:solidFill>
                <a:srgbClr val="0070C0"/>
              </a:solidFill>
            </a:endParaRPr>
          </a:p>
          <a:p>
            <a:pPr marL="0" indent="0" algn="ctr">
              <a:buNone/>
            </a:pPr>
            <a:endParaRPr lang="en-US" sz="1800" dirty="0">
              <a:solidFill>
                <a:srgbClr val="0070C0"/>
              </a:solidFill>
            </a:endParaRPr>
          </a:p>
          <a:p>
            <a:pPr marL="0" lvl="0" indent="0" algn="ctr" defTabSz="914400">
              <a:buNone/>
            </a:pPr>
            <a:r>
              <a:rPr lang="en-US" dirty="0">
                <a:solidFill>
                  <a:srgbClr val="0070C0"/>
                </a:solidFill>
              </a:rPr>
              <a:t>SOLICITATION: NSF 17-509</a:t>
            </a:r>
          </a:p>
          <a:p>
            <a:pPr marL="0" lvl="0" indent="0" algn="ctr">
              <a:buNone/>
            </a:pPr>
            <a:r>
              <a:rPr lang="en-US" sz="2400" dirty="0">
                <a:solidFill>
                  <a:srgbClr val="0070C0"/>
                </a:solidFill>
              </a:rPr>
              <a:t>Due: Second Thursday in September</a:t>
            </a:r>
          </a:p>
          <a:p>
            <a:pPr marL="0" indent="0" algn="ctr">
              <a:buNone/>
            </a:pPr>
            <a:endParaRPr lang="en-US" dirty="0">
              <a:solidFill>
                <a:srgbClr val="0070C0"/>
              </a:solidFill>
            </a:endParaRPr>
          </a:p>
        </p:txBody>
      </p:sp>
    </p:spTree>
    <p:extLst>
      <p:ext uri="{BB962C8B-B14F-4D97-AF65-F5344CB8AC3E}">
        <p14:creationId xmlns:p14="http://schemas.microsoft.com/office/powerpoint/2010/main" val="38426752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0" y="3353150"/>
            <a:ext cx="1219200" cy="584775"/>
          </a:xfrm>
          <a:prstGeom prst="rect">
            <a:avLst/>
          </a:prstGeom>
          <a:noFill/>
        </p:spPr>
        <p:txBody>
          <a:bodyPr wrap="square" rtlCol="0">
            <a:spAutoFit/>
          </a:bodyPr>
          <a:lstStyle/>
          <a:p>
            <a:pPr algn="ctr"/>
            <a:r>
              <a:rPr lang="en-US" sz="3200" b="1" dirty="0">
                <a:solidFill>
                  <a:prstClr val="white"/>
                </a:solidFill>
              </a:rPr>
              <a:t>STEM</a:t>
            </a:r>
          </a:p>
        </p:txBody>
      </p:sp>
      <p:sp>
        <p:nvSpPr>
          <p:cNvPr id="3" name="Rectangle 1"/>
          <p:cNvSpPr>
            <a:spLocks noChangeArrowheads="1"/>
          </p:cNvSpPr>
          <p:nvPr/>
        </p:nvSpPr>
        <p:spPr bwMode="auto">
          <a:xfrm>
            <a:off x="2052638" y="301942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Times New Roman" pitchFamily="18" charset="0"/>
                <a:cs typeface="Times New Roman" pitchFamily="18" charset="0"/>
              </a:rPr>
              <a:t> </a:t>
            </a:r>
            <a:endParaRPr kumimoji="0" lang="en-US" alt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82828"/>
                </a:solidFill>
                <a:effectLst/>
                <a:latin typeface="Times New Roman" pitchFamily="18"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 name="Content Placeholder 1"/>
          <p:cNvGraphicFramePr>
            <a:graphicFrameLocks noGrp="1"/>
          </p:cNvGraphicFramePr>
          <p:nvPr>
            <p:ph idx="4294967295"/>
            <p:extLst/>
          </p:nvPr>
        </p:nvGraphicFramePr>
        <p:xfrm>
          <a:off x="76200" y="2057400"/>
          <a:ext cx="8991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52400" y="1182469"/>
            <a:ext cx="8839200" cy="646331"/>
          </a:xfrm>
          <a:prstGeom prst="rect">
            <a:avLst/>
          </a:prstGeom>
          <a:noFill/>
        </p:spPr>
        <p:txBody>
          <a:bodyPr wrap="square" rtlCol="0">
            <a:spAutoFit/>
          </a:bodyPr>
          <a:lstStyle/>
          <a:p>
            <a:pPr algn="ctr"/>
            <a:r>
              <a:rPr lang="en-US" sz="3600" b="1" dirty="0">
                <a:solidFill>
                  <a:srgbClr val="1F497D"/>
                </a:solidFill>
              </a:rPr>
              <a:t>ECR: Fundamental Research in STEM Ed</a:t>
            </a:r>
            <a:endParaRPr lang="en-US" sz="3600" dirty="0">
              <a:solidFill>
                <a:srgbClr val="1F497D"/>
              </a:solidFill>
            </a:endParaRPr>
          </a:p>
        </p:txBody>
      </p:sp>
    </p:spTree>
    <p:extLst>
      <p:ext uri="{BB962C8B-B14F-4D97-AF65-F5344CB8AC3E}">
        <p14:creationId xmlns:p14="http://schemas.microsoft.com/office/powerpoint/2010/main" val="12486544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1030069"/>
            <a:ext cx="8839200" cy="646331"/>
          </a:xfrm>
          <a:prstGeom prst="rect">
            <a:avLst/>
          </a:prstGeom>
          <a:noFill/>
        </p:spPr>
        <p:txBody>
          <a:bodyPr wrap="square" rtlCol="0">
            <a:spAutoFit/>
          </a:bodyPr>
          <a:lstStyle/>
          <a:p>
            <a:pPr algn="ctr"/>
            <a:r>
              <a:rPr lang="en-US" sz="3600" b="1" dirty="0">
                <a:solidFill>
                  <a:srgbClr val="1F497D"/>
                </a:solidFill>
              </a:rPr>
              <a:t>EHR Core Research (ECR) Program</a:t>
            </a:r>
            <a:endParaRPr lang="en-US" sz="3600" dirty="0">
              <a:solidFill>
                <a:srgbClr val="1F497D"/>
              </a:solidFill>
            </a:endParaRPr>
          </a:p>
        </p:txBody>
      </p:sp>
      <p:sp>
        <p:nvSpPr>
          <p:cNvPr id="9" name="TextBox 8"/>
          <p:cNvSpPr txBox="1"/>
          <p:nvPr/>
        </p:nvSpPr>
        <p:spPr>
          <a:xfrm>
            <a:off x="5334000" y="398369"/>
            <a:ext cx="1905000" cy="523220"/>
          </a:xfrm>
          <a:prstGeom prst="rect">
            <a:avLst/>
          </a:prstGeom>
          <a:noFill/>
          <a:ln w="19050">
            <a:solidFill>
              <a:schemeClr val="accent1"/>
            </a:solidFill>
          </a:ln>
        </p:spPr>
        <p:txBody>
          <a:bodyPr wrap="square" rtlCol="0">
            <a:spAutoFit/>
          </a:bodyPr>
          <a:lstStyle/>
          <a:p>
            <a:r>
              <a:rPr lang="en-US" sz="2800" b="1" dirty="0">
                <a:solidFill>
                  <a:srgbClr val="1F497D"/>
                </a:solidFill>
              </a:rPr>
              <a:t>NSF 15-509</a:t>
            </a:r>
          </a:p>
        </p:txBody>
      </p:sp>
      <p:pic>
        <p:nvPicPr>
          <p:cNvPr id="12"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317668" y="1638350"/>
            <a:ext cx="4094831" cy="331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 y="1828800"/>
            <a:ext cx="3047999" cy="1338828"/>
          </a:xfrm>
          <a:prstGeom prst="rect">
            <a:avLst/>
          </a:prstGeom>
        </p:spPr>
        <p:txBody>
          <a:bodyPr wrap="square">
            <a:spAutoFit/>
          </a:bodyPr>
          <a:lstStyle/>
          <a:p>
            <a:pPr algn="r"/>
            <a:r>
              <a:rPr lang="en-US" sz="2700" b="1" dirty="0"/>
              <a:t>Addresses</a:t>
            </a:r>
            <a:r>
              <a:rPr lang="en-US" sz="2700" b="1" dirty="0">
                <a:solidFill>
                  <a:srgbClr val="0070C0"/>
                </a:solidFill>
              </a:rPr>
              <a:t> </a:t>
            </a:r>
            <a:r>
              <a:rPr lang="en-US" sz="2700" b="1" dirty="0"/>
              <a:t>persistent challenges in </a:t>
            </a:r>
            <a:r>
              <a:rPr lang="en-US" sz="2700" b="1" dirty="0">
                <a:solidFill>
                  <a:srgbClr val="0289C6"/>
                </a:solidFill>
                <a:effectLst>
                  <a:outerShdw blurRad="38100" dist="38100" dir="2700000" algn="tl">
                    <a:srgbClr val="000000">
                      <a:alpha val="43137"/>
                    </a:srgbClr>
                  </a:outerShdw>
                </a:effectLst>
              </a:rPr>
              <a:t>STEM</a:t>
            </a:r>
            <a:r>
              <a:rPr lang="en-US" sz="2700" b="1" dirty="0"/>
              <a:t>: </a:t>
            </a:r>
          </a:p>
        </p:txBody>
      </p:sp>
      <p:sp>
        <p:nvSpPr>
          <p:cNvPr id="3088" name="Rectangle 3087"/>
          <p:cNvSpPr/>
          <p:nvPr/>
        </p:nvSpPr>
        <p:spPr>
          <a:xfrm>
            <a:off x="457200" y="5168205"/>
            <a:ext cx="5862538" cy="954107"/>
          </a:xfrm>
          <a:prstGeom prst="rect">
            <a:avLst/>
          </a:prstGeom>
        </p:spPr>
        <p:txBody>
          <a:bodyPr wrap="square">
            <a:spAutoFit/>
          </a:bodyPr>
          <a:lstStyle/>
          <a:p>
            <a:pPr algn="r"/>
            <a:r>
              <a:rPr lang="en-US" sz="2800" b="1" dirty="0"/>
              <a:t>by emphasizing accumulation of </a:t>
            </a:r>
            <a:r>
              <a:rPr lang="en-US" sz="2800" b="1" dirty="0">
                <a:solidFill>
                  <a:schemeClr val="accent6">
                    <a:lumMod val="75000"/>
                  </a:schemeClr>
                </a:solidFill>
                <a:effectLst>
                  <a:outerShdw blurRad="38100" dist="38100" dir="2700000" algn="tl">
                    <a:srgbClr val="000000">
                      <a:alpha val="43137"/>
                    </a:srgbClr>
                  </a:outerShdw>
                </a:effectLst>
              </a:rPr>
              <a:t>robust evidence </a:t>
            </a:r>
            <a:r>
              <a:rPr lang="en-US" sz="2800" b="1" dirty="0"/>
              <a:t>to inform efforts to:</a:t>
            </a:r>
          </a:p>
        </p:txBody>
      </p:sp>
      <p:pic>
        <p:nvPicPr>
          <p:cNvPr id="3089"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616038" y="3164775"/>
            <a:ext cx="3451762" cy="340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90" name="TextBox 3089"/>
          <p:cNvSpPr txBox="1"/>
          <p:nvPr/>
        </p:nvSpPr>
        <p:spPr>
          <a:xfrm>
            <a:off x="3276600" y="2362200"/>
            <a:ext cx="1421532" cy="523220"/>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Interest</a:t>
            </a:r>
          </a:p>
        </p:txBody>
      </p:sp>
      <p:sp>
        <p:nvSpPr>
          <p:cNvPr id="51" name="TextBox 50"/>
          <p:cNvSpPr txBox="1"/>
          <p:nvPr/>
        </p:nvSpPr>
        <p:spPr>
          <a:xfrm>
            <a:off x="6460997" y="4876800"/>
            <a:ext cx="1688669" cy="1323439"/>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rPr>
              <a:t>Suggest interventions and innovations</a:t>
            </a:r>
          </a:p>
        </p:txBody>
      </p:sp>
      <p:sp>
        <p:nvSpPr>
          <p:cNvPr id="52" name="TextBox 51"/>
          <p:cNvSpPr txBox="1"/>
          <p:nvPr/>
        </p:nvSpPr>
        <p:spPr>
          <a:xfrm>
            <a:off x="7438900" y="3505200"/>
            <a:ext cx="1421532" cy="1200329"/>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Build</a:t>
            </a:r>
            <a:r>
              <a:rPr lang="en-US" sz="2400" b="1" dirty="0">
                <a:solidFill>
                  <a:schemeClr val="bg1"/>
                </a:solidFill>
              </a:rPr>
              <a:t> </a:t>
            </a:r>
            <a:r>
              <a:rPr lang="en-US" sz="2400" b="1" dirty="0">
                <a:solidFill>
                  <a:schemeClr val="bg1"/>
                </a:solidFill>
                <a:effectLst>
                  <a:outerShdw blurRad="38100" dist="38100" dir="2700000" algn="tl">
                    <a:srgbClr val="000000">
                      <a:alpha val="43137"/>
                    </a:srgbClr>
                  </a:outerShdw>
                </a:effectLst>
              </a:rPr>
              <a:t>theory</a:t>
            </a:r>
            <a:r>
              <a:rPr lang="en-US" sz="2400" b="1" dirty="0">
                <a:solidFill>
                  <a:schemeClr val="bg1"/>
                </a:solidFill>
              </a:rPr>
              <a:t> </a:t>
            </a:r>
            <a:r>
              <a:rPr lang="en-US" sz="2400" b="1" dirty="0">
                <a:solidFill>
                  <a:schemeClr val="bg1"/>
                </a:solidFill>
                <a:effectLst>
                  <a:outerShdw blurRad="38100" dist="38100" dir="2700000" algn="tl">
                    <a:srgbClr val="000000">
                      <a:alpha val="43137"/>
                    </a:srgbClr>
                  </a:outerShdw>
                </a:effectLst>
              </a:rPr>
              <a:t>to</a:t>
            </a:r>
            <a:r>
              <a:rPr lang="en-US" sz="2400" b="1" dirty="0">
                <a:solidFill>
                  <a:schemeClr val="bg1"/>
                </a:solidFill>
              </a:rPr>
              <a:t> </a:t>
            </a:r>
            <a:r>
              <a:rPr lang="en-US" sz="2400" b="1" dirty="0">
                <a:solidFill>
                  <a:schemeClr val="bg1"/>
                </a:solidFill>
                <a:effectLst>
                  <a:outerShdw blurRad="38100" dist="38100" dir="2700000" algn="tl">
                    <a:srgbClr val="000000">
                      <a:alpha val="43137"/>
                    </a:srgbClr>
                  </a:outerShdw>
                </a:effectLst>
              </a:rPr>
              <a:t>explain</a:t>
            </a:r>
          </a:p>
        </p:txBody>
      </p:sp>
      <p:sp>
        <p:nvSpPr>
          <p:cNvPr id="53" name="TextBox 52"/>
          <p:cNvSpPr txBox="1"/>
          <p:nvPr/>
        </p:nvSpPr>
        <p:spPr>
          <a:xfrm>
            <a:off x="5612080" y="3594556"/>
            <a:ext cx="1697834" cy="954107"/>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Under-stand</a:t>
            </a:r>
          </a:p>
        </p:txBody>
      </p:sp>
      <p:sp>
        <p:nvSpPr>
          <p:cNvPr id="54" name="TextBox 53"/>
          <p:cNvSpPr txBox="1"/>
          <p:nvPr/>
        </p:nvSpPr>
        <p:spPr>
          <a:xfrm>
            <a:off x="4064868" y="3581400"/>
            <a:ext cx="1421532" cy="954107"/>
          </a:xfrm>
          <a:prstGeom prst="rect">
            <a:avLst/>
          </a:prstGeom>
          <a:noFill/>
        </p:spPr>
        <p:txBody>
          <a:bodyPr wrap="square" rtlCol="0">
            <a:spAutoFit/>
          </a:bodyPr>
          <a:lstStyle/>
          <a:p>
            <a:pPr algn="ctr"/>
            <a:r>
              <a:rPr lang="en-US" sz="2800" b="1" dirty="0" err="1">
                <a:solidFill>
                  <a:schemeClr val="bg1"/>
                </a:solidFill>
                <a:effectLst>
                  <a:outerShdw blurRad="38100" dist="38100" dir="2700000" algn="tl">
                    <a:srgbClr val="000000">
                      <a:alpha val="43137"/>
                    </a:srgbClr>
                  </a:outerShdw>
                </a:effectLst>
              </a:rPr>
              <a:t>Partici-pation</a:t>
            </a:r>
            <a:endParaRPr lang="en-US" sz="2800" b="1" dirty="0">
              <a:solidFill>
                <a:schemeClr val="bg1"/>
              </a:solidFill>
              <a:effectLst>
                <a:outerShdw blurRad="38100" dist="38100" dir="2700000" algn="tl">
                  <a:srgbClr val="000000">
                    <a:alpha val="43137"/>
                  </a:srgbClr>
                </a:outerShdw>
              </a:effectLst>
            </a:endParaRPr>
          </a:p>
        </p:txBody>
      </p:sp>
      <p:sp>
        <p:nvSpPr>
          <p:cNvPr id="55" name="TextBox 54"/>
          <p:cNvSpPr txBox="1"/>
          <p:nvPr/>
        </p:nvSpPr>
        <p:spPr>
          <a:xfrm>
            <a:off x="2362200" y="3810000"/>
            <a:ext cx="1568532"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Learning</a:t>
            </a:r>
          </a:p>
        </p:txBody>
      </p:sp>
      <p:sp>
        <p:nvSpPr>
          <p:cNvPr id="56" name="TextBox 55"/>
          <p:cNvSpPr txBox="1"/>
          <p:nvPr/>
        </p:nvSpPr>
        <p:spPr>
          <a:xfrm>
            <a:off x="4875671" y="2384425"/>
            <a:ext cx="1536828"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Education</a:t>
            </a:r>
          </a:p>
        </p:txBody>
      </p:sp>
      <p:sp>
        <p:nvSpPr>
          <p:cNvPr id="3091" name="Freeform 3090"/>
          <p:cNvSpPr/>
          <p:nvPr/>
        </p:nvSpPr>
        <p:spPr>
          <a:xfrm>
            <a:off x="5617030" y="3146962"/>
            <a:ext cx="797451" cy="1460666"/>
          </a:xfrm>
          <a:custGeom>
            <a:avLst/>
            <a:gdLst>
              <a:gd name="connsiteX0" fmla="*/ 0 w 1650670"/>
              <a:gd name="connsiteY0" fmla="*/ 1852551 h 1852551"/>
              <a:gd name="connsiteX1" fmla="*/ 878774 w 1650670"/>
              <a:gd name="connsiteY1" fmla="*/ 1413164 h 1852551"/>
              <a:gd name="connsiteX2" fmla="*/ 831273 w 1650670"/>
              <a:gd name="connsiteY2" fmla="*/ 380010 h 1852551"/>
              <a:gd name="connsiteX3" fmla="*/ 1650670 w 1650670"/>
              <a:gd name="connsiteY3" fmla="*/ 0 h 1852551"/>
              <a:gd name="connsiteX0" fmla="*/ 0 w 1650670"/>
              <a:gd name="connsiteY0" fmla="*/ 1852551 h 1852551"/>
              <a:gd name="connsiteX1" fmla="*/ 878774 w 1650670"/>
              <a:gd name="connsiteY1" fmla="*/ 1413164 h 1852551"/>
              <a:gd name="connsiteX2" fmla="*/ 843148 w 1650670"/>
              <a:gd name="connsiteY2" fmla="*/ 415636 h 1852551"/>
              <a:gd name="connsiteX3" fmla="*/ 1650670 w 1650670"/>
              <a:gd name="connsiteY3" fmla="*/ 0 h 1852551"/>
              <a:gd name="connsiteX0" fmla="*/ 0 w 1650670"/>
              <a:gd name="connsiteY0" fmla="*/ 1852551 h 1852551"/>
              <a:gd name="connsiteX1" fmla="*/ 878774 w 1650670"/>
              <a:gd name="connsiteY1" fmla="*/ 1413164 h 1852551"/>
              <a:gd name="connsiteX2" fmla="*/ 819397 w 1650670"/>
              <a:gd name="connsiteY2" fmla="*/ 415636 h 1852551"/>
              <a:gd name="connsiteX3" fmla="*/ 1650670 w 1650670"/>
              <a:gd name="connsiteY3" fmla="*/ 0 h 1852551"/>
              <a:gd name="connsiteX0" fmla="*/ 0 w 1650670"/>
              <a:gd name="connsiteY0" fmla="*/ 1852551 h 1852551"/>
              <a:gd name="connsiteX1" fmla="*/ 843148 w 1650670"/>
              <a:gd name="connsiteY1" fmla="*/ 1401289 h 1852551"/>
              <a:gd name="connsiteX2" fmla="*/ 819397 w 1650670"/>
              <a:gd name="connsiteY2" fmla="*/ 415636 h 1852551"/>
              <a:gd name="connsiteX3" fmla="*/ 1650670 w 1650670"/>
              <a:gd name="connsiteY3" fmla="*/ 0 h 1852551"/>
              <a:gd name="connsiteX0" fmla="*/ 0 w 1650670"/>
              <a:gd name="connsiteY0" fmla="*/ 1852551 h 1852551"/>
              <a:gd name="connsiteX1" fmla="*/ 843148 w 1650670"/>
              <a:gd name="connsiteY1" fmla="*/ 1401289 h 1852551"/>
              <a:gd name="connsiteX2" fmla="*/ 831273 w 1650670"/>
              <a:gd name="connsiteY2" fmla="*/ 415636 h 1852551"/>
              <a:gd name="connsiteX3" fmla="*/ 1650670 w 1650670"/>
              <a:gd name="connsiteY3" fmla="*/ 0 h 1852551"/>
              <a:gd name="connsiteX0" fmla="*/ 0 w 1650670"/>
              <a:gd name="connsiteY0" fmla="*/ 1852551 h 1852551"/>
              <a:gd name="connsiteX1" fmla="*/ 855024 w 1650670"/>
              <a:gd name="connsiteY1" fmla="*/ 1460666 h 1852551"/>
              <a:gd name="connsiteX2" fmla="*/ 831273 w 1650670"/>
              <a:gd name="connsiteY2" fmla="*/ 415636 h 1852551"/>
              <a:gd name="connsiteX3" fmla="*/ 1650670 w 1650670"/>
              <a:gd name="connsiteY3" fmla="*/ 0 h 1852551"/>
              <a:gd name="connsiteX0" fmla="*/ 0 w 1650670"/>
              <a:gd name="connsiteY0" fmla="*/ 1852551 h 1876644"/>
              <a:gd name="connsiteX1" fmla="*/ 83127 w 1650670"/>
              <a:gd name="connsiteY1" fmla="*/ 1876301 h 1876644"/>
              <a:gd name="connsiteX2" fmla="*/ 855024 w 1650670"/>
              <a:gd name="connsiteY2" fmla="*/ 1460666 h 1876644"/>
              <a:gd name="connsiteX3" fmla="*/ 831273 w 1650670"/>
              <a:gd name="connsiteY3" fmla="*/ 415636 h 1876644"/>
              <a:gd name="connsiteX4" fmla="*/ 1650670 w 1650670"/>
              <a:gd name="connsiteY4" fmla="*/ 0 h 1876644"/>
              <a:gd name="connsiteX0" fmla="*/ 0 w 1650670"/>
              <a:gd name="connsiteY0" fmla="*/ 1852551 h 1900253"/>
              <a:gd name="connsiteX1" fmla="*/ 23750 w 1650670"/>
              <a:gd name="connsiteY1" fmla="*/ 1900051 h 1900253"/>
              <a:gd name="connsiteX2" fmla="*/ 855024 w 1650670"/>
              <a:gd name="connsiteY2" fmla="*/ 1460666 h 1900253"/>
              <a:gd name="connsiteX3" fmla="*/ 831273 w 1650670"/>
              <a:gd name="connsiteY3" fmla="*/ 415636 h 1900253"/>
              <a:gd name="connsiteX4" fmla="*/ 1650670 w 1650670"/>
              <a:gd name="connsiteY4" fmla="*/ 0 h 1900253"/>
              <a:gd name="connsiteX0" fmla="*/ 0 w 1643355"/>
              <a:gd name="connsiteY0" fmla="*/ 1852551 h 1900253"/>
              <a:gd name="connsiteX1" fmla="*/ 16435 w 1643355"/>
              <a:gd name="connsiteY1" fmla="*/ 1900051 h 1900253"/>
              <a:gd name="connsiteX2" fmla="*/ 847709 w 1643355"/>
              <a:gd name="connsiteY2" fmla="*/ 1460666 h 1900253"/>
              <a:gd name="connsiteX3" fmla="*/ 823958 w 1643355"/>
              <a:gd name="connsiteY3" fmla="*/ 415636 h 1900253"/>
              <a:gd name="connsiteX4" fmla="*/ 1643355 w 1643355"/>
              <a:gd name="connsiteY4" fmla="*/ 0 h 1900253"/>
              <a:gd name="connsiteX0" fmla="*/ 0 w 1626920"/>
              <a:gd name="connsiteY0" fmla="*/ 1900051 h 1900051"/>
              <a:gd name="connsiteX1" fmla="*/ 831274 w 1626920"/>
              <a:gd name="connsiteY1" fmla="*/ 1460666 h 1900051"/>
              <a:gd name="connsiteX2" fmla="*/ 807523 w 1626920"/>
              <a:gd name="connsiteY2" fmla="*/ 415636 h 1900051"/>
              <a:gd name="connsiteX3" fmla="*/ 1626920 w 1626920"/>
              <a:gd name="connsiteY3" fmla="*/ 0 h 1900051"/>
              <a:gd name="connsiteX0" fmla="*/ 0 w 1626920"/>
              <a:gd name="connsiteY0" fmla="*/ 1900051 h 1900051"/>
              <a:gd name="connsiteX1" fmla="*/ 816643 w 1626920"/>
              <a:gd name="connsiteY1" fmla="*/ 1460666 h 1900051"/>
              <a:gd name="connsiteX2" fmla="*/ 807523 w 1626920"/>
              <a:gd name="connsiteY2" fmla="*/ 415636 h 1900051"/>
              <a:gd name="connsiteX3" fmla="*/ 1626920 w 1626920"/>
              <a:gd name="connsiteY3" fmla="*/ 0 h 1900051"/>
              <a:gd name="connsiteX0" fmla="*/ 0 w 1626920"/>
              <a:gd name="connsiteY0" fmla="*/ 1878105 h 1878105"/>
              <a:gd name="connsiteX1" fmla="*/ 816643 w 1626920"/>
              <a:gd name="connsiteY1" fmla="*/ 1460666 h 1878105"/>
              <a:gd name="connsiteX2" fmla="*/ 807523 w 1626920"/>
              <a:gd name="connsiteY2" fmla="*/ 415636 h 1878105"/>
              <a:gd name="connsiteX3" fmla="*/ 1626920 w 1626920"/>
              <a:gd name="connsiteY3" fmla="*/ 0 h 1878105"/>
              <a:gd name="connsiteX0" fmla="*/ 0 w 1604974"/>
              <a:gd name="connsiteY0" fmla="*/ 1878105 h 1878105"/>
              <a:gd name="connsiteX1" fmla="*/ 816643 w 1604974"/>
              <a:gd name="connsiteY1" fmla="*/ 1460666 h 1878105"/>
              <a:gd name="connsiteX2" fmla="*/ 807523 w 1604974"/>
              <a:gd name="connsiteY2" fmla="*/ 415636 h 1878105"/>
              <a:gd name="connsiteX3" fmla="*/ 1604974 w 1604974"/>
              <a:gd name="connsiteY3" fmla="*/ 0 h 1878105"/>
              <a:gd name="connsiteX0" fmla="*/ 9120 w 797451"/>
              <a:gd name="connsiteY0" fmla="*/ 1460666 h 1460666"/>
              <a:gd name="connsiteX1" fmla="*/ 0 w 797451"/>
              <a:gd name="connsiteY1" fmla="*/ 415636 h 1460666"/>
              <a:gd name="connsiteX2" fmla="*/ 797451 w 797451"/>
              <a:gd name="connsiteY2" fmla="*/ 0 h 1460666"/>
            </a:gdLst>
            <a:ahLst/>
            <a:cxnLst>
              <a:cxn ang="0">
                <a:pos x="connsiteX0" y="connsiteY0"/>
              </a:cxn>
              <a:cxn ang="0">
                <a:pos x="connsiteX1" y="connsiteY1"/>
              </a:cxn>
              <a:cxn ang="0">
                <a:pos x="connsiteX2" y="connsiteY2"/>
              </a:cxn>
            </a:cxnLst>
            <a:rect l="l" t="t" r="r" b="b"/>
            <a:pathLst>
              <a:path w="797451" h="1460666">
                <a:moveTo>
                  <a:pt x="9120" y="1460666"/>
                </a:moveTo>
                <a:lnTo>
                  <a:pt x="0" y="415636"/>
                </a:lnTo>
                <a:lnTo>
                  <a:pt x="797451" y="0"/>
                </a:ln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1CBAACD-8C11-451D-AF75-3A01F06292C2}"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11401422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nternet-marketing-blog101.com/wp-content/uploads/2014/03/blue-dollar-sign.jpg"/>
          <p:cNvPicPr>
            <a:picLocks noChangeAspect="1" noChangeArrowheads="1"/>
          </p:cNvPicPr>
          <p:nvPr/>
        </p:nvPicPr>
        <p:blipFill>
          <a:blip r:embed="rId2" cstate="screen">
            <a:lum bright="70000" contrast="-70000"/>
            <a:extLst>
              <a:ext uri="{28A0092B-C50C-407E-A947-70E740481C1C}">
                <a14:useLocalDpi xmlns:a14="http://schemas.microsoft.com/office/drawing/2010/main"/>
              </a:ext>
            </a:extLst>
          </a:blip>
          <a:srcRect/>
          <a:stretch>
            <a:fillRect/>
          </a:stretch>
        </p:blipFill>
        <p:spPr bwMode="auto">
          <a:xfrm>
            <a:off x="1" y="1524000"/>
            <a:ext cx="9143999" cy="435760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811932" y="8382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b="1" dirty="0"/>
          </a:p>
        </p:txBody>
      </p:sp>
      <p:sp>
        <p:nvSpPr>
          <p:cNvPr id="7" name="Content Placeholder 2"/>
          <p:cNvSpPr>
            <a:spLocks noGrp="1"/>
          </p:cNvSpPr>
          <p:nvPr>
            <p:ph idx="4294967295"/>
          </p:nvPr>
        </p:nvSpPr>
        <p:spPr>
          <a:xfrm>
            <a:off x="228600" y="1828800"/>
            <a:ext cx="8763000" cy="3886200"/>
          </a:xfrm>
        </p:spPr>
        <p:txBody>
          <a:bodyPr>
            <a:normAutofit/>
          </a:bodyPr>
          <a:lstStyle/>
          <a:p>
            <a:r>
              <a:rPr lang="en-US" b="1" dirty="0"/>
              <a:t>Funding Levels/Types </a:t>
            </a:r>
          </a:p>
          <a:p>
            <a:pPr lvl="1"/>
            <a:r>
              <a:rPr lang="en-US" sz="2400" b="1" dirty="0"/>
              <a:t>Level I proposals: up to $500,000 for up to 3 years</a:t>
            </a:r>
          </a:p>
          <a:p>
            <a:pPr lvl="1"/>
            <a:r>
              <a:rPr lang="en-US" sz="2400" b="1" dirty="0"/>
              <a:t>Level II proposals: up to $1.5M for up to 3 years</a:t>
            </a:r>
          </a:p>
          <a:p>
            <a:pPr lvl="1"/>
            <a:r>
              <a:rPr lang="en-US" sz="2400" b="1" dirty="0"/>
              <a:t>Level III proposals: up to $2.5M for up to 5 years</a:t>
            </a:r>
          </a:p>
          <a:p>
            <a:pPr lvl="1"/>
            <a:r>
              <a:rPr lang="en-US" sz="2400" b="1" dirty="0"/>
              <a:t>Synthesis proposals: up to $300,000 for up to 2 years</a:t>
            </a:r>
          </a:p>
          <a:p>
            <a:pPr lvl="1"/>
            <a:r>
              <a:rPr lang="en-US" sz="2400" b="1" dirty="0"/>
              <a:t>Conferences and Workshops: generally $25,000 to $100,000</a:t>
            </a:r>
          </a:p>
          <a:p>
            <a:pPr marL="227013" lvl="1" indent="0">
              <a:buNone/>
            </a:pPr>
            <a:endParaRPr lang="en-US" sz="2400" b="1" i="1" dirty="0"/>
          </a:p>
        </p:txBody>
      </p:sp>
      <p:sp>
        <p:nvSpPr>
          <p:cNvPr id="8" name="TextBox 7"/>
          <p:cNvSpPr txBox="1"/>
          <p:nvPr/>
        </p:nvSpPr>
        <p:spPr>
          <a:xfrm>
            <a:off x="152400" y="1030069"/>
            <a:ext cx="8839200" cy="646331"/>
          </a:xfrm>
          <a:prstGeom prst="rect">
            <a:avLst/>
          </a:prstGeom>
          <a:noFill/>
        </p:spPr>
        <p:txBody>
          <a:bodyPr wrap="square" rtlCol="0">
            <a:spAutoFit/>
          </a:bodyPr>
          <a:lstStyle/>
          <a:p>
            <a:pPr algn="ctr"/>
            <a:r>
              <a:rPr lang="en-US" sz="3600" b="1" dirty="0">
                <a:solidFill>
                  <a:srgbClr val="1F497D"/>
                </a:solidFill>
              </a:rPr>
              <a:t>EHR Core Research (ECR) Program</a:t>
            </a:r>
            <a:endParaRPr lang="en-US" sz="3600" dirty="0">
              <a:solidFill>
                <a:srgbClr val="1F497D"/>
              </a:solidFill>
            </a:endParaRPr>
          </a:p>
        </p:txBody>
      </p:sp>
      <p:sp>
        <p:nvSpPr>
          <p:cNvPr id="9" name="TextBox 8"/>
          <p:cNvSpPr txBox="1"/>
          <p:nvPr/>
        </p:nvSpPr>
        <p:spPr>
          <a:xfrm>
            <a:off x="5334000" y="391180"/>
            <a:ext cx="1905000" cy="523220"/>
          </a:xfrm>
          <a:prstGeom prst="rect">
            <a:avLst/>
          </a:prstGeom>
          <a:noFill/>
          <a:ln w="19050">
            <a:solidFill>
              <a:schemeClr val="accent1"/>
            </a:solidFill>
          </a:ln>
        </p:spPr>
        <p:txBody>
          <a:bodyPr wrap="square" rtlCol="0">
            <a:spAutoFit/>
          </a:bodyPr>
          <a:lstStyle/>
          <a:p>
            <a:r>
              <a:rPr lang="en-US" sz="2800" b="1" dirty="0">
                <a:solidFill>
                  <a:srgbClr val="1F497D"/>
                </a:solidFill>
              </a:rPr>
              <a:t>NSF 15-509</a:t>
            </a:r>
          </a:p>
        </p:txBody>
      </p:sp>
      <p:sp>
        <p:nvSpPr>
          <p:cNvPr id="3" name="Slide Number Placeholder 2"/>
          <p:cNvSpPr>
            <a:spLocks noGrp="1"/>
          </p:cNvSpPr>
          <p:nvPr>
            <p:ph type="sldNum" sz="quarter" idx="12"/>
          </p:nvPr>
        </p:nvSpPr>
        <p:spPr/>
        <p:txBody>
          <a:bodyPr/>
          <a:lstStyle/>
          <a:p>
            <a:fld id="{21CBAACD-8C11-451D-AF75-3A01F06292C2}"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73835122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F497D"/>
                </a:solidFill>
              </a:rPr>
              <a:t>Other Programs</a:t>
            </a:r>
          </a:p>
        </p:txBody>
      </p:sp>
      <p:sp>
        <p:nvSpPr>
          <p:cNvPr id="3" name="Content Placeholder 2"/>
          <p:cNvSpPr>
            <a:spLocks noGrp="1"/>
          </p:cNvSpPr>
          <p:nvPr>
            <p:ph idx="1"/>
          </p:nvPr>
        </p:nvSpPr>
        <p:spPr/>
        <p:txBody>
          <a:bodyPr>
            <a:noAutofit/>
          </a:bodyPr>
          <a:lstStyle/>
          <a:p>
            <a:pPr>
              <a:spcBef>
                <a:spcPts val="0"/>
              </a:spcBef>
            </a:pPr>
            <a:r>
              <a:rPr lang="en-US" sz="2400" dirty="0" err="1"/>
              <a:t>CyberCorps</a:t>
            </a:r>
            <a:r>
              <a:rPr lang="en-US" sz="2400" dirty="0"/>
              <a:t>(R) Scholarship for Service: Defending America's Cyberspace (SFS): NSF 15-584</a:t>
            </a:r>
          </a:p>
          <a:p>
            <a:pPr lvl="1">
              <a:spcBef>
                <a:spcPts val="0"/>
              </a:spcBef>
            </a:pPr>
            <a:r>
              <a:rPr lang="en-US" sz="2400" dirty="0"/>
              <a:t>addresses </a:t>
            </a:r>
          </a:p>
          <a:p>
            <a:pPr lvl="2">
              <a:spcBef>
                <a:spcPts val="0"/>
              </a:spcBef>
            </a:pPr>
            <a:r>
              <a:rPr lang="en-US" dirty="0"/>
              <a:t>cybersecurity education</a:t>
            </a:r>
          </a:p>
          <a:p>
            <a:pPr lvl="2">
              <a:spcBef>
                <a:spcPts val="0"/>
              </a:spcBef>
            </a:pPr>
            <a:r>
              <a:rPr lang="en-US" dirty="0"/>
              <a:t>workforce development</a:t>
            </a:r>
          </a:p>
          <a:p>
            <a:pPr lvl="1">
              <a:spcBef>
                <a:spcPts val="0"/>
              </a:spcBef>
            </a:pPr>
            <a:r>
              <a:rPr lang="en-US" sz="2400" dirty="0"/>
              <a:t>Scholarship track</a:t>
            </a:r>
          </a:p>
          <a:p>
            <a:pPr lvl="1">
              <a:spcBef>
                <a:spcPts val="0"/>
              </a:spcBef>
            </a:pPr>
            <a:r>
              <a:rPr lang="en-US" sz="2400" dirty="0"/>
              <a:t>Capacity track</a:t>
            </a:r>
          </a:p>
          <a:p>
            <a:pPr>
              <a:spcBef>
                <a:spcPts val="0"/>
              </a:spcBef>
            </a:pPr>
            <a:r>
              <a:rPr lang="en-US" sz="2400" dirty="0" err="1"/>
              <a:t>CyberLearning</a:t>
            </a:r>
            <a:r>
              <a:rPr lang="en-US" sz="2400" dirty="0"/>
              <a:t>: NSF 17-520</a:t>
            </a:r>
          </a:p>
          <a:p>
            <a:pPr lvl="1">
              <a:spcBef>
                <a:spcPts val="0"/>
              </a:spcBef>
            </a:pPr>
            <a:r>
              <a:rPr lang="en-US" sz="2400" dirty="0"/>
              <a:t>understand how people learn with the context of cyber innovation, learning innovation, how people learning in technology-rich environments</a:t>
            </a:r>
          </a:p>
        </p:txBody>
      </p:sp>
    </p:spTree>
    <p:extLst>
      <p:ext uri="{BB962C8B-B14F-4D97-AF65-F5344CB8AC3E}">
        <p14:creationId xmlns:p14="http://schemas.microsoft.com/office/powerpoint/2010/main" val="14316035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dirty="0"/>
              <a:t> </a:t>
            </a:r>
          </a:p>
        </p:txBody>
      </p:sp>
      <p:sp>
        <p:nvSpPr>
          <p:cNvPr id="6" name="Content Placeholder 2"/>
          <p:cNvSpPr>
            <a:spLocks noGrp="1"/>
          </p:cNvSpPr>
          <p:nvPr>
            <p:ph idx="1"/>
          </p:nvPr>
        </p:nvSpPr>
        <p:spPr>
          <a:xfrm>
            <a:off x="457200" y="1143000"/>
            <a:ext cx="8229600" cy="5181599"/>
          </a:xfrm>
        </p:spPr>
        <p:txBody>
          <a:bodyPr>
            <a:noAutofit/>
          </a:bodyPr>
          <a:lstStyle/>
          <a:p>
            <a:pPr marL="0" indent="0" algn="ctr">
              <a:buNone/>
            </a:pPr>
            <a:r>
              <a:rPr lang="en-US" sz="4000" b="1" dirty="0">
                <a:solidFill>
                  <a:srgbClr val="1F497D"/>
                </a:solidFill>
              </a:rPr>
              <a:t>Louis Stokes Alliances for Minority Participation (LSAMP)</a:t>
            </a:r>
            <a:endParaRPr lang="en-US" dirty="0">
              <a:solidFill>
                <a:srgbClr val="0070C0"/>
              </a:solidFill>
            </a:endParaRPr>
          </a:p>
          <a:p>
            <a:pPr marL="0" lvl="0" indent="0" algn="ctr" defTabSz="914400">
              <a:buNone/>
            </a:pPr>
            <a:r>
              <a:rPr lang="en-US" dirty="0">
                <a:solidFill>
                  <a:srgbClr val="1F497D"/>
                </a:solidFill>
              </a:rPr>
              <a:t>SOLICITATION: NSF 17-579</a:t>
            </a:r>
          </a:p>
          <a:p>
            <a:pPr marL="0" lvl="0" indent="0" algn="ctr" defTabSz="914400">
              <a:buNone/>
            </a:pPr>
            <a:r>
              <a:rPr lang="en-US" sz="2400" dirty="0">
                <a:solidFill>
                  <a:srgbClr val="1F497D"/>
                </a:solidFill>
              </a:rPr>
              <a:t>Due Dates:</a:t>
            </a:r>
          </a:p>
          <a:p>
            <a:pPr marL="465138" lvl="0" indent="-401638">
              <a:buNone/>
            </a:pPr>
            <a:r>
              <a:rPr lang="en-US" sz="2400" u="sng" dirty="0">
                <a:solidFill>
                  <a:srgbClr val="1F497D"/>
                </a:solidFill>
              </a:rPr>
              <a:t>Bridge to the Doctorate (BD) Activity</a:t>
            </a:r>
            <a:r>
              <a:rPr lang="en-US" sz="2400" dirty="0">
                <a:solidFill>
                  <a:srgbClr val="1F497D"/>
                </a:solidFill>
              </a:rPr>
              <a:t>: 1st Friday in November</a:t>
            </a:r>
          </a:p>
          <a:p>
            <a:pPr marL="465138" lvl="0" indent="-401638">
              <a:buNone/>
            </a:pPr>
            <a:r>
              <a:rPr lang="en-US" sz="2400" u="sng" dirty="0">
                <a:solidFill>
                  <a:srgbClr val="1F497D"/>
                </a:solidFill>
              </a:rPr>
              <a:t>STEM Pathways and Research Alliance</a:t>
            </a:r>
            <a:r>
              <a:rPr lang="en-US" sz="2400" dirty="0">
                <a:solidFill>
                  <a:srgbClr val="1F497D"/>
                </a:solidFill>
              </a:rPr>
              <a:t>s: 3rd Friday in November</a:t>
            </a:r>
          </a:p>
          <a:p>
            <a:pPr marL="465138" lvl="0" indent="-401638">
              <a:buNone/>
            </a:pPr>
            <a:r>
              <a:rPr lang="en-US" sz="2400" u="sng" dirty="0">
                <a:solidFill>
                  <a:srgbClr val="1F497D"/>
                </a:solidFill>
              </a:rPr>
              <a:t>New and Renewal LSAMP Pre-Alliance Planning</a:t>
            </a:r>
            <a:r>
              <a:rPr lang="en-US" sz="2400" dirty="0">
                <a:solidFill>
                  <a:srgbClr val="1F497D"/>
                </a:solidFill>
              </a:rPr>
              <a:t>, </a:t>
            </a:r>
            <a:r>
              <a:rPr lang="en-US" sz="2400" u="sng" dirty="0">
                <a:solidFill>
                  <a:srgbClr val="1F497D"/>
                </a:solidFill>
              </a:rPr>
              <a:t>Bridge to the Baccalaureate (B2B)</a:t>
            </a:r>
            <a:r>
              <a:rPr lang="en-US" sz="2400" dirty="0">
                <a:solidFill>
                  <a:srgbClr val="1F497D"/>
                </a:solidFill>
              </a:rPr>
              <a:t>, </a:t>
            </a:r>
            <a:r>
              <a:rPr lang="en-US" sz="2400" u="sng" dirty="0">
                <a:solidFill>
                  <a:srgbClr val="1F497D"/>
                </a:solidFill>
              </a:rPr>
              <a:t>STEM Pathways Implementation-Only Projects</a:t>
            </a:r>
            <a:r>
              <a:rPr lang="en-US" sz="2400" dirty="0">
                <a:solidFill>
                  <a:srgbClr val="1F497D"/>
                </a:solidFill>
              </a:rPr>
              <a:t>: 3rd Friday in November</a:t>
            </a:r>
          </a:p>
          <a:p>
            <a:pPr marL="465138" lvl="0" indent="-401638">
              <a:buNone/>
            </a:pPr>
            <a:r>
              <a:rPr lang="en-US" sz="2400" u="sng" dirty="0">
                <a:solidFill>
                  <a:srgbClr val="1F497D"/>
                </a:solidFill>
              </a:rPr>
              <a:t>Louis Stokes Regional Centers of Excellence in Broadening Participation</a:t>
            </a:r>
            <a:r>
              <a:rPr lang="en-US" sz="2400" dirty="0">
                <a:solidFill>
                  <a:srgbClr val="1F497D"/>
                </a:solidFill>
              </a:rPr>
              <a:t>: Last Friday in January</a:t>
            </a:r>
          </a:p>
          <a:p>
            <a:pPr marL="0" lvl="0" indent="0" algn="ctr" defTabSz="914400">
              <a:buNone/>
            </a:pPr>
            <a:endParaRPr lang="en-US" dirty="0">
              <a:solidFill>
                <a:srgbClr val="0070C0"/>
              </a:solidFill>
            </a:endParaRPr>
          </a:p>
          <a:p>
            <a:pPr marL="0" indent="0" algn="ctr">
              <a:buNone/>
            </a:pPr>
            <a:endParaRPr lang="en-US" dirty="0">
              <a:solidFill>
                <a:srgbClr val="0070C0"/>
              </a:solidFill>
            </a:endParaRPr>
          </a:p>
        </p:txBody>
      </p:sp>
    </p:spTree>
    <p:extLst>
      <p:ext uri="{BB962C8B-B14F-4D97-AF65-F5344CB8AC3E}">
        <p14:creationId xmlns:p14="http://schemas.microsoft.com/office/powerpoint/2010/main" val="5702464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6680901" cy="990600"/>
          </a:xfrm>
        </p:spPr>
        <p:txBody>
          <a:bodyPr>
            <a:noAutofit/>
          </a:bodyPr>
          <a:lstStyle/>
          <a:p>
            <a:pPr>
              <a:lnSpc>
                <a:spcPct val="80000"/>
              </a:lnSpc>
            </a:pPr>
            <a:r>
              <a:rPr lang="en-US" sz="3200" b="1" dirty="0">
                <a:solidFill>
                  <a:schemeClr val="tx2"/>
                </a:solidFill>
              </a:rPr>
              <a:t>LSAMP emphasizes UG STEM education for unrepresented students </a:t>
            </a:r>
          </a:p>
        </p:txBody>
      </p:sp>
      <p:sp>
        <p:nvSpPr>
          <p:cNvPr id="3" name="Content Placeholder 2"/>
          <p:cNvSpPr>
            <a:spLocks noGrp="1"/>
          </p:cNvSpPr>
          <p:nvPr>
            <p:ph idx="4294967295"/>
          </p:nvPr>
        </p:nvSpPr>
        <p:spPr>
          <a:xfrm>
            <a:off x="762000" y="1371600"/>
            <a:ext cx="7554394" cy="4288104"/>
          </a:xfrm>
        </p:spPr>
        <p:txBody>
          <a:bodyPr>
            <a:noAutofit/>
          </a:bodyPr>
          <a:lstStyle/>
          <a:p>
            <a:endParaRPr lang="en-US" sz="2800" dirty="0"/>
          </a:p>
          <a:p>
            <a:r>
              <a:rPr lang="en-US" sz="2200" dirty="0"/>
              <a:t>Ultimately results in the graduation </a:t>
            </a:r>
          </a:p>
          <a:p>
            <a:pPr lvl="1"/>
            <a:r>
              <a:rPr lang="en-US" sz="2200" dirty="0"/>
              <a:t>of well-prepared, highly-qualified students </a:t>
            </a:r>
          </a:p>
          <a:p>
            <a:pPr lvl="1"/>
            <a:r>
              <a:rPr lang="en-US" sz="2200" dirty="0"/>
              <a:t>from underrepresented groups </a:t>
            </a:r>
          </a:p>
          <a:p>
            <a:pPr lvl="1"/>
            <a:r>
              <a:rPr lang="en-US" sz="2200" dirty="0"/>
              <a:t>who pursue graduate studies or careers in STEM</a:t>
            </a:r>
          </a:p>
          <a:p>
            <a:r>
              <a:rPr lang="en-US" sz="2200" dirty="0"/>
              <a:t>Enable successful transfer of students from 2-yr to 4-yr institutions;</a:t>
            </a:r>
          </a:p>
          <a:p>
            <a:r>
              <a:rPr lang="en-US" sz="2200" dirty="0"/>
              <a:t>Increase undergraduate access to high-quality research experiences; and</a:t>
            </a:r>
          </a:p>
          <a:p>
            <a:r>
              <a:rPr lang="en-US" sz="2200" dirty="0"/>
              <a:t>Facilitate seamless transition of students into graduate programs</a:t>
            </a:r>
          </a:p>
          <a:p>
            <a:endParaRPr lang="en-US" sz="2600" dirty="0"/>
          </a:p>
          <a:p>
            <a:pPr lvl="1"/>
            <a:endParaRPr lang="en-US" sz="2200" dirty="0">
              <a:ea typeface="Verdana" panose="020B0604030504040204" pitchFamily="34" charset="0"/>
              <a:cs typeface="Verdana" panose="020B0604030504040204" pitchFamily="34" charset="0"/>
            </a:endParaRPr>
          </a:p>
          <a:p>
            <a:pPr lvl="1"/>
            <a:endParaRPr lang="en-US" dirty="0"/>
          </a:p>
        </p:txBody>
      </p:sp>
      <p:pic>
        <p:nvPicPr>
          <p:cNvPr id="8" name="Picture 7"/>
          <p:cNvPicPr>
            <a:picLocks noChangeAspect="1"/>
          </p:cNvPicPr>
          <p:nvPr/>
        </p:nvPicPr>
        <p:blipFill>
          <a:blip r:embed="rId3"/>
          <a:stretch>
            <a:fillRect/>
          </a:stretch>
        </p:blipFill>
        <p:spPr>
          <a:xfrm>
            <a:off x="668519" y="5600168"/>
            <a:ext cx="2617711" cy="10003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8"/>
          <p:cNvPicPr>
            <a:picLocks noChangeAspect="1"/>
          </p:cNvPicPr>
          <p:nvPr/>
        </p:nvPicPr>
        <p:blipFill>
          <a:blip r:embed="rId4"/>
          <a:stretch>
            <a:fillRect/>
          </a:stretch>
        </p:blipFill>
        <p:spPr>
          <a:xfrm>
            <a:off x="3639135" y="5659704"/>
            <a:ext cx="2185937" cy="8812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2" descr="http://blogs-images.forbes.com/jamesmarshallcrotty/files/2011/11/hispanic-lab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38" y="5418903"/>
            <a:ext cx="1839356" cy="13628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4716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276" y="1392469"/>
            <a:ext cx="5915025" cy="297177"/>
          </a:xfrm>
        </p:spPr>
        <p:txBody>
          <a:bodyPr>
            <a:noAutofit/>
          </a:bodyPr>
          <a:lstStyle/>
          <a:p>
            <a:r>
              <a:rPr lang="en-US" sz="3200" b="1" dirty="0">
                <a:solidFill>
                  <a:schemeClr val="tx2"/>
                </a:solidFill>
              </a:rPr>
              <a:t>Louis Stokes Alliances for Minority Participation (LSAMP)</a:t>
            </a:r>
          </a:p>
        </p:txBody>
      </p:sp>
      <p:sp>
        <p:nvSpPr>
          <p:cNvPr id="3" name="Content Placeholder 2"/>
          <p:cNvSpPr>
            <a:spLocks noGrp="1"/>
          </p:cNvSpPr>
          <p:nvPr>
            <p:ph idx="4294967295"/>
          </p:nvPr>
        </p:nvSpPr>
        <p:spPr>
          <a:xfrm>
            <a:off x="762000" y="2168643"/>
            <a:ext cx="7848600" cy="3927357"/>
          </a:xfrm>
        </p:spPr>
        <p:txBody>
          <a:bodyPr>
            <a:noAutofit/>
          </a:bodyPr>
          <a:lstStyle/>
          <a:p>
            <a:r>
              <a:rPr lang="en-US" sz="2400" dirty="0"/>
              <a:t>Authorized by Congress and established in 1991. </a:t>
            </a:r>
          </a:p>
          <a:p>
            <a:r>
              <a:rPr lang="en-US" sz="2400" dirty="0"/>
              <a:t>Supports comprehensive, evidence-based, innovative, and sustained strategies </a:t>
            </a:r>
          </a:p>
          <a:p>
            <a:r>
              <a:rPr lang="en-US" sz="2400" dirty="0"/>
              <a:t>Broadens participation of primarily undergraduate students from racial and ethnic groups historically underrepresented in STEM</a:t>
            </a:r>
          </a:p>
          <a:p>
            <a:pPr marL="687388" lvl="1" indent="0">
              <a:spcBef>
                <a:spcPts val="0"/>
              </a:spcBef>
              <a:buNone/>
              <a:tabLst>
                <a:tab pos="3141663" algn="l"/>
              </a:tabLst>
            </a:pPr>
            <a:r>
              <a:rPr lang="en-US" sz="2400" dirty="0"/>
              <a:t>African Americans		Hispanic Americans</a:t>
            </a:r>
          </a:p>
          <a:p>
            <a:pPr marL="687388" lvl="1" indent="0">
              <a:spcBef>
                <a:spcPts val="0"/>
              </a:spcBef>
              <a:buNone/>
              <a:tabLst>
                <a:tab pos="3141663" algn="l"/>
              </a:tabLst>
            </a:pPr>
            <a:r>
              <a:rPr lang="en-US" sz="2400" dirty="0"/>
              <a:t>American Indians		Alaska Natives	</a:t>
            </a:r>
          </a:p>
          <a:p>
            <a:pPr marL="687388" lvl="1" indent="0">
              <a:spcBef>
                <a:spcPts val="0"/>
              </a:spcBef>
              <a:buNone/>
              <a:tabLst>
                <a:tab pos="3141663" algn="l"/>
              </a:tabLst>
            </a:pPr>
            <a:r>
              <a:rPr lang="en-US" sz="2400" dirty="0"/>
              <a:t>Native Hawaiians		Native Pacific Islanders</a:t>
            </a:r>
          </a:p>
        </p:txBody>
      </p:sp>
      <p:pic>
        <p:nvPicPr>
          <p:cNvPr id="9" name="Picture 8"/>
          <p:cNvPicPr>
            <a:picLocks noChangeAspect="1"/>
          </p:cNvPicPr>
          <p:nvPr/>
        </p:nvPicPr>
        <p:blipFill>
          <a:blip r:embed="rId3"/>
          <a:stretch>
            <a:fillRect/>
          </a:stretch>
        </p:blipFill>
        <p:spPr>
          <a:xfrm>
            <a:off x="587307" y="5563074"/>
            <a:ext cx="2185937" cy="8812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2" descr="http://blogs-images.forbes.com/jamesmarshallcrotty/files/2011/11/hispanic-la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78160"/>
            <a:ext cx="1839356" cy="13628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4485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914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b="1" dirty="0"/>
          </a:p>
        </p:txBody>
      </p:sp>
      <p:sp>
        <p:nvSpPr>
          <p:cNvPr id="9" name="TextBox 8"/>
          <p:cNvSpPr txBox="1"/>
          <p:nvPr/>
        </p:nvSpPr>
        <p:spPr>
          <a:xfrm>
            <a:off x="666750" y="1600200"/>
            <a:ext cx="7810500" cy="2215991"/>
          </a:xfrm>
          <a:prstGeom prst="rect">
            <a:avLst/>
          </a:prstGeom>
          <a:noFill/>
        </p:spPr>
        <p:txBody>
          <a:bodyPr wrap="square" rtlCol="0">
            <a:spAutoFit/>
          </a:bodyPr>
          <a:lstStyle/>
          <a:p>
            <a:pPr>
              <a:spcAft>
                <a:spcPts val="1200"/>
              </a:spcAft>
            </a:pPr>
            <a:r>
              <a:rPr lang="en-US" sz="4000" b="1" dirty="0">
                <a:solidFill>
                  <a:srgbClr val="1F497D"/>
                </a:solidFill>
              </a:rPr>
              <a:t>DUE’s Mission:</a:t>
            </a:r>
          </a:p>
          <a:p>
            <a:r>
              <a:rPr lang="en-US" sz="2800" b="1" i="1" dirty="0"/>
              <a:t>To promote excellence in undergraduate science, technology, engineering, and mathematics (STEM) education for </a:t>
            </a:r>
            <a:r>
              <a:rPr lang="en-US" sz="2800" b="1" i="1" u="sng" dirty="0"/>
              <a:t>all</a:t>
            </a:r>
            <a:r>
              <a:rPr lang="en-US" sz="2800" b="1" i="1" dirty="0"/>
              <a:t> </a:t>
            </a:r>
            <a:r>
              <a:rPr lang="en-US" sz="2800" b="1" i="1" u="sng" dirty="0"/>
              <a:t>students</a:t>
            </a:r>
            <a:r>
              <a:rPr lang="en-US" sz="2800" b="1" i="1" dirty="0"/>
              <a:t>.</a:t>
            </a:r>
            <a:endParaRPr lang="en-US" sz="2800" i="1" dirty="0"/>
          </a:p>
        </p:txBody>
      </p:sp>
    </p:spTree>
    <p:extLst>
      <p:ext uri="{BB962C8B-B14F-4D97-AF65-F5344CB8AC3E}">
        <p14:creationId xmlns:p14="http://schemas.microsoft.com/office/powerpoint/2010/main" val="156358542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276" y="1219200"/>
            <a:ext cx="5915025" cy="297177"/>
          </a:xfrm>
        </p:spPr>
        <p:txBody>
          <a:bodyPr>
            <a:noAutofit/>
          </a:bodyPr>
          <a:lstStyle/>
          <a:p>
            <a:r>
              <a:rPr lang="en-US" sz="3200" b="1" dirty="0">
                <a:solidFill>
                  <a:schemeClr val="tx2"/>
                </a:solidFill>
              </a:rPr>
              <a:t>LSAMP (cont.)</a:t>
            </a:r>
          </a:p>
        </p:txBody>
      </p:sp>
      <p:sp>
        <p:nvSpPr>
          <p:cNvPr id="3" name="Content Placeholder 2"/>
          <p:cNvSpPr>
            <a:spLocks noGrp="1"/>
          </p:cNvSpPr>
          <p:nvPr>
            <p:ph idx="4294967295"/>
          </p:nvPr>
        </p:nvSpPr>
        <p:spPr>
          <a:xfrm>
            <a:off x="762000" y="1689646"/>
            <a:ext cx="7554394" cy="3568154"/>
          </a:xfrm>
        </p:spPr>
        <p:txBody>
          <a:bodyPr>
            <a:noAutofit/>
          </a:bodyPr>
          <a:lstStyle/>
          <a:p>
            <a:pPr marL="363538" lvl="1" indent="-342900">
              <a:buFont typeface="Arial" panose="020B0604020202020204" pitchFamily="34" charset="0"/>
              <a:buChar char="•"/>
            </a:pPr>
            <a:r>
              <a:rPr lang="en-US" sz="2400" dirty="0"/>
              <a:t>Support is available for Alliances: </a:t>
            </a:r>
          </a:p>
          <a:p>
            <a:pPr marL="763588" lvl="2" indent="-342900">
              <a:buFont typeface="AppleSymbols"/>
              <a:buChar char="⎼"/>
            </a:pPr>
            <a:r>
              <a:rPr lang="en-US" dirty="0"/>
              <a:t>Bridge to the Baccalaureate</a:t>
            </a:r>
          </a:p>
          <a:p>
            <a:pPr marL="763588" lvl="2" indent="-342900">
              <a:buFont typeface="AppleSymbols"/>
              <a:buChar char="⎼"/>
            </a:pPr>
            <a:r>
              <a:rPr lang="en-US" dirty="0"/>
              <a:t>Bridge to the Doctorate grants</a:t>
            </a:r>
          </a:p>
          <a:p>
            <a:pPr marL="763588" lvl="2" indent="-342900">
              <a:buFont typeface="AppleSymbols"/>
              <a:buChar char="⎼"/>
            </a:pPr>
            <a:r>
              <a:rPr lang="en-US" dirty="0"/>
              <a:t>Pre-Alliance Planning grants</a:t>
            </a:r>
          </a:p>
          <a:p>
            <a:pPr marL="763588" lvl="2" indent="-342900">
              <a:buFont typeface="AppleSymbols"/>
              <a:buChar char="⎼"/>
            </a:pPr>
            <a:r>
              <a:rPr lang="en-US" dirty="0"/>
              <a:t>and other funding opportunities.</a:t>
            </a:r>
          </a:p>
        </p:txBody>
      </p:sp>
      <p:pic>
        <p:nvPicPr>
          <p:cNvPr id="8" name="Picture 7"/>
          <p:cNvPicPr>
            <a:picLocks noChangeAspect="1"/>
          </p:cNvPicPr>
          <p:nvPr/>
        </p:nvPicPr>
        <p:blipFill>
          <a:blip r:embed="rId3"/>
          <a:stretch>
            <a:fillRect/>
          </a:stretch>
        </p:blipFill>
        <p:spPr>
          <a:xfrm>
            <a:off x="668519" y="5600168"/>
            <a:ext cx="2617711" cy="10003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8"/>
          <p:cNvPicPr>
            <a:picLocks noChangeAspect="1"/>
          </p:cNvPicPr>
          <p:nvPr/>
        </p:nvPicPr>
        <p:blipFill>
          <a:blip r:embed="rId4"/>
          <a:stretch>
            <a:fillRect/>
          </a:stretch>
        </p:blipFill>
        <p:spPr>
          <a:xfrm>
            <a:off x="3639135" y="5659704"/>
            <a:ext cx="2185937" cy="8812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2" descr="http://blogs-images.forbes.com/jamesmarshallcrotty/files/2011/11/hispanic-lab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38" y="5418903"/>
            <a:ext cx="1839356" cy="13628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7869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123A80-8AA8-AF4A-B1BC-9F2F6CFD0262}"/>
              </a:ext>
            </a:extLst>
          </p:cNvPr>
          <p:cNvSpPr>
            <a:spLocks noGrp="1"/>
          </p:cNvSpPr>
          <p:nvPr>
            <p:ph type="title"/>
          </p:nvPr>
        </p:nvSpPr>
        <p:spPr/>
        <p:txBody>
          <a:bodyPr/>
          <a:lstStyle/>
          <a:p>
            <a:r>
              <a:rPr lang="en-US" dirty="0"/>
              <a:t>NSF has TWO Merit Review Criteria</a:t>
            </a:r>
          </a:p>
        </p:txBody>
      </p:sp>
      <p:sp>
        <p:nvSpPr>
          <p:cNvPr id="3" name="Content Placeholder 2">
            <a:extLst>
              <a:ext uri="{FF2B5EF4-FFF2-40B4-BE49-F238E27FC236}">
                <a16:creationId xmlns:a16="http://schemas.microsoft.com/office/drawing/2014/main" xmlns="" id="{D25911B6-7355-E444-BFC6-8DA2959463B5}"/>
              </a:ext>
            </a:extLst>
          </p:cNvPr>
          <p:cNvSpPr>
            <a:spLocks noGrp="1"/>
          </p:cNvSpPr>
          <p:nvPr>
            <p:ph idx="1"/>
          </p:nvPr>
        </p:nvSpPr>
        <p:spPr/>
        <p:txBody>
          <a:bodyPr>
            <a:normAutofit lnSpcReduction="10000"/>
          </a:bodyPr>
          <a:lstStyle/>
          <a:p>
            <a:r>
              <a:rPr lang="en-US" sz="2400" b="1" dirty="0"/>
              <a:t>Intellectual Merit</a:t>
            </a:r>
            <a:r>
              <a:rPr lang="en-US" sz="2400" dirty="0"/>
              <a:t> </a:t>
            </a:r>
          </a:p>
          <a:p>
            <a:pPr marL="800100" lvl="1" indent="-342900">
              <a:buFont typeface="Wingdings" panose="05000000000000000000" pitchFamily="2" charset="2"/>
              <a:buChar char="Ø"/>
            </a:pPr>
            <a:r>
              <a:rPr lang="en-US" sz="2400" dirty="0"/>
              <a:t>What will we learn? </a:t>
            </a:r>
          </a:p>
          <a:p>
            <a:pPr marL="800100" lvl="1" indent="-342900">
              <a:buFont typeface="Wingdings" panose="05000000000000000000" pitchFamily="2" charset="2"/>
              <a:buChar char="Ø"/>
            </a:pPr>
            <a:r>
              <a:rPr lang="en-US" sz="2400" dirty="0"/>
              <a:t>How will it advance knowledge?</a:t>
            </a:r>
          </a:p>
          <a:p>
            <a:endParaRPr lang="en-US" sz="2400" b="1" dirty="0"/>
          </a:p>
          <a:p>
            <a:r>
              <a:rPr lang="en-US" sz="2400" b="1" dirty="0"/>
              <a:t>Broader Impacts</a:t>
            </a:r>
            <a:r>
              <a:rPr lang="en-US" sz="2400" dirty="0"/>
              <a:t> </a:t>
            </a:r>
          </a:p>
          <a:p>
            <a:pPr marL="800100" lvl="1" indent="-342900">
              <a:buFont typeface="Wingdings" panose="05000000000000000000" pitchFamily="2" charset="2"/>
              <a:buChar char="Ø"/>
            </a:pPr>
            <a:r>
              <a:rPr lang="en-US" sz="2400" dirty="0"/>
              <a:t>What will the impact be on society? </a:t>
            </a:r>
          </a:p>
          <a:p>
            <a:pPr marL="800100" lvl="1" indent="-342900">
              <a:buFont typeface="Wingdings" panose="05000000000000000000" pitchFamily="2" charset="2"/>
              <a:buChar char="Ø"/>
            </a:pPr>
            <a:r>
              <a:rPr lang="en-US" sz="2400" dirty="0"/>
              <a:t>How will it make the nation a better place?</a:t>
            </a:r>
          </a:p>
          <a:p>
            <a:endParaRPr lang="en-US" sz="1200" i="1" dirty="0"/>
          </a:p>
          <a:p>
            <a:pPr marL="0" indent="0">
              <a:buNone/>
            </a:pPr>
            <a:endParaRPr lang="en-US" sz="2400" i="1" dirty="0"/>
          </a:p>
          <a:p>
            <a:r>
              <a:rPr lang="en-US" sz="2400" i="1" dirty="0"/>
              <a:t>Educationally focused projects often have a hard time disentangling these, but you need to separate them out in your proposal.</a:t>
            </a:r>
          </a:p>
          <a:p>
            <a:endParaRPr lang="en-US" dirty="0"/>
          </a:p>
        </p:txBody>
      </p:sp>
      <p:sp>
        <p:nvSpPr>
          <p:cNvPr id="4" name="Slide Number Placeholder 3">
            <a:extLst>
              <a:ext uri="{FF2B5EF4-FFF2-40B4-BE49-F238E27FC236}">
                <a16:creationId xmlns:a16="http://schemas.microsoft.com/office/drawing/2014/main" xmlns="" id="{10454032-7F2E-4846-9857-5E0A1FDE6A61}"/>
              </a:ext>
            </a:extLst>
          </p:cNvPr>
          <p:cNvSpPr>
            <a:spLocks noGrp="1"/>
          </p:cNvSpPr>
          <p:nvPr>
            <p:ph type="sldNum" sz="quarter" idx="12"/>
          </p:nvPr>
        </p:nvSpPr>
        <p:spPr/>
        <p:txBody>
          <a:bodyPr/>
          <a:lstStyle/>
          <a:p>
            <a:fld id="{77627B1F-5E6E-46E7-B588-31792F46E7EB}" type="slidenum">
              <a:rPr lang="en-US" smtClean="0"/>
              <a:pPr/>
              <a:t>31</a:t>
            </a:fld>
            <a:endParaRPr lang="en-US"/>
          </a:p>
        </p:txBody>
      </p:sp>
    </p:spTree>
    <p:extLst>
      <p:ext uri="{BB962C8B-B14F-4D97-AF65-F5344CB8AC3E}">
        <p14:creationId xmlns:p14="http://schemas.microsoft.com/office/powerpoint/2010/main" val="9649934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1E7E9-83F3-7142-80D9-85C49FC483B9}"/>
              </a:ext>
            </a:extLst>
          </p:cNvPr>
          <p:cNvSpPr>
            <a:spLocks noGrp="1"/>
          </p:cNvSpPr>
          <p:nvPr>
            <p:ph type="title"/>
          </p:nvPr>
        </p:nvSpPr>
        <p:spPr/>
        <p:txBody>
          <a:bodyPr/>
          <a:lstStyle/>
          <a:p>
            <a:r>
              <a:rPr lang="en-US" sz="3600" dirty="0"/>
              <a:t>Elements of the Merit Review Criteria</a:t>
            </a:r>
          </a:p>
        </p:txBody>
      </p:sp>
      <p:sp>
        <p:nvSpPr>
          <p:cNvPr id="3" name="Content Placeholder 2">
            <a:extLst>
              <a:ext uri="{FF2B5EF4-FFF2-40B4-BE49-F238E27FC236}">
                <a16:creationId xmlns:a16="http://schemas.microsoft.com/office/drawing/2014/main" xmlns="" id="{D2872908-CC2D-744D-A372-DEC86324E3E6}"/>
              </a:ext>
            </a:extLst>
          </p:cNvPr>
          <p:cNvSpPr>
            <a:spLocks noGrp="1"/>
          </p:cNvSpPr>
          <p:nvPr>
            <p:ph idx="1"/>
          </p:nvPr>
        </p:nvSpPr>
        <p:spPr>
          <a:xfrm>
            <a:off x="457200" y="1417638"/>
            <a:ext cx="8686800" cy="4708525"/>
          </a:xfrm>
        </p:spPr>
        <p:txBody>
          <a:bodyPr>
            <a:noAutofit/>
          </a:bodyPr>
          <a:lstStyle/>
          <a:p>
            <a:pPr marL="347663" indent="-347663">
              <a:buFont typeface="+mj-lt"/>
              <a:buAutoNum type="arabicParenR"/>
            </a:pPr>
            <a:r>
              <a:rPr lang="en-US" sz="2000" dirty="0">
                <a:solidFill>
                  <a:srgbClr val="000000"/>
                </a:solidFill>
              </a:rPr>
              <a:t>What is the potential for the proposed activity to </a:t>
            </a:r>
            <a:r>
              <a:rPr lang="en-US" sz="2000" b="1" i="1" dirty="0">
                <a:solidFill>
                  <a:srgbClr val="000099"/>
                </a:solidFill>
              </a:rPr>
              <a:t>make a difference</a:t>
            </a:r>
            <a:r>
              <a:rPr lang="en-US" sz="2000" dirty="0">
                <a:solidFill>
                  <a:srgbClr val="000000"/>
                </a:solidFill>
              </a:rPr>
              <a:t>?</a:t>
            </a:r>
          </a:p>
          <a:p>
            <a:pPr marL="685800" indent="-347663">
              <a:spcBef>
                <a:spcPts val="0"/>
              </a:spcBef>
              <a:buFont typeface="+mj-lt"/>
              <a:buAutoNum type="alphaLcParenR"/>
            </a:pPr>
            <a:r>
              <a:rPr lang="en-US" sz="2000" dirty="0"/>
              <a:t>By </a:t>
            </a:r>
            <a:r>
              <a:rPr lang="en-US" sz="2000" b="1" i="1" dirty="0">
                <a:solidFill>
                  <a:srgbClr val="000099"/>
                </a:solidFill>
              </a:rPr>
              <a:t>advancing knowledge </a:t>
            </a:r>
            <a:r>
              <a:rPr lang="en-US" sz="2000" dirty="0"/>
              <a:t>and understanding within its own field or across different fields (Intellectual Merit); and</a:t>
            </a:r>
          </a:p>
          <a:p>
            <a:pPr marL="685800" indent="-347663">
              <a:spcBef>
                <a:spcPts val="0"/>
              </a:spcBef>
              <a:buFont typeface="+mj-lt"/>
              <a:buAutoNum type="alphaLcParenR"/>
            </a:pPr>
            <a:r>
              <a:rPr lang="en-US" sz="2000" dirty="0"/>
              <a:t>By </a:t>
            </a:r>
            <a:r>
              <a:rPr lang="en-US" sz="2000" b="1" i="1" dirty="0">
                <a:solidFill>
                  <a:srgbClr val="000099"/>
                </a:solidFill>
              </a:rPr>
              <a:t>benefitting society </a:t>
            </a:r>
            <a:r>
              <a:rPr lang="en-US" sz="2000" dirty="0"/>
              <a:t>or advancing desired societal outcomes (Broader Impacts)?</a:t>
            </a:r>
            <a:endParaRPr lang="en-US" sz="2000" dirty="0">
              <a:solidFill>
                <a:srgbClr val="000000"/>
              </a:solidFill>
            </a:endParaRPr>
          </a:p>
          <a:p>
            <a:pPr marL="347663" indent="-347663">
              <a:buFont typeface="+mj-lt"/>
              <a:buAutoNum type="arabicParenR" startAt="2"/>
            </a:pPr>
            <a:r>
              <a:rPr lang="en-US" sz="2000" dirty="0">
                <a:solidFill>
                  <a:srgbClr val="000000"/>
                </a:solidFill>
              </a:rPr>
              <a:t>To what extent do the proposed activities suggest and explore </a:t>
            </a:r>
            <a:br>
              <a:rPr lang="en-US" sz="2000" dirty="0">
                <a:solidFill>
                  <a:srgbClr val="000000"/>
                </a:solidFill>
              </a:rPr>
            </a:br>
            <a:r>
              <a:rPr lang="en-US" sz="2000" b="1" i="1" dirty="0">
                <a:solidFill>
                  <a:srgbClr val="000099"/>
                </a:solidFill>
              </a:rPr>
              <a:t>creative, original, or potentially transformative</a:t>
            </a:r>
            <a:r>
              <a:rPr lang="en-US" sz="2000" b="1" dirty="0">
                <a:solidFill>
                  <a:srgbClr val="C00000"/>
                </a:solidFill>
              </a:rPr>
              <a:t> </a:t>
            </a:r>
            <a:r>
              <a:rPr lang="en-US" sz="2000" dirty="0">
                <a:solidFill>
                  <a:srgbClr val="000000"/>
                </a:solidFill>
              </a:rPr>
              <a:t>concepts?</a:t>
            </a:r>
          </a:p>
          <a:p>
            <a:pPr marL="347663" indent="-347663">
              <a:buFont typeface="+mj-lt"/>
              <a:buAutoNum type="arabicParenR" startAt="2"/>
            </a:pPr>
            <a:r>
              <a:rPr lang="en-US" sz="2000" dirty="0">
                <a:solidFill>
                  <a:srgbClr val="000000"/>
                </a:solidFill>
              </a:rPr>
              <a:t>Is the </a:t>
            </a:r>
            <a:r>
              <a:rPr lang="en-US" sz="2000" b="1" i="1" dirty="0">
                <a:solidFill>
                  <a:srgbClr val="000099"/>
                </a:solidFill>
              </a:rPr>
              <a:t>plan</a:t>
            </a:r>
            <a:r>
              <a:rPr lang="en-US" sz="2000" b="1" dirty="0">
                <a:solidFill>
                  <a:srgbClr val="000099"/>
                </a:solidFill>
              </a:rPr>
              <a:t> </a:t>
            </a:r>
            <a:r>
              <a:rPr lang="en-US" sz="2000" dirty="0">
                <a:solidFill>
                  <a:srgbClr val="000000"/>
                </a:solidFill>
              </a:rPr>
              <a:t>for carrying out the proposed activities well-reasoned, well organized, and based on a sound rationale?</a:t>
            </a:r>
          </a:p>
          <a:p>
            <a:pPr marL="347663" indent="-347663">
              <a:buFont typeface="+mj-lt"/>
              <a:buAutoNum type="arabicParenR" startAt="2"/>
            </a:pPr>
            <a:r>
              <a:rPr lang="en-US" sz="2000" dirty="0">
                <a:solidFill>
                  <a:srgbClr val="000000"/>
                </a:solidFill>
              </a:rPr>
              <a:t>Does the plan incorporate a </a:t>
            </a:r>
            <a:r>
              <a:rPr lang="en-US" sz="2000" b="1" i="1" dirty="0">
                <a:solidFill>
                  <a:srgbClr val="000099"/>
                </a:solidFill>
              </a:rPr>
              <a:t>mechanism to assess success</a:t>
            </a:r>
            <a:r>
              <a:rPr lang="en-US" sz="2000" dirty="0">
                <a:solidFill>
                  <a:srgbClr val="000000"/>
                </a:solidFill>
              </a:rPr>
              <a:t>?</a:t>
            </a:r>
          </a:p>
          <a:p>
            <a:pPr marL="347663" indent="-347663">
              <a:buFont typeface="+mj-lt"/>
              <a:buAutoNum type="arabicParenR" startAt="2"/>
            </a:pPr>
            <a:r>
              <a:rPr lang="en-US" sz="2000" dirty="0">
                <a:solidFill>
                  <a:srgbClr val="000000"/>
                </a:solidFill>
              </a:rPr>
              <a:t>How </a:t>
            </a:r>
            <a:r>
              <a:rPr lang="en-US" sz="2000" b="1" i="1" dirty="0">
                <a:solidFill>
                  <a:srgbClr val="000099"/>
                </a:solidFill>
              </a:rPr>
              <a:t>qualified</a:t>
            </a:r>
            <a:r>
              <a:rPr lang="en-US" sz="2000" b="1" dirty="0">
                <a:solidFill>
                  <a:srgbClr val="000099"/>
                </a:solidFill>
              </a:rPr>
              <a:t> </a:t>
            </a:r>
            <a:r>
              <a:rPr lang="en-US" sz="2000" dirty="0">
                <a:solidFill>
                  <a:srgbClr val="000000"/>
                </a:solidFill>
              </a:rPr>
              <a:t>is the individual, team, or institution to conduct the proposed activities?</a:t>
            </a:r>
          </a:p>
          <a:p>
            <a:pPr marL="347663" indent="-347663">
              <a:buFont typeface="+mj-lt"/>
              <a:buAutoNum type="arabicParenR" startAt="2"/>
            </a:pPr>
            <a:r>
              <a:rPr lang="en-US" sz="2000" dirty="0">
                <a:solidFill>
                  <a:srgbClr val="000000"/>
                </a:solidFill>
              </a:rPr>
              <a:t>Are there </a:t>
            </a:r>
            <a:r>
              <a:rPr lang="en-US" sz="2000" b="1" i="1" dirty="0">
                <a:solidFill>
                  <a:srgbClr val="000099"/>
                </a:solidFill>
              </a:rPr>
              <a:t>adequate resources </a:t>
            </a:r>
            <a:r>
              <a:rPr lang="en-US" sz="2000" dirty="0">
                <a:solidFill>
                  <a:srgbClr val="000000"/>
                </a:solidFill>
              </a:rPr>
              <a:t>available to the PI (either at the home institution or through collaborations) to carry out the proposed activities?</a:t>
            </a:r>
            <a:endParaRPr lang="en-US" sz="2000" dirty="0"/>
          </a:p>
        </p:txBody>
      </p:sp>
      <p:sp>
        <p:nvSpPr>
          <p:cNvPr id="4" name="Slide Number Placeholder 3">
            <a:extLst>
              <a:ext uri="{FF2B5EF4-FFF2-40B4-BE49-F238E27FC236}">
                <a16:creationId xmlns:a16="http://schemas.microsoft.com/office/drawing/2014/main" xmlns="" id="{EBBC94E6-E818-AB41-B5BA-0466E2CE8C79}"/>
              </a:ext>
            </a:extLst>
          </p:cNvPr>
          <p:cNvSpPr>
            <a:spLocks noGrp="1"/>
          </p:cNvSpPr>
          <p:nvPr>
            <p:ph type="sldNum" sz="quarter" idx="12"/>
          </p:nvPr>
        </p:nvSpPr>
        <p:spPr/>
        <p:txBody>
          <a:bodyPr/>
          <a:lstStyle/>
          <a:p>
            <a:fld id="{77627B1F-5E6E-46E7-B588-31792F46E7EB}" type="slidenum">
              <a:rPr lang="en-US" smtClean="0"/>
              <a:pPr/>
              <a:t>32</a:t>
            </a:fld>
            <a:endParaRPr lang="en-US"/>
          </a:p>
        </p:txBody>
      </p:sp>
    </p:spTree>
    <p:extLst>
      <p:ext uri="{BB962C8B-B14F-4D97-AF65-F5344CB8AC3E}">
        <p14:creationId xmlns:p14="http://schemas.microsoft.com/office/powerpoint/2010/main" val="212767205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Resources:  NSF Policies</a:t>
            </a:r>
          </a:p>
        </p:txBody>
      </p:sp>
      <p:sp>
        <p:nvSpPr>
          <p:cNvPr id="4" name="Content Placeholder 3"/>
          <p:cNvSpPr>
            <a:spLocks noGrp="1"/>
          </p:cNvSpPr>
          <p:nvPr>
            <p:ph sz="half" idx="2"/>
          </p:nvPr>
        </p:nvSpPr>
        <p:spPr>
          <a:xfrm>
            <a:off x="6553199" y="1844987"/>
            <a:ext cx="2133600" cy="4525963"/>
          </a:xfrm>
        </p:spPr>
        <p:txBody>
          <a:bodyPr/>
          <a:lstStyle/>
          <a:p>
            <a:pPr marL="0" indent="0">
              <a:buNone/>
            </a:pPr>
            <a:endParaRPr lang="en-US" dirty="0"/>
          </a:p>
          <a:p>
            <a:pPr marL="0" indent="0">
              <a:buNone/>
            </a:pPr>
            <a:endParaRPr lang="en-US" dirty="0"/>
          </a:p>
          <a:p>
            <a:pPr marL="0" indent="0">
              <a:buNone/>
            </a:pPr>
            <a:r>
              <a:rPr lang="en-US" dirty="0"/>
              <a:t>PAPPG</a:t>
            </a:r>
          </a:p>
          <a:p>
            <a:pPr marL="0" indent="0">
              <a:buNone/>
            </a:pPr>
            <a:r>
              <a:rPr lang="en-US" dirty="0">
                <a:hlinkClick r:id="rId2"/>
              </a:rPr>
              <a:t>NSF 18-1</a:t>
            </a:r>
            <a:endParaRPr lang="en-US" dirty="0"/>
          </a:p>
        </p:txBody>
      </p:sp>
      <p:sp>
        <p:nvSpPr>
          <p:cNvPr id="6" name="Slide Number Placeholder 5"/>
          <p:cNvSpPr>
            <a:spLocks noGrp="1"/>
          </p:cNvSpPr>
          <p:nvPr>
            <p:ph type="sldNum" sz="quarter" idx="12"/>
          </p:nvPr>
        </p:nvSpPr>
        <p:spPr/>
        <p:txBody>
          <a:bodyPr/>
          <a:lstStyle/>
          <a:p>
            <a:fld id="{21CBAACD-8C11-451D-AF75-3A01F06292C2}" type="slidenum">
              <a:rPr lang="en-US" smtClean="0">
                <a:solidFill>
                  <a:prstClr val="black">
                    <a:tint val="75000"/>
                  </a:prstClr>
                </a:solidFill>
              </a:rPr>
              <a:pPr/>
              <a:t>33</a:t>
            </a:fld>
            <a:endParaRPr lang="en-US">
              <a:solidFill>
                <a:prstClr val="black">
                  <a:tint val="75000"/>
                </a:prstClr>
              </a:solidFill>
            </a:endParaRPr>
          </a:p>
        </p:txBody>
      </p:sp>
      <p:pic>
        <p:nvPicPr>
          <p:cNvPr id="10" name="Content Placeholder 9">
            <a:extLst>
              <a:ext uri="{FF2B5EF4-FFF2-40B4-BE49-F238E27FC236}">
                <a16:creationId xmlns:a16="http://schemas.microsoft.com/office/drawing/2014/main" xmlns="" id="{E89F2FE9-F716-D745-B5B5-3797DA8B117A}"/>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2252812" y="1219200"/>
            <a:ext cx="3766988" cy="4924414"/>
          </a:xfrm>
          <a:prstGeom prst="rect">
            <a:avLst/>
          </a:prstGeom>
        </p:spPr>
      </p:pic>
    </p:spTree>
    <p:extLst>
      <p:ext uri="{BB962C8B-B14F-4D97-AF65-F5344CB8AC3E}">
        <p14:creationId xmlns:p14="http://schemas.microsoft.com/office/powerpoint/2010/main" val="317423888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Useful Resources:  Evaluation</a:t>
            </a:r>
          </a:p>
        </p:txBody>
      </p:sp>
      <p:pic>
        <p:nvPicPr>
          <p:cNvPr id="2050" name="Picture 2">
            <a:hlinkClick r:id="rId2"/>
          </p:cNvPr>
          <p:cNvPicPr>
            <a:picLocks noGrp="1" noChangeAspect="1" noChangeArrowheads="1"/>
          </p:cNvPicPr>
          <p:nvPr>
            <p:ph sz="quarter" idx="1"/>
          </p:nvPr>
        </p:nvPicPr>
        <p:blipFill rotWithShape="1">
          <a:blip r:embed="rId3" cstate="print">
            <a:extLst>
              <a:ext uri="{28A0092B-C50C-407E-A947-70E740481C1C}">
                <a14:useLocalDpi xmlns:a14="http://schemas.microsoft.com/office/drawing/2010/main"/>
              </a:ext>
            </a:extLst>
          </a:blip>
          <a:stretch/>
        </p:blipFill>
        <p:spPr bwMode="auto">
          <a:xfrm>
            <a:off x="822911" y="1589088"/>
            <a:ext cx="3459577"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Content Placeholder 12">
            <a:hlinkClick r:id="rId4"/>
          </p:cNvPr>
          <p:cNvPicPr>
            <a:picLocks noGrp="1" noChangeAspect="1" noChangeArrowheads="1"/>
          </p:cNvPicPr>
          <p:nvPr>
            <p:ph sz="quarter" idx="2"/>
          </p:nvPr>
        </p:nvPicPr>
        <p:blipFill rotWithShape="1">
          <a:blip r:embed="rId5">
            <a:extLst>
              <a:ext uri="{28A0092B-C50C-407E-A947-70E740481C1C}">
                <a14:useLocalDpi xmlns:a14="http://schemas.microsoft.com/office/drawing/2010/main"/>
              </a:ext>
            </a:extLst>
          </a:blip>
          <a:stretch/>
        </p:blipFill>
        <p:spPr bwMode="auto">
          <a:xfrm>
            <a:off x="5041900" y="1603281"/>
            <a:ext cx="3568700" cy="4627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1CBAACD-8C11-451D-AF75-3A01F06292C2}" type="slidenum">
              <a:rPr lang="en-US" smtClean="0">
                <a:solidFill>
                  <a:prstClr val="black">
                    <a:tint val="75000"/>
                  </a:prstClr>
                </a:solidFill>
              </a:rPr>
              <a:pPr/>
              <a:t>34</a:t>
            </a:fld>
            <a:endParaRPr lang="en-US">
              <a:solidFill>
                <a:prstClr val="black">
                  <a:tint val="75000"/>
                </a:prstClr>
              </a:solidFill>
            </a:endParaRPr>
          </a:p>
        </p:txBody>
      </p:sp>
      <p:sp>
        <p:nvSpPr>
          <p:cNvPr id="7" name="TextBox 6">
            <a:extLst>
              <a:ext uri="{FF2B5EF4-FFF2-40B4-BE49-F238E27FC236}">
                <a16:creationId xmlns:a16="http://schemas.microsoft.com/office/drawing/2014/main" xmlns="" id="{99A18737-005F-C649-AC41-6320859846FC}"/>
              </a:ext>
            </a:extLst>
          </p:cNvPr>
          <p:cNvSpPr txBox="1"/>
          <p:nvPr/>
        </p:nvSpPr>
        <p:spPr>
          <a:xfrm>
            <a:off x="1325854" y="5715000"/>
            <a:ext cx="2712745" cy="369332"/>
          </a:xfrm>
          <a:prstGeom prst="rect">
            <a:avLst/>
          </a:prstGeom>
          <a:noFill/>
        </p:spPr>
        <p:txBody>
          <a:bodyPr wrap="square" rtlCol="0">
            <a:spAutoFit/>
          </a:bodyPr>
          <a:lstStyle/>
          <a:p>
            <a:r>
              <a:rPr lang="en-US" dirty="0">
                <a:hlinkClick r:id="rId6"/>
              </a:rPr>
              <a:t>User-friendly Handbook</a:t>
            </a:r>
            <a:endParaRPr lang="en-US" dirty="0"/>
          </a:p>
        </p:txBody>
      </p:sp>
      <p:sp>
        <p:nvSpPr>
          <p:cNvPr id="4" name="TextBox 3">
            <a:extLst>
              <a:ext uri="{FF2B5EF4-FFF2-40B4-BE49-F238E27FC236}">
                <a16:creationId xmlns:a16="http://schemas.microsoft.com/office/drawing/2014/main" xmlns="" id="{5D98CABF-A50B-BF49-A87B-EB7D1C5BCB79}"/>
              </a:ext>
            </a:extLst>
          </p:cNvPr>
          <p:cNvSpPr txBox="1"/>
          <p:nvPr/>
        </p:nvSpPr>
        <p:spPr>
          <a:xfrm>
            <a:off x="5041900" y="5514757"/>
            <a:ext cx="2286000" cy="646331"/>
          </a:xfrm>
          <a:prstGeom prst="rect">
            <a:avLst/>
          </a:prstGeom>
          <a:noFill/>
        </p:spPr>
        <p:txBody>
          <a:bodyPr wrap="square" rtlCol="0">
            <a:spAutoFit/>
          </a:bodyPr>
          <a:lstStyle/>
          <a:p>
            <a:r>
              <a:rPr lang="en-US" dirty="0">
                <a:hlinkClick r:id="rId7"/>
              </a:rPr>
              <a:t>Describing and Measuring</a:t>
            </a:r>
            <a:endParaRPr lang="en-US" dirty="0"/>
          </a:p>
        </p:txBody>
      </p:sp>
    </p:spTree>
    <p:extLst>
      <p:ext uri="{BB962C8B-B14F-4D97-AF65-F5344CB8AC3E}">
        <p14:creationId xmlns:p14="http://schemas.microsoft.com/office/powerpoint/2010/main" val="189063405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rmAutofit fontScale="90000"/>
          </a:bodyPr>
          <a:lstStyle/>
          <a:p>
            <a:r>
              <a:rPr lang="en-US" dirty="0"/>
              <a:t>Useful Resource:  Education Research</a:t>
            </a:r>
          </a:p>
        </p:txBody>
      </p:sp>
      <p:pic>
        <p:nvPicPr>
          <p:cNvPr id="5" name="Content Placeholder 4">
            <a:hlinkClick r:id="rId2"/>
          </p:cNvPr>
          <p:cNvPicPr>
            <a:picLocks noGrp="1" noChangeAspect="1" noChangeArrowheads="1"/>
          </p:cNvPicPr>
          <p:nvPr>
            <p:ph sz="quarter" idx="1"/>
          </p:nvPr>
        </p:nvPicPr>
        <p:blipFill>
          <a:blip r:embed="rId3">
            <a:extLst>
              <a:ext uri="{28A0092B-C50C-407E-A947-70E740481C1C}">
                <a14:useLocalDpi xmlns:a14="http://schemas.microsoft.com/office/drawing/2010/main"/>
              </a:ext>
            </a:extLst>
          </a:blip>
          <a:srcRect/>
          <a:stretch>
            <a:fillRect/>
          </a:stretch>
        </p:blipFill>
        <p:spPr bwMode="auto">
          <a:xfrm>
            <a:off x="2738934" y="1143000"/>
            <a:ext cx="3814265" cy="495103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21CBAACD-8C11-451D-AF75-3A01F06292C2}" type="slidenum">
              <a:rPr lang="en-US" smtClean="0">
                <a:solidFill>
                  <a:prstClr val="black">
                    <a:tint val="75000"/>
                  </a:prstClr>
                </a:solidFill>
              </a:rPr>
              <a:pPr/>
              <a:t>35</a:t>
            </a:fld>
            <a:endParaRPr lang="en-US">
              <a:solidFill>
                <a:prstClr val="black">
                  <a:tint val="75000"/>
                </a:prstClr>
              </a:solidFill>
            </a:endParaRPr>
          </a:p>
        </p:txBody>
      </p:sp>
      <p:sp>
        <p:nvSpPr>
          <p:cNvPr id="7" name="Content Placeholder 3">
            <a:extLst>
              <a:ext uri="{FF2B5EF4-FFF2-40B4-BE49-F238E27FC236}">
                <a16:creationId xmlns:a16="http://schemas.microsoft.com/office/drawing/2014/main" xmlns="" id="{2FE2405F-A19B-8A40-B577-4BC044320C84}"/>
              </a:ext>
            </a:extLst>
          </p:cNvPr>
          <p:cNvSpPr>
            <a:spLocks noGrp="1"/>
          </p:cNvSpPr>
          <p:nvPr>
            <p:ph sz="half" idx="2"/>
          </p:nvPr>
        </p:nvSpPr>
        <p:spPr>
          <a:xfrm>
            <a:off x="6705599" y="1143000"/>
            <a:ext cx="2133600" cy="4525963"/>
          </a:xfrm>
        </p:spPr>
        <p:txBody>
          <a:bodyPr/>
          <a:lstStyle/>
          <a:p>
            <a:pPr marL="0" indent="0">
              <a:buNone/>
            </a:pPr>
            <a:endParaRPr lang="en-US" dirty="0"/>
          </a:p>
          <a:p>
            <a:pPr marL="0" indent="0">
              <a:buNone/>
            </a:pPr>
            <a:endParaRPr lang="en-US" dirty="0"/>
          </a:p>
          <a:p>
            <a:pPr marL="0" indent="0">
              <a:buNone/>
            </a:pPr>
            <a:r>
              <a:rPr lang="en-US" dirty="0"/>
              <a:t>Common Guidelines</a:t>
            </a:r>
          </a:p>
          <a:p>
            <a:pPr marL="0" indent="0">
              <a:buNone/>
            </a:pPr>
            <a:r>
              <a:rPr lang="en-US" dirty="0">
                <a:hlinkClick r:id="rId4"/>
              </a:rPr>
              <a:t>NSF 13-126</a:t>
            </a:r>
            <a:endParaRPr lang="en-US" dirty="0"/>
          </a:p>
        </p:txBody>
      </p:sp>
    </p:spTree>
    <p:extLst>
      <p:ext uri="{BB962C8B-B14F-4D97-AF65-F5344CB8AC3E}">
        <p14:creationId xmlns:p14="http://schemas.microsoft.com/office/powerpoint/2010/main" val="149990498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Autofit/>
          </a:bodyPr>
          <a:lstStyle/>
          <a:p>
            <a:pPr marL="512763" indent="-512763">
              <a:buNone/>
            </a:pPr>
            <a:r>
              <a:rPr lang="en-US" sz="2400" dirty="0"/>
              <a:t>[1] </a:t>
            </a:r>
            <a:r>
              <a:rPr lang="en-US" sz="2400" dirty="0" err="1"/>
              <a:t>Mervis</a:t>
            </a:r>
            <a:r>
              <a:rPr lang="en-US" sz="2400" dirty="0"/>
              <a:t>, J., NSF director unveils big ideas, </a:t>
            </a:r>
            <a:r>
              <a:rPr lang="en-US" sz="2400" i="1" dirty="0"/>
              <a:t>Science</a:t>
            </a:r>
            <a:r>
              <a:rPr lang="en-US" sz="2400" dirty="0"/>
              <a:t>, 352 (6287), 755-756, 13 May 2016. DOI: 10.1126/science.352.6287.755</a:t>
            </a:r>
          </a:p>
          <a:p>
            <a:pPr marL="512763" indent="-512763">
              <a:buNone/>
            </a:pPr>
            <a:r>
              <a:rPr lang="en-US" sz="2400" dirty="0"/>
              <a:t>[2] Institute of Education Sciences and National Science Foundation. </a:t>
            </a:r>
            <a:r>
              <a:rPr lang="en-US" sz="2400" i="1" dirty="0"/>
              <a:t>Common guidelines for education research and development</a:t>
            </a:r>
            <a:r>
              <a:rPr lang="en-US" sz="2400" dirty="0"/>
              <a:t>. 2013. </a:t>
            </a:r>
            <a:r>
              <a:rPr lang="en-US" sz="2400" dirty="0">
                <a:hlinkClick r:id="rId2"/>
              </a:rPr>
              <a:t>https://www.nsf.gov/pubs/2013/nsf13126/nsf13126.pdf</a:t>
            </a:r>
            <a:r>
              <a:rPr lang="en-US" sz="2400" dirty="0"/>
              <a:t>.</a:t>
            </a:r>
          </a:p>
          <a:p>
            <a:pPr marL="512763" indent="-512763">
              <a:buNone/>
            </a:pPr>
            <a:r>
              <a:rPr lang="en-US" sz="2400" dirty="0"/>
              <a:t>[3] </a:t>
            </a:r>
            <a:r>
              <a:rPr lang="en-US" sz="2400" dirty="0" err="1"/>
              <a:t>August.S.E</a:t>
            </a:r>
            <a:r>
              <a:rPr lang="en-US" sz="2400" dirty="0"/>
              <a:t>., NSF PROGRAM OFFICER'S VIEWS: Common guidelines for conducting education research, </a:t>
            </a:r>
            <a:r>
              <a:rPr lang="en-US" sz="2400" i="1" dirty="0"/>
              <a:t>ACM Inroads</a:t>
            </a:r>
            <a:r>
              <a:rPr lang="en-US" sz="2400" dirty="0"/>
              <a:t> 8, 1 (February 2017), 35-36. DOI: https://</a:t>
            </a:r>
            <a:r>
              <a:rPr lang="en-US" sz="2400" dirty="0" err="1"/>
              <a:t>doi.org</a:t>
            </a:r>
            <a:r>
              <a:rPr lang="en-US" sz="2400" dirty="0"/>
              <a:t>/10.1145/3029346</a:t>
            </a:r>
          </a:p>
          <a:p>
            <a:pPr marL="512763" indent="-512763">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xmlns="" id="{BC70686F-9D7A-6C4F-8AC8-0FBDFCFAA1AF}"/>
              </a:ext>
            </a:extLst>
          </p:cNvPr>
          <p:cNvSpPr>
            <a:spLocks noGrp="1"/>
          </p:cNvSpPr>
          <p:nvPr>
            <p:ph type="sldNum" sz="quarter" idx="12"/>
          </p:nvPr>
        </p:nvSpPr>
        <p:spPr/>
        <p:txBody>
          <a:bodyPr/>
          <a:lstStyle/>
          <a:p>
            <a:fld id="{77627B1F-5E6E-46E7-B588-31792F46E7EB}" type="slidenum">
              <a:rPr lang="en-US" smtClean="0"/>
              <a:pPr/>
              <a:t>36</a:t>
            </a:fld>
            <a:endParaRPr lang="en-US"/>
          </a:p>
        </p:txBody>
      </p:sp>
    </p:spTree>
    <p:extLst>
      <p:ext uri="{BB962C8B-B14F-4D97-AF65-F5344CB8AC3E}">
        <p14:creationId xmlns:p14="http://schemas.microsoft.com/office/powerpoint/2010/main" val="32721580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0" name="Rectangle 4"/>
          <p:cNvSpPr>
            <a:spLocks noChangeArrowheads="1"/>
          </p:cNvSpPr>
          <p:nvPr/>
        </p:nvSpPr>
        <p:spPr bwMode="auto">
          <a:xfrm>
            <a:off x="5181600" y="685800"/>
            <a:ext cx="1830836" cy="571500"/>
          </a:xfrm>
          <a:prstGeom prst="rect">
            <a:avLst/>
          </a:prstGeom>
          <a:noFill/>
          <a:ln w="9525">
            <a:noFill/>
            <a:miter lim="800000"/>
            <a:headEnd/>
            <a:tailEnd/>
          </a:ln>
          <a:effectLst/>
        </p:spPr>
        <p:txBody>
          <a:bodyPr anchor="b"/>
          <a:lstStyle/>
          <a:p>
            <a:r>
              <a:rPr lang="en-US" sz="3200" b="1" dirty="0">
                <a:solidFill>
                  <a:srgbClr val="1F497D"/>
                </a:solidFill>
              </a:rPr>
              <a:t>Projects</a:t>
            </a:r>
          </a:p>
        </p:txBody>
      </p:sp>
      <p:sp>
        <p:nvSpPr>
          <p:cNvPr id="244741" name="Rectangle 5"/>
          <p:cNvSpPr>
            <a:spLocks noChangeArrowheads="1"/>
          </p:cNvSpPr>
          <p:nvPr/>
        </p:nvSpPr>
        <p:spPr bwMode="auto">
          <a:xfrm>
            <a:off x="228600" y="1600200"/>
            <a:ext cx="8729662" cy="3171825"/>
          </a:xfrm>
          <a:prstGeom prst="rect">
            <a:avLst/>
          </a:prstGeom>
          <a:noFill/>
          <a:ln w="9525">
            <a:noFill/>
            <a:miter lim="800000"/>
            <a:headEnd/>
            <a:tailEnd/>
          </a:ln>
          <a:effectLst/>
        </p:spPr>
        <p:txBody>
          <a:bodyPr/>
          <a:lstStyle/>
          <a:p>
            <a:pPr marL="342900" indent="-342900">
              <a:lnSpc>
                <a:spcPct val="80000"/>
              </a:lnSpc>
              <a:spcBef>
                <a:spcPct val="20000"/>
              </a:spcBef>
              <a:buFont typeface="Arial" panose="020B0604020202020204" pitchFamily="34" charset="0"/>
              <a:buChar char="•"/>
            </a:pPr>
            <a:r>
              <a:rPr lang="en-US" sz="2200" dirty="0">
                <a:solidFill>
                  <a:prstClr val="black"/>
                </a:solidFill>
              </a:rPr>
              <a:t>Transformative activity involves ideas, discoveries, or tools that </a:t>
            </a:r>
            <a:r>
              <a:rPr lang="en-US" sz="2200" b="1" dirty="0">
                <a:solidFill>
                  <a:srgbClr val="C00000"/>
                </a:solidFill>
              </a:rPr>
              <a:t>radically change our understanding</a:t>
            </a:r>
            <a:r>
              <a:rPr lang="en-US" sz="2200" dirty="0">
                <a:solidFill>
                  <a:prstClr val="black"/>
                </a:solidFill>
              </a:rPr>
              <a:t> of an important existing scientific or engineering concept or educational practice or leads to the </a:t>
            </a:r>
            <a:r>
              <a:rPr lang="en-US" sz="2200" b="1" dirty="0">
                <a:solidFill>
                  <a:srgbClr val="C00000"/>
                </a:solidFill>
              </a:rPr>
              <a:t>creation of a new paradigm or field</a:t>
            </a:r>
            <a:r>
              <a:rPr lang="en-US" sz="2200" dirty="0">
                <a:solidFill>
                  <a:srgbClr val="C00000"/>
                </a:solidFill>
              </a:rPr>
              <a:t> </a:t>
            </a:r>
            <a:r>
              <a:rPr lang="en-US" sz="2200" dirty="0">
                <a:solidFill>
                  <a:prstClr val="black"/>
                </a:solidFill>
              </a:rPr>
              <a:t>of science, engineering, or education. Such research challenges current understanding or provides pathways to new frontiers. </a:t>
            </a:r>
          </a:p>
          <a:p>
            <a:pPr marL="342900" indent="-342900">
              <a:lnSpc>
                <a:spcPct val="80000"/>
              </a:lnSpc>
              <a:spcBef>
                <a:spcPct val="20000"/>
              </a:spcBef>
              <a:buFont typeface="Arial" panose="020B0604020202020204" pitchFamily="34" charset="0"/>
              <a:buChar char="•"/>
            </a:pPr>
            <a:r>
              <a:rPr lang="en-US" sz="2200" dirty="0">
                <a:solidFill>
                  <a:prstClr val="black"/>
                </a:solidFill>
              </a:rPr>
              <a:t>Transformative activity results often do not fit within established models or theories and may initially be unexpected or difficult to interpret; their transformative nature and utility </a:t>
            </a:r>
            <a:r>
              <a:rPr lang="en-US" sz="2200" b="1" dirty="0">
                <a:solidFill>
                  <a:srgbClr val="C00000"/>
                </a:solidFill>
              </a:rPr>
              <a:t>might not be recognized until years later</a:t>
            </a:r>
            <a:r>
              <a:rPr lang="en-US" sz="2200" dirty="0">
                <a:solidFill>
                  <a:prstClr val="black"/>
                </a:solidFill>
              </a:rPr>
              <a:t>.</a:t>
            </a:r>
            <a:endParaRPr lang="en-US" sz="2200" b="1" dirty="0">
              <a:solidFill>
                <a:prstClr val="black"/>
              </a:solidFill>
            </a:endParaRPr>
          </a:p>
        </p:txBody>
      </p:sp>
      <p:pic>
        <p:nvPicPr>
          <p:cNvPr id="614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5000" y="609600"/>
            <a:ext cx="3376509" cy="89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Diagram 9"/>
          <p:cNvGraphicFramePr/>
          <p:nvPr>
            <p:extLst>
              <p:ext uri="{D42A27DB-BD31-4B8C-83A1-F6EECF244321}">
                <p14:modId xmlns:p14="http://schemas.microsoft.com/office/powerpoint/2010/main" val="3427006087"/>
              </p:ext>
            </p:extLst>
          </p:nvPr>
        </p:nvGraphicFramePr>
        <p:xfrm>
          <a:off x="42585" y="4927600"/>
          <a:ext cx="9059411" cy="185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79213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500" b="1" dirty="0">
                <a:solidFill>
                  <a:srgbClr val="0070C0"/>
                </a:solidFill>
                <a:latin typeface="Arial" pitchFamily="34" charset="0"/>
                <a:cs typeface="Arial" pitchFamily="34" charset="0"/>
              </a:rPr>
              <a:t>ATE</a:t>
            </a:r>
            <a:r>
              <a:rPr lang="en-US" sz="4050" b="1" dirty="0">
                <a:solidFill>
                  <a:srgbClr val="0070C0"/>
                </a:solidFill>
                <a:latin typeface="Arial" pitchFamily="34" charset="0"/>
                <a:cs typeface="Arial" pitchFamily="34" charset="0"/>
              </a:rPr>
              <a:t/>
            </a:r>
            <a:br>
              <a:rPr lang="en-US" sz="4050" b="1" dirty="0">
                <a:solidFill>
                  <a:srgbClr val="0070C0"/>
                </a:solidFill>
                <a:latin typeface="Arial" pitchFamily="34" charset="0"/>
                <a:cs typeface="Arial" pitchFamily="34" charset="0"/>
              </a:rPr>
            </a:br>
            <a:r>
              <a:rPr lang="en-US" sz="3000" b="1" dirty="0">
                <a:solidFill>
                  <a:srgbClr val="0070C0"/>
                </a:solidFill>
                <a:latin typeface="Arial" pitchFamily="34" charset="0"/>
                <a:cs typeface="Arial" pitchFamily="34" charset="0"/>
              </a:rPr>
              <a:t>Advanced Technological Education</a:t>
            </a:r>
            <a:endParaRPr lang="en-US" dirty="0">
              <a:solidFill>
                <a:srgbClr val="0070C0"/>
              </a:solidFill>
            </a:endParaRPr>
          </a:p>
        </p:txBody>
      </p:sp>
      <p:sp>
        <p:nvSpPr>
          <p:cNvPr id="8" name="Subtitle 7"/>
          <p:cNvSpPr>
            <a:spLocks noGrp="1"/>
          </p:cNvSpPr>
          <p:nvPr>
            <p:ph type="subTitle" idx="1"/>
          </p:nvPr>
        </p:nvSpPr>
        <p:spPr>
          <a:xfrm>
            <a:off x="1371600" y="3886200"/>
            <a:ext cx="6477000" cy="2362200"/>
          </a:xfrm>
        </p:spPr>
        <p:txBody>
          <a:bodyPr>
            <a:noAutofit/>
          </a:bodyPr>
          <a:lstStyle/>
          <a:p>
            <a:pPr lvl="0" algn="l" defTabSz="685800">
              <a:tabLst>
                <a:tab pos="2208213" algn="r"/>
                <a:tab pos="2566988" algn="l"/>
              </a:tabLst>
            </a:pPr>
            <a:r>
              <a:rPr lang="en-US" sz="2400" b="1" dirty="0">
                <a:solidFill>
                  <a:prstClr val="black">
                    <a:tint val="75000"/>
                  </a:prstClr>
                </a:solidFill>
                <a:latin typeface="Arial" pitchFamily="34" charset="0"/>
                <a:cs typeface="Arial" pitchFamily="34" charset="0"/>
              </a:rPr>
              <a:t>	</a:t>
            </a:r>
            <a:r>
              <a:rPr lang="en-US" sz="2800" b="1" dirty="0">
                <a:solidFill>
                  <a:prstClr val="black">
                    <a:tint val="75000"/>
                  </a:prstClr>
                </a:solidFill>
                <a:latin typeface="Arial" pitchFamily="34" charset="0"/>
                <a:cs typeface="Arial" pitchFamily="34" charset="0"/>
              </a:rPr>
              <a:t>Solicitation: 	NSF 17-568</a:t>
            </a:r>
          </a:p>
          <a:p>
            <a:pPr lvl="0" algn="l" defTabSz="685800">
              <a:tabLst>
                <a:tab pos="2208213" algn="r"/>
                <a:tab pos="2566988" algn="l"/>
              </a:tabLst>
            </a:pPr>
            <a:r>
              <a:rPr lang="en-US" sz="2800" b="1" dirty="0">
                <a:solidFill>
                  <a:prstClr val="black">
                    <a:tint val="75000"/>
                  </a:prstClr>
                </a:solidFill>
                <a:latin typeface="Arial" pitchFamily="34" charset="0"/>
                <a:cs typeface="Arial" pitchFamily="34" charset="0"/>
              </a:rPr>
              <a:t>	Due Date:	October 4, 2018</a:t>
            </a:r>
          </a:p>
          <a:p>
            <a:pPr lvl="0" algn="l" defTabSz="685800">
              <a:tabLst>
                <a:tab pos="2208213" algn="r"/>
                <a:tab pos="2566988" algn="l"/>
              </a:tabLst>
            </a:pPr>
            <a:r>
              <a:rPr lang="en-US" sz="2800" b="1" dirty="0">
                <a:solidFill>
                  <a:prstClr val="black">
                    <a:tint val="75000"/>
                  </a:prstClr>
                </a:solidFill>
                <a:latin typeface="Arial" pitchFamily="34" charset="0"/>
                <a:cs typeface="Arial" pitchFamily="34" charset="0"/>
              </a:rPr>
              <a:t>		October 3, 2019</a:t>
            </a:r>
          </a:p>
        </p:txBody>
      </p:sp>
    </p:spTree>
    <p:extLst>
      <p:ext uri="{BB962C8B-B14F-4D97-AF65-F5344CB8AC3E}">
        <p14:creationId xmlns:p14="http://schemas.microsoft.com/office/powerpoint/2010/main" val="29649006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a:t>Advanced Technological Education (ATE) Program</a:t>
            </a:r>
            <a:endParaRPr lang="en-US" dirty="0"/>
          </a:p>
        </p:txBody>
      </p:sp>
      <p:sp>
        <p:nvSpPr>
          <p:cNvPr id="3" name="Content Placeholder 2"/>
          <p:cNvSpPr>
            <a:spLocks noGrp="1"/>
          </p:cNvSpPr>
          <p:nvPr>
            <p:ph idx="1"/>
          </p:nvPr>
        </p:nvSpPr>
        <p:spPr/>
        <p:txBody>
          <a:bodyPr>
            <a:normAutofit/>
          </a:bodyPr>
          <a:lstStyle/>
          <a:p>
            <a:pPr marL="0" indent="0">
              <a:spcBef>
                <a:spcPts val="0"/>
              </a:spcBef>
              <a:buClrTx/>
              <a:buNone/>
              <a:defRPr/>
            </a:pPr>
            <a:r>
              <a:rPr lang="en-GB" sz="2600" kern="0" dirty="0">
                <a:ln/>
                <a:ea typeface="ＭＳ Ｐゴシック" pitchFamily="-112" charset="-128"/>
                <a:cs typeface="Constantia"/>
              </a:rPr>
              <a:t> </a:t>
            </a:r>
            <a:endParaRPr lang="en-GB" sz="2600" b="1" kern="0" dirty="0">
              <a:solidFill>
                <a:srgbClr val="000000"/>
              </a:solidFill>
              <a:ea typeface="ＭＳ Ｐゴシック" pitchFamily="-112" charset="-128"/>
              <a:cs typeface="Constantia"/>
            </a:endParaRPr>
          </a:p>
        </p:txBody>
      </p:sp>
      <p:sp>
        <p:nvSpPr>
          <p:cNvPr id="5" name="TextBox 4"/>
          <p:cNvSpPr txBox="1"/>
          <p:nvPr/>
        </p:nvSpPr>
        <p:spPr>
          <a:xfrm>
            <a:off x="6705600" y="838200"/>
            <a:ext cx="1905000" cy="523220"/>
          </a:xfrm>
          <a:prstGeom prst="rect">
            <a:avLst/>
          </a:prstGeom>
          <a:noFill/>
          <a:ln w="19050">
            <a:solidFill>
              <a:schemeClr val="accent1"/>
            </a:solidFill>
          </a:ln>
        </p:spPr>
        <p:txBody>
          <a:bodyPr wrap="square" rtlCol="0">
            <a:spAutoFit/>
          </a:bodyPr>
          <a:lstStyle/>
          <a:p>
            <a:r>
              <a:rPr lang="en-US" sz="2800" b="1" dirty="0">
                <a:solidFill>
                  <a:srgbClr val="0000FF"/>
                </a:solidFill>
              </a:rPr>
              <a:t>NSF 17-568</a:t>
            </a:r>
          </a:p>
        </p:txBody>
      </p:sp>
      <p:sp>
        <p:nvSpPr>
          <p:cNvPr id="8" name="Rectangle 7">
            <a:extLst>
              <a:ext uri="{FF2B5EF4-FFF2-40B4-BE49-F238E27FC236}">
                <a16:creationId xmlns:a16="http://schemas.microsoft.com/office/drawing/2014/main" xmlns="" id="{7BEA570E-0696-2F44-A070-EC71DC562A6F}"/>
              </a:ext>
            </a:extLst>
          </p:cNvPr>
          <p:cNvSpPr/>
          <p:nvPr/>
        </p:nvSpPr>
        <p:spPr>
          <a:xfrm>
            <a:off x="4572000" y="6166637"/>
            <a:ext cx="4220109" cy="462763"/>
          </a:xfrm>
          <a:prstGeom prst="rect">
            <a:avLst/>
          </a:prstGeom>
          <a:solidFill>
            <a:schemeClr val="bg1"/>
          </a:solidFill>
          <a:ln>
            <a:solidFill>
              <a:srgbClr val="0432FF"/>
            </a:solidFill>
          </a:ln>
        </p:spPr>
        <p:txBody>
          <a:bodyPr wrap="square">
            <a:spAutoFit/>
          </a:bodyPr>
          <a:lstStyle/>
          <a:p>
            <a:r>
              <a:rPr lang="en-US" sz="2400" dirty="0">
                <a:solidFill>
                  <a:srgbClr val="0432FF"/>
                </a:solidFill>
              </a:rPr>
              <a:t>Due 1st Thursday in October</a:t>
            </a:r>
          </a:p>
        </p:txBody>
      </p:sp>
      <p:sp>
        <p:nvSpPr>
          <p:cNvPr id="9" name="TextBox 8">
            <a:extLst>
              <a:ext uri="{FF2B5EF4-FFF2-40B4-BE49-F238E27FC236}">
                <a16:creationId xmlns:a16="http://schemas.microsoft.com/office/drawing/2014/main" xmlns="" id="{3FDBA86A-27BD-B24E-8D55-6B30A0C39A66}"/>
              </a:ext>
            </a:extLst>
          </p:cNvPr>
          <p:cNvSpPr txBox="1"/>
          <p:nvPr/>
        </p:nvSpPr>
        <p:spPr>
          <a:xfrm rot="16200000">
            <a:off x="-1512212" y="3341011"/>
            <a:ext cx="4400490" cy="461665"/>
          </a:xfrm>
          <a:prstGeom prst="rect">
            <a:avLst/>
          </a:prstGeom>
          <a:solidFill>
            <a:schemeClr val="accent5">
              <a:lumMod val="60000"/>
              <a:lumOff val="40000"/>
            </a:schemeClr>
          </a:solidFill>
        </p:spPr>
        <p:txBody>
          <a:bodyPr wrap="square" rtlCol="0">
            <a:spAutoFit/>
          </a:bodyPr>
          <a:lstStyle/>
          <a:p>
            <a:pPr defTabSz="685800"/>
            <a:r>
              <a:rPr lang="en-US" sz="2400" dirty="0">
                <a:solidFill>
                  <a:prstClr val="black"/>
                </a:solidFill>
              </a:rPr>
              <a:t>Program Solicitation</a:t>
            </a:r>
          </a:p>
        </p:txBody>
      </p:sp>
      <p:sp>
        <p:nvSpPr>
          <p:cNvPr id="10" name="TextBox 9">
            <a:extLst>
              <a:ext uri="{FF2B5EF4-FFF2-40B4-BE49-F238E27FC236}">
                <a16:creationId xmlns:a16="http://schemas.microsoft.com/office/drawing/2014/main" xmlns="" id="{6AD329FC-57F2-314E-B0D6-24BD58C6AC56}"/>
              </a:ext>
            </a:extLst>
          </p:cNvPr>
          <p:cNvSpPr txBox="1"/>
          <p:nvPr/>
        </p:nvSpPr>
        <p:spPr>
          <a:xfrm>
            <a:off x="4959438" y="1380665"/>
            <a:ext cx="3611880" cy="1785104"/>
          </a:xfrm>
          <a:prstGeom prst="rect">
            <a:avLst/>
          </a:prstGeom>
          <a:solidFill>
            <a:schemeClr val="accent5">
              <a:lumMod val="20000"/>
              <a:lumOff val="80000"/>
            </a:schemeClr>
          </a:solidFill>
        </p:spPr>
        <p:txBody>
          <a:bodyPr wrap="square" rtlCol="0">
            <a:spAutoFit/>
          </a:bodyPr>
          <a:lstStyle/>
          <a:p>
            <a:pPr defTabSz="685800"/>
            <a:r>
              <a:rPr lang="en-US" sz="2200" dirty="0">
                <a:solidFill>
                  <a:prstClr val="black"/>
                </a:solidFill>
              </a:rPr>
              <a:t>Colleges that award </a:t>
            </a:r>
            <a:r>
              <a:rPr lang="en-US" sz="2200" u="sng" dirty="0">
                <a:solidFill>
                  <a:srgbClr val="00B0F0"/>
                </a:solidFill>
              </a:rPr>
              <a:t>two-year degrees </a:t>
            </a:r>
            <a:r>
              <a:rPr lang="en-US" sz="2200" dirty="0">
                <a:solidFill>
                  <a:prstClr val="black"/>
                </a:solidFill>
              </a:rPr>
              <a:t>and their faculty must play </a:t>
            </a:r>
            <a:r>
              <a:rPr lang="en-US" sz="2200" dirty="0">
                <a:solidFill>
                  <a:srgbClr val="00B0F0"/>
                </a:solidFill>
              </a:rPr>
              <a:t>a </a:t>
            </a:r>
            <a:r>
              <a:rPr lang="en-US" sz="2200" u="sng" dirty="0">
                <a:solidFill>
                  <a:srgbClr val="00B0F0"/>
                </a:solidFill>
              </a:rPr>
              <a:t>leadership role</a:t>
            </a:r>
            <a:r>
              <a:rPr lang="en-US" sz="2200" dirty="0">
                <a:solidFill>
                  <a:srgbClr val="00B0F0"/>
                </a:solidFill>
              </a:rPr>
              <a:t> </a:t>
            </a:r>
            <a:r>
              <a:rPr lang="en-US" sz="2200" dirty="0">
                <a:solidFill>
                  <a:prstClr val="black"/>
                </a:solidFill>
              </a:rPr>
              <a:t>on all projects.</a:t>
            </a:r>
          </a:p>
        </p:txBody>
      </p:sp>
      <p:sp>
        <p:nvSpPr>
          <p:cNvPr id="11" name="TextBox 10">
            <a:extLst>
              <a:ext uri="{FF2B5EF4-FFF2-40B4-BE49-F238E27FC236}">
                <a16:creationId xmlns:a16="http://schemas.microsoft.com/office/drawing/2014/main" xmlns="" id="{0DE812B3-1011-B44D-801A-8EB8CD231BD9}"/>
              </a:ext>
            </a:extLst>
          </p:cNvPr>
          <p:cNvSpPr txBox="1"/>
          <p:nvPr/>
        </p:nvSpPr>
        <p:spPr>
          <a:xfrm>
            <a:off x="1129965" y="1380664"/>
            <a:ext cx="3611880" cy="2123658"/>
          </a:xfrm>
          <a:prstGeom prst="rect">
            <a:avLst/>
          </a:prstGeom>
          <a:solidFill>
            <a:schemeClr val="accent5">
              <a:lumMod val="20000"/>
              <a:lumOff val="80000"/>
            </a:schemeClr>
          </a:solidFill>
        </p:spPr>
        <p:txBody>
          <a:bodyPr wrap="square" rtlCol="0">
            <a:spAutoFit/>
          </a:bodyPr>
          <a:lstStyle/>
          <a:p>
            <a:pPr defTabSz="685800"/>
            <a:r>
              <a:rPr lang="en-US" sz="2200" dirty="0">
                <a:solidFill>
                  <a:prstClr val="black"/>
                </a:solidFill>
              </a:rPr>
              <a:t>ATE focuses on the </a:t>
            </a:r>
            <a:r>
              <a:rPr lang="en-US" sz="2200" u="sng" dirty="0">
                <a:solidFill>
                  <a:srgbClr val="00B0F0"/>
                </a:solidFill>
              </a:rPr>
              <a:t>education of technicians</a:t>
            </a:r>
            <a:r>
              <a:rPr lang="en-US" sz="2200" dirty="0">
                <a:solidFill>
                  <a:prstClr val="black"/>
                </a:solidFill>
              </a:rPr>
              <a:t> to meet workforce demands in existing and emerging advanced technological fields.</a:t>
            </a:r>
          </a:p>
        </p:txBody>
      </p:sp>
      <p:sp>
        <p:nvSpPr>
          <p:cNvPr id="12" name="TextBox 11">
            <a:extLst>
              <a:ext uri="{FF2B5EF4-FFF2-40B4-BE49-F238E27FC236}">
                <a16:creationId xmlns:a16="http://schemas.microsoft.com/office/drawing/2014/main" xmlns="" id="{10DCFC5F-5C16-C441-9879-4BD09E5AC37B}"/>
              </a:ext>
            </a:extLst>
          </p:cNvPr>
          <p:cNvSpPr txBox="1"/>
          <p:nvPr/>
        </p:nvSpPr>
        <p:spPr>
          <a:xfrm>
            <a:off x="4959438" y="3328987"/>
            <a:ext cx="3611880" cy="2462213"/>
          </a:xfrm>
          <a:prstGeom prst="rect">
            <a:avLst/>
          </a:prstGeom>
          <a:solidFill>
            <a:schemeClr val="accent5">
              <a:lumMod val="20000"/>
              <a:lumOff val="80000"/>
            </a:schemeClr>
          </a:solidFill>
        </p:spPr>
        <p:txBody>
          <a:bodyPr wrap="square" rtlCol="0">
            <a:spAutoFit/>
          </a:bodyPr>
          <a:lstStyle/>
          <a:p>
            <a:pPr defTabSz="685800"/>
            <a:r>
              <a:rPr lang="en-US" sz="2200" dirty="0">
                <a:solidFill>
                  <a:prstClr val="black"/>
                </a:solidFill>
              </a:rPr>
              <a:t>Requires </a:t>
            </a:r>
            <a:r>
              <a:rPr lang="en-US" sz="2200" u="sng" dirty="0">
                <a:solidFill>
                  <a:srgbClr val="00B0F0"/>
                </a:solidFill>
              </a:rPr>
              <a:t>partnerships</a:t>
            </a:r>
            <a:r>
              <a:rPr lang="en-US" sz="2200" dirty="0">
                <a:solidFill>
                  <a:prstClr val="black"/>
                </a:solidFill>
              </a:rPr>
              <a:t> between two-year colleges and business and industry, along with secondary schools, four-year colleges and universities, and government, as appropriate.</a:t>
            </a:r>
          </a:p>
        </p:txBody>
      </p:sp>
      <p:sp>
        <p:nvSpPr>
          <p:cNvPr id="13" name="TextBox 12">
            <a:extLst>
              <a:ext uri="{FF2B5EF4-FFF2-40B4-BE49-F238E27FC236}">
                <a16:creationId xmlns:a16="http://schemas.microsoft.com/office/drawing/2014/main" xmlns="" id="{FB476E52-DF0C-BC4F-BAE3-F06AC108B495}"/>
              </a:ext>
            </a:extLst>
          </p:cNvPr>
          <p:cNvSpPr txBox="1"/>
          <p:nvPr/>
        </p:nvSpPr>
        <p:spPr>
          <a:xfrm>
            <a:off x="1129965" y="3548896"/>
            <a:ext cx="3611880" cy="1785104"/>
          </a:xfrm>
          <a:prstGeom prst="rect">
            <a:avLst/>
          </a:prstGeom>
          <a:solidFill>
            <a:schemeClr val="accent5">
              <a:lumMod val="20000"/>
              <a:lumOff val="80000"/>
            </a:schemeClr>
          </a:solidFill>
        </p:spPr>
        <p:txBody>
          <a:bodyPr wrap="square" rtlCol="0">
            <a:spAutoFit/>
          </a:bodyPr>
          <a:lstStyle/>
          <a:p>
            <a:pPr defTabSz="685800"/>
            <a:r>
              <a:rPr lang="en-US" sz="2200" dirty="0">
                <a:solidFill>
                  <a:prstClr val="black"/>
                </a:solidFill>
              </a:rPr>
              <a:t>Must respond to </a:t>
            </a:r>
            <a:r>
              <a:rPr lang="en-US" sz="2200" u="sng" dirty="0">
                <a:solidFill>
                  <a:srgbClr val="00B0F0"/>
                </a:solidFill>
              </a:rPr>
              <a:t>hiring needs</a:t>
            </a:r>
            <a:r>
              <a:rPr lang="en-US" sz="2200" dirty="0">
                <a:solidFill>
                  <a:prstClr val="black"/>
                </a:solidFill>
              </a:rPr>
              <a:t> for highly-skilled technical workforce in the service area of the proposing institution(s).</a:t>
            </a:r>
          </a:p>
        </p:txBody>
      </p:sp>
      <p:sp>
        <p:nvSpPr>
          <p:cNvPr id="14" name="TextBox 13">
            <a:extLst>
              <a:ext uri="{FF2B5EF4-FFF2-40B4-BE49-F238E27FC236}">
                <a16:creationId xmlns:a16="http://schemas.microsoft.com/office/drawing/2014/main" xmlns="" id="{708C36E0-0BA7-D644-8C15-71287AAAD1F1}"/>
              </a:ext>
            </a:extLst>
          </p:cNvPr>
          <p:cNvSpPr txBox="1"/>
          <p:nvPr/>
        </p:nvSpPr>
        <p:spPr>
          <a:xfrm>
            <a:off x="1129965" y="5360313"/>
            <a:ext cx="3611880" cy="430887"/>
          </a:xfrm>
          <a:prstGeom prst="rect">
            <a:avLst/>
          </a:prstGeom>
          <a:solidFill>
            <a:schemeClr val="accent5">
              <a:lumMod val="20000"/>
              <a:lumOff val="80000"/>
            </a:schemeClr>
          </a:solidFill>
        </p:spPr>
        <p:txBody>
          <a:bodyPr wrap="square" rtlCol="0">
            <a:spAutoFit/>
          </a:bodyPr>
          <a:lstStyle/>
          <a:p>
            <a:pPr defTabSz="685800"/>
            <a:r>
              <a:rPr lang="en-US" sz="2200" dirty="0">
                <a:solidFill>
                  <a:prstClr val="black"/>
                </a:solidFill>
              </a:rPr>
              <a:t>Must address </a:t>
            </a:r>
            <a:r>
              <a:rPr lang="en-US" sz="2200" u="sng" dirty="0">
                <a:solidFill>
                  <a:srgbClr val="00B0F0"/>
                </a:solidFill>
              </a:rPr>
              <a:t>sustainability.</a:t>
            </a:r>
          </a:p>
        </p:txBody>
      </p:sp>
      <p:sp>
        <p:nvSpPr>
          <p:cNvPr id="15" name="TextBox 14">
            <a:extLst>
              <a:ext uri="{FF2B5EF4-FFF2-40B4-BE49-F238E27FC236}">
                <a16:creationId xmlns:a16="http://schemas.microsoft.com/office/drawing/2014/main" xmlns="" id="{B40600EC-39EC-324E-AE72-A31725E993C5}"/>
              </a:ext>
            </a:extLst>
          </p:cNvPr>
          <p:cNvSpPr txBox="1"/>
          <p:nvPr/>
        </p:nvSpPr>
        <p:spPr>
          <a:xfrm>
            <a:off x="457199" y="5772090"/>
            <a:ext cx="8114119" cy="400110"/>
          </a:xfrm>
          <a:prstGeom prst="rect">
            <a:avLst/>
          </a:prstGeom>
          <a:noFill/>
        </p:spPr>
        <p:txBody>
          <a:bodyPr wrap="square" rtlCol="0">
            <a:spAutoFit/>
          </a:bodyPr>
          <a:lstStyle/>
          <a:p>
            <a:pPr defTabSz="685800"/>
            <a:r>
              <a:rPr lang="en-US" sz="2000" b="1" dirty="0">
                <a:solidFill>
                  <a:prstClr val="black"/>
                </a:solidFill>
              </a:rPr>
              <a:t>Read the program solicitation for more detailed information.</a:t>
            </a:r>
          </a:p>
        </p:txBody>
      </p:sp>
      <p:sp>
        <p:nvSpPr>
          <p:cNvPr id="16" name="Slide Number Placeholder 1">
            <a:extLst>
              <a:ext uri="{FF2B5EF4-FFF2-40B4-BE49-F238E27FC236}">
                <a16:creationId xmlns:a16="http://schemas.microsoft.com/office/drawing/2014/main" xmlns="" id="{5D5D3719-E124-F24A-B13E-20556F034934}"/>
              </a:ext>
            </a:extLst>
          </p:cNvPr>
          <p:cNvSpPr>
            <a:spLocks noGrp="1"/>
          </p:cNvSpPr>
          <p:nvPr>
            <p:ph type="sldNum" sz="quarter" idx="12"/>
          </p:nvPr>
        </p:nvSpPr>
        <p:spPr>
          <a:xfrm>
            <a:off x="6553200" y="5883275"/>
            <a:ext cx="2133600" cy="365125"/>
          </a:xfrm>
        </p:spPr>
        <p:txBody>
          <a:bodyPr/>
          <a:lstStyle/>
          <a:p>
            <a:fld id="{21CBAACD-8C11-451D-AF75-3A01F06292C2}" type="slidenum">
              <a:rPr lang="en-US" sz="2000" smtClean="0">
                <a:solidFill>
                  <a:prstClr val="black">
                    <a:tint val="75000"/>
                  </a:prstClr>
                </a:solidFill>
              </a:rPr>
              <a:pPr/>
              <a:t>6</a:t>
            </a:fld>
            <a:endParaRPr lang="en-US" sz="2000">
              <a:solidFill>
                <a:prstClr val="black">
                  <a:tint val="75000"/>
                </a:prstClr>
              </a:solidFill>
            </a:endParaRPr>
          </a:p>
        </p:txBody>
      </p:sp>
    </p:spTree>
    <p:extLst>
      <p:ext uri="{BB962C8B-B14F-4D97-AF65-F5344CB8AC3E}">
        <p14:creationId xmlns:p14="http://schemas.microsoft.com/office/powerpoint/2010/main" val="20485595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91C1E-9800-B940-8D14-29AA7DFA3926}"/>
              </a:ext>
            </a:extLst>
          </p:cNvPr>
          <p:cNvSpPr>
            <a:spLocks noGrp="1"/>
          </p:cNvSpPr>
          <p:nvPr>
            <p:ph type="title"/>
          </p:nvPr>
        </p:nvSpPr>
        <p:spPr/>
        <p:txBody>
          <a:bodyPr/>
          <a:lstStyle/>
          <a:p>
            <a:r>
              <a:rPr lang="en-US" b="1" dirty="0">
                <a:solidFill>
                  <a:srgbClr val="1F497D"/>
                </a:solidFill>
              </a:rPr>
              <a:t>ATE: Three Program Tracks</a:t>
            </a:r>
          </a:p>
        </p:txBody>
      </p:sp>
      <p:sp>
        <p:nvSpPr>
          <p:cNvPr id="3" name="Content Placeholder 2">
            <a:extLst>
              <a:ext uri="{FF2B5EF4-FFF2-40B4-BE49-F238E27FC236}">
                <a16:creationId xmlns:a16="http://schemas.microsoft.com/office/drawing/2014/main" xmlns="" id="{BF8E3742-8BC5-9847-92EA-4294A40F264E}"/>
              </a:ext>
            </a:extLst>
          </p:cNvPr>
          <p:cNvSpPr>
            <a:spLocks noGrp="1"/>
          </p:cNvSpPr>
          <p:nvPr>
            <p:ph idx="1"/>
          </p:nvPr>
        </p:nvSpPr>
        <p:spPr>
          <a:xfrm>
            <a:off x="457200" y="2027237"/>
            <a:ext cx="8229600" cy="4221163"/>
          </a:xfrm>
        </p:spPr>
        <p:txBody>
          <a:bodyPr/>
          <a:lstStyle/>
          <a:p>
            <a:pPr marL="0" indent="0">
              <a:buNone/>
            </a:pPr>
            <a:r>
              <a:rPr lang="en-US" dirty="0"/>
              <a:t>  </a:t>
            </a:r>
          </a:p>
        </p:txBody>
      </p:sp>
      <p:sp>
        <p:nvSpPr>
          <p:cNvPr id="4" name="Content Placeholder 2">
            <a:extLst>
              <a:ext uri="{FF2B5EF4-FFF2-40B4-BE49-F238E27FC236}">
                <a16:creationId xmlns:a16="http://schemas.microsoft.com/office/drawing/2014/main" xmlns="" id="{45F81D4C-2DAB-A64F-9A34-DA9ED462DC94}"/>
              </a:ext>
            </a:extLst>
          </p:cNvPr>
          <p:cNvSpPr txBox="1">
            <a:spLocks/>
          </p:cNvSpPr>
          <p:nvPr/>
        </p:nvSpPr>
        <p:spPr>
          <a:xfrm>
            <a:off x="838200" y="1524000"/>
            <a:ext cx="8153400" cy="571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800" b="1" dirty="0"/>
          </a:p>
          <a:p>
            <a:pPr marL="0" indent="0">
              <a:spcBef>
                <a:spcPts val="0"/>
              </a:spcBef>
              <a:buFont typeface="Arial" pitchFamily="34" charset="0"/>
              <a:buNone/>
            </a:pPr>
            <a:r>
              <a:rPr lang="en-US" sz="2800" b="1" dirty="0">
                <a:solidFill>
                  <a:srgbClr val="003399"/>
                </a:solidFill>
              </a:rPr>
              <a:t>Projects</a:t>
            </a:r>
            <a:r>
              <a:rPr lang="en-US" sz="2800" b="1" dirty="0"/>
              <a:t>		</a:t>
            </a:r>
            <a:r>
              <a:rPr lang="en-US" sz="2800" b="1" dirty="0">
                <a:solidFill>
                  <a:srgbClr val="003399"/>
                </a:solidFill>
              </a:rPr>
              <a:t>Centers</a:t>
            </a:r>
            <a:r>
              <a:rPr lang="en-US" sz="2800" b="1" dirty="0"/>
              <a:t>	</a:t>
            </a:r>
            <a:r>
              <a:rPr lang="en-US" sz="2800" b="1" dirty="0">
                <a:solidFill>
                  <a:srgbClr val="003399"/>
                </a:solidFill>
              </a:rPr>
              <a:t>Targeted Research</a:t>
            </a:r>
          </a:p>
          <a:p>
            <a:pPr marL="0" indent="0">
              <a:buFont typeface="Arial" pitchFamily="34" charset="0"/>
              <a:buNone/>
            </a:pPr>
            <a:r>
              <a:rPr lang="en-US" sz="2000" dirty="0"/>
              <a:t>Up to $600k, up to 3-yrs			     </a:t>
            </a:r>
            <a:r>
              <a:rPr lang="en-US" sz="2000" b="1" dirty="0">
                <a:solidFill>
                  <a:srgbClr val="003399"/>
                </a:solidFill>
              </a:rPr>
              <a:t>on Technician Education</a:t>
            </a:r>
          </a:p>
          <a:p>
            <a:pPr marL="0" indent="0">
              <a:buFont typeface="Arial" pitchFamily="34" charset="0"/>
              <a:buNone/>
            </a:pPr>
            <a:r>
              <a:rPr lang="en-US" sz="2000" dirty="0"/>
              <a:t>	except				     From $150K, up to 2-yrs</a:t>
            </a:r>
          </a:p>
          <a:p>
            <a:pPr marL="0" indent="0">
              <a:buFont typeface="Arial" pitchFamily="34" charset="0"/>
              <a:buNone/>
            </a:pPr>
            <a:r>
              <a:rPr lang="en-US" sz="2000" i="1" dirty="0"/>
              <a:t>Small/New to ATE	 ($225K)		       	       </a:t>
            </a:r>
            <a:r>
              <a:rPr lang="en-US" sz="2000" dirty="0"/>
              <a:t>to $800K, up to 3-yrs</a:t>
            </a:r>
          </a:p>
          <a:p>
            <a:pPr marL="0" indent="0">
              <a:buFont typeface="Arial" pitchFamily="34" charset="0"/>
              <a:buNone/>
            </a:pPr>
            <a:r>
              <a:rPr lang="en-US" sz="2000" i="1" dirty="0"/>
              <a:t>Adapt &amp; Implement ($300-300K)</a:t>
            </a:r>
          </a:p>
          <a:p>
            <a:pPr marL="0" indent="0">
              <a:buFont typeface="Arial" pitchFamily="34" charset="0"/>
              <a:buNone/>
            </a:pPr>
            <a:r>
              <a:rPr lang="en-US" sz="2000" i="1" dirty="0"/>
              <a:t>Instrumentation Acquisition </a:t>
            </a:r>
            <a:endParaRPr lang="en-US" sz="2000" b="1" dirty="0"/>
          </a:p>
          <a:p>
            <a:pPr marL="0" indent="0">
              <a:buFont typeface="Arial" pitchFamily="34" charset="0"/>
              <a:buNone/>
              <a:tabLst>
                <a:tab pos="3473450" algn="ctr"/>
              </a:tabLst>
            </a:pPr>
            <a:r>
              <a:rPr lang="en-US" sz="2000" i="1" dirty="0"/>
              <a:t> ($400-500K)</a:t>
            </a:r>
            <a:r>
              <a:rPr lang="en-US" sz="1800" b="1" i="1" dirty="0"/>
              <a:t>	</a:t>
            </a:r>
            <a:r>
              <a:rPr lang="en-US" sz="2400" b="1" i="1" dirty="0">
                <a:solidFill>
                  <a:srgbClr val="003399"/>
                </a:solidFill>
              </a:rPr>
              <a:t>Two Types</a:t>
            </a:r>
          </a:p>
          <a:p>
            <a:pPr marL="0" indent="0">
              <a:buFont typeface="Arial" pitchFamily="34" charset="0"/>
              <a:buNone/>
            </a:pPr>
            <a:endParaRPr lang="en-US" sz="2400" b="1" i="1" dirty="0"/>
          </a:p>
          <a:p>
            <a:pPr marL="800100" lvl="2" indent="0">
              <a:buNone/>
              <a:tabLst>
                <a:tab pos="1700213" algn="ctr"/>
                <a:tab pos="4911725" algn="ctr"/>
              </a:tabLst>
            </a:pPr>
            <a:r>
              <a:rPr lang="en-US" sz="2200" b="1" i="1" dirty="0">
                <a:solidFill>
                  <a:srgbClr val="003399"/>
                </a:solidFill>
              </a:rPr>
              <a:t>	Center</a:t>
            </a:r>
            <a:r>
              <a:rPr lang="en-US" sz="2200" b="1" i="1" dirty="0"/>
              <a:t>	</a:t>
            </a:r>
            <a:r>
              <a:rPr lang="en-US" sz="2200" b="1" i="1" dirty="0">
                <a:solidFill>
                  <a:srgbClr val="003399"/>
                </a:solidFill>
              </a:rPr>
              <a:t>Resource Center</a:t>
            </a:r>
          </a:p>
          <a:p>
            <a:pPr marL="0" indent="0">
              <a:buFont typeface="Arial" pitchFamily="34" charset="0"/>
              <a:buNone/>
              <a:tabLst>
                <a:tab pos="1820863" algn="ctr"/>
                <a:tab pos="4911725" algn="ctr"/>
              </a:tabLst>
            </a:pPr>
            <a:r>
              <a:rPr lang="en-US" sz="2000" b="1" i="1" dirty="0"/>
              <a:t>	</a:t>
            </a:r>
            <a:r>
              <a:rPr lang="en-US" sz="2000" dirty="0"/>
              <a:t>up to $5 million, 5-yrs	up to $600K, 3-yrs</a:t>
            </a:r>
          </a:p>
          <a:p>
            <a:pPr marL="0" indent="0">
              <a:buFont typeface="Arial" pitchFamily="34" charset="0"/>
              <a:buNone/>
              <a:tabLst>
                <a:tab pos="1820863" algn="ctr"/>
                <a:tab pos="4911725" algn="ctr"/>
              </a:tabLst>
            </a:pPr>
            <a:r>
              <a:rPr lang="en-US" sz="2000" dirty="0"/>
              <a:t>	One renewal possible	One renewal possible</a:t>
            </a:r>
          </a:p>
        </p:txBody>
      </p:sp>
      <p:sp>
        <p:nvSpPr>
          <p:cNvPr id="5" name="Slide Number Placeholder 3">
            <a:extLst>
              <a:ext uri="{FF2B5EF4-FFF2-40B4-BE49-F238E27FC236}">
                <a16:creationId xmlns:a16="http://schemas.microsoft.com/office/drawing/2014/main" xmlns="" id="{9D223EEB-97B6-4D4D-8513-1DA6A464FD76}"/>
              </a:ext>
            </a:extLst>
          </p:cNvPr>
          <p:cNvSpPr>
            <a:spLocks noGrp="1"/>
          </p:cNvSpPr>
          <p:nvPr>
            <p:ph type="sldNum" sz="quarter" idx="12"/>
          </p:nvPr>
        </p:nvSpPr>
        <p:spPr>
          <a:xfrm>
            <a:off x="6934200" y="6873875"/>
            <a:ext cx="2133600" cy="365125"/>
          </a:xfrm>
        </p:spPr>
        <p:txBody>
          <a:bodyPr/>
          <a:lstStyle/>
          <a:p>
            <a:fld id="{4D2B016D-3321-403A-862B-6C7479269A58}" type="slidenum">
              <a:rPr lang="en-US" smtClean="0"/>
              <a:pPr/>
              <a:t>7</a:t>
            </a:fld>
            <a:endParaRPr lang="en-US"/>
          </a:p>
        </p:txBody>
      </p:sp>
      <p:cxnSp>
        <p:nvCxnSpPr>
          <p:cNvPr id="6" name="Straight Connector 5">
            <a:extLst>
              <a:ext uri="{FF2B5EF4-FFF2-40B4-BE49-F238E27FC236}">
                <a16:creationId xmlns:a16="http://schemas.microsoft.com/office/drawing/2014/main" xmlns="" id="{8A6FBC15-A09C-3C41-AE1F-63CBED4EF1A6}"/>
              </a:ext>
            </a:extLst>
          </p:cNvPr>
          <p:cNvCxnSpPr/>
          <p:nvPr/>
        </p:nvCxnSpPr>
        <p:spPr>
          <a:xfrm flipH="1">
            <a:off x="1752600" y="1782762"/>
            <a:ext cx="3276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xmlns="" id="{0C8617C4-E882-B147-B5EB-4C44C952630D}"/>
              </a:ext>
            </a:extLst>
          </p:cNvPr>
          <p:cNvCxnSpPr/>
          <p:nvPr/>
        </p:nvCxnSpPr>
        <p:spPr>
          <a:xfrm>
            <a:off x="5029200" y="1782762"/>
            <a:ext cx="2362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xmlns="" id="{AE8DE023-724E-0C4C-B208-04939FDC76FE}"/>
              </a:ext>
            </a:extLst>
          </p:cNvPr>
          <p:cNvCxnSpPr/>
          <p:nvPr/>
        </p:nvCxnSpPr>
        <p:spPr>
          <a:xfrm>
            <a:off x="1752600" y="1782762"/>
            <a:ext cx="0" cy="304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xmlns="" id="{22AF2D08-D96D-7444-BC7F-04D809DB58C7}"/>
              </a:ext>
            </a:extLst>
          </p:cNvPr>
          <p:cNvCxnSpPr/>
          <p:nvPr/>
        </p:nvCxnSpPr>
        <p:spPr>
          <a:xfrm>
            <a:off x="7391400" y="1782762"/>
            <a:ext cx="0" cy="304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02A07D58-8386-D645-8365-E40E0E3C219B}"/>
              </a:ext>
            </a:extLst>
          </p:cNvPr>
          <p:cNvCxnSpPr/>
          <p:nvPr/>
        </p:nvCxnSpPr>
        <p:spPr>
          <a:xfrm>
            <a:off x="4419600" y="1477962"/>
            <a:ext cx="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xmlns="" id="{E5AB0BB2-5912-064D-99FA-1B3ADDA64EBD}"/>
              </a:ext>
            </a:extLst>
          </p:cNvPr>
          <p:cNvCxnSpPr/>
          <p:nvPr/>
        </p:nvCxnSpPr>
        <p:spPr>
          <a:xfrm>
            <a:off x="4419600" y="1782762"/>
            <a:ext cx="0" cy="304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xmlns="" id="{25AF6CCA-1EDC-E74A-AA87-F5064D809541}"/>
              </a:ext>
            </a:extLst>
          </p:cNvPr>
          <p:cNvCxnSpPr/>
          <p:nvPr/>
        </p:nvCxnSpPr>
        <p:spPr>
          <a:xfrm>
            <a:off x="4419600" y="2620962"/>
            <a:ext cx="0" cy="1752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8511D4CB-F31E-E74E-BAD2-026DDBB9961B}"/>
              </a:ext>
            </a:extLst>
          </p:cNvPr>
          <p:cNvCxnSpPr/>
          <p:nvPr/>
        </p:nvCxnSpPr>
        <p:spPr>
          <a:xfrm>
            <a:off x="2743200" y="4876800"/>
            <a:ext cx="3124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xmlns="" id="{542166E5-0540-0040-B12D-5DE1EB6B5B7A}"/>
              </a:ext>
            </a:extLst>
          </p:cNvPr>
          <p:cNvCxnSpPr/>
          <p:nvPr/>
        </p:nvCxnSpPr>
        <p:spPr>
          <a:xfrm>
            <a:off x="2743200" y="4983162"/>
            <a:ext cx="0"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xmlns="" id="{0AD02495-9D2B-C44C-94F3-ABA7D599792F}"/>
              </a:ext>
            </a:extLst>
          </p:cNvPr>
          <p:cNvCxnSpPr/>
          <p:nvPr/>
        </p:nvCxnSpPr>
        <p:spPr>
          <a:xfrm>
            <a:off x="5867400" y="4983162"/>
            <a:ext cx="0"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49097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1143000"/>
          </a:xfrm>
        </p:spPr>
        <p:txBody>
          <a:bodyPr>
            <a:normAutofit/>
          </a:bodyPr>
          <a:lstStyle/>
          <a:p>
            <a:r>
              <a:rPr lang="en-US" b="1" dirty="0">
                <a:solidFill>
                  <a:srgbClr val="1F497D"/>
                </a:solidFill>
                <a:latin typeface="Calibri" charset="0"/>
                <a:ea typeface="Calibri" charset="0"/>
                <a:cs typeface="Calibri" charset="0"/>
              </a:rPr>
              <a:t>ATE Project Focus Areas</a:t>
            </a:r>
          </a:p>
        </p:txBody>
      </p:sp>
      <p:sp>
        <p:nvSpPr>
          <p:cNvPr id="7" name="TextBox 6"/>
          <p:cNvSpPr txBox="1"/>
          <p:nvPr/>
        </p:nvSpPr>
        <p:spPr>
          <a:xfrm>
            <a:off x="1600994" y="6084585"/>
            <a:ext cx="5942012" cy="392415"/>
          </a:xfrm>
          <a:prstGeom prst="rect">
            <a:avLst/>
          </a:prstGeom>
          <a:noFill/>
        </p:spPr>
        <p:txBody>
          <a:bodyPr wrap="square" rtlCol="0">
            <a:spAutoFit/>
          </a:bodyPr>
          <a:lstStyle/>
          <a:p>
            <a:pPr defTabSz="685800"/>
            <a:r>
              <a:rPr lang="en-US" sz="1950" b="1" dirty="0">
                <a:solidFill>
                  <a:srgbClr val="0070C0"/>
                </a:solidFill>
                <a:latin typeface="Bradley Hand ITC" panose="03070402050302030203" pitchFamily="66" charset="0"/>
              </a:rPr>
              <a:t>See ATE solicitation NSF 17-568 for more details!</a:t>
            </a:r>
          </a:p>
        </p:txBody>
      </p:sp>
      <p:cxnSp>
        <p:nvCxnSpPr>
          <p:cNvPr id="3" name="Straight Connector 2"/>
          <p:cNvCxnSpPr>
            <a:cxnSpLocks/>
          </p:cNvCxnSpPr>
          <p:nvPr/>
        </p:nvCxnSpPr>
        <p:spPr>
          <a:xfrm>
            <a:off x="609600" y="3810000"/>
            <a:ext cx="8077200" cy="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4572000"/>
            <a:ext cx="8229600" cy="1270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
          </p:nvPr>
        </p:nvSpPr>
        <p:spPr>
          <a:xfrm>
            <a:off x="609600" y="1219200"/>
            <a:ext cx="7772400" cy="4665644"/>
          </a:xfrm>
        </p:spPr>
        <p:txBody>
          <a:bodyPr>
            <a:noAutofit/>
          </a:bodyPr>
          <a:lstStyle/>
          <a:p>
            <a:pPr marL="385763" lvl="0" indent="-385763" defTabSz="685800">
              <a:buFont typeface="+mj-lt"/>
              <a:buAutoNum type="arabicPeriod"/>
            </a:pPr>
            <a:r>
              <a:rPr lang="en-US" sz="2000" dirty="0">
                <a:solidFill>
                  <a:schemeClr val="tx1">
                    <a:lumMod val="65000"/>
                    <a:lumOff val="35000"/>
                  </a:schemeClr>
                </a:solidFill>
                <a:latin typeface="Arial" pitchFamily="34" charset="0"/>
                <a:cs typeface="Arial" pitchFamily="34" charset="0"/>
              </a:rPr>
              <a:t>Program Development and Improvement</a:t>
            </a:r>
          </a:p>
          <a:p>
            <a:pPr marL="385763" lvl="0" indent="-385763" defTabSz="685800">
              <a:buFont typeface="+mj-lt"/>
              <a:buAutoNum type="arabicPeriod"/>
            </a:pPr>
            <a:r>
              <a:rPr lang="en-US" sz="2000" dirty="0">
                <a:solidFill>
                  <a:schemeClr val="tx1">
                    <a:lumMod val="65000"/>
                    <a:lumOff val="35000"/>
                  </a:schemeClr>
                </a:solidFill>
                <a:latin typeface="Arial" pitchFamily="34" charset="0"/>
                <a:cs typeface="Arial" pitchFamily="34" charset="0"/>
              </a:rPr>
              <a:t>Curriculum and Educational Materials Development</a:t>
            </a:r>
          </a:p>
          <a:p>
            <a:pPr marL="385763" lvl="0" indent="-385763" defTabSz="685800">
              <a:buFont typeface="+mj-lt"/>
              <a:buAutoNum type="arabicPeriod"/>
            </a:pPr>
            <a:r>
              <a:rPr lang="en-US" sz="2000" dirty="0">
                <a:solidFill>
                  <a:schemeClr val="tx1">
                    <a:lumMod val="65000"/>
                    <a:lumOff val="35000"/>
                  </a:schemeClr>
                </a:solidFill>
                <a:latin typeface="Arial" pitchFamily="34" charset="0"/>
                <a:cs typeface="Arial" pitchFamily="34" charset="0"/>
              </a:rPr>
              <a:t>Professional Development for Educators</a:t>
            </a:r>
          </a:p>
          <a:p>
            <a:pPr marL="385763" lvl="0" indent="-385763" defTabSz="685800">
              <a:buFont typeface="+mj-lt"/>
              <a:buAutoNum type="arabicPeriod"/>
            </a:pPr>
            <a:r>
              <a:rPr lang="en-US" sz="2000" dirty="0">
                <a:solidFill>
                  <a:schemeClr val="tx1">
                    <a:lumMod val="65000"/>
                    <a:lumOff val="35000"/>
                  </a:schemeClr>
                </a:solidFill>
                <a:latin typeface="Arial" pitchFamily="34" charset="0"/>
                <a:cs typeface="Arial" pitchFamily="34" charset="0"/>
              </a:rPr>
              <a:t>Leadership Capacity Building for Faculty</a:t>
            </a:r>
          </a:p>
          <a:p>
            <a:pPr marL="385763" lvl="0" indent="-385763" defTabSz="685800">
              <a:buFont typeface="+mj-lt"/>
              <a:buAutoNum type="arabicPeriod"/>
            </a:pPr>
            <a:r>
              <a:rPr lang="en-US" sz="2000" dirty="0">
                <a:solidFill>
                  <a:schemeClr val="tx1">
                    <a:lumMod val="65000"/>
                    <a:lumOff val="35000"/>
                  </a:schemeClr>
                </a:solidFill>
                <a:latin typeface="Arial" pitchFamily="34" charset="0"/>
                <a:cs typeface="Arial" pitchFamily="34" charset="0"/>
              </a:rPr>
              <a:t>Teacher Preparation</a:t>
            </a:r>
          </a:p>
          <a:p>
            <a:pPr marL="385763" lvl="0" indent="-385763" defTabSz="685800">
              <a:buFont typeface="+mj-lt"/>
              <a:buAutoNum type="arabicPeriod"/>
            </a:pPr>
            <a:r>
              <a:rPr lang="en-US" sz="2000" dirty="0">
                <a:solidFill>
                  <a:schemeClr val="tx1">
                    <a:lumMod val="65000"/>
                    <a:lumOff val="35000"/>
                  </a:schemeClr>
                </a:solidFill>
                <a:latin typeface="Arial" pitchFamily="34" charset="0"/>
                <a:cs typeface="Arial" pitchFamily="34" charset="0"/>
              </a:rPr>
              <a:t>Business and Entrepreneurial Skills Development for Students</a:t>
            </a:r>
          </a:p>
          <a:p>
            <a:pPr marL="385763" lvl="0" indent="-385763" defTabSz="685800">
              <a:buFont typeface="+mj-lt"/>
              <a:buAutoNum type="arabicPeriod"/>
            </a:pPr>
            <a:r>
              <a:rPr lang="en-US" sz="2000" dirty="0">
                <a:solidFill>
                  <a:schemeClr val="tx1">
                    <a:lumMod val="65000"/>
                    <a:lumOff val="35000"/>
                  </a:schemeClr>
                </a:solidFill>
                <a:latin typeface="Arial" pitchFamily="34" charset="0"/>
                <a:cs typeface="Arial" pitchFamily="34" charset="0"/>
              </a:rPr>
              <a:t>ATE Coordination Networks</a:t>
            </a:r>
          </a:p>
          <a:p>
            <a:pPr marL="385763" lvl="0" indent="-385763" defTabSz="685800">
              <a:buFont typeface="+mj-lt"/>
              <a:buAutoNum type="arabicPeriod"/>
            </a:pPr>
            <a:r>
              <a:rPr lang="en-US" sz="2000" dirty="0">
                <a:solidFill>
                  <a:schemeClr val="tx1">
                    <a:lumMod val="65000"/>
                    <a:lumOff val="35000"/>
                  </a:schemeClr>
                </a:solidFill>
                <a:latin typeface="Arial" pitchFamily="34" charset="0"/>
                <a:cs typeface="Arial" pitchFamily="34" charset="0"/>
              </a:rPr>
              <a:t>Small Grants for Institutions New to the ATE Program**</a:t>
            </a:r>
          </a:p>
          <a:p>
            <a:pPr marL="385763" lvl="0" indent="-385763" defTabSz="685800">
              <a:buFont typeface="+mj-lt"/>
              <a:buAutoNum type="arabicPeriod"/>
            </a:pPr>
            <a:r>
              <a:rPr lang="en-US" sz="2000" dirty="0">
                <a:solidFill>
                  <a:schemeClr val="tx1">
                    <a:lumMod val="65000"/>
                    <a:lumOff val="35000"/>
                  </a:schemeClr>
                </a:solidFill>
                <a:latin typeface="Arial" pitchFamily="34" charset="0"/>
                <a:cs typeface="Arial" pitchFamily="34" charset="0"/>
              </a:rPr>
              <a:t>Adaptation and Implementation</a:t>
            </a:r>
          </a:p>
          <a:p>
            <a:pPr marL="385763" lvl="0" indent="-385763" defTabSz="685800">
              <a:buFont typeface="+mj-lt"/>
              <a:buAutoNum type="arabicPeriod"/>
            </a:pPr>
            <a:r>
              <a:rPr lang="en-US" sz="2000" dirty="0">
                <a:solidFill>
                  <a:schemeClr val="tx1">
                    <a:lumMod val="65000"/>
                    <a:lumOff val="35000"/>
                  </a:schemeClr>
                </a:solidFill>
                <a:latin typeface="Arial" pitchFamily="34" charset="0"/>
                <a:cs typeface="Arial" pitchFamily="34" charset="0"/>
              </a:rPr>
              <a:t>Instrument Acquisition with Curricular Modifications to Support the Instrumentation</a:t>
            </a:r>
          </a:p>
          <a:p>
            <a:endParaRPr lang="en-US" dirty="0"/>
          </a:p>
        </p:txBody>
      </p:sp>
    </p:spTree>
    <p:extLst>
      <p:ext uri="{BB962C8B-B14F-4D97-AF65-F5344CB8AC3E}">
        <p14:creationId xmlns:p14="http://schemas.microsoft.com/office/powerpoint/2010/main" val="41045784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685800"/>
            <a:ext cx="8229600" cy="1143000"/>
          </a:xfrm>
        </p:spPr>
        <p:txBody>
          <a:bodyPr>
            <a:normAutofit/>
          </a:bodyPr>
          <a:lstStyle/>
          <a:p>
            <a:r>
              <a:rPr lang="en-US" b="1" dirty="0">
                <a:solidFill>
                  <a:srgbClr val="1F497D"/>
                </a:solidFill>
                <a:latin typeface="Calibri" charset="0"/>
                <a:ea typeface="Calibri" charset="0"/>
                <a:cs typeface="Calibri" charset="0"/>
              </a:rPr>
              <a:t>ATE Program Impact</a:t>
            </a:r>
            <a:endParaRPr lang="en-US" dirty="0">
              <a:solidFill>
                <a:srgbClr val="1F497D"/>
              </a:solidFill>
              <a:latin typeface="Calibri" charset="0"/>
              <a:ea typeface="Calibri" charset="0"/>
              <a:cs typeface="Calibri" charset="0"/>
            </a:endParaRPr>
          </a:p>
        </p:txBody>
      </p:sp>
      <p:sp>
        <p:nvSpPr>
          <p:cNvPr id="6" name="Content Placeholder 2"/>
          <p:cNvSpPr>
            <a:spLocks noGrp="1"/>
          </p:cNvSpPr>
          <p:nvPr>
            <p:ph idx="1"/>
          </p:nvPr>
        </p:nvSpPr>
        <p:spPr>
          <a:xfrm>
            <a:off x="550889" y="2017954"/>
            <a:ext cx="7754912" cy="3927314"/>
          </a:xfrm>
        </p:spPr>
        <p:txBody>
          <a:bodyPr>
            <a:noAutofit/>
          </a:bodyPr>
          <a:lstStyle/>
          <a:p>
            <a:pPr indent="-328613" defTabSz="685800">
              <a:buFont typeface="Arial" panose="020B0604020202020204" pitchFamily="34" charset="0"/>
              <a:buChar char="•"/>
            </a:pPr>
            <a:r>
              <a:rPr lang="en-US" sz="2800" dirty="0"/>
              <a:t>Over 1500 awards since 1994</a:t>
            </a:r>
          </a:p>
          <a:p>
            <a:pPr indent="-328613" defTabSz="685800">
              <a:buFont typeface="Arial" panose="020B0604020202020204" pitchFamily="34" charset="0"/>
              <a:buChar char="•"/>
            </a:pPr>
            <a:r>
              <a:rPr lang="en-US" sz="2800" dirty="0"/>
              <a:t>632 distinct institutions have received awards</a:t>
            </a:r>
          </a:p>
          <a:p>
            <a:pPr indent="-328613" defTabSz="685800">
              <a:buFont typeface="Arial" panose="020B0604020202020204" pitchFamily="34" charset="0"/>
              <a:buChar char="•"/>
            </a:pPr>
            <a:r>
              <a:rPr lang="en-US" sz="2800" dirty="0"/>
              <a:t>65% of awards have gone directly to 2-year institutions</a:t>
            </a:r>
          </a:p>
          <a:p>
            <a:pPr indent="-328613" defTabSz="685800">
              <a:buFont typeface="Arial" panose="020B0604020202020204" pitchFamily="34" charset="0"/>
              <a:buChar char="•"/>
            </a:pPr>
            <a:r>
              <a:rPr lang="en-US" sz="2800" dirty="0"/>
              <a:t>Over $1 billion awarded since 1994</a:t>
            </a:r>
          </a:p>
          <a:p>
            <a:pPr indent="-328613" defTabSz="685800">
              <a:buFont typeface="Arial" panose="020B0604020202020204" pitchFamily="34" charset="0"/>
              <a:buChar char="•"/>
            </a:pPr>
            <a:r>
              <a:rPr lang="en-US" sz="2800" dirty="0"/>
              <a:t>In 2016, collaborators provided approximately $27 million in monetary and in-kind support</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3970169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UE Common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2DA1A261573042B0D69B8FCC851611" ma:contentTypeVersion="0" ma:contentTypeDescription="Create a new document." ma:contentTypeScope="" ma:versionID="b86df836bfe7ad810e1750aa448e9e95">
  <xsd:schema xmlns:xsd="http://www.w3.org/2001/XMLSchema" xmlns:xs="http://www.w3.org/2001/XMLSchema" xmlns:p="http://schemas.microsoft.com/office/2006/metadata/properties" targetNamespace="http://schemas.microsoft.com/office/2006/metadata/properties" ma:root="true" ma:fieldsID="06e0e3112098b4d1518554ee266199a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347248-DD34-4D2A-AC0F-77E07F3E1F3B}">
  <ds:schemaRefs>
    <ds:schemaRef ds:uri="http://schemas.microsoft.com/office/2006/metadata/properties"/>
  </ds:schemaRefs>
</ds:datastoreItem>
</file>

<file path=customXml/itemProps2.xml><?xml version="1.0" encoding="utf-8"?>
<ds:datastoreItem xmlns:ds="http://schemas.openxmlformats.org/officeDocument/2006/customXml" ds:itemID="{BE0A69BC-C392-49C0-8B5D-2C576744E8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079856E-B357-498C-8AC1-CE642119E4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DUE Common Theme</Template>
  <TotalTime>695</TotalTime>
  <Words>3149</Words>
  <Application>Microsoft Macintosh PowerPoint</Application>
  <PresentationFormat>On-screen Show (4:3)</PresentationFormat>
  <Paragraphs>423</Paragraphs>
  <Slides>36</Slides>
  <Notes>17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DUE Common Theme</vt:lpstr>
      <vt:lpstr>PowerPoint Presentation</vt:lpstr>
      <vt:lpstr>Selected STEM Education Programs</vt:lpstr>
      <vt:lpstr>PowerPoint Presentation</vt:lpstr>
      <vt:lpstr>PowerPoint Presentation</vt:lpstr>
      <vt:lpstr>ATE Advanced Technological Education</vt:lpstr>
      <vt:lpstr>Advanced Technological Education (ATE) Program</vt:lpstr>
      <vt:lpstr>ATE: Three Program Tracks</vt:lpstr>
      <vt:lpstr>ATE Project Focus Areas</vt:lpstr>
      <vt:lpstr>ATE Program Impact</vt:lpstr>
      <vt:lpstr>Improving Undergraduate STEM Education (IUSE: EHR)</vt:lpstr>
      <vt:lpstr>IUSE: EHR</vt:lpstr>
      <vt:lpstr> </vt:lpstr>
      <vt:lpstr>HSI Tracks</vt:lpstr>
      <vt:lpstr> </vt:lpstr>
      <vt:lpstr>Mission of the S-STEM Program</vt:lpstr>
      <vt:lpstr>The S-STEM Program: Brief Summary</vt:lpstr>
      <vt:lpstr>PowerPoint Presentation</vt:lpstr>
      <vt:lpstr>All tracks…</vt:lpstr>
      <vt:lpstr> </vt:lpstr>
      <vt:lpstr>Research Experiences for Undergraduates (REU)</vt:lpstr>
      <vt:lpstr>REU Budget</vt:lpstr>
      <vt:lpstr> </vt:lpstr>
      <vt:lpstr>PowerPoint Presentation</vt:lpstr>
      <vt:lpstr>PowerPoint Presentation</vt:lpstr>
      <vt:lpstr>PowerPoint Presentation</vt:lpstr>
      <vt:lpstr>Other Programs</vt:lpstr>
      <vt:lpstr> </vt:lpstr>
      <vt:lpstr>LSAMP emphasizes UG STEM education for unrepresented students </vt:lpstr>
      <vt:lpstr>Louis Stokes Alliances for Minority Participation (LSAMP)</vt:lpstr>
      <vt:lpstr>LSAMP (cont.)</vt:lpstr>
      <vt:lpstr>NSF has TWO Merit Review Criteria</vt:lpstr>
      <vt:lpstr>Elements of the Merit Review Criteria</vt:lpstr>
      <vt:lpstr>Useful Resources:  NSF Policies</vt:lpstr>
      <vt:lpstr>Useful Resources:  Evaluation</vt:lpstr>
      <vt:lpstr>Useful Resource:  Education Research</vt:lpstr>
      <vt:lpstr>References</vt:lpstr>
    </vt:vector>
  </TitlesOfParts>
  <Company>National Science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NSF</dc:creator>
  <cp:lastModifiedBy>mike erlinger</cp:lastModifiedBy>
  <cp:revision>74</cp:revision>
  <dcterms:created xsi:type="dcterms:W3CDTF">2011-07-27T14:14:07Z</dcterms:created>
  <dcterms:modified xsi:type="dcterms:W3CDTF">2018-10-09T14:15:09Z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0x010100F12DA1A261573042B0D69B8FCC851611</vt:lpwstr>
  </property>
  <property fmtid="{D5CDD505-2E9C-101B-9397-08002B2CF9AE}" pid="3" name="Order">
    <vt:r8>3300</vt:r8>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ies>
</file>