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413" r:id="rId2"/>
    <p:sldId id="407" r:id="rId3"/>
    <p:sldId id="404" r:id="rId4"/>
    <p:sldId id="410" r:id="rId5"/>
    <p:sldId id="411" r:id="rId6"/>
    <p:sldId id="412" r:id="rId7"/>
    <p:sldId id="416" r:id="rId8"/>
    <p:sldId id="415" r:id="rId9"/>
    <p:sldId id="409" r:id="rId10"/>
    <p:sldId id="41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4E30C"/>
    <a:srgbClr val="FFFFFF"/>
    <a:srgbClr val="DACB0C"/>
    <a:srgbClr val="4C89C0"/>
    <a:srgbClr val="182F5E"/>
    <a:srgbClr val="0289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13" autoAdjust="0"/>
    <p:restoredTop sz="93367" autoAdjust="0"/>
  </p:normalViewPr>
  <p:slideViewPr>
    <p:cSldViewPr>
      <p:cViewPr>
        <p:scale>
          <a:sx n="90" d="100"/>
          <a:sy n="90" d="100"/>
        </p:scale>
        <p:origin x="-2664" y="-9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pivotSource>
    <c:name>[Book1]Sheet4!PivotTable1</c:name>
    <c:fmtId val="-1"/>
  </c:pivotSource>
  <c:chart>
    <c:autoTitleDeleted val="0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6"/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"/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8"/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9"/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0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>
                  <a:solidFill>
                    <a:schemeClr val="bg1"/>
                  </a:solidFill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1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2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3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>
                  <a:solidFill>
                    <a:schemeClr val="bg1"/>
                  </a:solidFill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5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>
                  <a:solidFill>
                    <a:schemeClr val="bg1"/>
                  </a:solidFill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6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7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8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>
                  <a:solidFill>
                    <a:schemeClr val="bg1"/>
                  </a:solidFill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9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</c:pivotFmts>
    <c:plotArea>
      <c:layout>
        <c:manualLayout>
          <c:layoutTarget val="inner"/>
          <c:xMode val="edge"/>
          <c:yMode val="edge"/>
          <c:x val="0.0959763547255708"/>
          <c:y val="0.115942028985507"/>
          <c:w val="0.761731005969386"/>
          <c:h val="0.81155388185172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Sheet4!$B$3:$B$4</c:f>
              <c:strCache>
                <c:ptCount val="1"/>
                <c:pt idx="0">
                  <c:v>PERM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Sheet4!$A$5:$A$10</c:f>
              <c:strCache>
                <c:ptCount val="5"/>
                <c:pt idx="0">
                  <c:v>FY09</c:v>
                </c:pt>
                <c:pt idx="1">
                  <c:v>FY10</c:v>
                </c:pt>
                <c:pt idx="2">
                  <c:v>FY11</c:v>
                </c:pt>
                <c:pt idx="3">
                  <c:v>FY12</c:v>
                </c:pt>
                <c:pt idx="4">
                  <c:v>FY13</c:v>
                </c:pt>
              </c:strCache>
            </c:strRef>
          </c:cat>
          <c:val>
            <c:numRef>
              <c:f>Sheet4!$B$5:$B$10</c:f>
              <c:numCache>
                <c:formatCode>General</c:formatCode>
                <c:ptCount val="5"/>
                <c:pt idx="0">
                  <c:v>1177.0</c:v>
                </c:pt>
                <c:pt idx="1">
                  <c:v>1193.0</c:v>
                </c:pt>
                <c:pt idx="2">
                  <c:v>1205.0</c:v>
                </c:pt>
                <c:pt idx="3">
                  <c:v>1213.0</c:v>
                </c:pt>
                <c:pt idx="4">
                  <c:v>1211.0</c:v>
                </c:pt>
              </c:numCache>
            </c:numRef>
          </c:val>
        </c:ser>
        <c:ser>
          <c:idx val="1"/>
          <c:order val="1"/>
          <c:tx>
            <c:strRef>
              <c:f>Sheet4!$C$3:$C$4</c:f>
              <c:strCache>
                <c:ptCount val="1"/>
                <c:pt idx="0">
                  <c:v>IPA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Sheet4!$A$5:$A$10</c:f>
              <c:strCache>
                <c:ptCount val="5"/>
                <c:pt idx="0">
                  <c:v>FY09</c:v>
                </c:pt>
                <c:pt idx="1">
                  <c:v>FY10</c:v>
                </c:pt>
                <c:pt idx="2">
                  <c:v>FY11</c:v>
                </c:pt>
                <c:pt idx="3">
                  <c:v>FY12</c:v>
                </c:pt>
                <c:pt idx="4">
                  <c:v>FY13</c:v>
                </c:pt>
              </c:strCache>
            </c:strRef>
          </c:cat>
          <c:val>
            <c:numRef>
              <c:f>Sheet4!$C$5:$C$10</c:f>
              <c:numCache>
                <c:formatCode>General</c:formatCode>
                <c:ptCount val="5"/>
                <c:pt idx="0">
                  <c:v>172.0</c:v>
                </c:pt>
                <c:pt idx="1">
                  <c:v>175.0</c:v>
                </c:pt>
                <c:pt idx="2">
                  <c:v>181.0</c:v>
                </c:pt>
                <c:pt idx="3">
                  <c:v>190.0</c:v>
                </c:pt>
                <c:pt idx="4">
                  <c:v>179.0</c:v>
                </c:pt>
              </c:numCache>
            </c:numRef>
          </c:val>
        </c:ser>
        <c:ser>
          <c:idx val="2"/>
          <c:order val="2"/>
          <c:tx>
            <c:strRef>
              <c:f>Sheet4!$D$3:$D$4</c:f>
              <c:strCache>
                <c:ptCount val="1"/>
                <c:pt idx="0">
                  <c:v>Students/Interns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Sheet4!$A$5:$A$10</c:f>
              <c:strCache>
                <c:ptCount val="5"/>
                <c:pt idx="0">
                  <c:v>FY09</c:v>
                </c:pt>
                <c:pt idx="1">
                  <c:v>FY10</c:v>
                </c:pt>
                <c:pt idx="2">
                  <c:v>FY11</c:v>
                </c:pt>
                <c:pt idx="3">
                  <c:v>FY12</c:v>
                </c:pt>
                <c:pt idx="4">
                  <c:v>FY13</c:v>
                </c:pt>
              </c:strCache>
            </c:strRef>
          </c:cat>
          <c:val>
            <c:numRef>
              <c:f>Sheet4!$D$5:$D$10</c:f>
              <c:numCache>
                <c:formatCode>General</c:formatCode>
                <c:ptCount val="5"/>
                <c:pt idx="0">
                  <c:v>62.0</c:v>
                </c:pt>
                <c:pt idx="1">
                  <c:v>73.0</c:v>
                </c:pt>
                <c:pt idx="2">
                  <c:v>57.0</c:v>
                </c:pt>
                <c:pt idx="3">
                  <c:v>52.0</c:v>
                </c:pt>
                <c:pt idx="4">
                  <c:v>50.0</c:v>
                </c:pt>
              </c:numCache>
            </c:numRef>
          </c:val>
        </c:ser>
        <c:ser>
          <c:idx val="3"/>
          <c:order val="3"/>
          <c:tx>
            <c:strRef>
              <c:f>Sheet4!$E$3:$E$4</c:f>
              <c:strCache>
                <c:ptCount val="1"/>
                <c:pt idx="0">
                  <c:v>TEMP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Sheet4!$A$5:$A$10</c:f>
              <c:strCache>
                <c:ptCount val="5"/>
                <c:pt idx="0">
                  <c:v>FY09</c:v>
                </c:pt>
                <c:pt idx="1">
                  <c:v>FY10</c:v>
                </c:pt>
                <c:pt idx="2">
                  <c:v>FY11</c:v>
                </c:pt>
                <c:pt idx="3">
                  <c:v>FY12</c:v>
                </c:pt>
                <c:pt idx="4">
                  <c:v>FY13</c:v>
                </c:pt>
              </c:strCache>
            </c:strRef>
          </c:cat>
          <c:val>
            <c:numRef>
              <c:f>Sheet4!$E$5:$E$10</c:f>
              <c:numCache>
                <c:formatCode>General</c:formatCode>
                <c:ptCount val="5"/>
                <c:pt idx="0">
                  <c:v>200.0</c:v>
                </c:pt>
                <c:pt idx="1">
                  <c:v>185.0</c:v>
                </c:pt>
                <c:pt idx="2">
                  <c:v>167.0</c:v>
                </c:pt>
                <c:pt idx="3">
                  <c:v>169.0</c:v>
                </c:pt>
                <c:pt idx="4">
                  <c:v>181.0</c:v>
                </c:pt>
              </c:numCache>
            </c:numRef>
          </c:val>
        </c:ser>
        <c:ser>
          <c:idx val="4"/>
          <c:order val="4"/>
          <c:tx>
            <c:strRef>
              <c:f>Sheet4!$F$3:$F$4</c:f>
              <c:strCache>
                <c:ptCount val="1"/>
                <c:pt idx="0">
                  <c:v>VSEE</c:v>
                </c:pt>
              </c:strCache>
            </c:strRef>
          </c:tx>
          <c:invertIfNegative val="0"/>
          <c:cat>
            <c:strRef>
              <c:f>Sheet4!$A$5:$A$10</c:f>
              <c:strCache>
                <c:ptCount val="5"/>
                <c:pt idx="0">
                  <c:v>FY09</c:v>
                </c:pt>
                <c:pt idx="1">
                  <c:v>FY10</c:v>
                </c:pt>
                <c:pt idx="2">
                  <c:v>FY11</c:v>
                </c:pt>
                <c:pt idx="3">
                  <c:v>FY12</c:v>
                </c:pt>
                <c:pt idx="4">
                  <c:v>FY13</c:v>
                </c:pt>
              </c:strCache>
            </c:strRef>
          </c:cat>
          <c:val>
            <c:numRef>
              <c:f>Sheet4!$F$5:$F$10</c:f>
              <c:numCache>
                <c:formatCode>General</c:formatCode>
                <c:ptCount val="5"/>
                <c:pt idx="0">
                  <c:v>52.0</c:v>
                </c:pt>
                <c:pt idx="1">
                  <c:v>35.0</c:v>
                </c:pt>
                <c:pt idx="2">
                  <c:v>40.0</c:v>
                </c:pt>
                <c:pt idx="3">
                  <c:v>39.0</c:v>
                </c:pt>
                <c:pt idx="4">
                  <c:v>36.0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835196712"/>
        <c:axId val="1835659512"/>
      </c:barChart>
      <c:catAx>
        <c:axId val="18351967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35659512"/>
        <c:crosses val="autoZero"/>
        <c:auto val="1"/>
        <c:lblAlgn val="ctr"/>
        <c:lblOffset val="100"/>
        <c:noMultiLvlLbl val="0"/>
      </c:catAx>
      <c:valAx>
        <c:axId val="18356595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835196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4217592269993"/>
          <c:y val="0.349646620259424"/>
          <c:w val="0.153658513924697"/>
          <c:h val="0.271721062041158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36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D0BDAFCA-3E90-4C7D-B511-7D3E5D009CE5}" type="datetimeFigureOut">
              <a:rPr lang="en-US" smtClean="0"/>
              <a:t>10/9/18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36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ED74D8C5-9D73-47A5-81B6-F8CCAFF49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101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300"/>
            </a:lvl1pPr>
          </a:lstStyle>
          <a:p>
            <a:fld id="{4A750B4D-AFBB-4E35-A8A0-BE0C17DEF78E}" type="datetimeFigureOut">
              <a:rPr lang="en-US" smtClean="0"/>
              <a:t>10/9/18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300"/>
            </a:lvl1pPr>
          </a:lstStyle>
          <a:p>
            <a:fld id="{BBF6B259-4982-4142-9D5E-84D7AC23B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75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0563"/>
            <a:ext cx="4705350" cy="35306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6" y="4449765"/>
            <a:ext cx="5159375" cy="414337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708525" cy="3532187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6" y="4449765"/>
            <a:ext cx="5159375" cy="4143374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708525" cy="3532187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4984" y="4449764"/>
            <a:ext cx="5160434" cy="4143374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708525" cy="3532187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4984" y="4449764"/>
            <a:ext cx="5160434" cy="4143374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708525" cy="3532187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4984" y="4449764"/>
            <a:ext cx="5160434" cy="4143374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708525" cy="3532187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6" y="4449765"/>
            <a:ext cx="5159375" cy="4143374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Science / Engineering Only (about 40% of the NSF’s total workforce of 1532 employees in FY11)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Excludes NSB and OIG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 FY11:</a:t>
            </a:r>
            <a:r>
              <a:rPr lang="en-US" baseline="0" dirty="0" smtClean="0"/>
              <a:t> 360 permanent, 159 IPAs, 40 VSEEs, 90 other</a:t>
            </a:r>
            <a:endParaRPr lang="en-US" dirty="0" smtClean="0"/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Data is of September for each fiscal year.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“Other”</a:t>
            </a:r>
            <a:r>
              <a:rPr lang="en-US" baseline="0" dirty="0" smtClean="0"/>
              <a:t> includes student, federal temporary, and other non-VSEE/IPA temporary appointments</a:t>
            </a:r>
          </a:p>
          <a:p>
            <a:pPr lvl="0">
              <a:buFont typeface="Arial" pitchFamily="34" charset="0"/>
              <a:buChar char="•"/>
            </a:pPr>
            <a:r>
              <a:rPr lang="en-US" baseline="0" dirty="0" smtClean="0"/>
              <a:t>Job family counts may differ from previous iterations of these charts due to updates to the job family field.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0FCE38-AC76-4D07-A303-EDE4A0B16DD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682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A2436-C0E5-3E4E-892C-78E415C4058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94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0C26-43B5-D84A-AF0F-ECD5549E9F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759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PPT Template_Final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Placeholder 1"/>
          <p:cNvSpPr>
            <a:spLocks/>
          </p:cNvSpPr>
          <p:nvPr/>
        </p:nvSpPr>
        <p:spPr bwMode="auto">
          <a:xfrm>
            <a:off x="4419600" y="20574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US" sz="3600">
              <a:solidFill>
                <a:srgbClr val="595959"/>
              </a:solidFill>
              <a:latin typeface="Calibri" pitchFamily="34" charset="0"/>
            </a:endParaRPr>
          </a:p>
        </p:txBody>
      </p:sp>
      <p:pic>
        <p:nvPicPr>
          <p:cNvPr id="5" name="Picture 8" descr="NSF Ambassador PPT Template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Placeholder 1"/>
          <p:cNvSpPr>
            <a:spLocks/>
          </p:cNvSpPr>
          <p:nvPr userDrawn="1"/>
        </p:nvSpPr>
        <p:spPr bwMode="auto">
          <a:xfrm>
            <a:off x="4572000" y="36576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US" sz="3600">
              <a:solidFill>
                <a:srgbClr val="595959"/>
              </a:solidFill>
              <a:latin typeface="Calibri" pitchFamily="34" charset="0"/>
            </a:endParaRPr>
          </a:p>
        </p:txBody>
      </p:sp>
      <p:sp>
        <p:nvSpPr>
          <p:cNvPr id="121861" name="Title Placeholder 1"/>
          <p:cNvSpPr>
            <a:spLocks noGrp="1"/>
          </p:cNvSpPr>
          <p:nvPr>
            <p:ph type="ctrTitle"/>
          </p:nvPr>
        </p:nvSpPr>
        <p:spPr>
          <a:xfrm>
            <a:off x="4343400" y="2209800"/>
            <a:ext cx="44196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DBCEFB-FE53-2A40-B459-CE286CBC2D1F}" type="datetime1">
              <a:rPr lang="en-US" smtClean="0"/>
              <a:t>10/9/18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IPA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1494B9-2AE1-4A2D-9214-474A58378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9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289E-AE09-D24D-BB64-32F899723E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090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607-833D-194C-A28D-2C7333E438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91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BDA4-F165-ED40-ACFE-52FA7A461C5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42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5F05-96C2-194F-9E47-681D39B6C92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20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5012F-ABFC-554D-8CF0-F121021A39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8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0819-DC44-994D-A153-3E12649D33D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720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C4D2-7A76-A04D-B658-E49EC5DE61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041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EC73-83AD-CA46-B72C-9DF3AD3713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290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jpe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75761"/>
            <a:ext cx="8229600" cy="776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0AE06-55DE-9446-A265-0532769860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oup 14"/>
          <p:cNvGrpSpPr>
            <a:grpSpLocks/>
          </p:cNvGrpSpPr>
          <p:nvPr userDrawn="1"/>
        </p:nvGrpSpPr>
        <p:grpSpPr bwMode="auto">
          <a:xfrm>
            <a:off x="152400" y="298450"/>
            <a:ext cx="4419600" cy="731838"/>
            <a:chOff x="96" y="266"/>
            <a:chExt cx="2784" cy="461"/>
          </a:xfrm>
        </p:grpSpPr>
        <p:pic>
          <p:nvPicPr>
            <p:cNvPr id="8" name="Picture 6" descr="greenline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648"/>
              <a:ext cx="2304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Group 16"/>
            <p:cNvGrpSpPr>
              <a:grpSpLocks/>
            </p:cNvGrpSpPr>
            <p:nvPr/>
          </p:nvGrpSpPr>
          <p:grpSpPr bwMode="auto">
            <a:xfrm>
              <a:off x="96" y="266"/>
              <a:ext cx="548" cy="461"/>
              <a:chOff x="102" y="266"/>
              <a:chExt cx="548" cy="461"/>
            </a:xfrm>
          </p:grpSpPr>
          <p:sp>
            <p:nvSpPr>
              <p:cNvPr id="11" name="Text Box 7"/>
              <p:cNvSpPr txBox="1">
                <a:spLocks noChangeArrowheads="1"/>
              </p:cNvSpPr>
              <p:nvPr/>
            </p:nvSpPr>
            <p:spPr bwMode="auto">
              <a:xfrm>
                <a:off x="534" y="444"/>
                <a:ext cx="11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1pPr>
                <a:lvl2pPr marL="742950" indent="-285750"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2pPr>
                <a:lvl3pPr marL="1143000" indent="-228600"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3pPr>
                <a:lvl4pPr marL="1600200" indent="-228600"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4pPr>
                <a:lvl5pPr marL="2057400" indent="-228600"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lnSpc>
                    <a:spcPts val="340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lnSpc>
                    <a:spcPts val="340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lnSpc>
                    <a:spcPts val="340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lnSpc>
                    <a:spcPts val="340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 b="1" dirty="0" smtClean="0">
                    <a:solidFill>
                      <a:prstClr val="black"/>
                    </a:solidFill>
                    <a:latin typeface="Cambria" pitchFamily="18" charset="0"/>
                  </a:rPr>
                  <a:t> </a:t>
                </a:r>
                <a:endParaRPr lang="en-US" sz="1600" b="1" dirty="0">
                  <a:solidFill>
                    <a:prstClr val="black"/>
                  </a:solidFill>
                  <a:latin typeface="Cambria" pitchFamily="18" charset="0"/>
                </a:endParaRPr>
              </a:p>
            </p:txBody>
          </p:sp>
          <p:pic>
            <p:nvPicPr>
              <p:cNvPr id="12" name="Picture 6" descr="nsf1 logo.jpg"/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" y="266"/>
                <a:ext cx="453" cy="4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534" y="336"/>
              <a:ext cx="159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lnSpc>
                  <a:spcPts val="340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lnSpc>
                  <a:spcPts val="340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lnSpc>
                  <a:spcPts val="340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lnSpc>
                  <a:spcPts val="340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r>
                <a:rPr lang="en-US" sz="1400" b="1" dirty="0">
                  <a:solidFill>
                    <a:srgbClr val="0033CC"/>
                  </a:solidFill>
                  <a:latin typeface="Cambria" pitchFamily="18" charset="0"/>
                </a:rPr>
                <a:t>National Science Foundation</a:t>
              </a:r>
            </a:p>
          </p:txBody>
        </p:sp>
      </p:grpSp>
      <p:sp>
        <p:nvSpPr>
          <p:cNvPr id="13" name="Rectangle 3"/>
          <p:cNvSpPr txBox="1">
            <a:spLocks noChangeArrowheads="1"/>
          </p:cNvSpPr>
          <p:nvPr userDrawn="1"/>
        </p:nvSpPr>
        <p:spPr>
          <a:xfrm>
            <a:off x="76200" y="76200"/>
            <a:ext cx="8915400" cy="152400"/>
          </a:xfrm>
          <a:prstGeom prst="rect">
            <a:avLst/>
          </a:prstGeom>
          <a:solidFill>
            <a:srgbClr val="333399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smtClean="0">
                <a:solidFill>
                  <a:prstClr val="black"/>
                </a:solidFill>
                <a:ea typeface="ＭＳ Ｐゴシック" pitchFamily="34" charset="-128"/>
              </a:rPr>
              <a:t> </a:t>
            </a:r>
            <a:endParaRPr lang="en-US" sz="80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4" name="Rectangle 4"/>
          <p:cNvSpPr txBox="1">
            <a:spLocks noChangeArrowheads="1"/>
          </p:cNvSpPr>
          <p:nvPr userDrawn="1"/>
        </p:nvSpPr>
        <p:spPr>
          <a:xfrm>
            <a:off x="76200" y="6629400"/>
            <a:ext cx="8915400" cy="152400"/>
          </a:xfrm>
          <a:prstGeom prst="rect">
            <a:avLst/>
          </a:prstGeom>
          <a:solidFill>
            <a:srgbClr val="8CA1CA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 pitchFamily="34" charset="0"/>
              <a:buNone/>
            </a:pPr>
            <a:r>
              <a:rPr lang="en-US" sz="800" dirty="0" smtClean="0">
                <a:solidFill>
                  <a:prstClr val="black"/>
                </a:solidFill>
                <a:ea typeface="ＭＳ Ｐゴシック" pitchFamily="34" charset="-128"/>
              </a:rPr>
              <a:t> </a:t>
            </a:r>
            <a:endParaRPr lang="en-US" sz="800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28600"/>
            <a:ext cx="129222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920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about/" TargetMode="External"/><Relationship Id="rId4" Type="http://schemas.openxmlformats.org/officeDocument/2006/relationships/hyperlink" Target="http://www.usajobs.gov/" TargetMode="External"/><Relationship Id="rId5" Type="http://schemas.openxmlformats.org/officeDocument/2006/relationships/hyperlink" Target="http://www.nsf.gov/about/career_opps/rotators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ctrTitle"/>
          </p:nvPr>
        </p:nvSpPr>
        <p:spPr>
          <a:xfrm>
            <a:off x="5181600" y="2133600"/>
            <a:ext cx="2382838" cy="1470025"/>
          </a:xfrm>
        </p:spPr>
        <p:txBody>
          <a:bodyPr/>
          <a:lstStyle/>
          <a:p>
            <a:r>
              <a:rPr lang="en-US" dirty="0"/>
              <a:t>Working </a:t>
            </a:r>
            <a:r>
              <a:rPr lang="en-US" dirty="0" smtClean="0"/>
              <a:t>at </a:t>
            </a:r>
            <a:r>
              <a:rPr lang="en-US" dirty="0"/>
              <a:t>NSF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7A36F8-F934-354C-9CC5-802747E29519}" type="datetime1">
              <a:rPr lang="en-US" smtClean="0"/>
              <a:t>10/9/18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IPA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494B9-2AE1-4A2D-9214-474A5837812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81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51" name="Picture 27" descr="http://pmtips.net/wp-content/uploads/2011/04/project-proposal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18624"/>
            <a:ext cx="9144000" cy="445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80344" y="1051196"/>
            <a:ext cx="3577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Questions?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2A62-FC6E-C040-9ECE-EB8F1FAEF525}" type="datetime1">
              <a:rPr lang="en-US" smtClean="0"/>
              <a:t>10/9/18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CCSC Memphis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5189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914400"/>
            <a:ext cx="78486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NSF Appointment Types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81000" y="1981200"/>
            <a:ext cx="8382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600" dirty="0" smtClean="0">
                <a:latin typeface="+mn-lt"/>
                <a:cs typeface="+mn-cs"/>
              </a:rPr>
              <a:t>Excepted Service (Temporary </a:t>
            </a:r>
            <a:r>
              <a:rPr lang="en-US" sz="2600" dirty="0">
                <a:latin typeface="+mn-lt"/>
                <a:cs typeface="+mn-cs"/>
              </a:rPr>
              <a:t>or Permanent</a:t>
            </a:r>
            <a:r>
              <a:rPr lang="en-US" sz="2600" dirty="0" smtClean="0">
                <a:latin typeface="+mn-lt"/>
                <a:cs typeface="+mn-cs"/>
              </a:rPr>
              <a:t>)</a:t>
            </a:r>
          </a:p>
          <a:p>
            <a:pPr eaLnBrk="0" hangingPunct="0">
              <a:spcBef>
                <a:spcPct val="20000"/>
              </a:spcBef>
              <a:defRPr/>
            </a:pPr>
            <a:endParaRPr lang="en-US" sz="2600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600" dirty="0">
                <a:latin typeface="+mn-lt"/>
                <a:cs typeface="+mn-cs"/>
              </a:rPr>
              <a:t>Intergovernmental Personnel Act Assignments (IPAs</a:t>
            </a:r>
            <a:r>
              <a:rPr lang="en-US" sz="2600" dirty="0" smtClean="0">
                <a:latin typeface="+mn-lt"/>
                <a:cs typeface="+mn-cs"/>
              </a:rPr>
              <a:t>)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600" dirty="0" smtClean="0"/>
              <a:t>Usual appointment for Faculty Members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en-US" sz="2600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600" dirty="0">
                <a:latin typeface="+mn-lt"/>
                <a:cs typeface="+mn-cs"/>
              </a:rPr>
              <a:t>Visiting Scientists, Engineers and Educators (VSEEs</a:t>
            </a:r>
            <a:r>
              <a:rPr lang="en-US" sz="2600" dirty="0" smtClean="0">
                <a:latin typeface="+mn-lt"/>
                <a:cs typeface="+mn-cs"/>
              </a:rPr>
              <a:t>)</a:t>
            </a:r>
            <a:endParaRPr lang="en-US" sz="2600" dirty="0">
              <a:latin typeface="+mn-lt"/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4A9B-3724-6347-A7D3-9EBC89032A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405293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EBBDE370-5CC1-45D7-AB82-C1508CC3411F}" type="slidenum">
              <a:rPr lang="en-US" sz="1200">
                <a:latin typeface="Tahoma" pitchFamily="34" charset="0"/>
                <a:ea typeface="ＭＳ Ｐゴシック" pitchFamily="1" charset="-128"/>
              </a:rPr>
              <a:pPr algn="ctr"/>
              <a:t>3</a:t>
            </a:fld>
            <a:endParaRPr lang="en-US" sz="1200">
              <a:latin typeface="Tahoma" pitchFamily="34" charset="0"/>
              <a:ea typeface="ＭＳ Ｐゴシック" pitchFamily="1" charset="-128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38600" y="381000"/>
            <a:ext cx="4953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What is an IPA?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143000"/>
            <a:ext cx="8839200" cy="52578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 member of some institution who is </a:t>
            </a:r>
            <a:r>
              <a:rPr lang="en-US" sz="2400" dirty="0" smtClean="0">
                <a:solidFill>
                  <a:srgbClr val="FF0000"/>
                </a:solidFill>
              </a:rPr>
              <a:t>on loan – A Rotator - </a:t>
            </a:r>
            <a:r>
              <a:rPr lang="en-US" sz="2400" dirty="0" smtClean="0"/>
              <a:t>to NSF for a year, then maybe a second, maybe a third, and in unusual circumstances a fourth.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NSF Grant to Institution includes: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100% </a:t>
            </a:r>
            <a:r>
              <a:rPr lang="en-US" sz="2400" dirty="0"/>
              <a:t> </a:t>
            </a:r>
            <a:r>
              <a:rPr lang="en-US" sz="2400" dirty="0" smtClean="0"/>
              <a:t>of 12 month salary (9 month salary plus summer support) plus per diem (~22k)*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IRD Supported (30-50 days per year)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Travel to home institution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Support personal research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Conferences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Conference Attendance Supported per program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3E1F-68EF-ED42-94EA-54A587F9AEF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522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EBBDE370-5CC1-45D7-AB82-C1508CC3411F}" type="slidenum">
              <a:rPr lang="en-US" sz="1200">
                <a:latin typeface="Tahoma" pitchFamily="34" charset="0"/>
                <a:ea typeface="ＭＳ Ｐゴシック" pitchFamily="1" charset="-128"/>
              </a:rPr>
              <a:pPr algn="ctr"/>
              <a:t>4</a:t>
            </a:fld>
            <a:endParaRPr lang="en-US" sz="1200">
              <a:latin typeface="Tahoma" pitchFamily="34" charset="0"/>
              <a:ea typeface="ＭＳ Ｐゴシック" pitchFamily="1" charset="-128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990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Why be a IPA/Rotator?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828800"/>
            <a:ext cx="84582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Be involved in national policy, research directions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Want a break from institutional life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Want to be in DC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Early career, Mid career, or Ending career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Service to the </a:t>
            </a:r>
            <a:r>
              <a:rPr lang="en-US" sz="2800" dirty="0" smtClean="0"/>
              <a:t>Profession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Service to the Institution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Flexibility in funding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EAGERS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Workshops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A070-B23D-5F41-B21B-C65E5BF4CD7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317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EBBDE370-5CC1-45D7-AB82-C1508CC3411F}" type="slidenum">
              <a:rPr lang="en-US" sz="1200">
                <a:latin typeface="Tahoma" pitchFamily="34" charset="0"/>
                <a:ea typeface="ＭＳ Ｐゴシック" pitchFamily="1" charset="-128"/>
              </a:rPr>
              <a:pPr algn="ctr"/>
              <a:t>5</a:t>
            </a:fld>
            <a:endParaRPr lang="en-US" sz="1200">
              <a:latin typeface="Tahoma" pitchFamily="34" charset="0"/>
              <a:ea typeface="ＭＳ Ｐゴシック" pitchFamily="1" charset="-128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00400" y="304800"/>
            <a:ext cx="54864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IPA NSF Life 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1912" y="1143000"/>
            <a:ext cx="8946444" cy="4876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/>
              <a:t>Get to live in DC!!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Choice: YMCA living to Four Seasons, your choice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DC Metro, </a:t>
            </a:r>
            <a:r>
              <a:rPr lang="en-US" sz="2000" dirty="0" err="1" smtClean="0"/>
              <a:t>Zipcar</a:t>
            </a:r>
            <a:r>
              <a:rPr lang="en-US" sz="2000" dirty="0" smtClean="0"/>
              <a:t>, etc. remove need for car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Great museums, food, etc.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smtClean="0"/>
              <a:t>JOB:  NSF Program Officer – PO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Manage Programs: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Process/review proposals </a:t>
            </a:r>
            <a:r>
              <a:rPr lang="mr-IN" sz="2000" dirty="0" smtClean="0"/>
              <a:t>–</a:t>
            </a:r>
            <a:r>
              <a:rPr lang="en-US" sz="2000" dirty="0" smtClean="0"/>
              <a:t> manage review panels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Write/Rewrite solicitations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Make </a:t>
            </a:r>
            <a:r>
              <a:rPr lang="en-US" sz="2000" dirty="0"/>
              <a:t>Funding </a:t>
            </a:r>
            <a:r>
              <a:rPr lang="en-US" sz="2000" dirty="0" smtClean="0"/>
              <a:t>Recommendation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Deal </a:t>
            </a:r>
            <a:r>
              <a:rPr lang="en-US" sz="2000" dirty="0"/>
              <a:t>with 100 to 125 unique proposals per </a:t>
            </a:r>
            <a:r>
              <a:rPr lang="en-US" sz="2000" dirty="0" smtClean="0"/>
              <a:t>year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Outreach to institutions and faculty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Workshops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Interesting community of IPAs and Permanent PO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</a:t>
            </a:r>
            <a:r>
              <a:rPr lang="en-US" sz="2000" dirty="0" smtClean="0"/>
              <a:t>ots of Research talks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3D58-9675-6E40-BEDF-4C1F03DD2B4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957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38400" y="381000"/>
            <a:ext cx="5181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             Rotator </a:t>
            </a:r>
            <a:r>
              <a:rPr lang="en-US" dirty="0" smtClean="0"/>
              <a:t>Concerns</a:t>
            </a:r>
            <a:endParaRPr lang="en-US" dirty="0" smtClean="0"/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228600" y="1143000"/>
            <a:ext cx="8610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Arial"/>
              <a:buChar char="•"/>
              <a:defRPr/>
            </a:pPr>
            <a:r>
              <a:rPr lang="en-US" sz="2800" dirty="0" smtClean="0"/>
              <a:t>Relationship with institution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dirty="0" smtClean="0"/>
              <a:t>On leave ?  Actually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dirty="0" smtClean="0"/>
              <a:t>How does time count towards sabbatical and promotion? </a:t>
            </a:r>
            <a:r>
              <a:rPr lang="en-US" sz="2800" dirty="0" smtClean="0">
                <a:solidFill>
                  <a:srgbClr val="FF0000"/>
                </a:solidFill>
              </a:rPr>
              <a:t>Institutional Decision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dirty="0" smtClean="0"/>
              <a:t>How is 12 month salary paid? </a:t>
            </a:r>
            <a:r>
              <a:rPr lang="en-US" sz="2800" dirty="0" smtClean="0">
                <a:solidFill>
                  <a:srgbClr val="FF0000"/>
                </a:solidFill>
              </a:rPr>
              <a:t>Summer Salary or Monthly Increase 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dirty="0" smtClean="0"/>
              <a:t>Office?  NSF Says </a:t>
            </a:r>
            <a:r>
              <a:rPr lang="en-US" sz="2800" dirty="0" smtClean="0">
                <a:solidFill>
                  <a:srgbClr val="FF0000"/>
                </a:solidFill>
              </a:rPr>
              <a:t>Yes</a:t>
            </a:r>
            <a:r>
              <a:rPr lang="en-US" sz="2800" dirty="0" smtClean="0"/>
              <a:t>, still member of home Institution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dirty="0" smtClean="0"/>
              <a:t>Institution Merit Review?  </a:t>
            </a:r>
            <a:r>
              <a:rPr lang="en-US" sz="2800" dirty="0" smtClean="0">
                <a:solidFill>
                  <a:srgbClr val="FF0000"/>
                </a:solidFill>
              </a:rPr>
              <a:t>Institutional Decision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dirty="0" smtClean="0"/>
              <a:t>IR&amp;D Support 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dirty="0" smtClean="0"/>
              <a:t>Students, Research Lab, etc.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61E6B-D154-8E41-8C7D-C340FA38A15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406859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4572000" cy="853039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Life as an IPA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How does it work?</a:t>
            </a:r>
          </a:p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Find a Position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Online - 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IPAs –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Sigcse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table or call </a:t>
            </a:r>
          </a:p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Convince your institution</a:t>
            </a:r>
          </a:p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What happens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 and NSF sign an agreement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NSF funds the Institution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795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Science and Engineering Onboard Counts</a:t>
            </a:r>
            <a:endParaRPr lang="en-US" sz="24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455669"/>
              </p:ext>
            </p:extLst>
          </p:nvPr>
        </p:nvGraphicFramePr>
        <p:xfrm>
          <a:off x="304800" y="1066800"/>
          <a:ext cx="8610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5786-0FBA-3A47-8908-65D863838C4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608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3276600" y="381000"/>
            <a:ext cx="5181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To apply for </a:t>
            </a:r>
            <a:r>
              <a:rPr lang="en-US" b="1" dirty="0" smtClean="0"/>
              <a:t>IPA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228600" y="1219200"/>
            <a:ext cx="8610600" cy="5105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Go to  </a:t>
            </a:r>
            <a:r>
              <a:rPr lang="en-US" sz="2400" b="1" dirty="0" smtClean="0">
                <a:hlinkClick r:id="rId3"/>
              </a:rPr>
              <a:t>http://www.nsf.gov/about/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Click on “Career Opportunities” then “Job Openings”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Then select “Scientific/Engineering/Education”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Select your Directorate of Choice from the dropdown menu, click on the green arrow, and open your desired position. 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Contact the relevant NSF program office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Contact the Division of Human Resource Management 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Check </a:t>
            </a:r>
            <a:r>
              <a:rPr lang="en-US" sz="2400" b="1" dirty="0" smtClean="0">
                <a:hlinkClick r:id="rId4"/>
              </a:rPr>
              <a:t>http://www.usajobs.gov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For more information about rotator opportunities at NSF, please visit:   </a:t>
            </a:r>
            <a:r>
              <a:rPr lang="en-US" sz="2400" b="1" dirty="0" smtClean="0">
                <a:hlinkClick r:id="rId5"/>
              </a:rPr>
              <a:t>http://www.nsf.gov/careers/rotator/</a:t>
            </a:r>
            <a:endParaRPr 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2805-C4A5-7641-B4BC-A39B1A1A26D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971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pptCB63.tmp</Template>
  <TotalTime>14909</TotalTime>
  <Words>579</Words>
  <Application>Microsoft Macintosh PowerPoint</Application>
  <PresentationFormat>On-screen Show (4:3)</PresentationFormat>
  <Paragraphs>104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1_Office Theme</vt:lpstr>
      <vt:lpstr>Working at NSF</vt:lpstr>
      <vt:lpstr>NSF Appointment Types</vt:lpstr>
      <vt:lpstr>What is an IPA?</vt:lpstr>
      <vt:lpstr>Why be a IPA/Rotator?</vt:lpstr>
      <vt:lpstr>IPA NSF Life  </vt:lpstr>
      <vt:lpstr>             Rotator Concerns</vt:lpstr>
      <vt:lpstr>Life as an IPA</vt:lpstr>
      <vt:lpstr>Science and Engineering Onboard Counts</vt:lpstr>
      <vt:lpstr>To apply for IPA 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DB</dc:creator>
  <cp:lastModifiedBy>mike erlinger</cp:lastModifiedBy>
  <cp:revision>509</cp:revision>
  <cp:lastPrinted>2016-08-23T21:47:09Z</cp:lastPrinted>
  <dcterms:created xsi:type="dcterms:W3CDTF">2013-08-21T04:12:12Z</dcterms:created>
  <dcterms:modified xsi:type="dcterms:W3CDTF">2018-10-09T13:50:54Z</dcterms:modified>
</cp:coreProperties>
</file>