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264" r:id="rId4"/>
    <p:sldId id="294" r:id="rId5"/>
    <p:sldId id="293" r:id="rId6"/>
    <p:sldId id="267" r:id="rId7"/>
    <p:sldId id="268" r:id="rId8"/>
    <p:sldId id="269" r:id="rId9"/>
    <p:sldId id="271" r:id="rId10"/>
    <p:sldId id="272" r:id="rId11"/>
    <p:sldId id="274" r:id="rId12"/>
    <p:sldId id="29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1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Helvetica" panose="020B0604020202020204" pitchFamily="34" charset="0"/>
      <p:regular r:id="rId41"/>
      <p:bold r:id="rId42"/>
      <p:italic r:id="rId43"/>
      <p:boldItalic r:id="rId44"/>
    </p:embeddedFont>
    <p:embeddedFont>
      <p:font typeface="MS PGothic" panose="020B0600070205080204" pitchFamily="34" charset="-128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u3KgpGULBZ+IjnRzy+2Inwxf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0F8BBD"/>
    <a:srgbClr val="B9DB02"/>
    <a:srgbClr val="1E92AC"/>
    <a:srgbClr val="5FB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88" autoAdjust="0"/>
  </p:normalViewPr>
  <p:slideViewPr>
    <p:cSldViewPr snapToGrid="0">
      <p:cViewPr>
        <p:scale>
          <a:sx n="62" d="100"/>
          <a:sy n="62" d="100"/>
        </p:scale>
        <p:origin x="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The nip denotes the bite, but is</a:t>
            </a:r>
            <a:r>
              <a:rPr lang="en-US" baseline="0" dirty="0" smtClean="0"/>
              <a:t> not interpreted as the bite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Requests that students go outside of their comfort zone: speak less/more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9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Requests that students go outside of their comfort zone: speak less/more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</a:t>
            </a:r>
            <a:r>
              <a:rPr lang="en-US" baseline="0" dirty="0" smtClean="0"/>
              <a:t> conversation points out that there are choices and differences, among students; it’s not personal.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4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</a:t>
            </a:r>
            <a:r>
              <a:rPr lang="en-US" baseline="0" dirty="0" smtClean="0"/>
              <a:t> conversation points out that there are choices and differences, among students; it’s not personal.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0DEE-5AE9-4AA2-9158-7EAF7F25F6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en-US" dirty="0" smtClean="0">
                <a:effectLst/>
              </a:rPr>
              <a:t>Convene, equip, unite; systemic change</a:t>
            </a:r>
          </a:p>
        </p:txBody>
      </p:sp>
    </p:spTree>
    <p:extLst>
      <p:ext uri="{BB962C8B-B14F-4D97-AF65-F5344CB8AC3E}">
        <p14:creationId xmlns:p14="http://schemas.microsoft.com/office/powerpoint/2010/main" val="94302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4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33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8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87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2627-940A-454E-86FE-F973A1EEE77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21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AFB48-D82F-47CB-AC00-F1942F470A1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defTabSz="865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65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65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65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65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F0294D5-8E82-443A-9DA0-A2BD8B70C30D}" type="slidenum">
              <a:rPr lang="en-US" altLang="en-US" sz="1100"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1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9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124959" y="-2092961"/>
            <a:ext cx="5974082" cy="1016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2893322" y="1974660"/>
            <a:ext cx="9298677" cy="219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/>
          <p:nvPr/>
        </p:nvSpPr>
        <p:spPr>
          <a:xfrm>
            <a:off x="2893324" y="1690687"/>
            <a:ext cx="929867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5564870"/>
            <a:ext cx="12188952" cy="129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503" y="413450"/>
            <a:ext cx="1122992" cy="101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 rot="5400000">
            <a:off x="5350670" y="1467645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 rot="5400000">
            <a:off x="1331121" y="-427830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8382"/>
      </p:ext>
    </p:extLst>
  </p:cSld>
  <p:clrMapOvr>
    <a:masterClrMapping/>
  </p:clrMapOvr>
  <p:transition spd="slow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 descr="image1.png"/>
          <p:cNvPicPr preferRelativeResize="0"/>
          <p:nvPr/>
        </p:nvPicPr>
        <p:blipFill rotWithShape="1">
          <a:blip r:embed="rId2">
            <a:alphaModFix/>
          </a:blip>
          <a:srcRect l="87878" t="93382" b="-20403"/>
          <a:stretch/>
        </p:blipFill>
        <p:spPr>
          <a:xfrm>
            <a:off x="10865272" y="6298531"/>
            <a:ext cx="1326728" cy="221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75926" y="-5975927"/>
            <a:ext cx="240147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250443" y="-3250444"/>
            <a:ext cx="5691118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2152650" y="24352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sz="66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85" y="314971"/>
            <a:ext cx="1638783" cy="149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" y="5564870"/>
            <a:ext cx="12188952" cy="129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648201" y="1370013"/>
            <a:ext cx="38671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767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7" descr="image1.png"/>
          <p:cNvPicPr preferRelativeResize="0"/>
          <p:nvPr/>
        </p:nvPicPr>
        <p:blipFill rotWithShape="1">
          <a:blip r:embed="rId14">
            <a:alphaModFix/>
          </a:blip>
          <a:srcRect l="87878" t="93382" b="-20403"/>
          <a:stretch/>
        </p:blipFill>
        <p:spPr>
          <a:xfrm>
            <a:off x="10865272" y="6298531"/>
            <a:ext cx="1326728" cy="221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5400000" flipH="1">
            <a:off x="6014113" y="-6014114"/>
            <a:ext cx="163773" cy="12192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2538862.2538959" TargetMode="External"/><Relationship Id="rId2" Type="http://schemas.openxmlformats.org/officeDocument/2006/relationships/hyperlink" Target="https://www.ncwit.org/resources/how-do-you-recruit-or-retain-women-through-inclusive-pedagogy/framing-supportive-classro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2893322" y="1974660"/>
            <a:ext cx="9298677" cy="219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/>
              <a:t>NCWIT Programs and Resources for Recruiting and Retaining Undergraduates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Lecia Barker</a:t>
            </a:r>
            <a:br>
              <a:rPr lang="en-US" sz="3100" dirty="0"/>
            </a:br>
            <a:r>
              <a:rPr lang="en-US" sz="3100" dirty="0"/>
              <a:t>National Center for Women &amp; Information </a:t>
            </a:r>
            <a:r>
              <a:rPr lang="en-US" sz="3100" dirty="0" smtClean="0"/>
              <a:t>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39789" y="2505075"/>
            <a:ext cx="4723613" cy="42807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i="1" dirty="0" smtClean="0"/>
              <a:t>social</a:t>
            </a:r>
            <a:r>
              <a:rPr lang="en-US" dirty="0" smtClean="0"/>
              <a:t> setting where learning occurs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Convey </a:t>
            </a:r>
            <a:r>
              <a:rPr lang="en-US" dirty="0"/>
              <a:t>concepts and topics we want students to know</a:t>
            </a:r>
          </a:p>
          <a:p>
            <a:pPr>
              <a:lnSpc>
                <a:spcPct val="120000"/>
              </a:lnSpc>
            </a:pPr>
            <a:r>
              <a:rPr lang="en-US" dirty="0"/>
              <a:t>Hope these end up in students’ heads in a usable form</a:t>
            </a:r>
          </a:p>
          <a:p>
            <a:pPr>
              <a:lnSpc>
                <a:spcPct val="120000"/>
              </a:lnSpc>
            </a:pPr>
            <a:r>
              <a:rPr lang="en-US" dirty="0"/>
              <a:t>Facilitate learning </a:t>
            </a:r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4"/>
          </p:nvPr>
        </p:nvSpPr>
        <p:spPr>
          <a:xfrm>
            <a:off x="6172201" y="2505075"/>
            <a:ext cx="4608094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Concerns about being seen as intelligent and socially “fit” (or at minimum: avoid shame)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Some show off, some shut down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Desire to </a:t>
            </a:r>
            <a:r>
              <a:rPr lang="en-US" sz="2600" dirty="0" smtClean="0"/>
              <a:t>belong</a:t>
            </a:r>
            <a:endParaRPr lang="en-US" sz="2600" dirty="0" smtClean="0"/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714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14400"/>
          </a:xfrm>
        </p:spPr>
        <p:txBody>
          <a:bodyPr/>
          <a:lstStyle/>
          <a:p>
            <a:r>
              <a:rPr lang="en-US" dirty="0" smtClean="0"/>
              <a:t>Faculty can…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i="1" dirty="0"/>
              <a:t>Design</a:t>
            </a:r>
            <a:r>
              <a:rPr lang="en-US" sz="3200" dirty="0"/>
              <a:t> </a:t>
            </a:r>
            <a:r>
              <a:rPr lang="en-US" sz="3200" dirty="0"/>
              <a:t>the social experience through </a:t>
            </a:r>
            <a:r>
              <a:rPr lang="en-US" sz="3200" dirty="0"/>
              <a:t>framing</a:t>
            </a:r>
          </a:p>
          <a:p>
            <a:endParaRPr lang="en-US" sz="3200" i="1" dirty="0"/>
          </a:p>
          <a:p>
            <a:pPr marL="114300" indent="0">
              <a:buNone/>
            </a:pPr>
            <a:r>
              <a:rPr lang="en-US" sz="3200" i="1" dirty="0" smtClean="0"/>
              <a:t>Preempt</a:t>
            </a:r>
            <a:endParaRPr lang="en-US" sz="3200" dirty="0" smtClean="0"/>
          </a:p>
          <a:p>
            <a:pPr lvl="1"/>
            <a:r>
              <a:rPr lang="en-US" sz="3200" dirty="0" smtClean="0"/>
              <a:t>Experiences that trigger beliefs </a:t>
            </a:r>
            <a:r>
              <a:rPr lang="en-US" sz="3200" dirty="0"/>
              <a:t>that one doesn’t belong or lacks the qualities needed for success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tereotype </a:t>
            </a:r>
            <a:r>
              <a:rPr lang="en-US" sz="3200" dirty="0"/>
              <a:t>threat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0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8725"/>
            <a:ext cx="6096000" cy="4400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0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701" y="1289786"/>
            <a:ext cx="5919537" cy="45046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Framing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Creating </a:t>
            </a:r>
            <a:r>
              <a:rPr lang="en-US" dirty="0" smtClean="0"/>
              <a:t>a </a:t>
            </a:r>
            <a:r>
              <a:rPr lang="en-US" i="1" dirty="0" smtClean="0"/>
              <a:t>context or perspective that strongly influences interpretation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</a:t>
            </a:r>
            <a:r>
              <a:rPr lang="en-US" dirty="0" smtClean="0"/>
              <a:t>up front, then throughout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35217"/>
            <a:ext cx="9144000" cy="5181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Before beginning of term: Survey</a:t>
            </a:r>
          </a:p>
          <a:p>
            <a:r>
              <a:rPr lang="en-US" dirty="0" smtClean="0"/>
              <a:t>First day/week: Present survey results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Throughout term: In-class and lab experiences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 smtClean="0"/>
              <a:t>“trading cards” for randomly calling on individual students, pairs, or groups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 smtClean="0"/>
              <a:t>think-pair-share / group problem solving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 smtClean="0"/>
              <a:t>collaborative learning (e.g., pair programming)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88" y="1250484"/>
            <a:ext cx="7210218" cy="533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762000"/>
          </a:xfrm>
        </p:spPr>
        <p:txBody>
          <a:bodyPr/>
          <a:lstStyle/>
          <a:p>
            <a:r>
              <a:rPr lang="en-US" dirty="0" smtClean="0"/>
              <a:t>Survey Question: </a:t>
            </a:r>
            <a:r>
              <a:rPr lang="en-US" dirty="0" smtClean="0"/>
              <a:t>Prior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29" y="1600201"/>
            <a:ext cx="6725099" cy="497385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5334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Explain: Learn and display more/less </a:t>
            </a:r>
            <a:r>
              <a:rPr lang="en-US" i="1" dirty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6035" y="1508761"/>
            <a:ext cx="6422232" cy="54905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9620" y="250257"/>
            <a:ext cx="96413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Question: </a:t>
            </a:r>
            <a:r>
              <a:rPr lang="en-US" dirty="0" smtClean="0"/>
              <a:t>Tendency to Speak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6784" y="1646577"/>
            <a:ext cx="6422232" cy="54905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Explain: Leave comfort zone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095681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602606"/>
            <a:ext cx="6181725" cy="4975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Question: </a:t>
            </a:r>
            <a:r>
              <a:rPr lang="en-US" dirty="0" smtClean="0"/>
              <a:t>Making Mistakes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25"/>
            <a:ext cx="12210920" cy="6989145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>
          <a:xfrm>
            <a:off x="0" y="5903893"/>
            <a:ext cx="12210920" cy="1247677"/>
          </a:xfrm>
          <a:prstGeom prst="rect">
            <a:avLst/>
          </a:prstGeom>
          <a:ln>
            <a:noFill/>
          </a:ln>
          <a:effectLst/>
        </p:spPr>
        <p:txBody>
          <a:bodyPr wrap="square">
            <a:noAutofit/>
          </a:bodyPr>
          <a:lstStyle/>
          <a:p>
            <a:pPr marL="158750" algn="ctr"/>
            <a:r>
              <a:rPr lang="en-US" sz="2800" b="1" dirty="0">
                <a:solidFill>
                  <a:srgbClr val="0F8BBD"/>
                </a:solidFill>
              </a:rPr>
              <a:t>NCWIT’s mission</a:t>
            </a:r>
            <a:r>
              <a:rPr lang="en-US" sz="2800" dirty="0">
                <a:solidFill>
                  <a:srgbClr val="0F8BBD"/>
                </a:solidFill>
              </a:rPr>
              <a:t>: </a:t>
            </a:r>
            <a:r>
              <a:rPr lang="en-US" sz="2800" dirty="0" smtClean="0">
                <a:solidFill>
                  <a:srgbClr val="0F8BBD"/>
                </a:solidFill>
              </a:rPr>
              <a:t>to significantly </a:t>
            </a:r>
            <a:r>
              <a:rPr lang="en-US" sz="2800" dirty="0">
                <a:solidFill>
                  <a:srgbClr val="0F8BBD"/>
                </a:solidFill>
              </a:rPr>
              <a:t>increase girls’ and women’s meaningful and influential participation in computing </a:t>
            </a:r>
          </a:p>
        </p:txBody>
      </p:sp>
    </p:spTree>
    <p:extLst>
      <p:ext uri="{BB962C8B-B14F-4D97-AF65-F5344CB8AC3E}">
        <p14:creationId xmlns:p14="http://schemas.microsoft.com/office/powerpoint/2010/main" val="37463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590574"/>
            <a:ext cx="6181725" cy="4975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Explain: Learn thru </a:t>
            </a:r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095681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33" y="1436385"/>
            <a:ext cx="6485334" cy="5134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762000"/>
          </a:xfrm>
        </p:spPr>
        <p:txBody>
          <a:bodyPr/>
          <a:lstStyle/>
          <a:p>
            <a:r>
              <a:rPr lang="en-US" dirty="0" smtClean="0"/>
              <a:t>Survey: Feedback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33" y="1500739"/>
            <a:ext cx="6485334" cy="5134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762000"/>
          </a:xfrm>
        </p:spPr>
        <p:txBody>
          <a:bodyPr/>
          <a:lstStyle/>
          <a:p>
            <a:r>
              <a:rPr lang="en-US" dirty="0"/>
              <a:t>Explain: Instructor will try to adjust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125184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11" y="1638487"/>
            <a:ext cx="5858577" cy="426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838200"/>
          </a:xfrm>
        </p:spPr>
        <p:txBody>
          <a:bodyPr/>
          <a:lstStyle/>
          <a:p>
            <a:r>
              <a:rPr lang="en-US" dirty="0" smtClean="0"/>
              <a:t>Survey Question: </a:t>
            </a:r>
            <a:r>
              <a:rPr lang="en-US" dirty="0" smtClean="0"/>
              <a:t>Imply Excitement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12" y="1828800"/>
            <a:ext cx="5858577" cy="426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1595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Explain: Situate </a:t>
            </a:r>
            <a:r>
              <a:rPr lang="en-US" dirty="0" smtClean="0"/>
              <a:t>excitement in </a:t>
            </a:r>
            <a:r>
              <a:rPr lang="en-US" dirty="0"/>
              <a:t>field and knowledge needed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5943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04" y="1397613"/>
            <a:ext cx="6554391" cy="4853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Survey: What Help is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04" y="1522742"/>
            <a:ext cx="6554391" cy="4853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Explain: Not alone in trepidations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138054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Controlling, reinforcing the frame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1597794"/>
            <a:ext cx="9144000" cy="4803006"/>
          </a:xfrm>
        </p:spPr>
        <p:txBody>
          <a:bodyPr/>
          <a:lstStyle/>
          <a:p>
            <a:r>
              <a:rPr lang="en-US" dirty="0" smtClean="0"/>
              <a:t>Adjust classroom dynamics with think/pair/share, small group problem solving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collaborative learning in lab to reinforce belief that students can and should learn from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Avoid </a:t>
            </a:r>
            <a:r>
              <a:rPr lang="en-US" dirty="0"/>
              <a:t>favoring the most vocal students by random </a:t>
            </a:r>
            <a:r>
              <a:rPr lang="en-US" dirty="0" smtClean="0"/>
              <a:t>selection with “trading cards”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cards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667451" cy="4351339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Ask question first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Turn over card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US" dirty="0" smtClean="0"/>
              <a:t>Students can partially answer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US" dirty="0" smtClean="0"/>
              <a:t>Ask a question of their own</a:t>
            </a:r>
          </a:p>
          <a:p>
            <a:pPr marL="728663" lvl="1" indent="-385763">
              <a:buFont typeface="+mj-lt"/>
              <a:buAutoNum type="alphaLcParenR"/>
            </a:pPr>
            <a:r>
              <a:rPr lang="en-US" dirty="0" smtClean="0"/>
              <a:t>Pass (card goes back in the deck</a:t>
            </a:r>
            <a:r>
              <a:rPr lang="en-US" dirty="0"/>
              <a:t>)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550841" y="1690688"/>
            <a:ext cx="5083864" cy="3965609"/>
            <a:chOff x="6550841" y="1690688"/>
            <a:chExt cx="5083864" cy="39656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0844" y="1690688"/>
              <a:ext cx="5083861" cy="39656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50843" y="5274645"/>
              <a:ext cx="5083861" cy="25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0841" y="3977007"/>
              <a:ext cx="5083861" cy="25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0842" y="2566738"/>
              <a:ext cx="5083861" cy="25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5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265" y="1720841"/>
            <a:ext cx="1109792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Search: NCWIT How </a:t>
            </a:r>
            <a:r>
              <a:rPr lang="en-US" sz="2400" dirty="0">
                <a:latin typeface="+mn-lt"/>
              </a:rPr>
              <a:t>do you retain women through inclusive pedagogy? </a:t>
            </a:r>
            <a:r>
              <a:rPr lang="en-US" sz="2400" dirty="0">
                <a:latin typeface="+mn-lt"/>
              </a:rPr>
              <a:t>Framing a supportive classroom climate.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  <a:hlinkClick r:id="rId2"/>
              </a:rPr>
              <a:t>https://www.ncwit.org/resources/how-do-you-recruit-or-retain-women-through-inclusive-pedagogy/framing-supportive-classroom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Barker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Lecia, O’Neill, Melissa,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Kazim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Nida. (2014). Framing classroom climate for student learning and retention in computer science. </a:t>
            </a:r>
            <a:r>
              <a:rPr lang="en-US" sz="2400" i="1" dirty="0">
                <a:latin typeface="+mn-lt"/>
                <a:ea typeface="Times New Roman" panose="02020603050405020304" pitchFamily="18" charset="0"/>
              </a:rPr>
              <a:t>Proceedings of the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+mn-lt"/>
                <a:ea typeface="Times New Roman" panose="02020603050405020304" pitchFamily="18" charset="0"/>
              </a:rPr>
              <a:t>45th ACM Technical Symposium on Computer Science Education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(pp. 319–324). </a:t>
            </a:r>
            <a:r>
              <a:rPr lang="en-US" sz="2400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hlinkClick r:id="rId3"/>
              </a:rPr>
              <a:t>doi:10.1145/2538862.2538959 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900" y="457200"/>
            <a:ext cx="6934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NCWIT Academic </a:t>
            </a:r>
            <a:r>
              <a:rPr lang="en-US" dirty="0" smtClean="0"/>
              <a:t>Alliance</a:t>
            </a:r>
            <a:br>
              <a:rPr lang="en-US" dirty="0" smtClean="0"/>
            </a:br>
            <a:r>
              <a:rPr lang="en-US" dirty="0" smtClean="0"/>
              <a:t>Meetings, Collaborations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600+ members</a:t>
            </a:r>
          </a:p>
          <a:p>
            <a:pPr marL="114300" indent="0">
              <a:buNone/>
            </a:pPr>
            <a:endParaRPr lang="en-US" dirty="0" smtClean="0"/>
          </a:p>
          <a:p>
            <a:pPr indent="-457200"/>
            <a:r>
              <a:rPr lang="en-US" dirty="0" smtClean="0"/>
              <a:t>Meetings </a:t>
            </a:r>
            <a:r>
              <a:rPr lang="en-US" dirty="0"/>
              <a:t>at annual NCWIT Summit</a:t>
            </a:r>
          </a:p>
          <a:p>
            <a:pPr indent="-457200"/>
            <a:r>
              <a:rPr lang="en-US" dirty="0"/>
              <a:t>SIGCSE Receptions (Friday!)</a:t>
            </a:r>
          </a:p>
          <a:p>
            <a:pPr indent="-457200"/>
            <a:r>
              <a:rPr lang="en-US" dirty="0"/>
              <a:t>Meeting at Hopper</a:t>
            </a:r>
          </a:p>
          <a:p>
            <a:pPr indent="-457200"/>
            <a:r>
              <a:rPr lang="en-US" dirty="0"/>
              <a:t>Partners in resource </a:t>
            </a:r>
            <a:r>
              <a:rPr lang="en-US" dirty="0" smtClean="0"/>
              <a:t>development</a:t>
            </a:r>
            <a:endParaRPr lang="en-US" dirty="0"/>
          </a:p>
          <a:p>
            <a:pPr marL="114300" indent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32" y="1690688"/>
            <a:ext cx="2666857" cy="2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600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2152650" y="24352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NCWIT Academic </a:t>
            </a:r>
            <a:r>
              <a:rPr lang="en-US" dirty="0" smtClean="0"/>
              <a:t>Alliance</a:t>
            </a:r>
            <a:br>
              <a:rPr lang="en-US" dirty="0" smtClean="0"/>
            </a:br>
            <a:r>
              <a:rPr lang="en-US" dirty="0" smtClean="0"/>
              <a:t>Programs, Initiatives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4" y="3039530"/>
            <a:ext cx="1723584" cy="1522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30" y="2780076"/>
            <a:ext cx="1711464" cy="17114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43831" y="2421769"/>
            <a:ext cx="4832265" cy="2428078"/>
            <a:chOff x="3677980" y="1924409"/>
            <a:chExt cx="4832265" cy="24280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7980" y="1924409"/>
              <a:ext cx="2577470" cy="20670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1EF"/>
                </a:clrFrom>
                <a:clrTo>
                  <a:srgbClr val="F4F1E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90700" y="3222129"/>
              <a:ext cx="2819545" cy="113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69895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NCWIT Academic </a:t>
            </a:r>
            <a:r>
              <a:rPr lang="en-US" dirty="0" smtClean="0"/>
              <a:t>Alliance</a:t>
            </a:r>
            <a:br>
              <a:rPr lang="en-US" dirty="0" smtClean="0"/>
            </a:br>
            <a:r>
              <a:rPr lang="en-US" dirty="0" smtClean="0"/>
              <a:t>Seed Funds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2" y="2430004"/>
            <a:ext cx="9188612" cy="26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324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Taking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635" y="1825625"/>
            <a:ext cx="4957010" cy="4774631"/>
          </a:xfrm>
        </p:spPr>
        <p:txBody>
          <a:bodyPr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altLang="en-US" dirty="0" smtClean="0"/>
              <a:t>Talking Points</a:t>
            </a:r>
            <a:endParaRPr lang="en-US" altLang="en-US" dirty="0"/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altLang="en-US" dirty="0"/>
              <a:t>Top 10 Ways and Tips</a:t>
            </a:r>
          </a:p>
          <a:p>
            <a:pPr eaLnBrk="0" hangingPunct="0">
              <a:spcBef>
                <a:spcPts val="600"/>
              </a:spcBef>
            </a:pPr>
            <a:r>
              <a:rPr lang="en-US" altLang="en-US" dirty="0"/>
              <a:t>NCWIT Promising Practices: Research and Case  </a:t>
            </a:r>
            <a:r>
              <a:rPr lang="en-US" altLang="en-US" dirty="0" smtClean="0"/>
              <a:t>Studies</a:t>
            </a:r>
          </a:p>
          <a:p>
            <a:pPr eaLnBrk="0" hangingPunct="0">
              <a:spcBef>
                <a:spcPts val="600"/>
              </a:spcBef>
            </a:pPr>
            <a:r>
              <a:rPr lang="en-US" altLang="en-US" dirty="0" smtClean="0"/>
              <a:t>Self-guided course</a:t>
            </a:r>
            <a:endParaRPr lang="en-US" altLang="en-US" dirty="0"/>
          </a:p>
          <a:p>
            <a:pPr eaLnBrk="0" hangingPunct="0">
              <a:spcBef>
                <a:spcPts val="600"/>
              </a:spcBef>
            </a:pPr>
            <a:r>
              <a:rPr lang="en-US" altLang="en-US" dirty="0"/>
              <a:t>Statistics, Articles, and Summaries</a:t>
            </a:r>
            <a:endParaRPr lang="en-US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23994" y="990600"/>
            <a:ext cx="4393353" cy="5715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</a:pPr>
            <a:endParaRPr lang="en-US" altLang="en-US" dirty="0"/>
          </a:p>
          <a:p>
            <a:pPr eaLnBrk="0" hangingPunct="0">
              <a:spcBef>
                <a:spcPts val="600"/>
              </a:spcBef>
            </a:pPr>
            <a:endParaRPr lang="en-US" altLang="en-US" dirty="0"/>
          </a:p>
          <a:p>
            <a:pPr eaLnBrk="0" hangingPunct="0">
              <a:spcBef>
                <a:spcPts val="600"/>
              </a:spcBef>
            </a:pPr>
            <a:endParaRPr lang="en-US" altLang="en-US" dirty="0"/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22" y="1690688"/>
            <a:ext cx="2635878" cy="2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612" y="1825625"/>
            <a:ext cx="1737849" cy="2419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293" y="4350591"/>
            <a:ext cx="1981493" cy="22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9738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Taking Action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88756" cy="4351339"/>
          </a:xfrm>
        </p:spPr>
        <p:txBody>
          <a:bodyPr/>
          <a:lstStyle/>
          <a:p>
            <a:pPr eaLnBrk="0" hangingPunct="0">
              <a:spcBef>
                <a:spcPts val="600"/>
              </a:spcBef>
            </a:pPr>
            <a:r>
              <a:rPr lang="en-US" altLang="en-US" dirty="0" smtClean="0"/>
              <a:t>NCWIT </a:t>
            </a:r>
            <a:r>
              <a:rPr lang="en-US" altLang="en-US" dirty="0"/>
              <a:t>Programs-in-a-Box, Guides, and </a:t>
            </a:r>
            <a:r>
              <a:rPr lang="en-US" altLang="en-US" dirty="0" smtClean="0"/>
              <a:t>Workbooks</a:t>
            </a:r>
            <a:endParaRPr lang="en-US" altLang="en-US" dirty="0"/>
          </a:p>
          <a:p>
            <a:pPr eaLnBrk="0" hangingPunct="0">
              <a:spcBef>
                <a:spcPts val="600"/>
              </a:spcBef>
            </a:pPr>
            <a:r>
              <a:rPr lang="en-US" altLang="en-US" dirty="0"/>
              <a:t>Collection of Intro CS teaching resources (</a:t>
            </a:r>
            <a:r>
              <a:rPr lang="en-US" altLang="en-US" dirty="0" err="1"/>
              <a:t>EngageCSEdu</a:t>
            </a:r>
            <a:r>
              <a:rPr lang="en-US" altLang="en-US" dirty="0" smtClean="0"/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Webinars </a:t>
            </a:r>
            <a:endParaRPr lang="en-US" altLang="en-US" dirty="0"/>
          </a:p>
          <a:p>
            <a:pPr eaLnBrk="0" hangingPunct="0"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</a:rPr>
              <a:t>Evaluation</a:t>
            </a:r>
          </a:p>
          <a:p>
            <a:pPr lvl="1" eaLnBrk="0" hangingPunct="0">
              <a:spcBef>
                <a:spcPts val="600"/>
              </a:spcBef>
            </a:pPr>
            <a:r>
              <a:rPr lang="en-US" altLang="en-US" dirty="0"/>
              <a:t>Kits and Guides, Surveys, NCWIT Tracking </a:t>
            </a:r>
            <a:r>
              <a:rPr lang="en-US" altLang="en-US" dirty="0" smtClean="0"/>
              <a:t>Tool</a:t>
            </a:r>
            <a:endParaRPr lang="en-US" alt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0" y="990600"/>
            <a:ext cx="8991600" cy="5715000"/>
            <a:chOff x="84243823" y="107331641"/>
            <a:chExt cx="8855498" cy="2099598"/>
          </a:xfrm>
          <a:noFill/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84243823" y="107331641"/>
              <a:ext cx="4326853" cy="209959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C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600"/>
                </a:spcBef>
              </a:pPr>
              <a:endParaRPr lang="en-US" altLang="en-US" dirty="0"/>
            </a:p>
            <a:p>
              <a:pPr eaLnBrk="0" hangingPunct="0">
                <a:spcBef>
                  <a:spcPts val="600"/>
                </a:spcBef>
              </a:pPr>
              <a:endParaRPr lang="en-US" altLang="en-US" dirty="0"/>
            </a:p>
            <a:p>
              <a:pPr eaLnBrk="0" hangingPunct="0">
                <a:spcBef>
                  <a:spcPts val="600"/>
                </a:spcBef>
              </a:pPr>
              <a:endParaRPr lang="en-US" altLang="en-US" dirty="0"/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Tx/>
              </a:pP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8772468" y="107331641"/>
              <a:ext cx="4326853" cy="209959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C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Tx/>
              </a:pP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30" y="1681777"/>
            <a:ext cx="2543789" cy="1348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185" y="1910621"/>
            <a:ext cx="2240745" cy="2851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74" y="4081111"/>
            <a:ext cx="1665028" cy="16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0805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Engaging 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728"/>
            <a:ext cx="4343400" cy="5029200"/>
          </a:xfrm>
        </p:spPr>
        <p:txBody>
          <a:bodyPr/>
          <a:lstStyle/>
          <a:p>
            <a:r>
              <a:rPr lang="en-US" dirty="0" smtClean="0"/>
              <a:t>Gearing up for Change</a:t>
            </a:r>
          </a:p>
          <a:p>
            <a:r>
              <a:rPr lang="en-US" dirty="0" smtClean="0"/>
              <a:t>Communicating for Change</a:t>
            </a:r>
          </a:p>
          <a:p>
            <a:r>
              <a:rPr lang="en-US" dirty="0" smtClean="0"/>
              <a:t>Research on adoption of teaching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12" y="1588169"/>
            <a:ext cx="4807587" cy="43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7338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058" y="33989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642" y="2749272"/>
            <a:ext cx="10761044" cy="1299376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/>
              <a:t>Resource Highlight: Framing Classroom Climate for Student Success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(</a:t>
            </a:r>
            <a:r>
              <a:rPr lang="en-US" sz="3600" dirty="0"/>
              <a:t>Thanks Melissa O’Neill)</a:t>
            </a:r>
            <a:endParaRPr lang="en-US" altLang="en-US" sz="12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2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597</Words>
  <Application>Microsoft Office PowerPoint</Application>
  <PresentationFormat>Widescreen</PresentationFormat>
  <Paragraphs>106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 New Roman</vt:lpstr>
      <vt:lpstr>Calibri</vt:lpstr>
      <vt:lpstr>Helvetica Neue</vt:lpstr>
      <vt:lpstr>Helvetica</vt:lpstr>
      <vt:lpstr>MS PGothic</vt:lpstr>
      <vt:lpstr>Arial</vt:lpstr>
      <vt:lpstr>Office Theme</vt:lpstr>
      <vt:lpstr>NCWIT Programs and Resources for Recruiting and Retaining Undergraduates  Lecia Barker National Center for Women &amp; Information Technology</vt:lpstr>
      <vt:lpstr>PowerPoint Presentation</vt:lpstr>
      <vt:lpstr>NCWIT Academic Alliance Meetings, Collaborations</vt:lpstr>
      <vt:lpstr>NCWIT Academic Alliance Programs, Initiatives</vt:lpstr>
      <vt:lpstr>NCWIT Academic Alliance Seed Funds</vt:lpstr>
      <vt:lpstr>Resources for Taking Action</vt:lpstr>
      <vt:lpstr>Resources for Taking Action</vt:lpstr>
      <vt:lpstr>Resources for Engaging Colleagues</vt:lpstr>
      <vt:lpstr>Resource Highlight: Framing Classroom Climate for Student Success  (Thanks Melissa O’Neill)</vt:lpstr>
      <vt:lpstr>Classroom </vt:lpstr>
      <vt:lpstr>Faculty can…</vt:lpstr>
      <vt:lpstr>PowerPoint Presentation</vt:lpstr>
      <vt:lpstr>Framing  Creating a context or perspective that strongly influences interpretation of events</vt:lpstr>
      <vt:lpstr>Framing up front, then throughout term</vt:lpstr>
      <vt:lpstr>Survey Question: Prior Experience</vt:lpstr>
      <vt:lpstr>PowerPoint Presentation</vt:lpstr>
      <vt:lpstr>Survey Question: Tendency to Speak Up</vt:lpstr>
      <vt:lpstr>Explain: Leave comfort zone</vt:lpstr>
      <vt:lpstr>Survey Question: Making Mistakes</vt:lpstr>
      <vt:lpstr>Explain: Learn thru Trial and Error</vt:lpstr>
      <vt:lpstr>Survey: Feedback Style</vt:lpstr>
      <vt:lpstr>Explain: Instructor will try to adjust</vt:lpstr>
      <vt:lpstr>Survey Question: Imply Excitement</vt:lpstr>
      <vt:lpstr>Explain: Situate excitement in field and knowledge needed</vt:lpstr>
      <vt:lpstr>Survey: What Help is Needed?</vt:lpstr>
      <vt:lpstr>Explain: Not alone in trepidations</vt:lpstr>
      <vt:lpstr>Controlling, reinforcing the frame</vt:lpstr>
      <vt:lpstr>Trading cards rules</vt:lpstr>
      <vt:lpstr>More Info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NCWIT Programs and Resources for Recruiting and Retaining Undergraduates  Lecia Barker National Center for Women &amp; Information Technology</dc:title>
  <dc:creator>Microsoft Office User</dc:creator>
  <cp:lastModifiedBy>Lecia Barker</cp:lastModifiedBy>
  <cp:revision>16</cp:revision>
  <dcterms:created xsi:type="dcterms:W3CDTF">2019-11-12T04:31:00Z</dcterms:created>
  <dcterms:modified xsi:type="dcterms:W3CDTF">2020-03-12T00:48:51Z</dcterms:modified>
</cp:coreProperties>
</file>