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173" r:id="rId1"/>
  </p:sldMasterIdLst>
  <p:notesMasterIdLst>
    <p:notesMasterId r:id="rId15"/>
  </p:notesMasterIdLst>
  <p:sldIdLst>
    <p:sldId id="256" r:id="rId2"/>
    <p:sldId id="257" r:id="rId3"/>
    <p:sldId id="259" r:id="rId4"/>
    <p:sldId id="268" r:id="rId5"/>
    <p:sldId id="260" r:id="rId6"/>
    <p:sldId id="261" r:id="rId7"/>
    <p:sldId id="262" r:id="rId8"/>
    <p:sldId id="263" r:id="rId9"/>
    <p:sldId id="264" r:id="rId10"/>
    <p:sldId id="265" r:id="rId11"/>
    <p:sldId id="266" r:id="rId12"/>
    <p:sldId id="258"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721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643"/>
  </p:normalViewPr>
  <p:slideViewPr>
    <p:cSldViewPr snapToGrid="0" snapToObjects="1">
      <p:cViewPr varScale="1">
        <p:scale>
          <a:sx n="105" d="100"/>
          <a:sy n="105" d="100"/>
        </p:scale>
        <p:origin x="208" y="4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8B3CB5-3613-A645-BE25-1F090A965E82}" type="datetimeFigureOut">
              <a:rPr lang="en-US" smtClean="0"/>
              <a:t>3/11/20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835767-9B93-274E-B2FB-AA180F3E84D7}" type="slidenum">
              <a:rPr lang="en-US" smtClean="0"/>
              <a:t>‹#›</a:t>
            </a:fld>
            <a:endParaRPr lang="en-US"/>
          </a:p>
        </p:txBody>
      </p:sp>
    </p:spTree>
    <p:extLst>
      <p:ext uri="{BB962C8B-B14F-4D97-AF65-F5344CB8AC3E}">
        <p14:creationId xmlns:p14="http://schemas.microsoft.com/office/powerpoint/2010/main" val="439285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54721A"/>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05F938-375F-C844-AA08-7D8B5A13AF3E}" type="datetime1">
              <a:rPr lang="en-US" smtClean="0"/>
              <a:t>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29925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7D2E52-CBA1-9843-A429-15A53D53CAFE}" type="datetime1">
              <a:rPr lang="en-US" smtClean="0"/>
              <a:t>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26055273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7D2E52-CBA1-9843-A429-15A53D53CAFE}" type="datetime1">
              <a:rPr lang="en-US" smtClean="0"/>
              <a:t>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8845218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7D2E52-CBA1-9843-A429-15A53D53CAFE}" type="datetime1">
              <a:rPr lang="en-US" smtClean="0"/>
              <a:t>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7659014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7D2E52-CBA1-9843-A429-15A53D53CAFE}" type="datetime1">
              <a:rPr lang="en-US" smtClean="0"/>
              <a:t>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4102787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7D2E52-CBA1-9843-A429-15A53D53CAFE}" type="datetime1">
              <a:rPr lang="en-US" smtClean="0"/>
              <a:t>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40366561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7D2E52-CBA1-9843-A429-15A53D53CAFE}" type="datetime1">
              <a:rPr lang="en-US" smtClean="0"/>
              <a:t>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577203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7D2E52-CBA1-9843-A429-15A53D53CAFE}" type="datetime1">
              <a:rPr lang="en-US" smtClean="0"/>
              <a:t>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353806923"/>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Optima" panose="02000503060000020004" pitchFamily="2" charset="0"/>
              </a:defRPr>
            </a:lvl1p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marL="342900" indent="-342900">
              <a:buFont typeface="Wingdings" pitchFamily="2" charset="2"/>
              <a:buChar char="Ø"/>
              <a:defRPr sz="2200">
                <a:latin typeface="Optima" panose="02000503060000020004" pitchFamily="2" charset="0"/>
              </a:defRPr>
            </a:lvl1pPr>
            <a:lvl2pPr marL="742950" indent="-285750">
              <a:buFont typeface="Wingdings" pitchFamily="2" charset="2"/>
              <a:buChar char="§"/>
              <a:defRPr sz="2200">
                <a:latin typeface="Optima" panose="02000503060000020004" pitchFamily="2" charset="0"/>
              </a:defRPr>
            </a:lvl2pPr>
            <a:lvl3pPr>
              <a:defRPr sz="2200">
                <a:latin typeface="Optima" panose="02000503060000020004" pitchFamily="2" charset="0"/>
              </a:defRPr>
            </a:lvl3pPr>
            <a:lvl4pPr>
              <a:defRPr sz="2200">
                <a:latin typeface="Optima" panose="02000503060000020004" pitchFamily="2" charset="0"/>
              </a:defRPr>
            </a:lvl4pPr>
            <a:lvl5pPr>
              <a:defRPr sz="2200">
                <a:latin typeface="Optima" panose="0200050306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37D2E52-CBA1-9843-A429-15A53D53CAFE}" type="datetime1">
              <a:rPr lang="en-US" smtClean="0"/>
              <a:t>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361395" y="6442465"/>
            <a:ext cx="683339" cy="365125"/>
          </a:xfrm>
        </p:spPr>
        <p:txBody>
          <a:bodyPr/>
          <a:lstStyle>
            <a:lvl1pPr>
              <a:defRPr sz="1200" b="1">
                <a:solidFill>
                  <a:schemeClr val="bg1"/>
                </a:solidFill>
                <a:latin typeface="Optima" panose="02000503060000020004" pitchFamily="2" charset="0"/>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53115020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24B946C-EAA1-DF4E-AC3D-BF82142D6425}" type="datetime1">
              <a:rPr lang="en-US" smtClean="0"/>
              <a:t>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7499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7D2E52-CBA1-9843-A429-15A53D53CAFE}" type="datetime1">
              <a:rPr lang="en-US" smtClean="0"/>
              <a:t>3/11/20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8348507"/>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7D2E52-CBA1-9843-A429-15A53D53CAFE}" type="datetime1">
              <a:rPr lang="en-US" smtClean="0"/>
              <a:t>3/11/20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2851618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62152C-39D5-DA46-94D3-F9D3A5CA08BD}" type="datetime1">
              <a:rPr lang="en-US" smtClean="0"/>
              <a:t>3/11/20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907292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5597E6-D497-0F47-827F-C7035E017D56}" type="datetime1">
              <a:rPr lang="en-US" smtClean="0"/>
              <a:t>3/11/20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915500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7D2E52-CBA1-9843-A429-15A53D53CAFE}" type="datetime1">
              <a:rPr lang="en-US" smtClean="0"/>
              <a:t>3/11/20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58821202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37D2E52-CBA1-9843-A429-15A53D53CAFE}" type="datetime1">
              <a:rPr lang="en-US" smtClean="0"/>
              <a:t>3/11/20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26531222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37D2E52-CBA1-9843-A429-15A53D53CAFE}" type="datetime1">
              <a:rPr lang="en-US" smtClean="0"/>
              <a:t>3/11/20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3402361848"/>
      </p:ext>
    </p:extLst>
  </p:cSld>
  <p:clrMap bg1="lt1" tx1="dk1" bg2="lt2" tx2="dk2" accent1="accent1" accent2="accent2" accent3="accent3" accent4="accent4" accent5="accent5" accent6="accent6" hlink="hlink" folHlink="folHlink"/>
  <p:sldLayoutIdLst>
    <p:sldLayoutId id="2147484174" r:id="rId1"/>
    <p:sldLayoutId id="2147484175" r:id="rId2"/>
    <p:sldLayoutId id="2147484176" r:id="rId3"/>
    <p:sldLayoutId id="2147484177" r:id="rId4"/>
    <p:sldLayoutId id="2147484178" r:id="rId5"/>
    <p:sldLayoutId id="2147484179" r:id="rId6"/>
    <p:sldLayoutId id="2147484180" r:id="rId7"/>
    <p:sldLayoutId id="2147484181" r:id="rId8"/>
    <p:sldLayoutId id="2147484182" r:id="rId9"/>
    <p:sldLayoutId id="2147484183" r:id="rId10"/>
    <p:sldLayoutId id="2147484184" r:id="rId11"/>
    <p:sldLayoutId id="2147484185" r:id="rId12"/>
    <p:sldLayoutId id="2147484186" r:id="rId13"/>
    <p:sldLayoutId id="2147484187" r:id="rId14"/>
    <p:sldLayoutId id="2147484188" r:id="rId15"/>
    <p:sldLayoutId id="2147484189" r:id="rId16"/>
  </p:sldLayoutIdLst>
  <p:hf hdr="0" ftr="0" dt="0"/>
  <p:txStyles>
    <p:titleStyle>
      <a:lvl1pPr algn="l" defTabSz="457200" rtl="0" eaLnBrk="1" latinLnBrk="0" hangingPunct="1">
        <a:spcBef>
          <a:spcPct val="0"/>
        </a:spcBef>
        <a:buNone/>
        <a:defRPr sz="3600" kern="1200">
          <a:solidFill>
            <a:srgbClr val="54721A"/>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es.ed.gov/pdf/CompanionGuidelinesReplicationReproducibility.pdf" TargetMode="External"/><Relationship Id="rId2" Type="http://schemas.openxmlformats.org/officeDocument/2006/relationships/hyperlink" Target="https://ies.ed.gov/pdf/CommonGuidelines.pdf" TargetMode="External"/><Relationship Id="rId1" Type="http://schemas.openxmlformats.org/officeDocument/2006/relationships/slideLayout" Target="../slideLayouts/slideLayout2.xml"/><Relationship Id="rId4" Type="http://schemas.openxmlformats.org/officeDocument/2006/relationships/hyperlink" Target="https://www.purdue.edu/research/docs/pdf/2010NSFuser-friendlyhandbookforprojectevaluation.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FDABD-2DFC-9A4D-BD60-61DBF6495A8F}"/>
              </a:ext>
            </a:extLst>
          </p:cNvPr>
          <p:cNvSpPr>
            <a:spLocks noGrp="1"/>
          </p:cNvSpPr>
          <p:nvPr>
            <p:ph type="ctrTitle"/>
          </p:nvPr>
        </p:nvSpPr>
        <p:spPr/>
        <p:txBody>
          <a:bodyPr>
            <a:normAutofit fontScale="90000"/>
          </a:bodyPr>
          <a:lstStyle/>
          <a:p>
            <a:r>
              <a:rPr lang="en-US" b="1" i="1" dirty="0">
                <a:latin typeface="Optima" panose="02000503060000020004" pitchFamily="2" charset="0"/>
              </a:rPr>
              <a:t>NSF &amp; CS Educators: Opportunities and Experiences </a:t>
            </a:r>
            <a:endParaRPr lang="en-US" dirty="0">
              <a:latin typeface="Optima" panose="02000503060000020004" pitchFamily="2" charset="0"/>
            </a:endParaRPr>
          </a:p>
        </p:txBody>
      </p:sp>
      <p:sp>
        <p:nvSpPr>
          <p:cNvPr id="3" name="Subtitle 2">
            <a:extLst>
              <a:ext uri="{FF2B5EF4-FFF2-40B4-BE49-F238E27FC236}">
                <a16:creationId xmlns:a16="http://schemas.microsoft.com/office/drawing/2014/main" id="{776414A2-07FB-9449-9D0A-8E3CC522C0DE}"/>
              </a:ext>
            </a:extLst>
          </p:cNvPr>
          <p:cNvSpPr>
            <a:spLocks noGrp="1"/>
          </p:cNvSpPr>
          <p:nvPr>
            <p:ph type="subTitle" idx="1"/>
          </p:nvPr>
        </p:nvSpPr>
        <p:spPr>
          <a:xfrm>
            <a:off x="463296" y="4050833"/>
            <a:ext cx="8810707" cy="2462509"/>
          </a:xfrm>
        </p:spPr>
        <p:txBody>
          <a:bodyPr>
            <a:normAutofit/>
          </a:bodyPr>
          <a:lstStyle/>
          <a:p>
            <a:r>
              <a:rPr lang="en-US" sz="2000" b="1" dirty="0">
                <a:latin typeface="Optima" panose="02000503060000020004" pitchFamily="2" charset="0"/>
              </a:rPr>
              <a:t> Stephanie E. August</a:t>
            </a:r>
          </a:p>
          <a:p>
            <a:r>
              <a:rPr lang="en-US" sz="2000" b="1" dirty="0">
                <a:latin typeface="Optima" panose="02000503060000020004" pitchFamily="2" charset="0"/>
              </a:rPr>
              <a:t>Professor of Computer Science, Loyola Marymount University (1993-present)</a:t>
            </a:r>
          </a:p>
          <a:p>
            <a:r>
              <a:rPr lang="en-US" sz="2000" b="1" dirty="0">
                <a:latin typeface="Optima" panose="02000503060000020004" pitchFamily="2" charset="0"/>
              </a:rPr>
              <a:t>Program Officer, National Science Foundation, EHR/DUE (2016-2020)</a:t>
            </a:r>
          </a:p>
          <a:p>
            <a:r>
              <a:rPr lang="en-US" sz="2000" b="1" dirty="0" err="1">
                <a:latin typeface="Optima" panose="02000503060000020004" pitchFamily="2" charset="0"/>
              </a:rPr>
              <a:t>saugust@lmu.edu</a:t>
            </a:r>
            <a:endParaRPr lang="en-US" sz="2000" b="1" dirty="0">
              <a:latin typeface="Optima" panose="02000503060000020004" pitchFamily="2" charset="0"/>
            </a:endParaRPr>
          </a:p>
        </p:txBody>
      </p:sp>
      <p:sp>
        <p:nvSpPr>
          <p:cNvPr id="4" name="Slide Number Placeholder 3">
            <a:extLst>
              <a:ext uri="{FF2B5EF4-FFF2-40B4-BE49-F238E27FC236}">
                <a16:creationId xmlns:a16="http://schemas.microsoft.com/office/drawing/2014/main" id="{6341BC29-42D8-B747-9DD7-BDCDF37E6548}"/>
              </a:ext>
            </a:extLst>
          </p:cNvPr>
          <p:cNvSpPr>
            <a:spLocks noGrp="1"/>
          </p:cNvSpPr>
          <p:nvPr>
            <p:ph type="sldNum" sz="quarter" idx="12"/>
          </p:nvPr>
        </p:nvSpPr>
        <p:spPr>
          <a:xfrm>
            <a:off x="9455636" y="6330779"/>
            <a:ext cx="683339" cy="365125"/>
          </a:xfrm>
        </p:spPr>
        <p:txBody>
          <a:bodyPr/>
          <a:lstStyle/>
          <a:p>
            <a:fld id="{D57F1E4F-1CFF-5643-939E-217C01CDF565}" type="slidenum">
              <a:rPr lang="en-US" sz="1200" b="1" smtClean="0">
                <a:solidFill>
                  <a:schemeClr val="bg1"/>
                </a:solidFill>
                <a:latin typeface="Optima" panose="02000503060000020004" pitchFamily="2" charset="0"/>
              </a:rPr>
              <a:pPr/>
              <a:t>1</a:t>
            </a:fld>
            <a:endParaRPr lang="en-US" sz="1200" b="1" dirty="0">
              <a:solidFill>
                <a:schemeClr val="bg1"/>
              </a:solidFill>
              <a:latin typeface="Optima" panose="02000503060000020004" pitchFamily="2" charset="0"/>
            </a:endParaRPr>
          </a:p>
        </p:txBody>
      </p:sp>
    </p:spTree>
    <p:extLst>
      <p:ext uri="{BB962C8B-B14F-4D97-AF65-F5344CB8AC3E}">
        <p14:creationId xmlns:p14="http://schemas.microsoft.com/office/powerpoint/2010/main" val="3760729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DCD8F-49B1-DD41-97F3-C3F473022EE4}"/>
              </a:ext>
            </a:extLst>
          </p:cNvPr>
          <p:cNvSpPr>
            <a:spLocks noGrp="1"/>
          </p:cNvSpPr>
          <p:nvPr>
            <p:ph type="title"/>
          </p:nvPr>
        </p:nvSpPr>
        <p:spPr/>
        <p:txBody>
          <a:bodyPr>
            <a:normAutofit fontScale="90000"/>
          </a:bodyPr>
          <a:lstStyle/>
          <a:p>
            <a:r>
              <a:rPr lang="en-US" dirty="0"/>
              <a:t>A program officer’s work load is lighter than a faculty member’s.</a:t>
            </a:r>
            <a:br>
              <a:rPr lang="en-US" dirty="0"/>
            </a:br>
            <a:endParaRPr lang="en-US" dirty="0"/>
          </a:p>
        </p:txBody>
      </p:sp>
      <p:sp>
        <p:nvSpPr>
          <p:cNvPr id="3" name="Content Placeholder 2">
            <a:extLst>
              <a:ext uri="{FF2B5EF4-FFF2-40B4-BE49-F238E27FC236}">
                <a16:creationId xmlns:a16="http://schemas.microsoft.com/office/drawing/2014/main" id="{D095732D-3A25-4342-B9B7-BDECD7AF09AC}"/>
              </a:ext>
            </a:extLst>
          </p:cNvPr>
          <p:cNvSpPr>
            <a:spLocks noGrp="1"/>
          </p:cNvSpPr>
          <p:nvPr>
            <p:ph idx="1"/>
          </p:nvPr>
        </p:nvSpPr>
        <p:spPr>
          <a:xfrm>
            <a:off x="677334" y="1737360"/>
            <a:ext cx="9381066" cy="5181599"/>
          </a:xfrm>
        </p:spPr>
        <p:txBody>
          <a:bodyPr>
            <a:normAutofit fontScale="85000" lnSpcReduction="20000"/>
          </a:bodyPr>
          <a:lstStyle/>
          <a:p>
            <a:r>
              <a:rPr lang="en-US" dirty="0"/>
              <a:t>This all depends upon your current workload and your current work habits.</a:t>
            </a:r>
          </a:p>
          <a:p>
            <a:r>
              <a:rPr lang="en-US" dirty="0"/>
              <a:t>A PO reads proposals, bins proposals, recruits reviewers, runs panels, makes funding decisions, writes up awards and declines, manages awards, attends meetings, mentors new hires, responds to requests for information, interacts with </a:t>
            </a:r>
            <a:r>
              <a:rPr lang="en-US" dirty="0" err="1"/>
              <a:t>Pis</a:t>
            </a:r>
            <a:r>
              <a:rPr lang="en-US" dirty="0"/>
              <a:t>, contributes to solicitations</a:t>
            </a:r>
          </a:p>
          <a:p>
            <a:r>
              <a:rPr lang="en-US" dirty="0"/>
              <a:t>There are many opportunities to</a:t>
            </a:r>
          </a:p>
          <a:p>
            <a:pPr lvl="1"/>
            <a:r>
              <a:rPr lang="en-US" dirty="0"/>
              <a:t>Become involved in cross-directorate projects</a:t>
            </a:r>
          </a:p>
          <a:p>
            <a:pPr lvl="1"/>
            <a:r>
              <a:rPr lang="en-US" dirty="0"/>
              <a:t>Sit on working groups that collectively develop solicitations and manage programs</a:t>
            </a:r>
          </a:p>
          <a:p>
            <a:pPr lvl="1"/>
            <a:r>
              <a:rPr lang="en-US" dirty="0"/>
              <a:t>Perform outreach</a:t>
            </a:r>
          </a:p>
          <a:p>
            <a:pPr lvl="1"/>
            <a:r>
              <a:rPr lang="en-US" dirty="0"/>
              <a:t>Participate in PI meetings, workshops, symposia</a:t>
            </a:r>
          </a:p>
          <a:p>
            <a:r>
              <a:rPr lang="en-US" dirty="0"/>
              <a:t>Remember to </a:t>
            </a:r>
          </a:p>
          <a:p>
            <a:pPr lvl="1"/>
            <a:r>
              <a:rPr lang="en-US" dirty="0"/>
              <a:t>Visit museums and national monuments</a:t>
            </a:r>
          </a:p>
          <a:p>
            <a:pPr lvl="1"/>
            <a:r>
              <a:rPr lang="en-US" dirty="0"/>
              <a:t>Go on urban hikes</a:t>
            </a:r>
          </a:p>
          <a:p>
            <a:pPr lvl="1"/>
            <a:r>
              <a:rPr lang="en-US" dirty="0"/>
              <a:t>Visit distilleries and breweries</a:t>
            </a:r>
          </a:p>
        </p:txBody>
      </p:sp>
      <p:sp>
        <p:nvSpPr>
          <p:cNvPr id="4" name="Slide Number Placeholder 3">
            <a:extLst>
              <a:ext uri="{FF2B5EF4-FFF2-40B4-BE49-F238E27FC236}">
                <a16:creationId xmlns:a16="http://schemas.microsoft.com/office/drawing/2014/main" id="{7FB8DF4F-82EA-6B41-89D3-7444B4F5A88B}"/>
              </a:ext>
            </a:extLst>
          </p:cNvPr>
          <p:cNvSpPr>
            <a:spLocks noGrp="1"/>
          </p:cNvSpPr>
          <p:nvPr>
            <p:ph type="sldNum" sz="quarter" idx="12"/>
          </p:nvPr>
        </p:nvSpPr>
        <p:spPr/>
        <p:txBody>
          <a:bodyPr/>
          <a:lstStyle/>
          <a:p>
            <a:fld id="{D57F1E4F-1CFF-5643-939E-217C01CDF565}" type="slidenum">
              <a:rPr lang="en-US" smtClean="0"/>
              <a:pPr/>
              <a:t>10</a:t>
            </a:fld>
            <a:endParaRPr lang="en-US"/>
          </a:p>
        </p:txBody>
      </p:sp>
    </p:spTree>
    <p:extLst>
      <p:ext uri="{BB962C8B-B14F-4D97-AF65-F5344CB8AC3E}">
        <p14:creationId xmlns:p14="http://schemas.microsoft.com/office/powerpoint/2010/main" val="1807136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33DA5-4321-B244-8359-304D60B2A4CC}"/>
              </a:ext>
            </a:extLst>
          </p:cNvPr>
          <p:cNvSpPr>
            <a:spLocks noGrp="1"/>
          </p:cNvSpPr>
          <p:nvPr>
            <p:ph type="title"/>
          </p:nvPr>
        </p:nvSpPr>
        <p:spPr/>
        <p:txBody>
          <a:bodyPr>
            <a:normAutofit fontScale="90000"/>
          </a:bodyPr>
          <a:lstStyle/>
          <a:p>
            <a:r>
              <a:rPr lang="en-US"/>
              <a:t>Being a program officer is like sitting on the top of the world.</a:t>
            </a:r>
            <a:br>
              <a:rPr lang="en-US"/>
            </a:br>
            <a:endParaRPr lang="en-US"/>
          </a:p>
        </p:txBody>
      </p:sp>
      <p:sp>
        <p:nvSpPr>
          <p:cNvPr id="3" name="Content Placeholder 2">
            <a:extLst>
              <a:ext uri="{FF2B5EF4-FFF2-40B4-BE49-F238E27FC236}">
                <a16:creationId xmlns:a16="http://schemas.microsoft.com/office/drawing/2014/main" id="{5596B45D-B175-D04A-84E4-7050A9D7D0F5}"/>
              </a:ext>
            </a:extLst>
          </p:cNvPr>
          <p:cNvSpPr>
            <a:spLocks noGrp="1"/>
          </p:cNvSpPr>
          <p:nvPr>
            <p:ph idx="1"/>
          </p:nvPr>
        </p:nvSpPr>
        <p:spPr>
          <a:xfrm>
            <a:off x="677334" y="1828800"/>
            <a:ext cx="10625666" cy="4800599"/>
          </a:xfrm>
        </p:spPr>
        <p:txBody>
          <a:bodyPr>
            <a:normAutofit/>
          </a:bodyPr>
          <a:lstStyle/>
          <a:p>
            <a:r>
              <a:rPr lang="en-US" dirty="0"/>
              <a:t>This is an opportunity to be a part of the future.</a:t>
            </a:r>
          </a:p>
          <a:p>
            <a:r>
              <a:rPr lang="en-US" dirty="0"/>
              <a:t>It is an amazing experience in a positive working environment.</a:t>
            </a:r>
          </a:p>
          <a:p>
            <a:r>
              <a:rPr lang="en-US" dirty="0"/>
              <a:t>You are surrounded by top scientists, engineers, sociologists, economists, visionaries.</a:t>
            </a:r>
          </a:p>
          <a:p>
            <a:r>
              <a:rPr lang="en-US" dirty="0"/>
              <a:t>The ones you aren’t surrounded by every day come and give talks.</a:t>
            </a:r>
          </a:p>
          <a:p>
            <a:r>
              <a:rPr lang="en-US" dirty="0"/>
              <a:t>You learn about institutions, people, and places you didn’t know existed. </a:t>
            </a:r>
          </a:p>
          <a:p>
            <a:r>
              <a:rPr lang="en-US" dirty="0"/>
              <a:t>You become aware of different perspectives and issues, and various publications</a:t>
            </a:r>
          </a:p>
          <a:p>
            <a:pPr lvl="1"/>
            <a:r>
              <a:rPr lang="en-US" dirty="0">
                <a:hlinkClick r:id="rId2"/>
              </a:rPr>
              <a:t>Common Guidelines for Education Research and Development</a:t>
            </a:r>
            <a:r>
              <a:rPr lang="en-US" dirty="0"/>
              <a:t> </a:t>
            </a:r>
          </a:p>
          <a:p>
            <a:pPr lvl="1"/>
            <a:r>
              <a:rPr lang="en-US" dirty="0">
                <a:hlinkClick r:id="rId3"/>
              </a:rPr>
              <a:t>Companion Guidelines on Replication &amp;Reproducibility in Education Research</a:t>
            </a:r>
            <a:endParaRPr lang="en-US" dirty="0"/>
          </a:p>
          <a:p>
            <a:pPr lvl="1"/>
            <a:r>
              <a:rPr lang="en-US" dirty="0">
                <a:hlinkClick r:id="rId4"/>
              </a:rPr>
              <a:t>The 2010 User-Friendly Handbook for Project Evaluation</a:t>
            </a:r>
            <a:r>
              <a:rPr lang="en-US" dirty="0"/>
              <a:t> </a:t>
            </a:r>
          </a:p>
        </p:txBody>
      </p:sp>
      <p:sp>
        <p:nvSpPr>
          <p:cNvPr id="4" name="Slide Number Placeholder 3">
            <a:extLst>
              <a:ext uri="{FF2B5EF4-FFF2-40B4-BE49-F238E27FC236}">
                <a16:creationId xmlns:a16="http://schemas.microsoft.com/office/drawing/2014/main" id="{898F5734-2C7C-A541-BAD8-278571796F91}"/>
              </a:ext>
            </a:extLst>
          </p:cNvPr>
          <p:cNvSpPr>
            <a:spLocks noGrp="1"/>
          </p:cNvSpPr>
          <p:nvPr>
            <p:ph type="sldNum" sz="quarter" idx="12"/>
          </p:nvPr>
        </p:nvSpPr>
        <p:spPr/>
        <p:txBody>
          <a:bodyPr/>
          <a:lstStyle/>
          <a:p>
            <a:fld id="{D57F1E4F-1CFF-5643-939E-217C01CDF565}" type="slidenum">
              <a:rPr lang="en-US" smtClean="0"/>
              <a:pPr/>
              <a:t>11</a:t>
            </a:fld>
            <a:endParaRPr lang="en-US"/>
          </a:p>
        </p:txBody>
      </p:sp>
    </p:spTree>
    <p:extLst>
      <p:ext uri="{BB962C8B-B14F-4D97-AF65-F5344CB8AC3E}">
        <p14:creationId xmlns:p14="http://schemas.microsoft.com/office/powerpoint/2010/main" val="432429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97725-9A8E-B84B-8CB5-FF2A459E9E1E}"/>
              </a:ext>
            </a:extLst>
          </p:cNvPr>
          <p:cNvSpPr>
            <a:spLocks noGrp="1"/>
          </p:cNvSpPr>
          <p:nvPr>
            <p:ph type="title"/>
          </p:nvPr>
        </p:nvSpPr>
        <p:spPr/>
        <p:txBody>
          <a:bodyPr>
            <a:normAutofit fontScale="90000"/>
          </a:bodyPr>
          <a:lstStyle/>
          <a:p>
            <a:r>
              <a:rPr lang="en-US" dirty="0"/>
              <a:t>Having children before earning tenure works.</a:t>
            </a:r>
            <a:br>
              <a:rPr lang="en-US" dirty="0"/>
            </a:br>
            <a:endParaRPr lang="en-US" dirty="0"/>
          </a:p>
        </p:txBody>
      </p:sp>
      <p:sp>
        <p:nvSpPr>
          <p:cNvPr id="3" name="Content Placeholder 2">
            <a:extLst>
              <a:ext uri="{FF2B5EF4-FFF2-40B4-BE49-F238E27FC236}">
                <a16:creationId xmlns:a16="http://schemas.microsoft.com/office/drawing/2014/main" id="{03FEB550-CBDC-9E4E-B942-3FA66C684887}"/>
              </a:ext>
            </a:extLst>
          </p:cNvPr>
          <p:cNvSpPr>
            <a:spLocks noGrp="1"/>
          </p:cNvSpPr>
          <p:nvPr>
            <p:ph idx="1"/>
          </p:nvPr>
        </p:nvSpPr>
        <p:spPr>
          <a:xfrm>
            <a:off x="677334" y="1417637"/>
            <a:ext cx="9254066" cy="5047587"/>
          </a:xfrm>
        </p:spPr>
        <p:txBody>
          <a:bodyPr>
            <a:normAutofit/>
          </a:bodyPr>
          <a:lstStyle/>
          <a:p>
            <a:r>
              <a:rPr lang="en-US" dirty="0"/>
              <a:t>Follow your heart, consider your limits</a:t>
            </a:r>
          </a:p>
          <a:p>
            <a:r>
              <a:rPr lang="en-US" dirty="0"/>
              <a:t>Have children when you want them… if you can deal with some chaos.</a:t>
            </a:r>
          </a:p>
          <a:p>
            <a:r>
              <a:rPr lang="en-US" dirty="0"/>
              <a:t>Triage. Make it work. </a:t>
            </a:r>
          </a:p>
          <a:p>
            <a:r>
              <a:rPr lang="en-US" dirty="0"/>
              <a:t>Remember that work expands to fill the available time.</a:t>
            </a:r>
          </a:p>
          <a:p>
            <a:r>
              <a:rPr lang="en-US" dirty="0"/>
              <a:t>Rather than prepare the perfect lecture, work examples in class.</a:t>
            </a:r>
          </a:p>
          <a:p>
            <a:pPr lvl="1"/>
            <a:r>
              <a:rPr lang="en-US" dirty="0"/>
              <a:t>Students learn more that way anyway.</a:t>
            </a:r>
          </a:p>
          <a:p>
            <a:r>
              <a:rPr lang="en-US" dirty="0"/>
              <a:t>Don’t criticize yourself – other people are quite willing do that for you.</a:t>
            </a:r>
          </a:p>
          <a:p>
            <a:r>
              <a:rPr lang="en-US" dirty="0"/>
              <a:t>Kids will come out fine if you are fine. </a:t>
            </a:r>
          </a:p>
          <a:p>
            <a:r>
              <a:rPr lang="en-US" dirty="0"/>
              <a:t>Accept help.</a:t>
            </a:r>
          </a:p>
          <a:p>
            <a:r>
              <a:rPr lang="en-US" dirty="0"/>
              <a:t>Learn how to throw a chicken sitting on broccoli and carrots in the oven and put the rice cooker on while the kids wash their hands after school.</a:t>
            </a:r>
          </a:p>
        </p:txBody>
      </p:sp>
      <p:sp>
        <p:nvSpPr>
          <p:cNvPr id="4" name="Slide Number Placeholder 3">
            <a:extLst>
              <a:ext uri="{FF2B5EF4-FFF2-40B4-BE49-F238E27FC236}">
                <a16:creationId xmlns:a16="http://schemas.microsoft.com/office/drawing/2014/main" id="{D055E4AB-0BDA-7E4C-BE1C-6A45D939EF58}"/>
              </a:ext>
            </a:extLst>
          </p:cNvPr>
          <p:cNvSpPr>
            <a:spLocks noGrp="1"/>
          </p:cNvSpPr>
          <p:nvPr>
            <p:ph type="sldNum" sz="quarter" idx="12"/>
          </p:nvPr>
        </p:nvSpPr>
        <p:spPr/>
        <p:txBody>
          <a:bodyPr/>
          <a:lstStyle/>
          <a:p>
            <a:fld id="{D57F1E4F-1CFF-5643-939E-217C01CDF565}" type="slidenum">
              <a:rPr lang="en-US" smtClean="0"/>
              <a:pPr/>
              <a:t>12</a:t>
            </a:fld>
            <a:endParaRPr lang="en-US"/>
          </a:p>
        </p:txBody>
      </p:sp>
    </p:spTree>
    <p:extLst>
      <p:ext uri="{BB962C8B-B14F-4D97-AF65-F5344CB8AC3E}">
        <p14:creationId xmlns:p14="http://schemas.microsoft.com/office/powerpoint/2010/main" val="2212056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15F33F56-282C-EB4C-A7D5-82C7428152D9}"/>
              </a:ext>
            </a:extLst>
          </p:cNvPr>
          <p:cNvSpPr>
            <a:spLocks noGrp="1"/>
          </p:cNvSpPr>
          <p:nvPr>
            <p:ph type="title"/>
          </p:nvPr>
        </p:nvSpPr>
        <p:spPr/>
        <p:txBody>
          <a:bodyPr/>
          <a:lstStyle/>
          <a:p>
            <a:r>
              <a:rPr lang="en-US" dirty="0">
                <a:latin typeface="Optima" panose="02000503060000020004" pitchFamily="2" charset="0"/>
              </a:rPr>
              <a:t>Thank you. </a:t>
            </a:r>
            <a:br>
              <a:rPr lang="en-US" dirty="0">
                <a:latin typeface="Optima" panose="02000503060000020004" pitchFamily="2" charset="0"/>
              </a:rPr>
            </a:br>
            <a:r>
              <a:rPr lang="en-US" dirty="0">
                <a:latin typeface="Optima" panose="02000503060000020004" pitchFamily="2" charset="0"/>
              </a:rPr>
              <a:t>Enjoy your careers. </a:t>
            </a:r>
            <a:br>
              <a:rPr lang="en-US" dirty="0">
                <a:latin typeface="Optima" panose="02000503060000020004" pitchFamily="2" charset="0"/>
              </a:rPr>
            </a:br>
            <a:r>
              <a:rPr lang="en-US" dirty="0">
                <a:latin typeface="Optima" panose="02000503060000020004" pitchFamily="2" charset="0"/>
              </a:rPr>
              <a:t>Remember to smell the roses.</a:t>
            </a:r>
          </a:p>
        </p:txBody>
      </p:sp>
      <p:sp>
        <p:nvSpPr>
          <p:cNvPr id="9" name="Text Placeholder 8">
            <a:extLst>
              <a:ext uri="{FF2B5EF4-FFF2-40B4-BE49-F238E27FC236}">
                <a16:creationId xmlns:a16="http://schemas.microsoft.com/office/drawing/2014/main" id="{E5F0EFAF-955E-ED4E-A05C-4B54AB32DE0D}"/>
              </a:ext>
            </a:extLst>
          </p:cNvPr>
          <p:cNvSpPr>
            <a:spLocks noGrp="1"/>
          </p:cNvSpPr>
          <p:nvPr>
            <p:ph type="body" idx="1"/>
          </p:nvPr>
        </p:nvSpPr>
        <p:spPr/>
        <p:txBody>
          <a:bodyPr>
            <a:normAutofit/>
          </a:bodyPr>
          <a:lstStyle/>
          <a:p>
            <a:endParaRPr lang="en-US" sz="2000" dirty="0">
              <a:latin typeface="Optima" panose="02000503060000020004" pitchFamily="2" charset="0"/>
            </a:endParaRPr>
          </a:p>
          <a:p>
            <a:r>
              <a:rPr lang="en-US" sz="2000" dirty="0">
                <a:latin typeface="Optima" panose="02000503060000020004" pitchFamily="2" charset="0"/>
              </a:rPr>
              <a:t>Stephanie E. August</a:t>
            </a:r>
          </a:p>
          <a:p>
            <a:r>
              <a:rPr lang="en-US" sz="2000" dirty="0" err="1">
                <a:latin typeface="Optima" panose="02000503060000020004" pitchFamily="2" charset="0"/>
              </a:rPr>
              <a:t>saugust@lmu.edu</a:t>
            </a:r>
            <a:endParaRPr lang="en-US" sz="2000" dirty="0">
              <a:latin typeface="Optima" panose="02000503060000020004" pitchFamily="2" charset="0"/>
            </a:endParaRPr>
          </a:p>
        </p:txBody>
      </p:sp>
      <p:sp>
        <p:nvSpPr>
          <p:cNvPr id="4" name="Slide Number Placeholder 3">
            <a:extLst>
              <a:ext uri="{FF2B5EF4-FFF2-40B4-BE49-F238E27FC236}">
                <a16:creationId xmlns:a16="http://schemas.microsoft.com/office/drawing/2014/main" id="{AA1990E7-C01B-954D-9877-B82053ABA5E6}"/>
              </a:ext>
            </a:extLst>
          </p:cNvPr>
          <p:cNvSpPr>
            <a:spLocks noGrp="1"/>
          </p:cNvSpPr>
          <p:nvPr>
            <p:ph type="sldNum" sz="quarter" idx="12"/>
          </p:nvPr>
        </p:nvSpPr>
        <p:spPr>
          <a:xfrm>
            <a:off x="9517420" y="6362637"/>
            <a:ext cx="683339" cy="365125"/>
          </a:xfrm>
        </p:spPr>
        <p:txBody>
          <a:bodyPr/>
          <a:lstStyle/>
          <a:p>
            <a:fld id="{D57F1E4F-1CFF-5643-939E-217C01CDF565}" type="slidenum">
              <a:rPr lang="en-US" sz="1200" b="1" smtClean="0">
                <a:solidFill>
                  <a:schemeClr val="bg1"/>
                </a:solidFill>
                <a:latin typeface="Optima" panose="02000503060000020004" pitchFamily="2" charset="0"/>
              </a:rPr>
              <a:pPr/>
              <a:t>13</a:t>
            </a:fld>
            <a:endParaRPr lang="en-US" sz="1200" b="1" dirty="0">
              <a:solidFill>
                <a:schemeClr val="bg1"/>
              </a:solidFill>
              <a:latin typeface="Optima" panose="02000503060000020004" pitchFamily="2" charset="0"/>
            </a:endParaRPr>
          </a:p>
        </p:txBody>
      </p:sp>
    </p:spTree>
    <p:extLst>
      <p:ext uri="{BB962C8B-B14F-4D97-AF65-F5344CB8AC3E}">
        <p14:creationId xmlns:p14="http://schemas.microsoft.com/office/powerpoint/2010/main" val="1397751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C018C-F571-BC44-85FA-4CFF81D4A433}"/>
              </a:ext>
            </a:extLst>
          </p:cNvPr>
          <p:cNvSpPr>
            <a:spLocks noGrp="1"/>
          </p:cNvSpPr>
          <p:nvPr>
            <p:ph type="title"/>
          </p:nvPr>
        </p:nvSpPr>
        <p:spPr>
          <a:xfrm>
            <a:off x="677334" y="384517"/>
            <a:ext cx="8596668" cy="1320800"/>
          </a:xfrm>
        </p:spPr>
        <p:txBody>
          <a:bodyPr/>
          <a:lstStyle/>
          <a:p>
            <a:r>
              <a:rPr lang="en-US" dirty="0"/>
              <a:t>Good or bad advice?</a:t>
            </a:r>
          </a:p>
        </p:txBody>
      </p:sp>
      <p:sp>
        <p:nvSpPr>
          <p:cNvPr id="3" name="Content Placeholder 2">
            <a:extLst>
              <a:ext uri="{FF2B5EF4-FFF2-40B4-BE49-F238E27FC236}">
                <a16:creationId xmlns:a16="http://schemas.microsoft.com/office/drawing/2014/main" id="{17CDFB66-1E3F-7147-A2D4-35A02E358BB9}"/>
              </a:ext>
            </a:extLst>
          </p:cNvPr>
          <p:cNvSpPr>
            <a:spLocks noGrp="1"/>
          </p:cNvSpPr>
          <p:nvPr>
            <p:ph idx="1"/>
          </p:nvPr>
        </p:nvSpPr>
        <p:spPr>
          <a:xfrm>
            <a:off x="677333" y="1223890"/>
            <a:ext cx="9338863" cy="5472332"/>
          </a:xfrm>
        </p:spPr>
        <p:txBody>
          <a:bodyPr>
            <a:noAutofit/>
          </a:bodyPr>
          <a:lstStyle/>
          <a:p>
            <a:pPr>
              <a:buFont typeface="+mj-lt"/>
              <a:buAutoNum type="arabicParenR"/>
            </a:pPr>
            <a:r>
              <a:rPr lang="en-US" sz="2000" dirty="0"/>
              <a:t>Join a department with a strong old-boys network.</a:t>
            </a:r>
          </a:p>
          <a:p>
            <a:pPr>
              <a:buFont typeface="+mj-lt"/>
              <a:buAutoNum type="arabicParenR"/>
            </a:pPr>
            <a:r>
              <a:rPr lang="en-US" sz="2000" dirty="0"/>
              <a:t>Find a mentor other than your department chair.</a:t>
            </a:r>
          </a:p>
          <a:p>
            <a:pPr>
              <a:buFont typeface="+mj-lt"/>
              <a:buAutoNum type="arabicParenR"/>
            </a:pPr>
            <a:r>
              <a:rPr lang="en-US" sz="2000" dirty="0"/>
              <a:t>An NSF research grant from the Computer and Information Science and Engineering (CISE) Directorate and not the Division of Undergraduate Education (DUE) in the Education and Human Resources Directorate (EHR) will help you get tenure.</a:t>
            </a:r>
          </a:p>
          <a:p>
            <a:pPr>
              <a:buFont typeface="+mj-lt"/>
              <a:buAutoNum type="arabicParenR"/>
            </a:pPr>
            <a:r>
              <a:rPr lang="en-US" sz="2000" dirty="0"/>
              <a:t>NSF program officers are minor deities to be feared.</a:t>
            </a:r>
          </a:p>
          <a:p>
            <a:pPr>
              <a:buFont typeface="+mj-lt"/>
              <a:buAutoNum type="arabicParenR"/>
            </a:pPr>
            <a:r>
              <a:rPr lang="en-US" sz="2000" dirty="0"/>
              <a:t>Reviewing for NSF requires a lot of time and is not worth the effort.</a:t>
            </a:r>
          </a:p>
          <a:p>
            <a:pPr>
              <a:buFont typeface="+mj-lt"/>
              <a:buAutoNum type="arabicParenR"/>
            </a:pPr>
            <a:r>
              <a:rPr lang="en-US" sz="2000" dirty="0"/>
              <a:t>NSF is a typical bureaucracy. </a:t>
            </a:r>
          </a:p>
          <a:p>
            <a:pPr>
              <a:buFont typeface="+mj-lt"/>
              <a:buAutoNum type="arabicParenR"/>
            </a:pPr>
            <a:r>
              <a:rPr lang="en-US" sz="2000" dirty="0"/>
              <a:t>Become an NSF program officer late in your career.</a:t>
            </a:r>
          </a:p>
          <a:p>
            <a:pPr>
              <a:buFont typeface="+mj-lt"/>
              <a:buAutoNum type="arabicParenR"/>
            </a:pPr>
            <a:r>
              <a:rPr lang="en-US" sz="2000" dirty="0"/>
              <a:t>A program officer’s work load is lighter than a faculty member’s.</a:t>
            </a:r>
          </a:p>
          <a:p>
            <a:pPr>
              <a:buFont typeface="+mj-lt"/>
              <a:buAutoNum type="arabicParenR"/>
            </a:pPr>
            <a:r>
              <a:rPr lang="en-US" sz="2000" dirty="0"/>
              <a:t>Being a program officer is like sitting on the top of the world.</a:t>
            </a:r>
          </a:p>
          <a:p>
            <a:pPr>
              <a:buFont typeface="+mj-lt"/>
              <a:buAutoNum type="arabicParenR"/>
            </a:pPr>
            <a:r>
              <a:rPr lang="en-US" sz="2000" dirty="0"/>
              <a:t>Having children before earning tenure works.</a:t>
            </a:r>
          </a:p>
          <a:p>
            <a:pPr>
              <a:buFont typeface="+mj-lt"/>
              <a:buAutoNum type="arabicParenR"/>
            </a:pPr>
            <a:endParaRPr lang="en-US" sz="2000" dirty="0"/>
          </a:p>
        </p:txBody>
      </p:sp>
      <p:sp>
        <p:nvSpPr>
          <p:cNvPr id="4" name="Slide Number Placeholder 3">
            <a:extLst>
              <a:ext uri="{FF2B5EF4-FFF2-40B4-BE49-F238E27FC236}">
                <a16:creationId xmlns:a16="http://schemas.microsoft.com/office/drawing/2014/main" id="{2E51960F-6E9D-CB4D-9553-59D705AB66A1}"/>
              </a:ext>
            </a:extLst>
          </p:cNvPr>
          <p:cNvSpPr>
            <a:spLocks noGrp="1"/>
          </p:cNvSpPr>
          <p:nvPr>
            <p:ph type="sldNum" sz="quarter" idx="12"/>
          </p:nvPr>
        </p:nvSpPr>
        <p:spPr/>
        <p:txBody>
          <a:bodyPr/>
          <a:lstStyle/>
          <a:p>
            <a:fld id="{D57F1E4F-1CFF-5643-939E-217C01CDF565}" type="slidenum">
              <a:rPr lang="en-US" smtClean="0"/>
              <a:pPr/>
              <a:t>2</a:t>
            </a:fld>
            <a:endParaRPr lang="en-US"/>
          </a:p>
        </p:txBody>
      </p:sp>
    </p:spTree>
    <p:extLst>
      <p:ext uri="{BB962C8B-B14F-4D97-AF65-F5344CB8AC3E}">
        <p14:creationId xmlns:p14="http://schemas.microsoft.com/office/powerpoint/2010/main" val="1558511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DEB38-54DE-F647-9D84-BDA933309E3E}"/>
              </a:ext>
            </a:extLst>
          </p:cNvPr>
          <p:cNvSpPr>
            <a:spLocks noGrp="1"/>
          </p:cNvSpPr>
          <p:nvPr>
            <p:ph type="title"/>
          </p:nvPr>
        </p:nvSpPr>
        <p:spPr>
          <a:xfrm>
            <a:off x="677334" y="414528"/>
            <a:ext cx="9051882" cy="1320800"/>
          </a:xfrm>
        </p:spPr>
        <p:txBody>
          <a:bodyPr>
            <a:normAutofit fontScale="90000"/>
          </a:bodyPr>
          <a:lstStyle/>
          <a:p>
            <a:r>
              <a:rPr lang="en-US" dirty="0"/>
              <a:t>Join a department with a strong old-boys network.</a:t>
            </a:r>
            <a:br>
              <a:rPr lang="en-US" dirty="0"/>
            </a:br>
            <a:endParaRPr lang="en-US" dirty="0"/>
          </a:p>
        </p:txBody>
      </p:sp>
      <p:sp>
        <p:nvSpPr>
          <p:cNvPr id="3" name="Content Placeholder 2">
            <a:extLst>
              <a:ext uri="{FF2B5EF4-FFF2-40B4-BE49-F238E27FC236}">
                <a16:creationId xmlns:a16="http://schemas.microsoft.com/office/drawing/2014/main" id="{67FC3493-DFE5-6040-AEE0-6EFE26ABDB03}"/>
              </a:ext>
            </a:extLst>
          </p:cNvPr>
          <p:cNvSpPr>
            <a:spLocks noGrp="1"/>
          </p:cNvSpPr>
          <p:nvPr>
            <p:ph idx="1"/>
          </p:nvPr>
        </p:nvSpPr>
        <p:spPr>
          <a:xfrm>
            <a:off x="677334" y="1611948"/>
            <a:ext cx="9381066" cy="4697411"/>
          </a:xfrm>
        </p:spPr>
        <p:txBody>
          <a:bodyPr>
            <a:normAutofit lnSpcReduction="10000"/>
          </a:bodyPr>
          <a:lstStyle/>
          <a:p>
            <a:r>
              <a:rPr lang="en-US" dirty="0"/>
              <a:t>… if you identify with the boys.</a:t>
            </a:r>
          </a:p>
          <a:p>
            <a:r>
              <a:rPr lang="en-US" dirty="0"/>
              <a:t>… if the boys treat you as one of their own.</a:t>
            </a:r>
          </a:p>
          <a:p>
            <a:pPr marL="0" indent="0">
              <a:spcBef>
                <a:spcPts val="2000"/>
              </a:spcBef>
              <a:spcAft>
                <a:spcPts val="1000"/>
              </a:spcAft>
              <a:buNone/>
            </a:pPr>
            <a:r>
              <a:rPr lang="en-US" dirty="0"/>
              <a:t>OR</a:t>
            </a:r>
          </a:p>
          <a:p>
            <a:r>
              <a:rPr lang="en-US" dirty="0"/>
              <a:t>You develop strong ties to people in other departments*</a:t>
            </a:r>
          </a:p>
          <a:p>
            <a:r>
              <a:rPr lang="en-US" dirty="0"/>
              <a:t>You collaborate with people at other institutions*</a:t>
            </a:r>
          </a:p>
          <a:p>
            <a:r>
              <a:rPr lang="en-US" dirty="0"/>
              <a:t>You build your own network*</a:t>
            </a:r>
          </a:p>
          <a:p>
            <a:endParaRPr lang="en-US" dirty="0"/>
          </a:p>
          <a:p>
            <a:r>
              <a:rPr lang="en-US" dirty="0"/>
              <a:t>Choose the position aligned with the most important aspects of your life.</a:t>
            </a:r>
          </a:p>
          <a:p>
            <a:endParaRPr lang="en-US" dirty="0"/>
          </a:p>
          <a:p>
            <a:pPr marL="0" indent="0">
              <a:buNone/>
            </a:pPr>
            <a:r>
              <a:rPr lang="en-US" dirty="0"/>
              <a:t>* You should anyway.</a:t>
            </a:r>
          </a:p>
        </p:txBody>
      </p:sp>
      <p:sp>
        <p:nvSpPr>
          <p:cNvPr id="4" name="Slide Number Placeholder 3">
            <a:extLst>
              <a:ext uri="{FF2B5EF4-FFF2-40B4-BE49-F238E27FC236}">
                <a16:creationId xmlns:a16="http://schemas.microsoft.com/office/drawing/2014/main" id="{9B232BFC-F825-784B-BD26-9E6B17823782}"/>
              </a:ext>
            </a:extLst>
          </p:cNvPr>
          <p:cNvSpPr>
            <a:spLocks noGrp="1"/>
          </p:cNvSpPr>
          <p:nvPr>
            <p:ph type="sldNum" sz="quarter" idx="12"/>
          </p:nvPr>
        </p:nvSpPr>
        <p:spPr/>
        <p:txBody>
          <a:bodyPr/>
          <a:lstStyle/>
          <a:p>
            <a:fld id="{D57F1E4F-1CFF-5643-939E-217C01CDF565}" type="slidenum">
              <a:rPr lang="en-US" smtClean="0"/>
              <a:pPr/>
              <a:t>3</a:t>
            </a:fld>
            <a:endParaRPr lang="en-US"/>
          </a:p>
        </p:txBody>
      </p:sp>
    </p:spTree>
    <p:extLst>
      <p:ext uri="{BB962C8B-B14F-4D97-AF65-F5344CB8AC3E}">
        <p14:creationId xmlns:p14="http://schemas.microsoft.com/office/powerpoint/2010/main" val="2514282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CAD6A-B819-BF44-A09C-B0625A90682B}"/>
              </a:ext>
            </a:extLst>
          </p:cNvPr>
          <p:cNvSpPr>
            <a:spLocks noGrp="1"/>
          </p:cNvSpPr>
          <p:nvPr>
            <p:ph type="title"/>
          </p:nvPr>
        </p:nvSpPr>
        <p:spPr>
          <a:xfrm>
            <a:off x="677334" y="512064"/>
            <a:ext cx="8596668" cy="1320800"/>
          </a:xfrm>
        </p:spPr>
        <p:txBody>
          <a:bodyPr>
            <a:normAutofit/>
          </a:bodyPr>
          <a:lstStyle/>
          <a:p>
            <a:r>
              <a:rPr lang="en-US" dirty="0"/>
              <a:t>Find a mentor other than your department chair</a:t>
            </a:r>
          </a:p>
        </p:txBody>
      </p:sp>
      <p:sp>
        <p:nvSpPr>
          <p:cNvPr id="3" name="Content Placeholder 2">
            <a:extLst>
              <a:ext uri="{FF2B5EF4-FFF2-40B4-BE49-F238E27FC236}">
                <a16:creationId xmlns:a16="http://schemas.microsoft.com/office/drawing/2014/main" id="{CE4DEFD2-276C-F94B-A848-109CB5C2527D}"/>
              </a:ext>
            </a:extLst>
          </p:cNvPr>
          <p:cNvSpPr>
            <a:spLocks noGrp="1"/>
          </p:cNvSpPr>
          <p:nvPr>
            <p:ph idx="1"/>
          </p:nvPr>
        </p:nvSpPr>
        <p:spPr>
          <a:xfrm>
            <a:off x="677334" y="2160589"/>
            <a:ext cx="8596668" cy="4487198"/>
          </a:xfrm>
        </p:spPr>
        <p:txBody>
          <a:bodyPr/>
          <a:lstStyle/>
          <a:p>
            <a:r>
              <a:rPr lang="en-US" dirty="0"/>
              <a:t>Mentors are everywhere.</a:t>
            </a:r>
          </a:p>
          <a:p>
            <a:r>
              <a:rPr lang="en-US" dirty="0"/>
              <a:t>An official relationship is not required. Potpourri is good.</a:t>
            </a:r>
          </a:p>
          <a:p>
            <a:r>
              <a:rPr lang="en-US" dirty="0"/>
              <a:t>An unofficial support group is a necessity.</a:t>
            </a:r>
          </a:p>
          <a:p>
            <a:r>
              <a:rPr lang="en-US" dirty="0"/>
              <a:t>A sampling of mentors:</a:t>
            </a:r>
          </a:p>
          <a:p>
            <a:pPr lvl="1"/>
            <a:r>
              <a:rPr lang="en-US" dirty="0"/>
              <a:t>PhD advisor</a:t>
            </a:r>
          </a:p>
          <a:p>
            <a:pPr lvl="1"/>
            <a:r>
              <a:rPr lang="en-US" dirty="0"/>
              <a:t>Program officers</a:t>
            </a:r>
          </a:p>
          <a:p>
            <a:pPr lvl="1"/>
            <a:r>
              <a:rPr lang="en-US" dirty="0"/>
              <a:t>Faculty in other departments</a:t>
            </a:r>
          </a:p>
          <a:p>
            <a:pPr lvl="1"/>
            <a:r>
              <a:rPr lang="en-US" dirty="0"/>
              <a:t>Vice president for international affairs</a:t>
            </a:r>
          </a:p>
          <a:p>
            <a:pPr lvl="1"/>
            <a:r>
              <a:rPr lang="en-US" dirty="0"/>
              <a:t>College presidents</a:t>
            </a:r>
          </a:p>
        </p:txBody>
      </p:sp>
      <p:sp>
        <p:nvSpPr>
          <p:cNvPr id="4" name="Slide Number Placeholder 3">
            <a:extLst>
              <a:ext uri="{FF2B5EF4-FFF2-40B4-BE49-F238E27FC236}">
                <a16:creationId xmlns:a16="http://schemas.microsoft.com/office/drawing/2014/main" id="{2D81785F-148F-E24E-B2A7-3CB5EFDBFE3C}"/>
              </a:ext>
            </a:extLst>
          </p:cNvPr>
          <p:cNvSpPr>
            <a:spLocks noGrp="1"/>
          </p:cNvSpPr>
          <p:nvPr>
            <p:ph type="sldNum" sz="quarter" idx="12"/>
          </p:nvPr>
        </p:nvSpPr>
        <p:spPr/>
        <p:txBody>
          <a:bodyPr/>
          <a:lstStyle/>
          <a:p>
            <a:fld id="{D57F1E4F-1CFF-5643-939E-217C01CDF565}" type="slidenum">
              <a:rPr lang="en-US" smtClean="0"/>
              <a:pPr/>
              <a:t>4</a:t>
            </a:fld>
            <a:endParaRPr lang="en-US"/>
          </a:p>
        </p:txBody>
      </p:sp>
    </p:spTree>
    <p:extLst>
      <p:ext uri="{BB962C8B-B14F-4D97-AF65-F5344CB8AC3E}">
        <p14:creationId xmlns:p14="http://schemas.microsoft.com/office/powerpoint/2010/main" val="2578794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48CD3-AD1D-864E-8793-42259AB42549}"/>
              </a:ext>
            </a:extLst>
          </p:cNvPr>
          <p:cNvSpPr>
            <a:spLocks noGrp="1"/>
          </p:cNvSpPr>
          <p:nvPr>
            <p:ph type="title"/>
          </p:nvPr>
        </p:nvSpPr>
        <p:spPr>
          <a:xfrm>
            <a:off x="677334" y="451104"/>
            <a:ext cx="8596668" cy="1320800"/>
          </a:xfrm>
        </p:spPr>
        <p:txBody>
          <a:bodyPr>
            <a:normAutofit/>
          </a:bodyPr>
          <a:lstStyle/>
          <a:p>
            <a:r>
              <a:rPr lang="en-US" dirty="0"/>
              <a:t>You need to have an NSF research grant grant from CISE … or was it EHR/DUE? </a:t>
            </a:r>
          </a:p>
        </p:txBody>
      </p:sp>
      <p:sp>
        <p:nvSpPr>
          <p:cNvPr id="3" name="Content Placeholder 2">
            <a:extLst>
              <a:ext uri="{FF2B5EF4-FFF2-40B4-BE49-F238E27FC236}">
                <a16:creationId xmlns:a16="http://schemas.microsoft.com/office/drawing/2014/main" id="{301452A9-E8D7-9946-80F5-3E6ADF0D3372}"/>
              </a:ext>
            </a:extLst>
          </p:cNvPr>
          <p:cNvSpPr>
            <a:spLocks noGrp="1"/>
          </p:cNvSpPr>
          <p:nvPr>
            <p:ph idx="1"/>
          </p:nvPr>
        </p:nvSpPr>
        <p:spPr>
          <a:xfrm>
            <a:off x="677334" y="1749287"/>
            <a:ext cx="10295466" cy="4996070"/>
          </a:xfrm>
        </p:spPr>
        <p:txBody>
          <a:bodyPr>
            <a:normAutofit/>
          </a:bodyPr>
          <a:lstStyle/>
          <a:p>
            <a:r>
              <a:rPr lang="en-US" dirty="0"/>
              <a:t>Pick a </a:t>
            </a:r>
            <a:r>
              <a:rPr lang="en-US" u="sng" dirty="0"/>
              <a:t>problem of interest</a:t>
            </a:r>
            <a:r>
              <a:rPr lang="en-US" dirty="0"/>
              <a:t>, formulate a question, rescope your work.</a:t>
            </a:r>
          </a:p>
          <a:p>
            <a:r>
              <a:rPr lang="en-US" dirty="0"/>
              <a:t>Find a collaborator. Involve students in the research.</a:t>
            </a:r>
          </a:p>
          <a:p>
            <a:r>
              <a:rPr lang="en-US" dirty="0"/>
              <a:t>Identify a project, then identify a funding opportunity – </a:t>
            </a:r>
            <a:r>
              <a:rPr lang="en-US" i="1" dirty="0"/>
              <a:t>respond to </a:t>
            </a:r>
            <a:r>
              <a:rPr lang="en-US" i="1" u="sng" dirty="0"/>
              <a:t>it</a:t>
            </a:r>
            <a:r>
              <a:rPr lang="en-US" dirty="0"/>
              <a:t>.</a:t>
            </a:r>
          </a:p>
          <a:p>
            <a:r>
              <a:rPr lang="en-US" dirty="0"/>
              <a:t>Tailor the proposal to a particular funding opportunity</a:t>
            </a:r>
          </a:p>
          <a:p>
            <a:pPr lvl="1"/>
            <a:r>
              <a:rPr lang="en-US" dirty="0"/>
              <a:t>Fund the students - and yourself, of course!</a:t>
            </a:r>
          </a:p>
          <a:p>
            <a:r>
              <a:rPr lang="en-US" u="sng" dirty="0"/>
              <a:t>Follow your heart.</a:t>
            </a:r>
            <a:r>
              <a:rPr lang="en-US" dirty="0"/>
              <a:t> Have fun. Be enthusiastic.</a:t>
            </a:r>
          </a:p>
          <a:p>
            <a:r>
              <a:rPr lang="en-US"/>
              <a:t>Always </a:t>
            </a:r>
            <a:r>
              <a:rPr lang="en-US" i="1"/>
              <a:t>listen</a:t>
            </a:r>
            <a:r>
              <a:rPr lang="en-US"/>
              <a:t>, </a:t>
            </a:r>
            <a:r>
              <a:rPr lang="en-US" dirty="0"/>
              <a:t>then follow your own judgment.</a:t>
            </a:r>
          </a:p>
          <a:p>
            <a:r>
              <a:rPr lang="en-US" dirty="0"/>
              <a:t>Win an award and participate in PI meetings*</a:t>
            </a:r>
          </a:p>
          <a:p>
            <a:r>
              <a:rPr lang="en-US" dirty="0"/>
              <a:t>Publish in the journal/conference you need to publish in to advance.</a:t>
            </a:r>
          </a:p>
          <a:p>
            <a:pPr marL="0" indent="0">
              <a:spcBef>
                <a:spcPts val="2000"/>
              </a:spcBef>
              <a:buNone/>
            </a:pPr>
            <a:r>
              <a:rPr lang="en-US" dirty="0"/>
              <a:t>* PI meetings are the best part – meet others, find collaborators, get ideas, network</a:t>
            </a:r>
          </a:p>
        </p:txBody>
      </p:sp>
      <p:sp>
        <p:nvSpPr>
          <p:cNvPr id="4" name="Slide Number Placeholder 3">
            <a:extLst>
              <a:ext uri="{FF2B5EF4-FFF2-40B4-BE49-F238E27FC236}">
                <a16:creationId xmlns:a16="http://schemas.microsoft.com/office/drawing/2014/main" id="{9E948DE8-0DD9-D04C-BA69-45C8D7247A2B}"/>
              </a:ext>
            </a:extLst>
          </p:cNvPr>
          <p:cNvSpPr>
            <a:spLocks noGrp="1"/>
          </p:cNvSpPr>
          <p:nvPr>
            <p:ph type="sldNum" sz="quarter" idx="12"/>
          </p:nvPr>
        </p:nvSpPr>
        <p:spPr/>
        <p:txBody>
          <a:bodyPr/>
          <a:lstStyle/>
          <a:p>
            <a:fld id="{D57F1E4F-1CFF-5643-939E-217C01CDF565}" type="slidenum">
              <a:rPr lang="en-US" smtClean="0"/>
              <a:pPr/>
              <a:t>5</a:t>
            </a:fld>
            <a:endParaRPr lang="en-US"/>
          </a:p>
        </p:txBody>
      </p:sp>
    </p:spTree>
    <p:extLst>
      <p:ext uri="{BB962C8B-B14F-4D97-AF65-F5344CB8AC3E}">
        <p14:creationId xmlns:p14="http://schemas.microsoft.com/office/powerpoint/2010/main" val="2530365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889C7-AC19-3F4A-94FF-32A484EC876C}"/>
              </a:ext>
            </a:extLst>
          </p:cNvPr>
          <p:cNvSpPr>
            <a:spLocks noGrp="1"/>
          </p:cNvSpPr>
          <p:nvPr>
            <p:ph type="title"/>
          </p:nvPr>
        </p:nvSpPr>
        <p:spPr>
          <a:xfrm>
            <a:off x="677334" y="524256"/>
            <a:ext cx="8596668" cy="1320800"/>
          </a:xfrm>
        </p:spPr>
        <p:txBody>
          <a:bodyPr>
            <a:normAutofit/>
          </a:bodyPr>
          <a:lstStyle/>
          <a:p>
            <a:r>
              <a:rPr lang="en-US" dirty="0"/>
              <a:t>NSF program officers are minor deities to be feared.</a:t>
            </a:r>
          </a:p>
        </p:txBody>
      </p:sp>
      <p:sp>
        <p:nvSpPr>
          <p:cNvPr id="3" name="Content Placeholder 2">
            <a:extLst>
              <a:ext uri="{FF2B5EF4-FFF2-40B4-BE49-F238E27FC236}">
                <a16:creationId xmlns:a16="http://schemas.microsoft.com/office/drawing/2014/main" id="{DD803C88-8023-0844-9A14-9137D3682A4D}"/>
              </a:ext>
            </a:extLst>
          </p:cNvPr>
          <p:cNvSpPr>
            <a:spLocks noGrp="1"/>
          </p:cNvSpPr>
          <p:nvPr>
            <p:ph idx="1"/>
          </p:nvPr>
        </p:nvSpPr>
        <p:spPr>
          <a:xfrm>
            <a:off x="677333" y="1828800"/>
            <a:ext cx="10084093" cy="4929809"/>
          </a:xfrm>
        </p:spPr>
        <p:txBody>
          <a:bodyPr>
            <a:normAutofit/>
          </a:bodyPr>
          <a:lstStyle/>
          <a:p>
            <a:r>
              <a:rPr lang="en-US" dirty="0"/>
              <a:t>Actually, Program Officers* (POs) are just like you, me, and the others.  </a:t>
            </a:r>
          </a:p>
          <a:p>
            <a:r>
              <a:rPr lang="en-US" u="sng" dirty="0"/>
              <a:t>They want you to succeed.</a:t>
            </a:r>
          </a:p>
          <a:p>
            <a:r>
              <a:rPr lang="en-US" dirty="0"/>
              <a:t>They are </a:t>
            </a:r>
            <a:r>
              <a:rPr lang="en-US" b="1" i="1" dirty="0"/>
              <a:t>really</a:t>
            </a:r>
            <a:r>
              <a:rPr lang="en-US" dirty="0"/>
              <a:t> busy.</a:t>
            </a:r>
          </a:p>
          <a:p>
            <a:r>
              <a:rPr lang="en-US" dirty="0"/>
              <a:t>Email a request to </a:t>
            </a:r>
            <a:r>
              <a:rPr lang="en-US" u="sng" dirty="0"/>
              <a:t>one</a:t>
            </a:r>
            <a:r>
              <a:rPr lang="en-US" dirty="0"/>
              <a:t> PO to schedule a phone conversation about the project.</a:t>
            </a:r>
          </a:p>
          <a:p>
            <a:r>
              <a:rPr lang="en-US" dirty="0"/>
              <a:t>Send the PO a one-pager (project summary) a few days before the call.</a:t>
            </a:r>
          </a:p>
          <a:p>
            <a:r>
              <a:rPr lang="en-US" dirty="0"/>
              <a:t>Call the program officer at the appointed time. </a:t>
            </a:r>
          </a:p>
          <a:p>
            <a:r>
              <a:rPr lang="en-US" dirty="0"/>
              <a:t>Give an elevator pitch, ask specific questions, solicit feedback.</a:t>
            </a:r>
          </a:p>
          <a:p>
            <a:r>
              <a:rPr lang="en-US" dirty="0"/>
              <a:t>Plan to spend 17 minutes on the phone.</a:t>
            </a:r>
          </a:p>
          <a:p>
            <a:pPr marL="0" indent="0">
              <a:spcBef>
                <a:spcPts val="2000"/>
              </a:spcBef>
              <a:buNone/>
            </a:pPr>
            <a:r>
              <a:rPr lang="en-US" dirty="0"/>
              <a:t>* Program officer | manager | director – it’s all the same. </a:t>
            </a:r>
          </a:p>
        </p:txBody>
      </p:sp>
      <p:sp>
        <p:nvSpPr>
          <p:cNvPr id="4" name="Slide Number Placeholder 3">
            <a:extLst>
              <a:ext uri="{FF2B5EF4-FFF2-40B4-BE49-F238E27FC236}">
                <a16:creationId xmlns:a16="http://schemas.microsoft.com/office/drawing/2014/main" id="{19FB0569-BCF0-CF4B-814E-21482D87CC82}"/>
              </a:ext>
            </a:extLst>
          </p:cNvPr>
          <p:cNvSpPr>
            <a:spLocks noGrp="1"/>
          </p:cNvSpPr>
          <p:nvPr>
            <p:ph type="sldNum" sz="quarter" idx="12"/>
          </p:nvPr>
        </p:nvSpPr>
        <p:spPr/>
        <p:txBody>
          <a:bodyPr/>
          <a:lstStyle/>
          <a:p>
            <a:fld id="{D57F1E4F-1CFF-5643-939E-217C01CDF565}" type="slidenum">
              <a:rPr lang="en-US" smtClean="0"/>
              <a:pPr/>
              <a:t>6</a:t>
            </a:fld>
            <a:endParaRPr lang="en-US"/>
          </a:p>
        </p:txBody>
      </p:sp>
    </p:spTree>
    <p:extLst>
      <p:ext uri="{BB962C8B-B14F-4D97-AF65-F5344CB8AC3E}">
        <p14:creationId xmlns:p14="http://schemas.microsoft.com/office/powerpoint/2010/main" val="997679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DF24C-8346-804F-B555-A6F8FDEC09EF}"/>
              </a:ext>
            </a:extLst>
          </p:cNvPr>
          <p:cNvSpPr>
            <a:spLocks noGrp="1"/>
          </p:cNvSpPr>
          <p:nvPr>
            <p:ph type="title"/>
          </p:nvPr>
        </p:nvSpPr>
        <p:spPr/>
        <p:txBody>
          <a:bodyPr>
            <a:normAutofit/>
          </a:bodyPr>
          <a:lstStyle/>
          <a:p>
            <a:r>
              <a:rPr lang="en-US" dirty="0"/>
              <a:t>Reviewing for NSF requires a lot of time and is not worth the effort.</a:t>
            </a:r>
          </a:p>
        </p:txBody>
      </p:sp>
      <p:sp>
        <p:nvSpPr>
          <p:cNvPr id="3" name="Content Placeholder 2">
            <a:extLst>
              <a:ext uri="{FF2B5EF4-FFF2-40B4-BE49-F238E27FC236}">
                <a16:creationId xmlns:a16="http://schemas.microsoft.com/office/drawing/2014/main" id="{AB7D0BD2-4B1D-014F-8873-4B728CC6379E}"/>
              </a:ext>
            </a:extLst>
          </p:cNvPr>
          <p:cNvSpPr>
            <a:spLocks noGrp="1"/>
          </p:cNvSpPr>
          <p:nvPr>
            <p:ph idx="1"/>
          </p:nvPr>
        </p:nvSpPr>
        <p:spPr>
          <a:xfrm>
            <a:off x="677334" y="2160589"/>
            <a:ext cx="9818388" cy="4598020"/>
          </a:xfrm>
        </p:spPr>
        <p:txBody>
          <a:bodyPr>
            <a:normAutofit/>
          </a:bodyPr>
          <a:lstStyle/>
          <a:p>
            <a:r>
              <a:rPr lang="en-US" dirty="0"/>
              <a:t>It does require a lot of time (2-8 hours/proposal)</a:t>
            </a:r>
          </a:p>
          <a:p>
            <a:r>
              <a:rPr lang="en-US" dirty="0"/>
              <a:t>Where else would you get a chance to read actual proposals submitted to your target funding opportunity?</a:t>
            </a:r>
          </a:p>
          <a:p>
            <a:r>
              <a:rPr lang="en-US" dirty="0"/>
              <a:t>How else would you find out how reviewers really analyze proposals?</a:t>
            </a:r>
          </a:p>
          <a:p>
            <a:r>
              <a:rPr lang="en-US" dirty="0"/>
              <a:t>When do you have an opportunity to discuss potentially transformative ideas?</a:t>
            </a:r>
          </a:p>
          <a:p>
            <a:r>
              <a:rPr lang="en-US" dirty="0"/>
              <a:t>Travel expenses are covered for face-to-face panels (use the NSF travel agency!!!)</a:t>
            </a:r>
          </a:p>
          <a:p>
            <a:r>
              <a:rPr lang="en-US" dirty="0"/>
              <a:t>Remember to set up an appointment with target POs when you are in town.</a:t>
            </a:r>
          </a:p>
          <a:p>
            <a:r>
              <a:rPr lang="en-US" dirty="0"/>
              <a:t>Let POs know you are available to review.</a:t>
            </a:r>
          </a:p>
        </p:txBody>
      </p:sp>
      <p:sp>
        <p:nvSpPr>
          <p:cNvPr id="4" name="Slide Number Placeholder 3">
            <a:extLst>
              <a:ext uri="{FF2B5EF4-FFF2-40B4-BE49-F238E27FC236}">
                <a16:creationId xmlns:a16="http://schemas.microsoft.com/office/drawing/2014/main" id="{D751B282-C2B3-FE49-95AA-7B493A43108A}"/>
              </a:ext>
            </a:extLst>
          </p:cNvPr>
          <p:cNvSpPr>
            <a:spLocks noGrp="1"/>
          </p:cNvSpPr>
          <p:nvPr>
            <p:ph type="sldNum" sz="quarter" idx="12"/>
          </p:nvPr>
        </p:nvSpPr>
        <p:spPr/>
        <p:txBody>
          <a:bodyPr/>
          <a:lstStyle/>
          <a:p>
            <a:fld id="{D57F1E4F-1CFF-5643-939E-217C01CDF565}" type="slidenum">
              <a:rPr lang="en-US" smtClean="0"/>
              <a:pPr/>
              <a:t>7</a:t>
            </a:fld>
            <a:endParaRPr lang="en-US"/>
          </a:p>
        </p:txBody>
      </p:sp>
    </p:spTree>
    <p:extLst>
      <p:ext uri="{BB962C8B-B14F-4D97-AF65-F5344CB8AC3E}">
        <p14:creationId xmlns:p14="http://schemas.microsoft.com/office/powerpoint/2010/main" val="2845181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BA760-47B3-A74E-BB6F-DADC8D42C71D}"/>
              </a:ext>
            </a:extLst>
          </p:cNvPr>
          <p:cNvSpPr>
            <a:spLocks noGrp="1"/>
          </p:cNvSpPr>
          <p:nvPr>
            <p:ph type="title"/>
          </p:nvPr>
        </p:nvSpPr>
        <p:spPr/>
        <p:txBody>
          <a:bodyPr>
            <a:normAutofit/>
          </a:bodyPr>
          <a:lstStyle/>
          <a:p>
            <a:r>
              <a:rPr lang="en-US" dirty="0"/>
              <a:t>NSF is a typical bureaucracy. </a:t>
            </a:r>
            <a:br>
              <a:rPr lang="en-US" dirty="0"/>
            </a:br>
            <a:endParaRPr lang="en-US" dirty="0"/>
          </a:p>
        </p:txBody>
      </p:sp>
      <p:sp>
        <p:nvSpPr>
          <p:cNvPr id="3" name="Content Placeholder 2">
            <a:extLst>
              <a:ext uri="{FF2B5EF4-FFF2-40B4-BE49-F238E27FC236}">
                <a16:creationId xmlns:a16="http://schemas.microsoft.com/office/drawing/2014/main" id="{9C8111AA-18D7-E94E-9C4C-68F91D061DC4}"/>
              </a:ext>
            </a:extLst>
          </p:cNvPr>
          <p:cNvSpPr>
            <a:spLocks noGrp="1"/>
          </p:cNvSpPr>
          <p:nvPr>
            <p:ph idx="1"/>
          </p:nvPr>
        </p:nvSpPr>
        <p:spPr>
          <a:xfrm>
            <a:off x="677334" y="1755649"/>
            <a:ext cx="8596668" cy="4954070"/>
          </a:xfrm>
        </p:spPr>
        <p:txBody>
          <a:bodyPr>
            <a:normAutofit/>
          </a:bodyPr>
          <a:lstStyle/>
          <a:p>
            <a:r>
              <a:rPr lang="en-US" dirty="0"/>
              <a:t>“Nice” it. </a:t>
            </a:r>
          </a:p>
          <a:p>
            <a:r>
              <a:rPr lang="en-US" dirty="0"/>
              <a:t>It is an organization with standard operating procedures. </a:t>
            </a:r>
          </a:p>
          <a:p>
            <a:pPr lvl="1"/>
            <a:r>
              <a:rPr lang="en-US" dirty="0"/>
              <a:t>If everything is an exception, chaos (and favoritism) reigns.</a:t>
            </a:r>
          </a:p>
          <a:p>
            <a:r>
              <a:rPr lang="en-US" dirty="0"/>
              <a:t>Remember the mission, learn the reasons, legislation, regulations.</a:t>
            </a:r>
          </a:p>
          <a:p>
            <a:r>
              <a:rPr lang="en-US" dirty="0"/>
              <a:t>Avoidance of </a:t>
            </a:r>
            <a:r>
              <a:rPr lang="en-US" i="1" dirty="0"/>
              <a:t>appearance</a:t>
            </a:r>
            <a:r>
              <a:rPr lang="en-US" dirty="0"/>
              <a:t> of Conflicts of Interest is essential.</a:t>
            </a:r>
          </a:p>
          <a:p>
            <a:r>
              <a:rPr lang="en-US" dirty="0"/>
              <a:t>Just figure out the rules and follow them. </a:t>
            </a:r>
          </a:p>
          <a:p>
            <a:pPr lvl="1"/>
            <a:r>
              <a:rPr lang="en-US" dirty="0"/>
              <a:t>Be respectful and diplomatic if an exception is needed.</a:t>
            </a:r>
          </a:p>
          <a:p>
            <a:r>
              <a:rPr lang="en-US" dirty="0"/>
              <a:t>Appreciate the staff that need to support day-to-day operations.</a:t>
            </a:r>
          </a:p>
          <a:p>
            <a:r>
              <a:rPr lang="en-US" dirty="0"/>
              <a:t>Keep good notes and follow up.</a:t>
            </a:r>
          </a:p>
          <a:p>
            <a:r>
              <a:rPr lang="en-US" dirty="0"/>
              <a:t>Set agendas, record minutes, store them in a shared space.</a:t>
            </a:r>
          </a:p>
        </p:txBody>
      </p:sp>
      <p:sp>
        <p:nvSpPr>
          <p:cNvPr id="4" name="Slide Number Placeholder 3">
            <a:extLst>
              <a:ext uri="{FF2B5EF4-FFF2-40B4-BE49-F238E27FC236}">
                <a16:creationId xmlns:a16="http://schemas.microsoft.com/office/drawing/2014/main" id="{29571D01-2D54-0B4D-BA27-ABB30529DEBC}"/>
              </a:ext>
            </a:extLst>
          </p:cNvPr>
          <p:cNvSpPr>
            <a:spLocks noGrp="1"/>
          </p:cNvSpPr>
          <p:nvPr>
            <p:ph type="sldNum" sz="quarter" idx="12"/>
          </p:nvPr>
        </p:nvSpPr>
        <p:spPr/>
        <p:txBody>
          <a:bodyPr/>
          <a:lstStyle/>
          <a:p>
            <a:fld id="{D57F1E4F-1CFF-5643-939E-217C01CDF565}" type="slidenum">
              <a:rPr lang="en-US" smtClean="0"/>
              <a:pPr/>
              <a:t>8</a:t>
            </a:fld>
            <a:endParaRPr lang="en-US"/>
          </a:p>
        </p:txBody>
      </p:sp>
    </p:spTree>
    <p:extLst>
      <p:ext uri="{BB962C8B-B14F-4D97-AF65-F5344CB8AC3E}">
        <p14:creationId xmlns:p14="http://schemas.microsoft.com/office/powerpoint/2010/main" val="3330116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E3852-648D-944E-B515-6ECDD7D6603E}"/>
              </a:ext>
            </a:extLst>
          </p:cNvPr>
          <p:cNvSpPr>
            <a:spLocks noGrp="1"/>
          </p:cNvSpPr>
          <p:nvPr>
            <p:ph type="title"/>
          </p:nvPr>
        </p:nvSpPr>
        <p:spPr>
          <a:xfrm>
            <a:off x="677334" y="374820"/>
            <a:ext cx="8596668" cy="1320800"/>
          </a:xfrm>
        </p:spPr>
        <p:txBody>
          <a:bodyPr>
            <a:normAutofit fontScale="90000"/>
          </a:bodyPr>
          <a:lstStyle/>
          <a:p>
            <a:r>
              <a:rPr lang="en-US" dirty="0"/>
              <a:t>Become an NSF program officer late in your career.</a:t>
            </a:r>
            <a:br>
              <a:rPr lang="en-US" dirty="0"/>
            </a:br>
            <a:endParaRPr lang="en-US" dirty="0"/>
          </a:p>
        </p:txBody>
      </p:sp>
      <p:sp>
        <p:nvSpPr>
          <p:cNvPr id="3" name="Content Placeholder 2">
            <a:extLst>
              <a:ext uri="{FF2B5EF4-FFF2-40B4-BE49-F238E27FC236}">
                <a16:creationId xmlns:a16="http://schemas.microsoft.com/office/drawing/2014/main" id="{A6C8D1EA-F1C1-B442-B9E4-403FB75C1842}"/>
              </a:ext>
            </a:extLst>
          </p:cNvPr>
          <p:cNvSpPr>
            <a:spLocks noGrp="1"/>
          </p:cNvSpPr>
          <p:nvPr>
            <p:ph idx="1"/>
          </p:nvPr>
        </p:nvSpPr>
        <p:spPr>
          <a:xfrm>
            <a:off x="677333" y="1695621"/>
            <a:ext cx="9400753" cy="5037380"/>
          </a:xfrm>
        </p:spPr>
        <p:txBody>
          <a:bodyPr>
            <a:normAutofit/>
          </a:bodyPr>
          <a:lstStyle/>
          <a:p>
            <a:r>
              <a:rPr lang="en-US" dirty="0"/>
              <a:t>Many do.</a:t>
            </a:r>
          </a:p>
          <a:p>
            <a:r>
              <a:rPr lang="en-US" dirty="0"/>
              <a:t>Many more use it as a spring board to a new position.</a:t>
            </a:r>
          </a:p>
          <a:p>
            <a:r>
              <a:rPr lang="en-US" dirty="0"/>
              <a:t>Others bring their knowledge back to their institutions</a:t>
            </a:r>
          </a:p>
          <a:p>
            <a:pPr lvl="1"/>
            <a:r>
              <a:rPr lang="en-US" dirty="0"/>
              <a:t>Awareness of future trends </a:t>
            </a:r>
          </a:p>
          <a:p>
            <a:pPr lvl="1"/>
            <a:r>
              <a:rPr lang="en-US" dirty="0"/>
              <a:t>National view of the field</a:t>
            </a:r>
          </a:p>
          <a:p>
            <a:pPr lvl="1"/>
            <a:r>
              <a:rPr lang="en-US" dirty="0"/>
              <a:t>Network of contacts</a:t>
            </a:r>
          </a:p>
          <a:p>
            <a:pPr lvl="1"/>
            <a:r>
              <a:rPr lang="en-US" dirty="0"/>
              <a:t>Ideas to introduce into the classroom, rejuvenate the institution</a:t>
            </a:r>
          </a:p>
          <a:p>
            <a:pPr lvl="1"/>
            <a:r>
              <a:rPr lang="en-US" dirty="0"/>
              <a:t>How to compose an intelligible budget justification… or write a winning proposal.</a:t>
            </a:r>
          </a:p>
          <a:p>
            <a:r>
              <a:rPr lang="en-US" dirty="0"/>
              <a:t>You can serve more than once!</a:t>
            </a:r>
          </a:p>
          <a:p>
            <a:r>
              <a:rPr lang="en-US" dirty="0"/>
              <a:t>DC does have schools… just bring the family on an adventure.</a:t>
            </a:r>
          </a:p>
        </p:txBody>
      </p:sp>
      <p:sp>
        <p:nvSpPr>
          <p:cNvPr id="4" name="Slide Number Placeholder 3">
            <a:extLst>
              <a:ext uri="{FF2B5EF4-FFF2-40B4-BE49-F238E27FC236}">
                <a16:creationId xmlns:a16="http://schemas.microsoft.com/office/drawing/2014/main" id="{3492820B-480B-6440-9A84-0E0C1C4D8293}"/>
              </a:ext>
            </a:extLst>
          </p:cNvPr>
          <p:cNvSpPr>
            <a:spLocks noGrp="1"/>
          </p:cNvSpPr>
          <p:nvPr>
            <p:ph type="sldNum" sz="quarter" idx="12"/>
          </p:nvPr>
        </p:nvSpPr>
        <p:spPr/>
        <p:txBody>
          <a:bodyPr/>
          <a:lstStyle/>
          <a:p>
            <a:fld id="{D57F1E4F-1CFF-5643-939E-217C01CDF565}" type="slidenum">
              <a:rPr lang="en-US" smtClean="0"/>
              <a:pPr/>
              <a:t>9</a:t>
            </a:fld>
            <a:endParaRPr lang="en-US"/>
          </a:p>
        </p:txBody>
      </p:sp>
    </p:spTree>
    <p:extLst>
      <p:ext uri="{BB962C8B-B14F-4D97-AF65-F5344CB8AC3E}">
        <p14:creationId xmlns:p14="http://schemas.microsoft.com/office/powerpoint/2010/main" val="26256301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{C95432C3-7499-7944-AF16-880E5EDE7DA2}tf10001060</Template>
  <TotalTime>415</TotalTime>
  <Words>1232</Words>
  <Application>Microsoft Macintosh PowerPoint</Application>
  <PresentationFormat>Widescreen</PresentationFormat>
  <Paragraphs>138</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Optima</vt:lpstr>
      <vt:lpstr>Trebuchet MS</vt:lpstr>
      <vt:lpstr>Wingdings</vt:lpstr>
      <vt:lpstr>Wingdings 3</vt:lpstr>
      <vt:lpstr>Facet</vt:lpstr>
      <vt:lpstr>NSF &amp; CS Educators: Opportunities and Experiences </vt:lpstr>
      <vt:lpstr>Good or bad advice?</vt:lpstr>
      <vt:lpstr>Join a department with a strong old-boys network. </vt:lpstr>
      <vt:lpstr>Find a mentor other than your department chair</vt:lpstr>
      <vt:lpstr>You need to have an NSF research grant grant from CISE … or was it EHR/DUE? </vt:lpstr>
      <vt:lpstr>NSF program officers are minor deities to be feared.</vt:lpstr>
      <vt:lpstr>Reviewing for NSF requires a lot of time and is not worth the effort.</vt:lpstr>
      <vt:lpstr>NSF is a typical bureaucracy.  </vt:lpstr>
      <vt:lpstr>Become an NSF program officer late in your career. </vt:lpstr>
      <vt:lpstr>A program officer’s work load is lighter than a faculty member’s. </vt:lpstr>
      <vt:lpstr>Being a program officer is like sitting on the top of the world. </vt:lpstr>
      <vt:lpstr>Having children before earning tenure works. </vt:lpstr>
      <vt:lpstr>Thank you.  Enjoy your careers.  Remember to smell the roses.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NSF &amp; CS Educators: Opportunities and Experiences </dc:title>
  <dc:creator>August, Stephanie</dc:creator>
  <cp:lastModifiedBy>August, Stephanie</cp:lastModifiedBy>
  <cp:revision>31</cp:revision>
  <dcterms:created xsi:type="dcterms:W3CDTF">2020-03-11T03:09:21Z</dcterms:created>
  <dcterms:modified xsi:type="dcterms:W3CDTF">2020-03-11T22:36:06Z</dcterms:modified>
</cp:coreProperties>
</file>